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1" r:id="rId4"/>
    <p:sldId id="266" r:id="rId5"/>
    <p:sldId id="267" r:id="rId6"/>
    <p:sldId id="280" r:id="rId7"/>
    <p:sldId id="274" r:id="rId8"/>
    <p:sldId id="269" r:id="rId9"/>
    <p:sldId id="275" r:id="rId10"/>
    <p:sldId id="278" r:id="rId11"/>
    <p:sldId id="270" r:id="rId12"/>
    <p:sldId id="271" r:id="rId13"/>
    <p:sldId id="262" r:id="rId14"/>
    <p:sldId id="272" r:id="rId15"/>
    <p:sldId id="27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7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8295440-8B0F-4737-A9D2-CCF0544F997D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D5FDBF7-36F3-437E-A261-C2B8337F3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164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5440-8B0F-4737-A9D2-CCF0544F997D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DBF7-36F3-437E-A261-C2B8337F3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84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5440-8B0F-4737-A9D2-CCF0544F997D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DBF7-36F3-437E-A261-C2B8337F3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50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5440-8B0F-4737-A9D2-CCF0544F997D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DBF7-36F3-437E-A261-C2B8337F3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92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5440-8B0F-4737-A9D2-CCF0544F997D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DBF7-36F3-437E-A261-C2B8337F3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22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5440-8B0F-4737-A9D2-CCF0544F997D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DBF7-36F3-437E-A261-C2B8337F3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81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5440-8B0F-4737-A9D2-CCF0544F997D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DBF7-36F3-437E-A261-C2B8337F3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05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5440-8B0F-4737-A9D2-CCF0544F997D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DBF7-36F3-437E-A261-C2B8337F332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1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5440-8B0F-4737-A9D2-CCF0544F997D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DBF7-36F3-437E-A261-C2B8337F3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96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5440-8B0F-4737-A9D2-CCF0544F997D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DBF7-36F3-437E-A261-C2B8337F3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22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5440-8B0F-4737-A9D2-CCF0544F997D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DBF7-36F3-437E-A261-C2B8337F3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52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5440-8B0F-4737-A9D2-CCF0544F997D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DBF7-36F3-437E-A261-C2B8337F3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50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5440-8B0F-4737-A9D2-CCF0544F997D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DBF7-36F3-437E-A261-C2B8337F3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90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5440-8B0F-4737-A9D2-CCF0544F997D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DBF7-36F3-437E-A261-C2B8337F3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95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5440-8B0F-4737-A9D2-CCF0544F997D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DBF7-36F3-437E-A261-C2B8337F3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14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5440-8B0F-4737-A9D2-CCF0544F997D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DBF7-36F3-437E-A261-C2B8337F3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85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5440-8B0F-4737-A9D2-CCF0544F997D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DBF7-36F3-437E-A261-C2B8337F3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77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295440-8B0F-4737-A9D2-CCF0544F997D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5FDBF7-36F3-437E-A261-C2B8337F3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080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726" y="5254906"/>
            <a:ext cx="778961" cy="16030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72144" y="1964268"/>
            <a:ext cx="7197726" cy="2421464"/>
          </a:xfrm>
        </p:spPr>
        <p:txBody>
          <a:bodyPr/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酒店预订系统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272144" y="4365719"/>
            <a:ext cx="7197726" cy="1405467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Leftovers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4328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726" y="5254906"/>
            <a:ext cx="778961" cy="16030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9527" y="497609"/>
            <a:ext cx="3943928" cy="819599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Timeline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881908" y="1317208"/>
            <a:ext cx="6504709" cy="53245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Timeline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private int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ADF70"/>
                </a:solidFill>
                <a:effectLst/>
                <a:latin typeface="Consolas" panose="020B0609020204030204" pitchFamily="49" charset="0"/>
              </a:rPr>
              <a:t>roomTotal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80CBC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LocalDateTime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80CBC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ADF70"/>
                </a:solidFill>
                <a:effectLst/>
                <a:latin typeface="Consolas" panose="020B0609020204030204" pitchFamily="49" charset="0"/>
              </a:rPr>
              <a:t>timeline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80CBC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80CBC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ADF70"/>
                </a:solidFill>
                <a:effectLst/>
                <a:latin typeface="Consolas" panose="020B0609020204030204" pitchFamily="49" charset="0"/>
              </a:rPr>
              <a:t>timelineRoomNums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2B1FF"/>
                </a:solidFill>
                <a:effectLst/>
                <a:latin typeface="Consolas" panose="020B0609020204030204" pitchFamily="49" charset="0"/>
              </a:rPr>
              <a:t>Timeline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5A71"/>
                </a:solidFill>
                <a:effectLst/>
                <a:latin typeface="Consolas" panose="020B0609020204030204" pitchFamily="49" charset="0"/>
              </a:rPr>
              <a:t>roomTotal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zh-CN" sz="1000" dirty="0">
                <a:solidFill>
                  <a:srgbClr val="546E7A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smtClean="0">
                <a:solidFill>
                  <a:srgbClr val="546E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initialize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roomTotal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ADF70"/>
                </a:solidFill>
                <a:effectLst/>
                <a:latin typeface="Consolas" panose="020B0609020204030204" pitchFamily="49" charset="0"/>
              </a:rPr>
              <a:t>roomTotal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80CBC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5A71"/>
                </a:solidFill>
                <a:effectLst/>
                <a:latin typeface="Consolas" panose="020B0609020204030204" pitchFamily="49" charset="0"/>
              </a:rPr>
              <a:t>roomTotal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zh-CN" sz="1000" dirty="0">
                <a:solidFill>
                  <a:srgbClr val="546E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initialize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timeline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ADF70"/>
                </a:solidFill>
                <a:effectLst/>
                <a:latin typeface="Consolas" panose="020B0609020204030204" pitchFamily="49" charset="0"/>
              </a:rPr>
              <a:t>timeline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80CBC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2B1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80CBC4"/>
                </a:solidFill>
                <a:effectLst/>
                <a:latin typeface="Consolas" panose="020B0609020204030204" pitchFamily="49" charset="0"/>
              </a:rPr>
              <a:t>&lt;&gt;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ADF70"/>
                </a:solidFill>
                <a:effectLst/>
                <a:latin typeface="Consolas" panose="020B0609020204030204" pitchFamily="49" charset="0"/>
              </a:rPr>
              <a:t>timeline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2B1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LocalDateTime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F77669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ADF70"/>
                </a:solidFill>
                <a:effectLst/>
                <a:latin typeface="Consolas" panose="020B0609020204030204" pitchFamily="49" charset="0"/>
              </a:rPr>
              <a:t>timeline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2B1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LocalDateTime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F77669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zh-CN" sz="1000" dirty="0">
                <a:solidFill>
                  <a:srgbClr val="546E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initialize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roomNums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ADF70"/>
                </a:solidFill>
                <a:effectLst/>
                <a:latin typeface="Consolas" panose="020B0609020204030204" pitchFamily="49" charset="0"/>
              </a:rPr>
              <a:t>timelineRoomNums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80CBC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2B1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80CBC4"/>
                </a:solidFill>
                <a:effectLst/>
                <a:latin typeface="Consolas" panose="020B0609020204030204" pitchFamily="49" charset="0"/>
              </a:rPr>
              <a:t>&lt;&gt;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ADF70"/>
                </a:solidFill>
                <a:effectLst/>
                <a:latin typeface="Consolas" panose="020B0609020204030204" pitchFamily="49" charset="0"/>
              </a:rPr>
              <a:t>timelineRoomNums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2B1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5A71"/>
                </a:solidFill>
                <a:effectLst/>
                <a:latin typeface="Consolas" panose="020B0609020204030204" pitchFamily="49" charset="0"/>
              </a:rPr>
              <a:t>roomTotal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2B1FF"/>
                </a:solidFill>
                <a:effectLst/>
                <a:latin typeface="Consolas" panose="020B0609020204030204" pitchFamily="49" charset="0"/>
              </a:rPr>
              <a:t>addPeriod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LocalDateTime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5A71"/>
                </a:solidFill>
                <a:effectLst/>
                <a:latin typeface="Consolas" panose="020B0609020204030204" pitchFamily="49" charset="0"/>
              </a:rPr>
              <a:t>period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5A71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2B1FF"/>
                </a:solidFill>
                <a:effectLst/>
                <a:latin typeface="Consolas" panose="020B0609020204030204" pitchFamily="49" charset="0"/>
              </a:rPr>
              <a:t>addPeriod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5A71"/>
                </a:solidFill>
                <a:effectLst/>
                <a:latin typeface="Consolas" panose="020B0609020204030204" pitchFamily="49" charset="0"/>
              </a:rPr>
              <a:t>period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7766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5A71"/>
                </a:solidFill>
                <a:effectLst/>
                <a:latin typeface="Consolas" panose="020B0609020204030204" pitchFamily="49" charset="0"/>
              </a:rPr>
              <a:t>period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7766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5A71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2B1FF"/>
                </a:solidFill>
                <a:effectLst/>
                <a:latin typeface="Consolas" panose="020B0609020204030204" pitchFamily="49" charset="0"/>
              </a:rPr>
              <a:t>addPeriod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LocalDateTime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5A71"/>
                </a:solidFill>
                <a:effectLst/>
                <a:latin typeface="Consolas" panose="020B0609020204030204" pitchFamily="49" charset="0"/>
              </a:rPr>
              <a:t>beginTime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LocalDateTime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5A71"/>
                </a:solidFill>
                <a:effectLst/>
                <a:latin typeface="Consolas" panose="020B0609020204030204" pitchFamily="49" charset="0"/>
              </a:rPr>
              <a:t>endTime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5A71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6CD29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80CBC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2B1FF"/>
                </a:solidFill>
                <a:effectLst/>
                <a:latin typeface="Consolas" panose="020B0609020204030204" pitchFamily="49" charset="0"/>
              </a:rPr>
              <a:t>addTime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5A71"/>
                </a:solidFill>
                <a:effectLst/>
                <a:latin typeface="Consolas" panose="020B0609020204030204" pitchFamily="49" charset="0"/>
              </a:rPr>
              <a:t>beginTime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6CD29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80CBC4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2B1FF"/>
                </a:solidFill>
                <a:effectLst/>
                <a:latin typeface="Consolas" panose="020B0609020204030204" pitchFamily="49" charset="0"/>
              </a:rPr>
              <a:t>addTime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5A71"/>
                </a:solidFill>
                <a:effectLst/>
                <a:latin typeface="Consolas" panose="020B0609020204030204" pitchFamily="49" charset="0"/>
              </a:rPr>
              <a:t>endTime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6CD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80CBC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ADF70"/>
                </a:solidFill>
                <a:effectLst/>
                <a:latin typeface="Consolas" panose="020B0609020204030204" pitchFamily="49" charset="0"/>
              </a:rPr>
              <a:t>timelineRoomNums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2B1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6CD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ADF70"/>
                </a:solidFill>
                <a:effectLst/>
                <a:latin typeface="Consolas" panose="020B0609020204030204" pitchFamily="49" charset="0"/>
              </a:rPr>
              <a:t>timelineRoomNums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2B1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6CD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80CBC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5A71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………………………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52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726" y="5254906"/>
            <a:ext cx="778961" cy="16030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9527" y="497609"/>
            <a:ext cx="3980873" cy="819599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可以改进的地方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5201" y="2585206"/>
            <a:ext cx="2109599" cy="74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团队章程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16109" y="5692230"/>
            <a:ext cx="2109599" cy="583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写好文档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36686" y="1425096"/>
            <a:ext cx="25750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开会效率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9612" y="4360931"/>
            <a:ext cx="2597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定期汇报自己的进度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24232" y="3009296"/>
            <a:ext cx="28297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学习一些优秀框架</a:t>
            </a:r>
            <a:endParaRPr lang="en-US" altLang="zh-CN" sz="3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02766" y="3564310"/>
            <a:ext cx="35824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时间安排</a:t>
            </a:r>
            <a:endParaRPr lang="en-US" altLang="zh-CN" sz="6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25708" y="2211578"/>
            <a:ext cx="2109599" cy="74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分工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54578" y="5429978"/>
            <a:ext cx="3757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做好风险评估</a:t>
            </a:r>
            <a:endParaRPr lang="en-US" altLang="zh-CN" sz="4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56979" y="4398131"/>
            <a:ext cx="2829708" cy="583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提前学习技术</a:t>
            </a:r>
            <a:endParaRPr lang="en-US" altLang="zh-CN" sz="3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470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726" y="5254906"/>
            <a:ext cx="778961" cy="16030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9527" y="497609"/>
            <a:ext cx="3943928" cy="819599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界面展示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980" y="4248380"/>
            <a:ext cx="3522528" cy="22456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3980" y="1317208"/>
            <a:ext cx="4396758" cy="293117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824" y="2654076"/>
            <a:ext cx="3353156" cy="22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9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726" y="5254906"/>
            <a:ext cx="778961" cy="160309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174" y="855406"/>
            <a:ext cx="7801571" cy="520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0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726" y="5254906"/>
            <a:ext cx="778961" cy="16030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141" y="848396"/>
            <a:ext cx="7812086" cy="520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4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940" y="231842"/>
            <a:ext cx="3574473" cy="238298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413" y="398206"/>
            <a:ext cx="5906729" cy="39378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413" y="4336025"/>
            <a:ext cx="3387570" cy="22583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207" y="2614824"/>
            <a:ext cx="4790206" cy="319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3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726" y="5254906"/>
            <a:ext cx="778961" cy="160309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48266" y="2705725"/>
            <a:ext cx="73594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>
                <a:latin typeface="Consolas" panose="020B0609020204030204" pitchFamily="49" charset="0"/>
              </a:rPr>
              <a:t>Thank you</a:t>
            </a:r>
            <a:r>
              <a:rPr lang="zh-CN" altLang="en-US" sz="8800" dirty="0" smtClean="0">
                <a:latin typeface="Consolas" panose="020B0609020204030204" pitchFamily="49" charset="0"/>
              </a:rPr>
              <a:t>！</a:t>
            </a:r>
            <a:endParaRPr lang="zh-CN" altLang="en-US" sz="8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74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726" y="5254906"/>
            <a:ext cx="778961" cy="16030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083" y="497609"/>
            <a:ext cx="4086516" cy="819599"/>
          </a:xfrm>
        </p:spPr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59341" y="4711940"/>
            <a:ext cx="99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吴志成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5268" y="4711940"/>
            <a:ext cx="99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吴游杰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91842" y="4711940"/>
            <a:ext cx="99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林志和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41307" y="4711940"/>
            <a:ext cx="99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郭浩滨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155" y="3500074"/>
            <a:ext cx="976739" cy="97673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799" y="3500073"/>
            <a:ext cx="976739" cy="97673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421" y="1398538"/>
            <a:ext cx="1380762" cy="138076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443" y="3500073"/>
            <a:ext cx="904875" cy="9048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94" y="3616219"/>
            <a:ext cx="1164948" cy="78872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717" y="3580287"/>
            <a:ext cx="1164948" cy="788729"/>
          </a:xfrm>
          <a:prstGeom prst="rect">
            <a:avLst/>
          </a:prstGeom>
        </p:spPr>
      </p:pic>
      <p:pic>
        <p:nvPicPr>
          <p:cNvPr id="1026" name="Picture 2" descr="@Aneurek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564" y="5239467"/>
            <a:ext cx="532675" cy="53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01302" y="2024598"/>
            <a:ext cx="1905000" cy="1905000"/>
          </a:xfrm>
          <a:prstGeom prst="rect">
            <a:avLst/>
          </a:prstGeom>
        </p:spPr>
      </p:pic>
      <p:pic>
        <p:nvPicPr>
          <p:cNvPr id="1030" name="Picture 6" descr="https://avatars1.githubusercontent.com/u/18192091?v=3&amp;s=40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589" y="5236995"/>
            <a:ext cx="535147" cy="53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avatars2.githubusercontent.com/u/19205984?v=3&amp;s=40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298" y="5236995"/>
            <a:ext cx="539753" cy="53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avatars0.githubusercontent.com/u/16575175?v=3&amp;s=40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717" y="5236995"/>
            <a:ext cx="540902" cy="54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64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726" y="5254906"/>
            <a:ext cx="778961" cy="16030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9527" y="497609"/>
            <a:ext cx="2761673" cy="819599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心路历程？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41601" y="2428826"/>
            <a:ext cx="2109599" cy="74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电脑坏</a:t>
            </a: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了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16109" y="5692230"/>
            <a:ext cx="2109599" cy="583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图书馆五楼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25708" y="2138603"/>
            <a:ext cx="2109599" cy="910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MB</a:t>
            </a:r>
            <a:endParaRPr lang="en-US" altLang="zh-CN" sz="2800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45544" y="4287700"/>
            <a:ext cx="2109599" cy="501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研讨间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56979" y="4600460"/>
            <a:ext cx="2109599" cy="460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机房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37781" y="4009608"/>
            <a:ext cx="2109599" cy="1320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吃肉</a:t>
            </a:r>
            <a:endParaRPr lang="en-US" altLang="zh-CN" sz="6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23852" y="3006462"/>
            <a:ext cx="2109599" cy="74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划水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99509" y="5195844"/>
            <a:ext cx="2109599" cy="992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打包</a:t>
            </a:r>
            <a:endParaRPr lang="en-US" altLang="zh-CN" sz="4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979" y="1666377"/>
            <a:ext cx="1555341" cy="207378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492580" y="1272589"/>
            <a:ext cx="3227165" cy="583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Intellij IDEA</a:t>
            </a:r>
            <a:endParaRPr lang="en-US" altLang="zh-CN" sz="1600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300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726" y="5254906"/>
            <a:ext cx="778961" cy="16030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9527" y="497609"/>
            <a:ext cx="2761673" cy="819599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成就感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62" y="2632154"/>
            <a:ext cx="1505201" cy="9234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170" y="2767769"/>
            <a:ext cx="1326126" cy="132612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79823" y="4001840"/>
            <a:ext cx="1959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Consolas" panose="020B0609020204030204" pitchFamily="49" charset="0"/>
                <a:cs typeface="Arial" panose="020B0604020202020204" pitchFamily="34" charset="0"/>
              </a:rPr>
              <a:t>Timeline</a:t>
            </a:r>
            <a:endParaRPr lang="zh-CN" altLang="en-US" sz="2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19787" y="4870536"/>
            <a:ext cx="2262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latin typeface="Consolas" panose="020B0609020204030204" pitchFamily="49" charset="0"/>
                <a:cs typeface="Arial" panose="020B0604020202020204" pitchFamily="34" charset="0"/>
              </a:rPr>
              <a:t>Object</a:t>
            </a:r>
            <a:endParaRPr lang="zh-CN" altLang="en-US" sz="4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589" y="4653717"/>
            <a:ext cx="334162" cy="3341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673" y="5993573"/>
            <a:ext cx="459017" cy="45901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249907" y="5930693"/>
            <a:ext cx="2065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Consolas" panose="020B0609020204030204" pitchFamily="49" charset="0"/>
                <a:cs typeface="Arial" panose="020B0604020202020204" pitchFamily="34" charset="0"/>
              </a:rPr>
              <a:t>PO  List</a:t>
            </a:r>
            <a:endParaRPr lang="zh-CN" altLang="en-US" sz="32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85" y="3265572"/>
            <a:ext cx="772552" cy="77255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12" y="762046"/>
            <a:ext cx="743638" cy="74363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550008" y="1493756"/>
            <a:ext cx="228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  <a:cs typeface="Arial" panose="020B0604020202020204" pitchFamily="34" charset="0"/>
              </a:rPr>
              <a:t>577 commits</a:t>
            </a:r>
            <a:endParaRPr lang="zh-CN" altLang="en-US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672" y="1219108"/>
            <a:ext cx="987925" cy="9879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701063" y="2106724"/>
            <a:ext cx="152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  <a:cs typeface="Arial" panose="020B0604020202020204" pitchFamily="34" charset="0"/>
              </a:rPr>
              <a:t>Statistics</a:t>
            </a:r>
            <a:endParaRPr lang="zh-CN" altLang="en-US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490" y="3407289"/>
            <a:ext cx="577738" cy="57773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459" y="4263450"/>
            <a:ext cx="1097189" cy="109718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113" y="974127"/>
            <a:ext cx="2718753" cy="180177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8403453" y="5531908"/>
            <a:ext cx="2262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Consolas" panose="020B0609020204030204" pitchFamily="49" charset="0"/>
                <a:cs typeface="Arial" panose="020B0604020202020204" pitchFamily="34" charset="0"/>
              </a:rPr>
              <a:t>exe</a:t>
            </a:r>
            <a:endParaRPr lang="zh-CN" altLang="en-US" sz="24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42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726" y="5254906"/>
            <a:ext cx="778961" cy="16030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9527" y="497609"/>
            <a:ext cx="3943928" cy="819599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困难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1926" y="1982789"/>
            <a:ext cx="36805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复杂数据对象的处理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6340871" y="1982789"/>
            <a:ext cx="36805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Debug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641925" y="2753040"/>
            <a:ext cx="36805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前端效果的实现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641923" y="4310351"/>
            <a:ext cx="36805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打包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641924" y="3540100"/>
            <a:ext cx="36805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NullpointerException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641923" y="5134964"/>
            <a:ext cx="36805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</a:t>
            </a:r>
            <a:endParaRPr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6340869" y="2753040"/>
            <a:ext cx="36805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判断输入</a:t>
            </a:r>
            <a:endParaRPr lang="zh-CN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6340868" y="3540100"/>
            <a:ext cx="36805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无解</a:t>
            </a:r>
            <a:endParaRPr lang="zh-CN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6340869" y="4310351"/>
            <a:ext cx="40413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stackoverflow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google</a:t>
            </a:r>
            <a:endParaRPr lang="zh-CN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6340869" y="5136171"/>
            <a:ext cx="40413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找茬</a:t>
            </a:r>
            <a:endParaRPr lang="zh-CN" altLang="en-US" sz="2800" dirty="0"/>
          </a:p>
        </p:txBody>
      </p:sp>
      <p:cxnSp>
        <p:nvCxnSpPr>
          <p:cNvPr id="18" name="直接箭头连接符 17"/>
          <p:cNvCxnSpPr>
            <a:stCxn id="3" idx="3"/>
            <a:endCxn id="6" idx="1"/>
          </p:cNvCxnSpPr>
          <p:nvPr/>
        </p:nvCxnSpPr>
        <p:spPr>
          <a:xfrm>
            <a:off x="4322509" y="2244399"/>
            <a:ext cx="20183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3"/>
            <a:endCxn id="14" idx="1"/>
          </p:cNvCxnSpPr>
          <p:nvPr/>
        </p:nvCxnSpPr>
        <p:spPr>
          <a:xfrm>
            <a:off x="4322508" y="3014650"/>
            <a:ext cx="2018361" cy="1557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3"/>
            <a:endCxn id="11" idx="1"/>
          </p:cNvCxnSpPr>
          <p:nvPr/>
        </p:nvCxnSpPr>
        <p:spPr>
          <a:xfrm flipV="1">
            <a:off x="4322507" y="3014650"/>
            <a:ext cx="2018362" cy="787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5" idx="1"/>
          </p:cNvCxnSpPr>
          <p:nvPr/>
        </p:nvCxnSpPr>
        <p:spPr>
          <a:xfrm>
            <a:off x="4322506" y="4569217"/>
            <a:ext cx="2018363" cy="828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" idx="3"/>
            <a:endCxn id="14" idx="1"/>
          </p:cNvCxnSpPr>
          <p:nvPr/>
        </p:nvCxnSpPr>
        <p:spPr>
          <a:xfrm>
            <a:off x="4322506" y="4571961"/>
            <a:ext cx="2018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12" idx="1"/>
          </p:cNvCxnSpPr>
          <p:nvPr/>
        </p:nvCxnSpPr>
        <p:spPr>
          <a:xfrm flipV="1">
            <a:off x="4339881" y="3801710"/>
            <a:ext cx="2000987" cy="15760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" idx="3"/>
            <a:endCxn id="14" idx="1"/>
          </p:cNvCxnSpPr>
          <p:nvPr/>
        </p:nvCxnSpPr>
        <p:spPr>
          <a:xfrm>
            <a:off x="4322509" y="2244399"/>
            <a:ext cx="2018360" cy="2327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322506" y="3828891"/>
            <a:ext cx="2018362" cy="770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98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726" y="5254906"/>
            <a:ext cx="778961" cy="16030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9527" y="497609"/>
            <a:ext cx="3943928" cy="819599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007" y="1468815"/>
            <a:ext cx="3871295" cy="45876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302" y="1468815"/>
            <a:ext cx="4329245" cy="274553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302" y="4214348"/>
            <a:ext cx="3322608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0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726" y="5254906"/>
            <a:ext cx="778961" cy="16030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9527" y="497609"/>
            <a:ext cx="3943928" cy="819599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OBJECT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754" y="2679122"/>
            <a:ext cx="1320224" cy="13202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590" y="2671618"/>
            <a:ext cx="1395846" cy="139584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918" y="2671618"/>
            <a:ext cx="1395846" cy="1395846"/>
          </a:xfrm>
          <a:prstGeom prst="rect">
            <a:avLst/>
          </a:prstGeom>
        </p:spPr>
      </p:pic>
      <p:sp>
        <p:nvSpPr>
          <p:cNvPr id="14" name="标题 1"/>
          <p:cNvSpPr txBox="1">
            <a:spLocks/>
          </p:cNvSpPr>
          <p:nvPr/>
        </p:nvSpPr>
        <p:spPr>
          <a:xfrm>
            <a:off x="1747692" y="3999346"/>
            <a:ext cx="1186297" cy="37234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</a:t>
            </a: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4616304" y="3999346"/>
            <a:ext cx="1186297" cy="37234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工厂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7351855" y="3857914"/>
            <a:ext cx="1597316" cy="51377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数据处理层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9" name="直接箭头连接符 18"/>
          <p:cNvCxnSpPr>
            <a:stCxn id="8" idx="3"/>
          </p:cNvCxnSpPr>
          <p:nvPr/>
        </p:nvCxnSpPr>
        <p:spPr>
          <a:xfrm>
            <a:off x="3038764" y="3369541"/>
            <a:ext cx="1376218" cy="1125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972175" y="3380797"/>
            <a:ext cx="1376218" cy="1125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312535" y="299132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Object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6345525" y="301222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590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726" y="5254906"/>
            <a:ext cx="778961" cy="16030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9527" y="497609"/>
            <a:ext cx="3943928" cy="819599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OBJECT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71967" y="1901469"/>
            <a:ext cx="6695632" cy="415498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protected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ResultMessage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2B1FF"/>
                </a:solidFill>
                <a:effectLst/>
                <a:latin typeface="Consolas" panose="020B0609020204030204" pitchFamily="49" charset="0"/>
              </a:rPr>
              <a:t>insertToSQL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5A71"/>
                </a:solidFill>
                <a:effectLst/>
                <a:latin typeface="Consolas" panose="020B0609020204030204" pitchFamily="49" charset="0"/>
              </a:rPr>
              <a:t>tableName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80CBC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80CBC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5A71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zh-CN" sz="1100" b="0" i="0" u="none" strike="noStrike" cap="none" normalizeH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4ADF70"/>
                </a:solidFill>
                <a:effectLst/>
                <a:latin typeface="Consolas" panose="020B0609020204030204" pitchFamily="49" charset="0"/>
              </a:rPr>
              <a:t>preparedStatement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80CBC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4ADF70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2B1FF"/>
                </a:solidFill>
                <a:effectLst/>
                <a:latin typeface="Consolas" panose="020B0609020204030204" pitchFamily="49" charset="0"/>
              </a:rPr>
              <a:t>prepareStatement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2B1FF"/>
                </a:solidFill>
                <a:effectLst/>
                <a:latin typeface="Consolas" panose="020B0609020204030204" pitchFamily="49" charset="0"/>
              </a:rPr>
              <a:t>buildAddSQL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5A71"/>
                </a:solidFill>
                <a:effectLst/>
                <a:latin typeface="Consolas" panose="020B0609020204030204" pitchFamily="49" charset="0"/>
              </a:rPr>
              <a:t>tableName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E6CD29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80CBC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7766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E6CD29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80CBC4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E6CD29"/>
                </a:solidFill>
                <a:effectLst/>
                <a:latin typeface="Consolas" panose="020B0609020204030204" pitchFamily="49" charset="0"/>
              </a:rPr>
              <a:t>paraNum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E6CD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80CBC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4ADF70"/>
                </a:solidFill>
                <a:effectLst/>
                <a:latin typeface="Consolas" panose="020B0609020204030204" pitchFamily="49" charset="0"/>
              </a:rPr>
              <a:t>preparedStatement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2B1FF"/>
                </a:solidFill>
                <a:effectLst/>
                <a:latin typeface="Consolas" panose="020B0609020204030204" pitchFamily="49" charset="0"/>
              </a:rPr>
              <a:t>setObject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E6CD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80CBC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7766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5A71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2B1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E6CD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4ADF70"/>
                </a:solidFill>
                <a:effectLst/>
                <a:latin typeface="Consolas" panose="020B0609020204030204" pitchFamily="49" charset="0"/>
              </a:rPr>
              <a:t>affectedRows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80CBC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4ADF70"/>
                </a:solidFill>
                <a:effectLst/>
                <a:latin typeface="Consolas" panose="020B0609020204030204" pitchFamily="49" charset="0"/>
              </a:rPr>
              <a:t>preparedStatement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2B1FF"/>
                </a:solidFill>
                <a:effectLst/>
                <a:latin typeface="Consolas" panose="020B0609020204030204" pitchFamily="49" charset="0"/>
              </a:rPr>
              <a:t>executeUpdate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SQLException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5A71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ResultMessage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 smtClean="0">
                <a:ln>
                  <a:noFill/>
                </a:ln>
                <a:solidFill>
                  <a:srgbClr val="F77669"/>
                </a:solidFill>
                <a:effectLst/>
                <a:latin typeface="Consolas" panose="020B0609020204030204" pitchFamily="49" charset="0"/>
              </a:rPr>
              <a:t>DataExisted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4ADF70"/>
                </a:solidFill>
                <a:effectLst/>
                <a:latin typeface="Consolas" panose="020B0609020204030204" pitchFamily="49" charset="0"/>
              </a:rPr>
              <a:t>affectedRows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80CBC4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7766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ResultMessage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 smtClean="0">
                <a:ln>
                  <a:noFill/>
                </a:ln>
                <a:solidFill>
                  <a:srgbClr val="F77669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ResultMessage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 smtClean="0">
                <a:ln>
                  <a:noFill/>
                </a:ln>
                <a:solidFill>
                  <a:srgbClr val="F77669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09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9527" y="497609"/>
            <a:ext cx="3943928" cy="819599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Timeline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3400791" y="2025294"/>
            <a:ext cx="8380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接点 5"/>
          <p:cNvSpPr/>
          <p:nvPr/>
        </p:nvSpPr>
        <p:spPr>
          <a:xfrm>
            <a:off x="4680950" y="1902501"/>
            <a:ext cx="242653" cy="2455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/>
          <p:cNvSpPr/>
          <p:nvPr/>
        </p:nvSpPr>
        <p:spPr>
          <a:xfrm>
            <a:off x="5990403" y="1911209"/>
            <a:ext cx="242653" cy="2455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/>
          <p:cNvSpPr/>
          <p:nvPr/>
        </p:nvSpPr>
        <p:spPr>
          <a:xfrm>
            <a:off x="8204440" y="1902499"/>
            <a:ext cx="242653" cy="24558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/>
          <p:cNvSpPr/>
          <p:nvPr/>
        </p:nvSpPr>
        <p:spPr>
          <a:xfrm>
            <a:off x="9756546" y="1902499"/>
            <a:ext cx="242653" cy="24558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389927" y="3904569"/>
            <a:ext cx="8380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接点 11"/>
          <p:cNvSpPr/>
          <p:nvPr/>
        </p:nvSpPr>
        <p:spPr>
          <a:xfrm>
            <a:off x="4670086" y="3781776"/>
            <a:ext cx="242653" cy="2455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/>
          <p:cNvSpPr/>
          <p:nvPr/>
        </p:nvSpPr>
        <p:spPr>
          <a:xfrm>
            <a:off x="5979539" y="3790484"/>
            <a:ext cx="242653" cy="2455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接点 13"/>
          <p:cNvSpPr/>
          <p:nvPr/>
        </p:nvSpPr>
        <p:spPr>
          <a:xfrm>
            <a:off x="8193576" y="3781774"/>
            <a:ext cx="242653" cy="24558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接点 14"/>
          <p:cNvSpPr/>
          <p:nvPr/>
        </p:nvSpPr>
        <p:spPr>
          <a:xfrm>
            <a:off x="9745682" y="3781774"/>
            <a:ext cx="242653" cy="24558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41866" y="2158534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2016-12-20</a:t>
            </a:r>
          </a:p>
          <a:p>
            <a:pPr algn="ctr"/>
            <a:r>
              <a:rPr lang="en-US" altLang="zh-CN" sz="1400" dirty="0" smtClean="0"/>
              <a:t>14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00</a:t>
            </a:r>
            <a:endParaRPr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551319" y="2157665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2016-12-21</a:t>
            </a:r>
          </a:p>
          <a:p>
            <a:pPr algn="ctr"/>
            <a:r>
              <a:rPr lang="en-US" altLang="zh-CN" sz="1400" dirty="0" smtClean="0"/>
              <a:t>12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00</a:t>
            </a:r>
            <a:endParaRPr lang="zh-CN" altLang="en-US" sz="1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7765356" y="2157665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2016-12-26</a:t>
            </a:r>
          </a:p>
          <a:p>
            <a:pPr algn="ctr"/>
            <a:r>
              <a:rPr lang="en-US" altLang="zh-CN" sz="1400" dirty="0" smtClean="0"/>
              <a:t>14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00</a:t>
            </a:r>
            <a:endParaRPr lang="zh-CN" alt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9317462" y="2157665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2016-12-28</a:t>
            </a:r>
          </a:p>
          <a:p>
            <a:pPr algn="ctr"/>
            <a:r>
              <a:rPr lang="en-US" altLang="zh-CN" sz="1400" dirty="0" smtClean="0"/>
              <a:t>12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00</a:t>
            </a:r>
            <a:endParaRPr lang="zh-CN" altLang="en-US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4231002" y="4037808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2016-12-20</a:t>
            </a:r>
          </a:p>
          <a:p>
            <a:pPr algn="ctr"/>
            <a:r>
              <a:rPr lang="en-US" altLang="zh-CN" sz="1400" dirty="0" smtClean="0"/>
              <a:t>14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00</a:t>
            </a:r>
            <a:endParaRPr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5540455" y="4036939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2016-12-21</a:t>
            </a:r>
          </a:p>
          <a:p>
            <a:pPr algn="ctr"/>
            <a:r>
              <a:rPr lang="en-US" altLang="zh-CN" sz="1400" dirty="0" smtClean="0"/>
              <a:t>12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00</a:t>
            </a:r>
            <a:endParaRPr lang="zh-CN" altLang="en-US" sz="1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7754492" y="4036939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2016-12-26</a:t>
            </a:r>
          </a:p>
          <a:p>
            <a:pPr algn="ctr"/>
            <a:r>
              <a:rPr lang="en-US" altLang="zh-CN" sz="1400" dirty="0" smtClean="0"/>
              <a:t>14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00</a:t>
            </a:r>
            <a:endParaRPr lang="zh-CN" altLang="en-US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9306598" y="4036939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2016-12-28</a:t>
            </a:r>
          </a:p>
          <a:p>
            <a:pPr algn="ctr"/>
            <a:r>
              <a:rPr lang="en-US" altLang="zh-CN" sz="1400" dirty="0" smtClean="0"/>
              <a:t>12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00</a:t>
            </a:r>
            <a:endParaRPr lang="zh-CN" altLang="en-US" sz="1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6764901" y="4036939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2016-12-24</a:t>
            </a:r>
          </a:p>
          <a:p>
            <a:pPr algn="ctr"/>
            <a:r>
              <a:rPr lang="en-US" altLang="zh-CN" sz="1400" dirty="0" smtClean="0"/>
              <a:t>14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00</a:t>
            </a:r>
            <a:endParaRPr lang="zh-CN" altLang="en-US" sz="1400" dirty="0"/>
          </a:p>
        </p:txBody>
      </p:sp>
      <p:sp>
        <p:nvSpPr>
          <p:cNvPr id="25" name="文本框 34"/>
          <p:cNvSpPr txBox="1"/>
          <p:nvPr/>
        </p:nvSpPr>
        <p:spPr>
          <a:xfrm>
            <a:off x="10407612" y="4036939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2016-12-29</a:t>
            </a:r>
          </a:p>
          <a:p>
            <a:pPr algn="ctr"/>
            <a:r>
              <a:rPr lang="en-US" altLang="zh-CN" sz="1400" dirty="0" smtClean="0"/>
              <a:t>12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00</a:t>
            </a:r>
            <a:endParaRPr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5202413" y="1584278"/>
            <a:ext cx="373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/>
              <a:t>17</a:t>
            </a:r>
            <a:endParaRPr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6985016" y="1604120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/>
              <a:t>20</a:t>
            </a:r>
            <a:endParaRPr lang="zh-CN" altLang="en-US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8886176" y="1603432"/>
            <a:ext cx="373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/>
              <a:t>16</a:t>
            </a:r>
            <a:endParaRPr lang="zh-CN" altLang="en-US" sz="1400" dirty="0"/>
          </a:p>
        </p:txBody>
      </p:sp>
      <p:sp>
        <p:nvSpPr>
          <p:cNvPr id="29" name="文本框 45"/>
          <p:cNvSpPr txBox="1"/>
          <p:nvPr/>
        </p:nvSpPr>
        <p:spPr>
          <a:xfrm>
            <a:off x="10668779" y="1603432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20</a:t>
            </a:r>
            <a:endParaRPr lang="zh-CN" altLang="en-US" sz="1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5191549" y="3461995"/>
            <a:ext cx="373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/>
              <a:t>17</a:t>
            </a:r>
            <a:endParaRPr lang="zh-CN" altLang="en-US" sz="1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6520206" y="3461994"/>
            <a:ext cx="373820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/>
              <a:t>20</a:t>
            </a:r>
            <a:endParaRPr lang="zh-CN" altLang="en-US" sz="1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8875312" y="3481149"/>
            <a:ext cx="373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/>
              <a:t>16</a:t>
            </a:r>
            <a:endParaRPr lang="zh-CN" altLang="en-US" sz="1400" dirty="0"/>
          </a:p>
        </p:txBody>
      </p:sp>
      <p:sp>
        <p:nvSpPr>
          <p:cNvPr id="33" name="文本框 45"/>
          <p:cNvSpPr txBox="1"/>
          <p:nvPr/>
        </p:nvSpPr>
        <p:spPr>
          <a:xfrm>
            <a:off x="11172330" y="3488191"/>
            <a:ext cx="373820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20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240508" y="3471644"/>
            <a:ext cx="373820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/>
              <a:t>20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7610117" y="3488191"/>
            <a:ext cx="373820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/>
              <a:t>20</a:t>
            </a:r>
            <a:endParaRPr lang="zh-CN" altLang="en-US" sz="1400" dirty="0"/>
          </a:p>
        </p:txBody>
      </p:sp>
      <p:cxnSp>
        <p:nvCxnSpPr>
          <p:cNvPr id="36" name="直接连接符 35"/>
          <p:cNvCxnSpPr/>
          <p:nvPr/>
        </p:nvCxnSpPr>
        <p:spPr>
          <a:xfrm>
            <a:off x="10964221" y="5052394"/>
            <a:ext cx="0" cy="70621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328357" y="5052394"/>
            <a:ext cx="0" cy="70265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7446638" y="3904567"/>
            <a:ext cx="746938" cy="87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5" idx="6"/>
          </p:cNvCxnSpPr>
          <p:nvPr/>
        </p:nvCxnSpPr>
        <p:spPr>
          <a:xfrm>
            <a:off x="9988335" y="3904567"/>
            <a:ext cx="858361" cy="87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11089349" y="3910054"/>
            <a:ext cx="615708" cy="322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222192" y="3900213"/>
            <a:ext cx="98179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389927" y="5870693"/>
            <a:ext cx="8380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图: 接点 42"/>
          <p:cNvSpPr/>
          <p:nvPr/>
        </p:nvSpPr>
        <p:spPr>
          <a:xfrm>
            <a:off x="4670086" y="5747900"/>
            <a:ext cx="242653" cy="2455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/>
          <p:cNvSpPr/>
          <p:nvPr/>
        </p:nvSpPr>
        <p:spPr>
          <a:xfrm>
            <a:off x="5979539" y="5756608"/>
            <a:ext cx="242653" cy="2455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接点 44"/>
          <p:cNvSpPr/>
          <p:nvPr/>
        </p:nvSpPr>
        <p:spPr>
          <a:xfrm>
            <a:off x="8193576" y="5747898"/>
            <a:ext cx="242653" cy="24558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接点 45"/>
          <p:cNvSpPr/>
          <p:nvPr/>
        </p:nvSpPr>
        <p:spPr>
          <a:xfrm>
            <a:off x="9745682" y="5747898"/>
            <a:ext cx="242653" cy="24558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4231002" y="6003932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2016-12-20</a:t>
            </a:r>
          </a:p>
          <a:p>
            <a:pPr algn="ctr"/>
            <a:r>
              <a:rPr lang="en-US" altLang="zh-CN" sz="1400" dirty="0" smtClean="0"/>
              <a:t>14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00</a:t>
            </a:r>
            <a:endParaRPr lang="zh-CN" altLang="en-US" sz="1400" dirty="0"/>
          </a:p>
        </p:txBody>
      </p:sp>
      <p:sp>
        <p:nvSpPr>
          <p:cNvPr id="48" name="文本框 47"/>
          <p:cNvSpPr txBox="1"/>
          <p:nvPr/>
        </p:nvSpPr>
        <p:spPr>
          <a:xfrm>
            <a:off x="5540455" y="6003063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2016-12-21</a:t>
            </a:r>
          </a:p>
          <a:p>
            <a:pPr algn="ctr"/>
            <a:r>
              <a:rPr lang="en-US" altLang="zh-CN" sz="1400" dirty="0" smtClean="0"/>
              <a:t>12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00</a:t>
            </a:r>
            <a:endParaRPr lang="zh-CN" altLang="en-US" sz="1400" dirty="0"/>
          </a:p>
        </p:txBody>
      </p:sp>
      <p:sp>
        <p:nvSpPr>
          <p:cNvPr id="49" name="文本框 48"/>
          <p:cNvSpPr txBox="1"/>
          <p:nvPr/>
        </p:nvSpPr>
        <p:spPr>
          <a:xfrm>
            <a:off x="7754492" y="6003063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2016-12-26</a:t>
            </a:r>
          </a:p>
          <a:p>
            <a:pPr algn="ctr"/>
            <a:r>
              <a:rPr lang="en-US" altLang="zh-CN" sz="1400" dirty="0" smtClean="0"/>
              <a:t>14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00</a:t>
            </a:r>
            <a:endParaRPr lang="zh-CN" altLang="en-US" sz="1400" dirty="0"/>
          </a:p>
        </p:txBody>
      </p:sp>
      <p:sp>
        <p:nvSpPr>
          <p:cNvPr id="50" name="文本框 49"/>
          <p:cNvSpPr txBox="1"/>
          <p:nvPr/>
        </p:nvSpPr>
        <p:spPr>
          <a:xfrm>
            <a:off x="9306598" y="6003063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2016-12-28</a:t>
            </a:r>
          </a:p>
          <a:p>
            <a:pPr algn="ctr"/>
            <a:r>
              <a:rPr lang="en-US" altLang="zh-CN" sz="1400" dirty="0" smtClean="0"/>
              <a:t>12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00</a:t>
            </a:r>
            <a:endParaRPr lang="zh-CN" altLang="en-US" sz="1400" dirty="0"/>
          </a:p>
        </p:txBody>
      </p:sp>
      <p:sp>
        <p:nvSpPr>
          <p:cNvPr id="51" name="流程图: 接点 50"/>
          <p:cNvSpPr/>
          <p:nvPr/>
        </p:nvSpPr>
        <p:spPr>
          <a:xfrm>
            <a:off x="7203985" y="5756608"/>
            <a:ext cx="242653" cy="245585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6764901" y="6003063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2016-12-24</a:t>
            </a:r>
          </a:p>
          <a:p>
            <a:pPr algn="ctr"/>
            <a:r>
              <a:rPr lang="en-US" altLang="zh-CN" sz="1400" dirty="0" smtClean="0"/>
              <a:t>14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00</a:t>
            </a:r>
            <a:endParaRPr lang="zh-CN" altLang="en-US" sz="1400" dirty="0"/>
          </a:p>
        </p:txBody>
      </p:sp>
      <p:sp>
        <p:nvSpPr>
          <p:cNvPr id="53" name="流程图: 接点 52"/>
          <p:cNvSpPr/>
          <p:nvPr/>
        </p:nvSpPr>
        <p:spPr>
          <a:xfrm>
            <a:off x="10846696" y="5756608"/>
            <a:ext cx="242653" cy="245585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4" name="文本框 34"/>
          <p:cNvSpPr txBox="1"/>
          <p:nvPr/>
        </p:nvSpPr>
        <p:spPr>
          <a:xfrm>
            <a:off x="10407612" y="6003063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2016-12-29</a:t>
            </a:r>
          </a:p>
          <a:p>
            <a:pPr algn="ctr"/>
            <a:r>
              <a:rPr lang="en-US" altLang="zh-CN" sz="1400" dirty="0" smtClean="0"/>
              <a:t>12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00</a:t>
            </a:r>
            <a:endParaRPr lang="zh-CN" altLang="en-US" sz="1400" dirty="0"/>
          </a:p>
        </p:txBody>
      </p:sp>
      <p:sp>
        <p:nvSpPr>
          <p:cNvPr id="55" name="文本框 54"/>
          <p:cNvSpPr txBox="1"/>
          <p:nvPr/>
        </p:nvSpPr>
        <p:spPr>
          <a:xfrm>
            <a:off x="5191549" y="5428119"/>
            <a:ext cx="373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/>
              <a:t>17</a:t>
            </a:r>
            <a:endParaRPr lang="zh-CN" altLang="en-US" sz="1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520206" y="5428118"/>
            <a:ext cx="373820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20</a:t>
            </a:r>
            <a:endParaRPr lang="zh-CN" altLang="en-US" sz="1400" dirty="0"/>
          </a:p>
        </p:txBody>
      </p:sp>
      <p:sp>
        <p:nvSpPr>
          <p:cNvPr id="57" name="文本框 56"/>
          <p:cNvSpPr txBox="1"/>
          <p:nvPr/>
        </p:nvSpPr>
        <p:spPr>
          <a:xfrm>
            <a:off x="8886176" y="5426400"/>
            <a:ext cx="373821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/>
              <a:t>11</a:t>
            </a:r>
            <a:endParaRPr lang="zh-CN" altLang="en-US" sz="1400" dirty="0"/>
          </a:p>
        </p:txBody>
      </p:sp>
      <p:sp>
        <p:nvSpPr>
          <p:cNvPr id="58" name="文本框 45"/>
          <p:cNvSpPr txBox="1"/>
          <p:nvPr/>
        </p:nvSpPr>
        <p:spPr>
          <a:xfrm>
            <a:off x="11172330" y="5454315"/>
            <a:ext cx="373820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20</a:t>
            </a:r>
            <a:endParaRPr lang="zh-CN" altLang="en-US" sz="1400" dirty="0"/>
          </a:p>
        </p:txBody>
      </p:sp>
      <p:sp>
        <p:nvSpPr>
          <p:cNvPr id="59" name="文本框 58"/>
          <p:cNvSpPr txBox="1"/>
          <p:nvPr/>
        </p:nvSpPr>
        <p:spPr>
          <a:xfrm>
            <a:off x="10240508" y="5458069"/>
            <a:ext cx="373821" cy="30777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/>
              <a:t>15</a:t>
            </a:r>
            <a:endParaRPr lang="zh-CN" altLang="en-US" sz="14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610117" y="5440121"/>
            <a:ext cx="373821" cy="30777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/>
              <a:t>15</a:t>
            </a:r>
            <a:endParaRPr lang="zh-CN" altLang="en-US" sz="1400" dirty="0"/>
          </a:p>
        </p:txBody>
      </p:sp>
      <p:cxnSp>
        <p:nvCxnSpPr>
          <p:cNvPr id="61" name="直接连接符 60"/>
          <p:cNvCxnSpPr/>
          <p:nvPr/>
        </p:nvCxnSpPr>
        <p:spPr>
          <a:xfrm>
            <a:off x="7325311" y="5052394"/>
            <a:ext cx="363891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394009" y="1317208"/>
            <a:ext cx="277045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该酒店该房间类型新增一个订单</a:t>
            </a:r>
            <a:endParaRPr lang="en-US" altLang="zh-CN" sz="14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4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始：</a:t>
            </a:r>
            <a:r>
              <a:rPr lang="en-US" altLang="zh-CN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2016-12-24 14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00</a:t>
            </a:r>
          </a:p>
          <a:p>
            <a:endParaRPr lang="en-US" altLang="zh-CN" sz="1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终：</a:t>
            </a:r>
            <a:r>
              <a:rPr lang="en-US" altLang="zh-CN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2016-12-29 12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00</a:t>
            </a:r>
          </a:p>
          <a:p>
            <a:endParaRPr lang="en-US" altLang="zh-CN" sz="1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预定间数：</a:t>
            </a:r>
            <a:r>
              <a:rPr lang="en-US" altLang="zh-CN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endParaRPr lang="zh-CN" alt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endParaRPr lang="zh-CN" altLang="en-US" dirty="0"/>
          </a:p>
          <a:p>
            <a:endParaRPr lang="zh-CN" altLang="en-US" dirty="0"/>
          </a:p>
        </p:txBody>
      </p:sp>
      <p:sp>
        <p:nvSpPr>
          <p:cNvPr id="63" name="流程图: 接点 62"/>
          <p:cNvSpPr/>
          <p:nvPr/>
        </p:nvSpPr>
        <p:spPr>
          <a:xfrm>
            <a:off x="2467298" y="2193762"/>
            <a:ext cx="242653" cy="245585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接点 63"/>
          <p:cNvSpPr/>
          <p:nvPr/>
        </p:nvSpPr>
        <p:spPr>
          <a:xfrm>
            <a:off x="2467298" y="1770345"/>
            <a:ext cx="242653" cy="245585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连接符 64"/>
          <p:cNvCxnSpPr/>
          <p:nvPr/>
        </p:nvCxnSpPr>
        <p:spPr>
          <a:xfrm>
            <a:off x="1286256" y="3028516"/>
            <a:ext cx="30035" cy="285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1297670" y="3904566"/>
            <a:ext cx="1212714" cy="8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1316292" y="5870690"/>
            <a:ext cx="1212714" cy="8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466508" y="350819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 1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1466508" y="545076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 2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36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07407E-6 L 4.16667E-7 0.00023 L 0.00833 0.00625 C 0.00937 0.00694 0.01055 0.00717 0.01159 0.00833 C 0.0138 0.01088 0.01589 0.01388 0.01797 0.01689 L 0.02122 0.02129 L 0.02552 0.03402 C 0.02617 0.03611 0.02669 0.03865 0.0276 0.04051 C 0.03008 0.04513 0.03151 0.04722 0.03307 0.05324 C 0.03346 0.05532 0.03359 0.05763 0.03411 0.05972 C 0.03529 0.06412 0.0375 0.06759 0.03841 0.07245 C 0.04232 0.09606 0.03607 0.06064 0.04154 0.08564 C 0.04245 0.08958 0.04375 0.09838 0.04375 0.09861 C 0.04414 0.10532 0.04427 0.11273 0.04479 0.11967 C 0.04492 0.12199 0.04557 0.12407 0.04583 0.12615 C 0.04622 0.12916 0.04661 0.13194 0.047 0.13472 C 0.04805 0.14467 0.04883 0.15486 0.05013 0.16481 C 0.05052 0.16689 0.05091 0.16898 0.05117 0.17129 C 0.05156 0.17754 0.05195 0.18402 0.05234 0.19051 C 0.05299 0.20532 0.0526 0.22083 0.05443 0.23541 C 0.05482 0.23888 0.0569 0.25578 0.05768 0.25694 C 0.06185 0.2625 0.0612 0.2625 0.06732 0.26551 C 0.06875 0.26597 0.07018 0.26736 0.07161 0.26759 C 0.07839 0.26875 0.08516 0.26898 0.09193 0.26967 C 0.09922 0.27453 0.09023 0.26898 0.10156 0.27384 C 0.10273 0.2743 0.10365 0.27569 0.10482 0.27615 C 0.10729 0.27708 0.10977 0.27754 0.11237 0.27824 C 0.12617 0.27754 0.14023 0.27801 0.15404 0.27615 C 0.15638 0.27592 0.15833 0.27291 0.16055 0.27176 C 0.16198 0.27106 0.16328 0.2699 0.16484 0.26967 C 0.1694 0.26875 0.17409 0.26828 0.17878 0.26759 C 0.18737 0.26828 0.19583 0.26782 0.2043 0.26967 C 0.20651 0.27013 0.20859 0.27245 0.21081 0.27384 L 0.21393 0.27615 C 0.21497 0.27662 0.21615 0.27777 0.21719 0.27824 C 0.21862 0.27916 0.22005 0.28009 0.22148 0.28032 C 0.22786 0.28171 0.23437 0.28194 0.24075 0.2824 C 0.25143 0.28194 0.26224 0.28171 0.27292 0.28032 C 0.27396 0.28032 0.275 0.2787 0.27604 0.27824 C 0.27825 0.27731 0.28047 0.27731 0.28255 0.27615 C 0.28477 0.275 0.28672 0.27291 0.28893 0.27176 L 0.29323 0.26967 C 0.30247 0.27037 0.31185 0.27083 0.32109 0.27176 C 0.32292 0.27199 0.32461 0.27384 0.32643 0.27384 C 0.33177 0.27384 0.33724 0.27245 0.34258 0.27176 C 0.34492 0.27129 0.35378 0.26875 0.35651 0.26759 C 0.35755 0.26713 0.35859 0.26597 0.35964 0.26551 C 0.36575 0.26597 0.37187 0.2662 0.37786 0.26759 C 0.37904 0.26782 0.38021 0.26828 0.38112 0.26967 C 0.38216 0.27129 0.38229 0.2743 0.3832 0.27615 C 0.38411 0.27801 0.38542 0.27916 0.38646 0.28032 L 0.38867 0.29351 " pathEditMode="relative" rAng="0" ptsTypes="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1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48148E-6 L 4.16667E-7 0.00023 C 0.00195 0.00533 0.00417 0.01088 0.00625 0.01644 C 0.00898 0.02384 0.0082 0.02361 0.01159 0.03125 C 0.01263 0.03357 0.01393 0.03519 0.01484 0.0375 C 0.02773 0.06991 0.01471 0.03727 0.02018 0.05648 C 0.02135 0.06065 0.02227 0.06597 0.02448 0.06875 L 0.0276 0.07315 C 0.03294 0.08866 0.02617 0.06968 0.03307 0.08565 C 0.03385 0.08773 0.03437 0.09005 0.03516 0.0919 C 0.04206 0.1081 0.03516 0.08889 0.04049 0.1044 C 0.04089 0.10671 0.04115 0.1088 0.04154 0.11088 C 0.04219 0.1132 0.04323 0.11482 0.04375 0.11713 C 0.04479 0.12176 0.04453 0.12708 0.04583 0.13171 C 0.04714 0.13634 0.05065 0.14699 0.05339 0.1507 C 0.0543 0.15185 0.05547 0.15208 0.05664 0.15278 C 0.05768 0.15486 0.05846 0.15764 0.05977 0.15903 C 0.06107 0.16042 0.06263 0.16065 0.06406 0.16111 C 0.06797 0.16227 0.072 0.1625 0.07591 0.1632 C 0.07799 0.16458 0.08034 0.16551 0.08229 0.16736 C 0.08372 0.16875 0.08503 0.1706 0.08659 0.17176 C 0.08867 0.17292 0.09089 0.17292 0.09297 0.17361 C 0.1056 0.18195 0.08841 0.1713 0.12305 0.17801 C 0.12526 0.17824 0.12943 0.18218 0.12943 0.18241 L 0.15833 0.18009 C 0.2474 0.1757 0.18854 0.18033 0.24193 0.1757 C 0.25195 0.17639 0.26198 0.17685 0.27187 0.17801 C 0.27305 0.17801 0.27409 0.17963 0.27513 0.18009 C 0.28385 0.18333 0.28828 0.18449 0.29661 0.18634 C 0.30443 0.18565 0.31224 0.18542 0.32018 0.18403 C 0.32161 0.1838 0.32305 0.18287 0.32448 0.18218 C 0.32656 0.18079 0.32865 0.17801 0.33086 0.17801 L 0.35964 0.1757 C 0.37318 0.16713 0.35156 0.18195 0.36615 0.16968 C 0.36745 0.16829 0.36888 0.16759 0.37031 0.16736 C 0.39102 0.16597 0.41185 0.16597 0.43255 0.16528 C 0.45195 0.16158 0.43542 0.16366 0.4625 0.16528 L 0.51185 0.16736 C 0.51419 0.16806 0.52305 0.17037 0.52578 0.17176 C 0.52682 0.17222 0.52786 0.17315 0.52891 0.17361 C 0.53034 0.17454 0.53177 0.17523 0.5332 0.1757 C 0.54206 0.175 0.55039 0.17523 0.55898 0.17176 C 0.56003 0.17107 0.56107 0.17014 0.56211 0.16968 L 0.62422 0.17176 C 0.63971 0.17269 0.61732 0.17732 0.63711 0.17176 C 0.64792 0.16458 0.63125 0.17523 0.64466 0.16736 C 0.65768 0.15972 0.64544 0.16597 0.65534 0.16111 C 0.66042 0.16181 0.66536 0.16158 0.67031 0.1632 C 0.67383 0.16458 0.6737 0.16968 0.67565 0.17361 C 0.67656 0.17546 0.67786 0.17639 0.67891 0.17801 C 0.67995 0.18079 0.68411 0.19074 0.68424 0.19676 C 0.68464 0.20648 0.68424 0.21644 0.68424 0.22616 L 0.68542 0.23056 " pathEditMode="relative" rAng="0" ptsTypes="AAAAAAAAAAAAAAAAAAAAAAAAAAAAAAAAAAAAAAAAAAAAAAAAAAAAA">
                                      <p:cBhvr>
                                        <p:cTn id="3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71" y="1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31" grpId="0" animBg="1"/>
      <p:bldP spid="33" grpId="0" animBg="1"/>
      <p:bldP spid="34" grpId="0" animBg="1"/>
      <p:bldP spid="35" grpId="0" animBg="1"/>
      <p:bldP spid="57" grpId="0" animBg="1"/>
      <p:bldP spid="59" grpId="0" animBg="1"/>
      <p:bldP spid="60" grpId="0" animBg="1"/>
      <p:bldP spid="63" grpId="0" animBg="1"/>
      <p:bldP spid="6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2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2" id="{DB7CCBBE-CC99-4E08-93AE-AE55E87C0823}" vid="{4480502C-277F-41A2-9102-2FDADCE93B7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239</Words>
  <Application>Microsoft Office PowerPoint</Application>
  <PresentationFormat>宽屏</PresentationFormat>
  <Paragraphs>117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宋体</vt:lpstr>
      <vt:lpstr>微软雅黑</vt:lpstr>
      <vt:lpstr>微软雅黑 Light</vt:lpstr>
      <vt:lpstr>Arial</vt:lpstr>
      <vt:lpstr>Calibri</vt:lpstr>
      <vt:lpstr>Calibri Light</vt:lpstr>
      <vt:lpstr>Consolas</vt:lpstr>
      <vt:lpstr>主题2</vt:lpstr>
      <vt:lpstr>酒店预订系统</vt:lpstr>
      <vt:lpstr>我们</vt:lpstr>
      <vt:lpstr>心路历程？</vt:lpstr>
      <vt:lpstr>成就感</vt:lpstr>
      <vt:lpstr>困难</vt:lpstr>
      <vt:lpstr>CSS</vt:lpstr>
      <vt:lpstr>OBJECT</vt:lpstr>
      <vt:lpstr>OBJECT</vt:lpstr>
      <vt:lpstr>Timeline</vt:lpstr>
      <vt:lpstr>Timeline</vt:lpstr>
      <vt:lpstr>可以改进的地方</vt:lpstr>
      <vt:lpstr>界面展示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郭浩滨</dc:creator>
  <cp:lastModifiedBy>Haobin OuO</cp:lastModifiedBy>
  <cp:revision>44</cp:revision>
  <dcterms:created xsi:type="dcterms:W3CDTF">2016-05-03T04:28:37Z</dcterms:created>
  <dcterms:modified xsi:type="dcterms:W3CDTF">2016-12-21T03:18:20Z</dcterms:modified>
</cp:coreProperties>
</file>