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89495" autoAdjust="0"/>
  </p:normalViewPr>
  <p:slideViewPr>
    <p:cSldViewPr>
      <p:cViewPr varScale="1">
        <p:scale>
          <a:sx n="81" d="100"/>
          <a:sy n="81" d="100"/>
        </p:scale>
        <p:origin x="43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mailto:GOKULVHSS274@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774" y="685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85962" y="982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624012" y="153731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18849" y="4850687"/>
            <a:ext cx="8772951" cy="1401666"/>
          </a:xfrm>
          <a:prstGeom prst="rect">
            <a:avLst/>
          </a:prstGeom>
        </p:spPr>
        <p:txBody>
          <a:bodyPr vert="horz" wrap="square" lIns="0" tIns="16510" rIns="0" bIns="0" rtlCol="0">
            <a:spAutoFit/>
          </a:bodyPr>
          <a:lstStyle/>
          <a:p>
            <a:r>
              <a:rPr lang="en-US" sz="2400" b="1" dirty="0">
                <a:latin typeface="Agency FB" panose="020B0503020202020204" pitchFamily="34" charset="0"/>
                <a:cs typeface="Calibri" panose="020F0502020204030204" pitchFamily="34" charset="0"/>
              </a:rPr>
              <a:t>Presented by:</a:t>
            </a:r>
            <a:r>
              <a:rPr lang="en-US" sz="2000" dirty="0">
                <a:latin typeface="Agency FB" panose="020B0503020202020204" pitchFamily="34" charset="0"/>
                <a:cs typeface="Calibri" panose="020F0502020204030204" pitchFamily="34" charset="0"/>
              </a:rPr>
              <a:t/>
            </a:r>
            <a:br>
              <a:rPr lang="en-US" sz="2000" dirty="0">
                <a:latin typeface="Agency FB" panose="020B0503020202020204" pitchFamily="34" charset="0"/>
                <a:cs typeface="Calibri" panose="020F0502020204030204" pitchFamily="34" charset="0"/>
              </a:rPr>
            </a:br>
            <a:r>
              <a:rPr lang="en-US" sz="2000" dirty="0">
                <a:latin typeface="Agency FB" panose="020B0503020202020204" pitchFamily="34" charset="0"/>
                <a:cs typeface="Calibri" panose="020F0502020204030204" pitchFamily="34" charset="0"/>
              </a:rPr>
              <a:t>	        </a:t>
            </a:r>
            <a:r>
              <a:rPr lang="en-US" sz="2200" dirty="0" smtClean="0">
                <a:latin typeface="Agency FB" panose="020B0503020202020204" pitchFamily="34" charset="0"/>
                <a:cs typeface="Calibri" panose="020F0502020204030204" pitchFamily="34" charset="0"/>
              </a:rPr>
              <a:t>M. GOKULRAJ</a:t>
            </a:r>
            <a:r>
              <a:rPr lang="en-US" sz="2200" dirty="0">
                <a:latin typeface="Agency FB" panose="020B0503020202020204" pitchFamily="34" charset="0"/>
                <a:cs typeface="Calibri" panose="020F0502020204030204" pitchFamily="34" charset="0"/>
              </a:rPr>
              <a:t/>
            </a:r>
            <a:br>
              <a:rPr lang="en-US" sz="2200" dirty="0">
                <a:latin typeface="Agency FB" panose="020B0503020202020204" pitchFamily="34" charset="0"/>
                <a:cs typeface="Calibri" panose="020F0502020204030204" pitchFamily="34" charset="0"/>
              </a:rPr>
            </a:br>
            <a:r>
              <a:rPr lang="en-US" sz="2200" dirty="0">
                <a:latin typeface="Agency FB" panose="020B0503020202020204" pitchFamily="34" charset="0"/>
                <a:cs typeface="Calibri" panose="020F0502020204030204" pitchFamily="34" charset="0"/>
              </a:rPr>
              <a:t>                        B.TECH AI&amp;DS III</a:t>
            </a:r>
            <a:r>
              <a:rPr lang="en-IN" sz="2200" dirty="0">
                <a:latin typeface="Agency FB" panose="020B0503020202020204" pitchFamily="34" charset="0"/>
                <a:cs typeface="Calibri" panose="020F0502020204030204" pitchFamily="34" charset="0"/>
              </a:rPr>
              <a:t/>
            </a:r>
            <a:br>
              <a:rPr lang="en-IN" sz="2200" dirty="0">
                <a:latin typeface="Agency FB" panose="020B0503020202020204" pitchFamily="34" charset="0"/>
                <a:cs typeface="Calibri" panose="020F0502020204030204" pitchFamily="34" charset="0"/>
              </a:rPr>
            </a:br>
            <a:r>
              <a:rPr lang="en-US" sz="2200" dirty="0">
                <a:latin typeface="Agency FB" panose="020B0503020202020204" pitchFamily="34" charset="0"/>
                <a:cs typeface="Calibri" panose="020F0502020204030204" pitchFamily="34" charset="0"/>
              </a:rPr>
              <a:t>                        Sir </a:t>
            </a:r>
            <a:r>
              <a:rPr lang="en-US" sz="2200" dirty="0" err="1">
                <a:latin typeface="Agency FB" panose="020B0503020202020204" pitchFamily="34" charset="0"/>
                <a:cs typeface="Calibri" panose="020F0502020204030204" pitchFamily="34" charset="0"/>
              </a:rPr>
              <a:t>Issac</a:t>
            </a:r>
            <a:r>
              <a:rPr lang="en-US" sz="2200" dirty="0">
                <a:latin typeface="Agency FB" panose="020B0503020202020204" pitchFamily="34" charset="0"/>
                <a:cs typeface="Calibri" panose="020F0502020204030204" pitchFamily="34" charset="0"/>
              </a:rPr>
              <a:t> Newton College Of Engineering &amp; Technology</a:t>
            </a:r>
          </a:p>
        </p:txBody>
      </p:sp>
      <p:sp>
        <p:nvSpPr>
          <p:cNvPr id="13" name="Rectangle 12"/>
          <p:cNvSpPr/>
          <p:nvPr/>
        </p:nvSpPr>
        <p:spPr>
          <a:xfrm>
            <a:off x="914400" y="2644549"/>
            <a:ext cx="9448800" cy="707886"/>
          </a:xfrm>
          <a:prstGeom prst="rect">
            <a:avLst/>
          </a:prstGeom>
        </p:spPr>
        <p:txBody>
          <a:bodyPr wrap="square">
            <a:spAutoFit/>
          </a:bodyPr>
          <a:lstStyle/>
          <a:p>
            <a:pPr algn="ctr"/>
            <a:r>
              <a:rPr lang="en-IN" sz="4000" dirty="0" smtClean="0">
                <a:latin typeface="Algerian" panose="04020705040A02060702" pitchFamily="82" charset="0"/>
              </a:rPr>
              <a:t>DOGECOIN PRICE PREDICTION</a:t>
            </a:r>
            <a:endParaRPr lang="en-IN" sz="4000"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FFB3-51FE-4384-BE1F-BDDAD4EAAB2E}"/>
              </a:ext>
            </a:extLst>
          </p:cNvPr>
          <p:cNvSpPr>
            <a:spLocks noGrp="1"/>
          </p:cNvSpPr>
          <p:nvPr>
            <p:ph type="title"/>
          </p:nvPr>
        </p:nvSpPr>
        <p:spPr/>
        <p:txBody>
          <a:bodyPr/>
          <a:lstStyle/>
          <a:p>
            <a:r>
              <a:rPr lang="en-IN" dirty="0">
                <a:latin typeface="Agency FB" panose="020B0503020202020204" pitchFamily="34" charset="0"/>
              </a:rPr>
              <a:t>APPLICATION AREAS</a:t>
            </a:r>
            <a:endParaRPr lang="en-US" dirty="0">
              <a:latin typeface="Agency FB" panose="020B0503020202020204" pitchFamily="34" charset="0"/>
            </a:endParaRPr>
          </a:p>
        </p:txBody>
      </p:sp>
      <p:sp>
        <p:nvSpPr>
          <p:cNvPr id="3" name="Rectangle 2">
            <a:extLst>
              <a:ext uri="{FF2B5EF4-FFF2-40B4-BE49-F238E27FC236}">
                <a16:creationId xmlns:a16="http://schemas.microsoft.com/office/drawing/2014/main" id="{C1457A5C-AAC8-410C-87E7-FEE80424E62E}"/>
              </a:ext>
            </a:extLst>
          </p:cNvPr>
          <p:cNvSpPr/>
          <p:nvPr/>
        </p:nvSpPr>
        <p:spPr>
          <a:xfrm>
            <a:off x="691267" y="1600200"/>
            <a:ext cx="10745400" cy="4401205"/>
          </a:xfrm>
          <a:prstGeom prst="rect">
            <a:avLst/>
          </a:prstGeom>
        </p:spPr>
        <p:txBody>
          <a:bodyPr wrap="square">
            <a:spAutoFit/>
          </a:bodyPr>
          <a:lstStyle/>
          <a:p>
            <a:pPr>
              <a:buFont typeface="+mj-lt"/>
              <a:buAutoNum type="arabicPeriod"/>
            </a:pPr>
            <a:r>
              <a:rPr lang="en-US" sz="2000" b="1" dirty="0">
                <a:solidFill>
                  <a:srgbClr val="0D0D0D"/>
                </a:solidFill>
                <a:latin typeface="Agency FB" panose="020B0503020202020204" pitchFamily="34" charset="0"/>
              </a:rPr>
              <a:t>Investment Strategy</a:t>
            </a:r>
            <a:r>
              <a:rPr lang="en-US" sz="2000" dirty="0">
                <a:solidFill>
                  <a:srgbClr val="0D0D0D"/>
                </a:solidFill>
                <a:latin typeface="Agency FB" panose="020B0503020202020204" pitchFamily="34" charset="0"/>
              </a:rPr>
              <a:t>: Assist investors in making data-driven decisions regarding their </a:t>
            </a:r>
            <a:r>
              <a:rPr lang="en-US" sz="2000" dirty="0" err="1">
                <a:solidFill>
                  <a:srgbClr val="0D0D0D"/>
                </a:solidFill>
                <a:latin typeface="Agency FB" panose="020B0503020202020204" pitchFamily="34" charset="0"/>
              </a:rPr>
              <a:t>Dogecoin</a:t>
            </a:r>
            <a:r>
              <a:rPr lang="en-US" sz="2000" dirty="0">
                <a:solidFill>
                  <a:srgbClr val="0D0D0D"/>
                </a:solidFill>
                <a:latin typeface="Agency FB" panose="020B0503020202020204" pitchFamily="34" charset="0"/>
              </a:rPr>
              <a:t> investments, helping them optimize their portfolios and maximize returns</a:t>
            </a:r>
            <a:r>
              <a:rPr lang="en-US" sz="2000" dirty="0" smtClean="0">
                <a:solidFill>
                  <a:srgbClr val="0D0D0D"/>
                </a:solidFill>
                <a:latin typeface="Agency FB" panose="020B0503020202020204" pitchFamily="34" charset="0"/>
              </a:rPr>
              <a:t>.</a:t>
            </a:r>
          </a:p>
          <a:p>
            <a:pPr>
              <a:buFont typeface="+mj-lt"/>
              <a:buAutoNum type="arabicPeriod"/>
            </a:pPr>
            <a:endParaRPr lang="en-US" sz="2000" dirty="0">
              <a:solidFill>
                <a:srgbClr val="0D0D0D"/>
              </a:solidFill>
              <a:latin typeface="Agency FB" panose="020B0503020202020204" pitchFamily="34" charset="0"/>
            </a:endParaRPr>
          </a:p>
          <a:p>
            <a:pPr>
              <a:buFont typeface="+mj-lt"/>
              <a:buAutoNum type="arabicPeriod"/>
            </a:pPr>
            <a:r>
              <a:rPr lang="en-US" sz="2000" b="1" dirty="0">
                <a:solidFill>
                  <a:srgbClr val="0D0D0D"/>
                </a:solidFill>
                <a:latin typeface="Agency FB" panose="020B0503020202020204" pitchFamily="34" charset="0"/>
              </a:rPr>
              <a:t>Trading</a:t>
            </a:r>
            <a:r>
              <a:rPr lang="en-US" sz="2000" dirty="0">
                <a:solidFill>
                  <a:srgbClr val="0D0D0D"/>
                </a:solidFill>
                <a:latin typeface="Agency FB" panose="020B0503020202020204" pitchFamily="34" charset="0"/>
              </a:rPr>
              <a:t>: Provide traders with valuable insights into short-term price movements, enabling them to execute profitable trades and manage risk effectively</a:t>
            </a:r>
            <a:r>
              <a:rPr lang="en-US" sz="2000" dirty="0" smtClean="0">
                <a:solidFill>
                  <a:srgbClr val="0D0D0D"/>
                </a:solidFill>
                <a:latin typeface="Agency FB" panose="020B0503020202020204" pitchFamily="34" charset="0"/>
              </a:rPr>
              <a:t>.</a:t>
            </a:r>
          </a:p>
          <a:p>
            <a:pPr>
              <a:buFont typeface="+mj-lt"/>
              <a:buAutoNum type="arabicPeriod"/>
            </a:pPr>
            <a:endParaRPr lang="en-US" sz="2000" dirty="0">
              <a:solidFill>
                <a:srgbClr val="0D0D0D"/>
              </a:solidFill>
              <a:latin typeface="Agency FB" panose="020B0503020202020204" pitchFamily="34" charset="0"/>
            </a:endParaRPr>
          </a:p>
          <a:p>
            <a:pPr>
              <a:buFont typeface="+mj-lt"/>
              <a:buAutoNum type="arabicPeriod"/>
            </a:pPr>
            <a:r>
              <a:rPr lang="en-US" sz="2000" b="1" dirty="0">
                <a:solidFill>
                  <a:srgbClr val="0D0D0D"/>
                </a:solidFill>
                <a:latin typeface="Agency FB" panose="020B0503020202020204" pitchFamily="34" charset="0"/>
              </a:rPr>
              <a:t>Market Analysis</a:t>
            </a:r>
            <a:r>
              <a:rPr lang="en-US" sz="2000" dirty="0">
                <a:solidFill>
                  <a:srgbClr val="0D0D0D"/>
                </a:solidFill>
                <a:latin typeface="Agency FB" panose="020B0503020202020204" pitchFamily="34" charset="0"/>
              </a:rPr>
              <a:t>: Support financial analysts and researchers in conducting comprehensive analyses of cryptocurrency markets, identifying trends, patterns, and factors influencing price dynamics</a:t>
            </a:r>
            <a:r>
              <a:rPr lang="en-US" sz="2000" dirty="0" smtClean="0">
                <a:solidFill>
                  <a:srgbClr val="0D0D0D"/>
                </a:solidFill>
                <a:latin typeface="Agency FB" panose="020B0503020202020204" pitchFamily="34" charset="0"/>
              </a:rPr>
              <a:t>.</a:t>
            </a:r>
          </a:p>
          <a:p>
            <a:pPr>
              <a:buFont typeface="+mj-lt"/>
              <a:buAutoNum type="arabicPeriod"/>
            </a:pPr>
            <a:endParaRPr lang="en-US" sz="2000" dirty="0">
              <a:solidFill>
                <a:srgbClr val="0D0D0D"/>
              </a:solidFill>
              <a:latin typeface="Agency FB" panose="020B0503020202020204" pitchFamily="34" charset="0"/>
            </a:endParaRPr>
          </a:p>
          <a:p>
            <a:pPr>
              <a:buFont typeface="+mj-lt"/>
              <a:buAutoNum type="arabicPeriod"/>
            </a:pPr>
            <a:r>
              <a:rPr lang="en-US" sz="2000" b="1" dirty="0">
                <a:solidFill>
                  <a:srgbClr val="0D0D0D"/>
                </a:solidFill>
                <a:latin typeface="Agency FB" panose="020B0503020202020204" pitchFamily="34" charset="0"/>
              </a:rPr>
              <a:t>Risk Management</a:t>
            </a:r>
            <a:r>
              <a:rPr lang="en-US" sz="2000" dirty="0">
                <a:solidFill>
                  <a:srgbClr val="0D0D0D"/>
                </a:solidFill>
                <a:latin typeface="Agency FB" panose="020B0503020202020204" pitchFamily="34" charset="0"/>
              </a:rPr>
              <a:t>: Aid individuals and organizations in mitigating risks associated with </a:t>
            </a:r>
            <a:r>
              <a:rPr lang="en-US" sz="2000" dirty="0" err="1">
                <a:solidFill>
                  <a:srgbClr val="0D0D0D"/>
                </a:solidFill>
                <a:latin typeface="Agency FB" panose="020B0503020202020204" pitchFamily="34" charset="0"/>
              </a:rPr>
              <a:t>Dogecoin</a:t>
            </a:r>
            <a:r>
              <a:rPr lang="en-US" sz="2000" dirty="0">
                <a:solidFill>
                  <a:srgbClr val="0D0D0D"/>
                </a:solidFill>
                <a:latin typeface="Agency FB" panose="020B0503020202020204" pitchFamily="34" charset="0"/>
              </a:rPr>
              <a:t> investments by offering predictive analytics to anticipate market fluctuations</a:t>
            </a:r>
            <a:r>
              <a:rPr lang="en-US" sz="2000" dirty="0" smtClean="0">
                <a:solidFill>
                  <a:srgbClr val="0D0D0D"/>
                </a:solidFill>
                <a:latin typeface="Agency FB" panose="020B0503020202020204" pitchFamily="34" charset="0"/>
              </a:rPr>
              <a:t>.</a:t>
            </a:r>
          </a:p>
          <a:p>
            <a:pPr>
              <a:buFont typeface="+mj-lt"/>
              <a:buAutoNum type="arabicPeriod"/>
            </a:pPr>
            <a:endParaRPr lang="en-US" sz="2000" dirty="0">
              <a:solidFill>
                <a:srgbClr val="0D0D0D"/>
              </a:solidFill>
              <a:latin typeface="Agency FB" panose="020B0503020202020204" pitchFamily="34" charset="0"/>
            </a:endParaRPr>
          </a:p>
          <a:p>
            <a:pPr>
              <a:buFont typeface="+mj-lt"/>
              <a:buAutoNum type="arabicPeriod"/>
            </a:pPr>
            <a:r>
              <a:rPr lang="en-US" sz="2000" b="1" dirty="0">
                <a:solidFill>
                  <a:srgbClr val="0D0D0D"/>
                </a:solidFill>
                <a:latin typeface="Agency FB" panose="020B0503020202020204" pitchFamily="34" charset="0"/>
              </a:rPr>
              <a:t>Education and Research</a:t>
            </a:r>
            <a:r>
              <a:rPr lang="en-US" sz="2000" dirty="0">
                <a:solidFill>
                  <a:srgbClr val="0D0D0D"/>
                </a:solidFill>
                <a:latin typeface="Agency FB" panose="020B0503020202020204" pitchFamily="34" charset="0"/>
              </a:rPr>
              <a:t>: Serve as a valuable educational resource for students, academics, and enthusiasts interested in understanding the complexities of cryptocurrency markets and predictive modeling techniques</a:t>
            </a:r>
            <a:r>
              <a:rPr lang="en-US" sz="2000" dirty="0" smtClean="0">
                <a:solidFill>
                  <a:srgbClr val="0D0D0D"/>
                </a:solidFill>
                <a:latin typeface="Agency FB" panose="020B0503020202020204" pitchFamily="34" charset="0"/>
              </a:rPr>
              <a:t>.</a:t>
            </a:r>
            <a:endParaRPr lang="en-US" sz="2000" dirty="0">
              <a:solidFill>
                <a:srgbClr val="0D0D0D"/>
              </a:solidFill>
              <a:latin typeface="Agency FB" panose="020B0503020202020204" pitchFamily="34" charset="0"/>
            </a:endParaRPr>
          </a:p>
        </p:txBody>
      </p:sp>
    </p:spTree>
    <p:extLst>
      <p:ext uri="{BB962C8B-B14F-4D97-AF65-F5344CB8AC3E}">
        <p14:creationId xmlns:p14="http://schemas.microsoft.com/office/powerpoint/2010/main" val="307707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1888-E02F-4D45-9CB4-0AE5C3D806DC}"/>
              </a:ext>
            </a:extLst>
          </p:cNvPr>
          <p:cNvSpPr>
            <a:spLocks noGrp="1"/>
          </p:cNvSpPr>
          <p:nvPr>
            <p:ph type="ctrTitle"/>
          </p:nvPr>
        </p:nvSpPr>
        <p:spPr>
          <a:xfrm>
            <a:off x="4038600" y="2401967"/>
            <a:ext cx="5800851" cy="615553"/>
          </a:xfrm>
        </p:spPr>
        <p:txBody>
          <a:bodyPr/>
          <a:lstStyle/>
          <a:p>
            <a:r>
              <a:rPr lang="en-IN" sz="4000" b="1" dirty="0">
                <a:latin typeface="Algerian" panose="04020705040A02060702" pitchFamily="82" charset="0"/>
              </a:rPr>
              <a:t>THANK YOU</a:t>
            </a:r>
            <a:endParaRPr lang="en-US" sz="4000" b="1" dirty="0">
              <a:latin typeface="Algerian" panose="04020705040A02060702" pitchFamily="82" charset="0"/>
            </a:endParaRPr>
          </a:p>
        </p:txBody>
      </p:sp>
      <p:sp>
        <p:nvSpPr>
          <p:cNvPr id="3" name="Subtitle 2">
            <a:extLst>
              <a:ext uri="{FF2B5EF4-FFF2-40B4-BE49-F238E27FC236}">
                <a16:creationId xmlns:a16="http://schemas.microsoft.com/office/drawing/2014/main" id="{EA5577D8-4CFE-4684-9B9C-D429962BDA8B}"/>
              </a:ext>
            </a:extLst>
          </p:cNvPr>
          <p:cNvSpPr>
            <a:spLocks noGrp="1"/>
          </p:cNvSpPr>
          <p:nvPr>
            <p:ph type="subTitle" idx="4"/>
          </p:nvPr>
        </p:nvSpPr>
        <p:spPr>
          <a:xfrm>
            <a:off x="685800" y="5562600"/>
            <a:ext cx="8534400" cy="677108"/>
          </a:xfrm>
        </p:spPr>
        <p:txBody>
          <a:bodyPr/>
          <a:lstStyle/>
          <a:p>
            <a:r>
              <a:rPr lang="en-IN" sz="2400" b="1" dirty="0">
                <a:latin typeface="Agency FB" panose="020B0503020202020204" pitchFamily="34" charset="0"/>
              </a:rPr>
              <a:t>CONTACT:</a:t>
            </a:r>
          </a:p>
          <a:p>
            <a:r>
              <a:rPr lang="en-IN" dirty="0"/>
              <a:t>	</a:t>
            </a:r>
            <a:r>
              <a:rPr lang="en-IN" dirty="0" smtClean="0">
                <a:latin typeface="Agency FB" panose="020B0503020202020204" pitchFamily="34" charset="0"/>
                <a:hlinkClick r:id="rId2"/>
              </a:rPr>
              <a:t>GOKULVHSS274@GMAIL.COM</a:t>
            </a:r>
            <a:endParaRPr lang="en-US" sz="2000" dirty="0">
              <a:latin typeface="Agency FB" panose="020B0503020202020204" pitchFamily="34" charset="0"/>
            </a:endParaRPr>
          </a:p>
        </p:txBody>
      </p:sp>
    </p:spTree>
    <p:extLst>
      <p:ext uri="{BB962C8B-B14F-4D97-AF65-F5344CB8AC3E}">
        <p14:creationId xmlns:p14="http://schemas.microsoft.com/office/powerpoint/2010/main" val="215062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144250" y="5510212"/>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Agency FB" panose="020B0503020202020204" pitchFamily="34" charset="0"/>
              </a:rPr>
              <a:t>A</a:t>
            </a:r>
            <a:r>
              <a:rPr spc="-5" dirty="0">
                <a:latin typeface="Agency FB" panose="020B0503020202020204" pitchFamily="34" charset="0"/>
              </a:rPr>
              <a:t>G</a:t>
            </a:r>
            <a:r>
              <a:rPr spc="-35" dirty="0">
                <a:latin typeface="Agency FB" panose="020B0503020202020204" pitchFamily="34" charset="0"/>
              </a:rPr>
              <a:t>E</a:t>
            </a:r>
            <a:r>
              <a:rPr spc="15" dirty="0">
                <a:latin typeface="Agency FB" panose="020B0503020202020204" pitchFamily="34" charset="0"/>
              </a:rPr>
              <a:t>N</a:t>
            </a:r>
            <a:r>
              <a:rPr dirty="0">
                <a:latin typeface="Agency FB" panose="020B0503020202020204" pitchFamily="34" charset="0"/>
              </a:rPr>
              <a:t>DA</a:t>
            </a:r>
          </a:p>
        </p:txBody>
      </p:sp>
      <p:sp>
        <p:nvSpPr>
          <p:cNvPr id="2" name="Rectangle 1">
            <a:extLst>
              <a:ext uri="{FF2B5EF4-FFF2-40B4-BE49-F238E27FC236}">
                <a16:creationId xmlns:a16="http://schemas.microsoft.com/office/drawing/2014/main" id="{4370146A-AF0D-484D-9674-0479EC25B937}"/>
              </a:ext>
            </a:extLst>
          </p:cNvPr>
          <p:cNvSpPr/>
          <p:nvPr/>
        </p:nvSpPr>
        <p:spPr>
          <a:xfrm>
            <a:off x="3048000" y="1582341"/>
            <a:ext cx="6043041" cy="4093428"/>
          </a:xfrm>
          <a:prstGeom prst="rect">
            <a:avLst/>
          </a:prstGeom>
        </p:spPr>
        <p:txBody>
          <a:bodyPr wrap="square">
            <a:spAutoFit/>
          </a:bodyPr>
          <a:lstStyle/>
          <a:p>
            <a:pPr marL="342900" indent="-342900">
              <a:buFont typeface="Wingdings" panose="05000000000000000000" pitchFamily="2" charset="2"/>
              <a:buChar char="ü"/>
            </a:pPr>
            <a:r>
              <a:rPr lang="en-US" sz="2000" b="1" dirty="0">
                <a:latin typeface="Agency FB" panose="020B0503020202020204" pitchFamily="34" charset="0"/>
              </a:rPr>
              <a:t>PROJECT STATEMENT</a:t>
            </a:r>
          </a:p>
          <a:p>
            <a:pPr marL="342900" indent="-342900">
              <a:buFont typeface="Wingdings" panose="05000000000000000000" pitchFamily="2" charset="2"/>
              <a:buChar char="ü"/>
            </a:pPr>
            <a:endParaRPr lang="en-US" sz="2000" b="1" dirty="0">
              <a:latin typeface="Agency FB" panose="020B0503020202020204" pitchFamily="34" charset="0"/>
            </a:endParaRPr>
          </a:p>
          <a:p>
            <a:pPr marL="342900" indent="-342900">
              <a:buFont typeface="Wingdings" panose="05000000000000000000" pitchFamily="2" charset="2"/>
              <a:buChar char="ü"/>
            </a:pPr>
            <a:r>
              <a:rPr lang="en-US" sz="2000" b="1" dirty="0">
                <a:latin typeface="Agency FB" panose="020B0503020202020204" pitchFamily="34" charset="0"/>
              </a:rPr>
              <a:t>PROJECT OVERVIEW</a:t>
            </a:r>
          </a:p>
          <a:p>
            <a:pPr marL="342900" indent="-342900">
              <a:buFont typeface="Wingdings" panose="05000000000000000000" pitchFamily="2" charset="2"/>
              <a:buChar char="ü"/>
            </a:pPr>
            <a:endParaRPr lang="en-US" sz="2000" b="1" dirty="0">
              <a:latin typeface="Agency FB" panose="020B0503020202020204" pitchFamily="34" charset="0"/>
            </a:endParaRPr>
          </a:p>
          <a:p>
            <a:pPr marL="342900" indent="-342900">
              <a:buFont typeface="Wingdings" panose="05000000000000000000" pitchFamily="2" charset="2"/>
              <a:buChar char="ü"/>
            </a:pPr>
            <a:r>
              <a:rPr lang="en-US" sz="2000" b="1" dirty="0">
                <a:latin typeface="Agency FB" panose="020B0503020202020204" pitchFamily="34" charset="0"/>
              </a:rPr>
              <a:t>PROJECT MODELLING</a:t>
            </a:r>
          </a:p>
          <a:p>
            <a:pPr marL="342900" indent="-342900">
              <a:buFont typeface="Wingdings" panose="05000000000000000000" pitchFamily="2" charset="2"/>
              <a:buChar char="ü"/>
            </a:pPr>
            <a:endParaRPr lang="en-US" sz="2000" b="1" dirty="0">
              <a:latin typeface="Agency FB" panose="020B0503020202020204" pitchFamily="34" charset="0"/>
            </a:endParaRPr>
          </a:p>
          <a:p>
            <a:pPr marL="342900" indent="-342900">
              <a:buFont typeface="Wingdings" panose="05000000000000000000" pitchFamily="2" charset="2"/>
              <a:buChar char="ü"/>
            </a:pPr>
            <a:r>
              <a:rPr lang="en-US" sz="2000" b="1" dirty="0">
                <a:latin typeface="Agency FB" panose="020B0503020202020204" pitchFamily="34" charset="0"/>
              </a:rPr>
              <a:t>RESULTS</a:t>
            </a:r>
          </a:p>
          <a:p>
            <a:pPr marL="342900" indent="-342900">
              <a:buFont typeface="Wingdings" panose="05000000000000000000" pitchFamily="2" charset="2"/>
              <a:buChar char="ü"/>
            </a:pPr>
            <a:endParaRPr lang="en-US" sz="2000" b="1" dirty="0">
              <a:latin typeface="Agency FB" panose="020B0503020202020204" pitchFamily="34" charset="0"/>
            </a:endParaRPr>
          </a:p>
          <a:p>
            <a:pPr marL="342900" indent="-342900">
              <a:buFont typeface="Wingdings" panose="05000000000000000000" pitchFamily="2" charset="2"/>
              <a:buChar char="ü"/>
            </a:pPr>
            <a:r>
              <a:rPr lang="en-US" sz="2000" b="1" dirty="0">
                <a:latin typeface="Agency FB" panose="020B0503020202020204" pitchFamily="34" charset="0"/>
              </a:rPr>
              <a:t>SOLUTION AND ITS PROPOSITIONS</a:t>
            </a:r>
          </a:p>
          <a:p>
            <a:pPr marL="342900" indent="-342900">
              <a:buFont typeface="Wingdings" panose="05000000000000000000" pitchFamily="2" charset="2"/>
              <a:buChar char="ü"/>
            </a:pPr>
            <a:endParaRPr lang="en-US" sz="2000" b="1" dirty="0">
              <a:latin typeface="Agency FB" panose="020B0503020202020204" pitchFamily="34" charset="0"/>
            </a:endParaRPr>
          </a:p>
          <a:p>
            <a:pPr marL="342900" indent="-342900">
              <a:buFont typeface="Wingdings" panose="05000000000000000000" pitchFamily="2" charset="2"/>
              <a:buChar char="ü"/>
            </a:pPr>
            <a:r>
              <a:rPr lang="en-US" sz="2000" b="1" dirty="0">
                <a:latin typeface="Agency FB" panose="020B0503020202020204" pitchFamily="34" charset="0"/>
              </a:rPr>
              <a:t>WOWS IN MY SOLUTION</a:t>
            </a:r>
          </a:p>
          <a:p>
            <a:pPr marL="342900" indent="-342900">
              <a:buFont typeface="Wingdings" panose="05000000000000000000" pitchFamily="2" charset="2"/>
              <a:buChar char="ü"/>
            </a:pPr>
            <a:endParaRPr lang="en-US" sz="2000" b="1" dirty="0">
              <a:latin typeface="Agency FB" panose="020B0503020202020204" pitchFamily="34" charset="0"/>
            </a:endParaRPr>
          </a:p>
          <a:p>
            <a:pPr marL="342900" indent="-342900">
              <a:buFont typeface="Wingdings" panose="05000000000000000000" pitchFamily="2" charset="2"/>
              <a:buChar char="ü"/>
            </a:pPr>
            <a:r>
              <a:rPr lang="en-US" sz="2000" b="1" dirty="0">
                <a:latin typeface="Agency FB" panose="020B0503020202020204" pitchFamily="34" charset="0"/>
              </a:rPr>
              <a:t>APPLICATION AREAS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A44DFC-38EB-41F4-B824-1F8151389EF9}"/>
              </a:ext>
            </a:extLst>
          </p:cNvPr>
          <p:cNvSpPr>
            <a:spLocks noGrp="1"/>
          </p:cNvSpPr>
          <p:nvPr>
            <p:ph type="title"/>
          </p:nvPr>
        </p:nvSpPr>
        <p:spPr>
          <a:xfrm>
            <a:off x="755332" y="430589"/>
            <a:ext cx="10681335" cy="758190"/>
          </a:xfrm>
        </p:spPr>
        <p:txBody>
          <a:bodyPr/>
          <a:lstStyle/>
          <a:p>
            <a:r>
              <a:rPr lang="en-IN" dirty="0">
                <a:latin typeface="Agency FB" panose="020B0503020202020204" pitchFamily="34" charset="0"/>
              </a:rPr>
              <a:t>PROJECT STATEMENT</a:t>
            </a:r>
            <a:endParaRPr lang="en-US" dirty="0">
              <a:latin typeface="Agency FB" panose="020B0503020202020204" pitchFamily="34" charset="0"/>
            </a:endParaRPr>
          </a:p>
        </p:txBody>
      </p:sp>
      <p:sp>
        <p:nvSpPr>
          <p:cNvPr id="15" name="Rectangle 14">
            <a:extLst>
              <a:ext uri="{FF2B5EF4-FFF2-40B4-BE49-F238E27FC236}">
                <a16:creationId xmlns:a16="http://schemas.microsoft.com/office/drawing/2014/main" id="{B8E7CA2D-D5E1-4273-848D-3DA8C528B5AB}"/>
              </a:ext>
            </a:extLst>
          </p:cNvPr>
          <p:cNvSpPr/>
          <p:nvPr/>
        </p:nvSpPr>
        <p:spPr>
          <a:xfrm>
            <a:off x="755332" y="1295400"/>
            <a:ext cx="9379268" cy="4524315"/>
          </a:xfrm>
          <a:prstGeom prst="rect">
            <a:avLst/>
          </a:prstGeom>
        </p:spPr>
        <p:txBody>
          <a:bodyPr wrap="square">
            <a:spAutoFit/>
          </a:bodyPr>
          <a:lstStyle/>
          <a:p>
            <a:pPr marL="342900" indent="-342900">
              <a:buFont typeface="Wingdings" panose="05000000000000000000" pitchFamily="2" charset="2"/>
              <a:buChar char="ü"/>
            </a:pPr>
            <a:r>
              <a:rPr lang="en-US" sz="2400" dirty="0">
                <a:solidFill>
                  <a:srgbClr val="0D0D0D"/>
                </a:solidFill>
                <a:latin typeface="Agency FB" panose="020B0503020202020204" pitchFamily="34" charset="0"/>
              </a:rPr>
              <a:t>Our project aims to develop a predictive model for forecasting the price of </a:t>
            </a:r>
            <a:r>
              <a:rPr lang="en-US" sz="2400" dirty="0" err="1">
                <a:solidFill>
                  <a:srgbClr val="0D0D0D"/>
                </a:solidFill>
                <a:latin typeface="Agency FB" panose="020B0503020202020204" pitchFamily="34" charset="0"/>
              </a:rPr>
              <a:t>Dogecoin</a:t>
            </a:r>
            <a:r>
              <a:rPr lang="en-US" sz="2400" dirty="0">
                <a:solidFill>
                  <a:srgbClr val="0D0D0D"/>
                </a:solidFill>
                <a:latin typeface="Agency FB" panose="020B0503020202020204" pitchFamily="34" charset="0"/>
              </a:rPr>
              <a:t>, a popular cryptocurrency</a:t>
            </a:r>
            <a:r>
              <a:rPr lang="en-US" sz="2400" dirty="0" smtClean="0">
                <a:solidFill>
                  <a:srgbClr val="0D0D0D"/>
                </a:solidFill>
                <a:latin typeface="Agency FB" panose="020B0503020202020204" pitchFamily="34" charset="0"/>
              </a:rPr>
              <a:t>. </a:t>
            </a:r>
          </a:p>
          <a:p>
            <a:pPr marL="342900" indent="-342900">
              <a:buFont typeface="Wingdings" panose="05000000000000000000" pitchFamily="2" charset="2"/>
              <a:buChar char="ü"/>
            </a:pPr>
            <a:endParaRPr lang="en-US" sz="2400" dirty="0" smtClean="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400" dirty="0" smtClean="0">
                <a:solidFill>
                  <a:srgbClr val="0D0D0D"/>
                </a:solidFill>
                <a:latin typeface="Agency FB" panose="020B0503020202020204" pitchFamily="34" charset="0"/>
              </a:rPr>
              <a:t>Leveraging </a:t>
            </a:r>
            <a:r>
              <a:rPr lang="en-US" sz="2400" dirty="0">
                <a:solidFill>
                  <a:srgbClr val="0D0D0D"/>
                </a:solidFill>
                <a:latin typeface="Agency FB" panose="020B0503020202020204" pitchFamily="34" charset="0"/>
              </a:rPr>
              <a:t>historical price data and relevant features such as market sentiment and trading volume, we will employ machine learning techniques to create a model capable of generating future price predictions</a:t>
            </a:r>
            <a:r>
              <a:rPr lang="en-US" sz="2400" dirty="0" smtClean="0">
                <a:solidFill>
                  <a:srgbClr val="0D0D0D"/>
                </a:solidFill>
                <a:latin typeface="Agency FB" panose="020B0503020202020204" pitchFamily="34" charset="0"/>
              </a:rPr>
              <a:t>.</a:t>
            </a:r>
          </a:p>
          <a:p>
            <a:pPr marL="342900" indent="-342900">
              <a:buFont typeface="Wingdings" panose="05000000000000000000" pitchFamily="2" charset="2"/>
              <a:buChar char="ü"/>
            </a:pPr>
            <a:endParaRPr lang="en-US" sz="2400" dirty="0" smtClean="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400" dirty="0" smtClean="0">
                <a:solidFill>
                  <a:srgbClr val="0D0D0D"/>
                </a:solidFill>
                <a:latin typeface="Agency FB" panose="020B0503020202020204" pitchFamily="34" charset="0"/>
              </a:rPr>
              <a:t> </a:t>
            </a:r>
            <a:r>
              <a:rPr lang="en-US" sz="2400" dirty="0">
                <a:solidFill>
                  <a:srgbClr val="0D0D0D"/>
                </a:solidFill>
                <a:latin typeface="Agency FB" panose="020B0503020202020204" pitchFamily="34" charset="0"/>
              </a:rPr>
              <a:t>Through this project, we seek to explore the dynamics of cryptocurrency markets and contribute to the understanding of factors influencing </a:t>
            </a:r>
            <a:r>
              <a:rPr lang="en-US" sz="2400" dirty="0" err="1">
                <a:solidFill>
                  <a:srgbClr val="0D0D0D"/>
                </a:solidFill>
                <a:latin typeface="Agency FB" panose="020B0503020202020204" pitchFamily="34" charset="0"/>
              </a:rPr>
              <a:t>Dogecoin's</a:t>
            </a:r>
            <a:r>
              <a:rPr lang="en-US" sz="2400" dirty="0">
                <a:solidFill>
                  <a:srgbClr val="0D0D0D"/>
                </a:solidFill>
                <a:latin typeface="Agency FB" panose="020B0503020202020204" pitchFamily="34" charset="0"/>
              </a:rPr>
              <a:t> value</a:t>
            </a:r>
            <a:r>
              <a:rPr lang="en-US" sz="2400" dirty="0" smtClean="0">
                <a:solidFill>
                  <a:srgbClr val="0D0D0D"/>
                </a:solidFill>
                <a:latin typeface="Agency FB" panose="020B0503020202020204" pitchFamily="34" charset="0"/>
              </a:rPr>
              <a:t>.</a:t>
            </a:r>
          </a:p>
          <a:p>
            <a:pPr marL="342900" indent="-342900">
              <a:buFont typeface="Wingdings" panose="05000000000000000000" pitchFamily="2" charset="2"/>
              <a:buChar char="ü"/>
            </a:pPr>
            <a:endParaRPr lang="en-US" sz="2400" dirty="0" smtClean="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400" dirty="0" smtClean="0">
                <a:solidFill>
                  <a:srgbClr val="0D0D0D"/>
                </a:solidFill>
                <a:latin typeface="Agency FB" panose="020B0503020202020204" pitchFamily="34" charset="0"/>
              </a:rPr>
              <a:t>Our </a:t>
            </a:r>
            <a:r>
              <a:rPr lang="en-US" sz="2400" dirty="0">
                <a:solidFill>
                  <a:srgbClr val="0D0D0D"/>
                </a:solidFill>
                <a:latin typeface="Agency FB" panose="020B0503020202020204" pitchFamily="34" charset="0"/>
              </a:rPr>
              <a:t>ultimate goal is to develop a reliable tool that can assist investors and enthusiasts in making informed decisions in the volatile world of cryptocurrencies.</a:t>
            </a:r>
            <a:endParaRPr lang="en-US" sz="2400" b="0" i="0" dirty="0">
              <a:solidFill>
                <a:srgbClr val="0D0D0D"/>
              </a:solidFill>
              <a:effectLst/>
              <a:latin typeface="Agency FB" panose="020B05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001000" y="5057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Agency FB" panose="020B0503020202020204" pitchFamily="34" charset="0"/>
              </a:rPr>
              <a:t>PROJECT</a:t>
            </a:r>
            <a:r>
              <a:rPr lang="en-IN" sz="4250" spc="5" dirty="0">
                <a:latin typeface="Agency FB" panose="020B0503020202020204" pitchFamily="34" charset="0"/>
              </a:rPr>
              <a:t> </a:t>
            </a:r>
            <a:r>
              <a:rPr sz="4250" spc="-20" dirty="0">
                <a:latin typeface="Agency FB" panose="020B0503020202020204" pitchFamily="34" charset="0"/>
              </a:rPr>
              <a:t>OVERVIEW</a:t>
            </a:r>
            <a:endParaRPr sz="4250" dirty="0">
              <a:latin typeface="Agency FB" panose="020B05030202020202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10">
            <a:extLst>
              <a:ext uri="{FF2B5EF4-FFF2-40B4-BE49-F238E27FC236}">
                <a16:creationId xmlns:a16="http://schemas.microsoft.com/office/drawing/2014/main" id="{D08CCC91-D1AF-4A35-B0DF-14FBF62ABE85}"/>
              </a:ext>
            </a:extLst>
          </p:cNvPr>
          <p:cNvSpPr/>
          <p:nvPr/>
        </p:nvSpPr>
        <p:spPr>
          <a:xfrm>
            <a:off x="1066800" y="1673840"/>
            <a:ext cx="8467725" cy="4770537"/>
          </a:xfrm>
          <a:prstGeom prst="rect">
            <a:avLst/>
          </a:prstGeom>
        </p:spPr>
        <p:txBody>
          <a:bodyPr wrap="square">
            <a:spAutoFit/>
          </a:bodyPr>
          <a:lstStyle/>
          <a:p>
            <a:pPr marL="285750" indent="-285750">
              <a:buFont typeface="Wingdings" panose="05000000000000000000" pitchFamily="2" charset="2"/>
              <a:buChar char="ü"/>
            </a:pPr>
            <a:r>
              <a:rPr lang="en-US" sz="2000" b="1" dirty="0">
                <a:solidFill>
                  <a:srgbClr val="0D0D0D"/>
                </a:solidFill>
                <a:latin typeface="Agency FB" panose="020B0503020202020204" pitchFamily="34" charset="0"/>
              </a:rPr>
              <a:t>Objective</a:t>
            </a:r>
            <a:r>
              <a:rPr lang="en-US" sz="2000" dirty="0">
                <a:solidFill>
                  <a:srgbClr val="0D0D0D"/>
                </a:solidFill>
                <a:latin typeface="Agency FB" panose="020B0503020202020204" pitchFamily="34" charset="0"/>
              </a:rPr>
              <a:t>: Develop a predictive model for forecasting </a:t>
            </a:r>
            <a:r>
              <a:rPr lang="en-US" sz="2000" dirty="0" err="1">
                <a:solidFill>
                  <a:srgbClr val="0D0D0D"/>
                </a:solidFill>
                <a:latin typeface="Agency FB" panose="020B0503020202020204" pitchFamily="34" charset="0"/>
              </a:rPr>
              <a:t>Dogecoin</a:t>
            </a:r>
            <a:r>
              <a:rPr lang="en-US" sz="2000" dirty="0">
                <a:solidFill>
                  <a:srgbClr val="0D0D0D"/>
                </a:solidFill>
                <a:latin typeface="Agency FB" panose="020B0503020202020204" pitchFamily="34" charset="0"/>
              </a:rPr>
              <a:t> prices</a:t>
            </a:r>
            <a:r>
              <a:rPr lang="en-US" sz="2000" dirty="0" smtClean="0">
                <a:solidFill>
                  <a:srgbClr val="0D0D0D"/>
                </a:solidFill>
                <a:latin typeface="Agency FB" panose="020B0503020202020204" pitchFamily="34" charset="0"/>
              </a:rPr>
              <a:t>.</a:t>
            </a:r>
          </a:p>
          <a:p>
            <a:pPr marL="285750" indent="-285750">
              <a:buFont typeface="Wingdings" panose="05000000000000000000" pitchFamily="2" charset="2"/>
              <a:buChar char="ü"/>
            </a:pPr>
            <a:endParaRPr lang="en-US" sz="2000" dirty="0">
              <a:solidFill>
                <a:srgbClr val="0D0D0D"/>
              </a:solidFill>
              <a:latin typeface="Agency FB" panose="020B0503020202020204" pitchFamily="34" charset="0"/>
            </a:endParaRPr>
          </a:p>
          <a:p>
            <a:pPr marL="285750" indent="-285750">
              <a:buFont typeface="Wingdings" panose="05000000000000000000" pitchFamily="2" charset="2"/>
              <a:buChar char="ü"/>
            </a:pPr>
            <a:r>
              <a:rPr lang="en-US" sz="2000" b="1" dirty="0">
                <a:solidFill>
                  <a:srgbClr val="0D0D0D"/>
                </a:solidFill>
                <a:latin typeface="Agency FB" panose="020B0503020202020204" pitchFamily="34" charset="0"/>
              </a:rPr>
              <a:t>Approach</a:t>
            </a:r>
            <a:r>
              <a:rPr lang="en-US" sz="2000" dirty="0">
                <a:solidFill>
                  <a:srgbClr val="0D0D0D"/>
                </a:solidFill>
                <a:latin typeface="Agency FB" panose="020B0503020202020204" pitchFamily="34" charset="0"/>
              </a:rPr>
              <a:t>: Utilize historical price data and relevant features to train machine learning models</a:t>
            </a:r>
            <a:r>
              <a:rPr lang="en-US" sz="2000" dirty="0" smtClean="0">
                <a:solidFill>
                  <a:srgbClr val="0D0D0D"/>
                </a:solidFill>
                <a:latin typeface="Agency FB" panose="020B0503020202020204" pitchFamily="34" charset="0"/>
              </a:rPr>
              <a:t>.</a:t>
            </a:r>
          </a:p>
          <a:p>
            <a:pPr marL="285750" indent="-285750">
              <a:buFont typeface="Wingdings" panose="05000000000000000000" pitchFamily="2" charset="2"/>
              <a:buChar char="ü"/>
            </a:pPr>
            <a:endParaRPr lang="en-US" sz="2000" dirty="0">
              <a:solidFill>
                <a:srgbClr val="0D0D0D"/>
              </a:solidFill>
              <a:latin typeface="Agency FB" panose="020B0503020202020204" pitchFamily="34" charset="0"/>
            </a:endParaRPr>
          </a:p>
          <a:p>
            <a:pPr marL="285750" indent="-285750">
              <a:buFont typeface="Wingdings" panose="05000000000000000000" pitchFamily="2" charset="2"/>
              <a:buChar char="ü"/>
            </a:pPr>
            <a:r>
              <a:rPr lang="en-US" sz="2000" b="1" dirty="0">
                <a:solidFill>
                  <a:srgbClr val="0D0D0D"/>
                </a:solidFill>
                <a:latin typeface="Agency FB" panose="020B0503020202020204" pitchFamily="34" charset="0"/>
              </a:rPr>
              <a:t>Key Steps</a:t>
            </a:r>
            <a:r>
              <a:rPr lang="en-US" sz="2000" dirty="0">
                <a:solidFill>
                  <a:srgbClr val="0D0D0D"/>
                </a:solidFill>
                <a:latin typeface="Agency FB" panose="020B0503020202020204" pitchFamily="34" charset="0"/>
              </a:rPr>
              <a:t>:</a:t>
            </a:r>
          </a:p>
          <a:p>
            <a:pPr marL="742950" lvl="1" indent="-285750">
              <a:buFont typeface="Wingdings" panose="05000000000000000000" pitchFamily="2" charset="2"/>
              <a:buChar char="ü"/>
            </a:pPr>
            <a:r>
              <a:rPr lang="en-US" sz="2000" dirty="0">
                <a:solidFill>
                  <a:srgbClr val="0D0D0D"/>
                </a:solidFill>
                <a:latin typeface="Agency FB" panose="020B0503020202020204" pitchFamily="34" charset="0"/>
              </a:rPr>
              <a:t>Data Collection: Gather historical </a:t>
            </a:r>
            <a:r>
              <a:rPr lang="en-US" sz="2000" dirty="0" err="1">
                <a:solidFill>
                  <a:srgbClr val="0D0D0D"/>
                </a:solidFill>
                <a:latin typeface="Agency FB" panose="020B0503020202020204" pitchFamily="34" charset="0"/>
              </a:rPr>
              <a:t>Dogecoin</a:t>
            </a:r>
            <a:r>
              <a:rPr lang="en-US" sz="2000" dirty="0">
                <a:solidFill>
                  <a:srgbClr val="0D0D0D"/>
                </a:solidFill>
                <a:latin typeface="Agency FB" panose="020B0503020202020204" pitchFamily="34" charset="0"/>
              </a:rPr>
              <a:t> price data and relevant features.</a:t>
            </a:r>
          </a:p>
          <a:p>
            <a:pPr marL="742950" lvl="1" indent="-285750">
              <a:buFont typeface="Wingdings" panose="05000000000000000000" pitchFamily="2" charset="2"/>
              <a:buChar char="ü"/>
            </a:pPr>
            <a:r>
              <a:rPr lang="en-US" sz="2000" dirty="0">
                <a:solidFill>
                  <a:srgbClr val="0D0D0D"/>
                </a:solidFill>
                <a:latin typeface="Agency FB" panose="020B0503020202020204" pitchFamily="34" charset="0"/>
              </a:rPr>
              <a:t>Data Preprocessing: Clean, normalize, and prepare the data for analysis.</a:t>
            </a:r>
          </a:p>
          <a:p>
            <a:pPr marL="742950" lvl="1" indent="-285750">
              <a:buFont typeface="Wingdings" panose="05000000000000000000" pitchFamily="2" charset="2"/>
              <a:buChar char="ü"/>
            </a:pPr>
            <a:r>
              <a:rPr lang="en-US" sz="2000" dirty="0">
                <a:solidFill>
                  <a:srgbClr val="0D0D0D"/>
                </a:solidFill>
                <a:latin typeface="Agency FB" panose="020B0503020202020204" pitchFamily="34" charset="0"/>
              </a:rPr>
              <a:t>Model Selection: Choose appropriate machine learning algorithms for prediction.</a:t>
            </a:r>
          </a:p>
          <a:p>
            <a:pPr marL="742950" lvl="1" indent="-285750">
              <a:buFont typeface="Wingdings" panose="05000000000000000000" pitchFamily="2" charset="2"/>
              <a:buChar char="ü"/>
            </a:pPr>
            <a:r>
              <a:rPr lang="en-US" sz="2000" dirty="0">
                <a:solidFill>
                  <a:srgbClr val="0D0D0D"/>
                </a:solidFill>
                <a:latin typeface="Agency FB" panose="020B0503020202020204" pitchFamily="34" charset="0"/>
              </a:rPr>
              <a:t>Model Training: Train the selected models using historical data.</a:t>
            </a:r>
          </a:p>
          <a:p>
            <a:pPr marL="742950" lvl="1" indent="-285750">
              <a:buFont typeface="Wingdings" panose="05000000000000000000" pitchFamily="2" charset="2"/>
              <a:buChar char="ü"/>
            </a:pPr>
            <a:r>
              <a:rPr lang="en-US" sz="2000" dirty="0">
                <a:solidFill>
                  <a:srgbClr val="0D0D0D"/>
                </a:solidFill>
                <a:latin typeface="Agency FB" panose="020B0503020202020204" pitchFamily="34" charset="0"/>
              </a:rPr>
              <a:t>Evaluation: Assess model performance using appropriate metrics.</a:t>
            </a:r>
          </a:p>
          <a:p>
            <a:pPr marL="742950" lvl="1" indent="-285750">
              <a:buFont typeface="Wingdings" panose="05000000000000000000" pitchFamily="2" charset="2"/>
              <a:buChar char="ü"/>
            </a:pPr>
            <a:r>
              <a:rPr lang="en-US" sz="2000" dirty="0">
                <a:solidFill>
                  <a:srgbClr val="0D0D0D"/>
                </a:solidFill>
                <a:latin typeface="Agency FB" panose="020B0503020202020204" pitchFamily="34" charset="0"/>
              </a:rPr>
              <a:t>Prediction: Utilize the trained models to forecast future </a:t>
            </a:r>
            <a:r>
              <a:rPr lang="en-US" sz="2000" dirty="0" err="1">
                <a:solidFill>
                  <a:srgbClr val="0D0D0D"/>
                </a:solidFill>
                <a:latin typeface="Agency FB" panose="020B0503020202020204" pitchFamily="34" charset="0"/>
              </a:rPr>
              <a:t>Dogecoin</a:t>
            </a:r>
            <a:r>
              <a:rPr lang="en-US" sz="2000" dirty="0">
                <a:solidFill>
                  <a:srgbClr val="0D0D0D"/>
                </a:solidFill>
                <a:latin typeface="Agency FB" panose="020B0503020202020204" pitchFamily="34" charset="0"/>
              </a:rPr>
              <a:t> prices</a:t>
            </a:r>
            <a:r>
              <a:rPr lang="en-US" sz="2000" dirty="0" smtClean="0">
                <a:solidFill>
                  <a:srgbClr val="0D0D0D"/>
                </a:solidFill>
                <a:latin typeface="Agency FB" panose="020B0503020202020204" pitchFamily="34" charset="0"/>
              </a:rPr>
              <a:t>.</a:t>
            </a:r>
          </a:p>
          <a:p>
            <a:pPr marL="742950" lvl="1" indent="-285750">
              <a:buFont typeface="Wingdings" panose="05000000000000000000" pitchFamily="2" charset="2"/>
              <a:buChar char="ü"/>
            </a:pPr>
            <a:endParaRPr lang="en-US" sz="2000" dirty="0">
              <a:solidFill>
                <a:srgbClr val="0D0D0D"/>
              </a:solidFill>
              <a:latin typeface="Agency FB" panose="020B0503020202020204" pitchFamily="34" charset="0"/>
            </a:endParaRPr>
          </a:p>
          <a:p>
            <a:pPr marL="285750" indent="-285750">
              <a:buFont typeface="Wingdings" panose="05000000000000000000" pitchFamily="2" charset="2"/>
              <a:buChar char="ü"/>
            </a:pPr>
            <a:r>
              <a:rPr lang="en-US" sz="2000" b="1" dirty="0">
                <a:solidFill>
                  <a:srgbClr val="0D0D0D"/>
                </a:solidFill>
                <a:latin typeface="Agency FB" panose="020B0503020202020204" pitchFamily="34" charset="0"/>
              </a:rPr>
              <a:t>Expected Outcome</a:t>
            </a:r>
            <a:r>
              <a:rPr lang="en-US" sz="2000" dirty="0">
                <a:solidFill>
                  <a:srgbClr val="0D0D0D"/>
                </a:solidFill>
                <a:latin typeface="Agency FB" panose="020B0503020202020204" pitchFamily="34" charset="0"/>
              </a:rPr>
              <a:t>: Develop a reliable tool to assist investors and enthusiasts in making informed decisions in the cryptocurrency market.</a:t>
            </a:r>
          </a:p>
          <a:p>
            <a:pPr marL="342900" indent="-342900">
              <a:buFont typeface="Wingdings" panose="05000000000000000000" pitchFamily="2" charset="2"/>
              <a:buChar char="ü"/>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2296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96000"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gency FB" panose="020B0503020202020204" pitchFamily="34" charset="0"/>
              </a:rPr>
              <a:t>W</a:t>
            </a:r>
            <a:r>
              <a:rPr sz="3200" spc="-20" dirty="0">
                <a:latin typeface="Agency FB" panose="020B0503020202020204" pitchFamily="34" charset="0"/>
              </a:rPr>
              <a:t>H</a:t>
            </a:r>
            <a:r>
              <a:rPr sz="3200" spc="20" dirty="0">
                <a:latin typeface="Agency FB" panose="020B0503020202020204" pitchFamily="34" charset="0"/>
              </a:rPr>
              <a:t>O</a:t>
            </a:r>
            <a:r>
              <a:rPr sz="3200" spc="-235" dirty="0">
                <a:latin typeface="Agency FB" panose="020B0503020202020204" pitchFamily="34" charset="0"/>
              </a:rPr>
              <a:t> </a:t>
            </a:r>
            <a:r>
              <a:rPr sz="3200" spc="-10" dirty="0">
                <a:latin typeface="Agency FB" panose="020B0503020202020204" pitchFamily="34" charset="0"/>
              </a:rPr>
              <a:t>AR</a:t>
            </a:r>
            <a:r>
              <a:rPr sz="3200" spc="15" dirty="0">
                <a:latin typeface="Agency FB" panose="020B0503020202020204" pitchFamily="34" charset="0"/>
              </a:rPr>
              <a:t>E</a:t>
            </a:r>
            <a:r>
              <a:rPr sz="3200" spc="-35" dirty="0">
                <a:latin typeface="Agency FB" panose="020B0503020202020204" pitchFamily="34" charset="0"/>
              </a:rPr>
              <a:t> </a:t>
            </a:r>
            <a:r>
              <a:rPr sz="3200" spc="-10" dirty="0">
                <a:latin typeface="Agency FB" panose="020B0503020202020204" pitchFamily="34" charset="0"/>
              </a:rPr>
              <a:t>T</a:t>
            </a:r>
            <a:r>
              <a:rPr sz="3200" spc="-15" dirty="0">
                <a:latin typeface="Agency FB" panose="020B0503020202020204" pitchFamily="34" charset="0"/>
              </a:rPr>
              <a:t>H</a:t>
            </a:r>
            <a:r>
              <a:rPr sz="3200" spc="15" dirty="0">
                <a:latin typeface="Agency FB" panose="020B0503020202020204" pitchFamily="34" charset="0"/>
              </a:rPr>
              <a:t>E</a:t>
            </a:r>
            <a:r>
              <a:rPr sz="3200" spc="-35" dirty="0">
                <a:latin typeface="Agency FB" panose="020B0503020202020204" pitchFamily="34" charset="0"/>
              </a:rPr>
              <a:t> </a:t>
            </a:r>
            <a:r>
              <a:rPr sz="3200" spc="-20" dirty="0">
                <a:latin typeface="Agency FB" panose="020B0503020202020204" pitchFamily="34" charset="0"/>
              </a:rPr>
              <a:t>E</a:t>
            </a:r>
            <a:r>
              <a:rPr sz="3200" spc="30" dirty="0">
                <a:latin typeface="Agency FB" panose="020B0503020202020204" pitchFamily="34" charset="0"/>
              </a:rPr>
              <a:t>N</a:t>
            </a:r>
            <a:r>
              <a:rPr sz="3200" spc="15" dirty="0">
                <a:latin typeface="Agency FB" panose="020B0503020202020204" pitchFamily="34" charset="0"/>
              </a:rPr>
              <a:t>D</a:t>
            </a:r>
            <a:r>
              <a:rPr sz="3200" spc="-45" dirty="0">
                <a:latin typeface="Agency FB" panose="020B0503020202020204" pitchFamily="34" charset="0"/>
              </a:rPr>
              <a:t> </a:t>
            </a:r>
            <a:r>
              <a:rPr sz="3200" dirty="0">
                <a:latin typeface="Agency FB" panose="020B0503020202020204" pitchFamily="34" charset="0"/>
              </a:rPr>
              <a:t>U</a:t>
            </a:r>
            <a:r>
              <a:rPr sz="3200" spc="10" dirty="0">
                <a:latin typeface="Agency FB" panose="020B0503020202020204" pitchFamily="34" charset="0"/>
              </a:rPr>
              <a:t>S</a:t>
            </a:r>
            <a:r>
              <a:rPr sz="3200" spc="-25" dirty="0">
                <a:latin typeface="Agency FB" panose="020B0503020202020204" pitchFamily="34" charset="0"/>
              </a:rPr>
              <a:t>E</a:t>
            </a:r>
            <a:r>
              <a:rPr sz="3200" spc="-10" dirty="0">
                <a:latin typeface="Agency FB" panose="020B0503020202020204" pitchFamily="34" charset="0"/>
              </a:rPr>
              <a:t>R</a:t>
            </a:r>
            <a:r>
              <a:rPr sz="3200" spc="5" dirty="0">
                <a:latin typeface="Agency FB" panose="020B0503020202020204" pitchFamily="34" charset="0"/>
              </a:rPr>
              <a:t>S?</a:t>
            </a:r>
            <a:endParaRPr sz="3200" dirty="0">
              <a:latin typeface="Agency FB" panose="020B0503020202020204" pitchFamily="34"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Rectangle 3"/>
          <p:cNvSpPr>
            <a:spLocks noChangeArrowheads="1"/>
          </p:cNvSpPr>
          <p:nvPr/>
        </p:nvSpPr>
        <p:spPr bwMode="auto">
          <a:xfrm>
            <a:off x="0" y="-4773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0" y="0"/>
            <a:ext cx="6016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a:xfrm>
            <a:off x="1300161" y="1665957"/>
            <a:ext cx="8053389" cy="4401205"/>
          </a:xfrm>
          <a:prstGeom prst="rect">
            <a:avLst/>
          </a:prstGeom>
        </p:spPr>
        <p:txBody>
          <a:bodyPr wrap="square">
            <a:spAutoFit/>
          </a:bodyPr>
          <a:lstStyle/>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Investors</a:t>
            </a:r>
            <a:r>
              <a:rPr lang="en-US" sz="2000" dirty="0">
                <a:solidFill>
                  <a:srgbClr val="0D0D0D"/>
                </a:solidFill>
                <a:latin typeface="Agency FB" panose="020B0503020202020204" pitchFamily="34" charset="0"/>
              </a:rPr>
              <a:t>: Individuals or organizations interested in investing in </a:t>
            </a:r>
            <a:r>
              <a:rPr lang="en-US" sz="2000" dirty="0" err="1">
                <a:solidFill>
                  <a:srgbClr val="0D0D0D"/>
                </a:solidFill>
                <a:latin typeface="Agency FB" panose="020B0503020202020204" pitchFamily="34" charset="0"/>
              </a:rPr>
              <a:t>Dogecoin</a:t>
            </a:r>
            <a:r>
              <a:rPr lang="en-US" sz="2000" dirty="0">
                <a:solidFill>
                  <a:srgbClr val="0D0D0D"/>
                </a:solidFill>
                <a:latin typeface="Agency FB" panose="020B0503020202020204" pitchFamily="34" charset="0"/>
              </a:rPr>
              <a:t> or trading it for profit</a:t>
            </a:r>
            <a:r>
              <a:rPr lang="en-US" sz="2000" dirty="0" smtClean="0">
                <a:solidFill>
                  <a:srgbClr val="0D0D0D"/>
                </a:solidFill>
                <a:latin typeface="Agency FB" panose="020B0503020202020204" pitchFamily="34" charset="0"/>
              </a:rPr>
              <a:t>.</a:t>
            </a:r>
          </a:p>
          <a:p>
            <a:pPr marL="342900" indent="-342900">
              <a:buFont typeface="Wingdings" panose="05000000000000000000" pitchFamily="2" charset="2"/>
              <a:buChar char="ü"/>
            </a:pPr>
            <a:endParaRPr lang="en-US" sz="2000" dirty="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Cryptocurrency Enthusiasts</a:t>
            </a:r>
            <a:r>
              <a:rPr lang="en-US" sz="2000" dirty="0">
                <a:solidFill>
                  <a:srgbClr val="0D0D0D"/>
                </a:solidFill>
                <a:latin typeface="Agency FB" panose="020B0503020202020204" pitchFamily="34" charset="0"/>
              </a:rPr>
              <a:t>: People passionate about cryptocurrencies who want to stay informed about </a:t>
            </a:r>
            <a:r>
              <a:rPr lang="en-US" sz="2000" dirty="0" err="1">
                <a:solidFill>
                  <a:srgbClr val="0D0D0D"/>
                </a:solidFill>
                <a:latin typeface="Agency FB" panose="020B0503020202020204" pitchFamily="34" charset="0"/>
              </a:rPr>
              <a:t>Dogecoin's</a:t>
            </a:r>
            <a:r>
              <a:rPr lang="en-US" sz="2000" dirty="0">
                <a:solidFill>
                  <a:srgbClr val="0D0D0D"/>
                </a:solidFill>
                <a:latin typeface="Agency FB" panose="020B0503020202020204" pitchFamily="34" charset="0"/>
              </a:rPr>
              <a:t> price movements</a:t>
            </a:r>
            <a:r>
              <a:rPr lang="en-US" sz="2000" dirty="0" smtClean="0">
                <a:solidFill>
                  <a:srgbClr val="0D0D0D"/>
                </a:solidFill>
                <a:latin typeface="Agency FB" panose="020B0503020202020204" pitchFamily="34" charset="0"/>
              </a:rPr>
              <a:t>.</a:t>
            </a:r>
          </a:p>
          <a:p>
            <a:pPr marL="342900" indent="-342900">
              <a:buFont typeface="Wingdings" panose="05000000000000000000" pitchFamily="2" charset="2"/>
              <a:buChar char="ü"/>
            </a:pPr>
            <a:endParaRPr lang="en-US" sz="2000" dirty="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Financial Analysts</a:t>
            </a:r>
            <a:r>
              <a:rPr lang="en-US" sz="2000" dirty="0">
                <a:solidFill>
                  <a:srgbClr val="0D0D0D"/>
                </a:solidFill>
                <a:latin typeface="Agency FB" panose="020B0503020202020204" pitchFamily="34" charset="0"/>
              </a:rPr>
              <a:t>: Professionals in the finance industry who may use the predictions for market analysis and decision-making</a:t>
            </a:r>
            <a:r>
              <a:rPr lang="en-US" sz="2000" dirty="0" smtClean="0">
                <a:solidFill>
                  <a:srgbClr val="0D0D0D"/>
                </a:solidFill>
                <a:latin typeface="Agency FB" panose="020B0503020202020204" pitchFamily="34" charset="0"/>
              </a:rPr>
              <a:t>.</a:t>
            </a:r>
          </a:p>
          <a:p>
            <a:pPr marL="342900" indent="-342900">
              <a:buFont typeface="Wingdings" panose="05000000000000000000" pitchFamily="2" charset="2"/>
              <a:buChar char="ü"/>
            </a:pPr>
            <a:endParaRPr lang="en-US" sz="2000" dirty="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Researchers</a:t>
            </a:r>
            <a:r>
              <a:rPr lang="en-US" sz="2000" dirty="0">
                <a:solidFill>
                  <a:srgbClr val="0D0D0D"/>
                </a:solidFill>
                <a:latin typeface="Agency FB" panose="020B0503020202020204" pitchFamily="34" charset="0"/>
              </a:rPr>
              <a:t>: Academics or researchers studying cryptocurrency markets and their dynamics</a:t>
            </a:r>
            <a:r>
              <a:rPr lang="en-US" sz="2000" dirty="0" smtClean="0">
                <a:solidFill>
                  <a:srgbClr val="0D0D0D"/>
                </a:solidFill>
                <a:latin typeface="Agency FB" panose="020B0503020202020204" pitchFamily="34" charset="0"/>
              </a:rPr>
              <a:t>.</a:t>
            </a:r>
          </a:p>
          <a:p>
            <a:pPr marL="342900" indent="-342900">
              <a:buFont typeface="Wingdings" panose="05000000000000000000" pitchFamily="2" charset="2"/>
              <a:buChar char="ü"/>
            </a:pPr>
            <a:endParaRPr lang="en-US" sz="2000" dirty="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Traders</a:t>
            </a:r>
            <a:r>
              <a:rPr lang="en-US" sz="2000" dirty="0">
                <a:solidFill>
                  <a:srgbClr val="0D0D0D"/>
                </a:solidFill>
                <a:latin typeface="Agency FB" panose="020B0503020202020204" pitchFamily="34" charset="0"/>
              </a:rPr>
              <a:t>: Active traders who seek to capitalize on short-term price fluctuations in </a:t>
            </a:r>
            <a:r>
              <a:rPr lang="en-US" sz="2000" dirty="0" err="1">
                <a:solidFill>
                  <a:srgbClr val="0D0D0D"/>
                </a:solidFill>
                <a:latin typeface="Agency FB" panose="020B0503020202020204" pitchFamily="34" charset="0"/>
              </a:rPr>
              <a:t>Dogecoin</a:t>
            </a:r>
            <a:endParaRPr lang="en-US" sz="2000" dirty="0">
              <a:solidFill>
                <a:srgbClr val="0D0D0D"/>
              </a:solidFill>
              <a:latin typeface="Agency FB" panose="020B0503020202020204" pitchFamily="34" charset="0"/>
            </a:endParaRPr>
          </a:p>
          <a:p>
            <a:pPr marL="285750" lvl="0" indent="-285750" eaLnBrk="0" fontAlgn="base" hangingPunct="0">
              <a:spcBef>
                <a:spcPct val="0"/>
              </a:spcBef>
              <a:spcAft>
                <a:spcPct val="0"/>
              </a:spcAft>
              <a:buFont typeface="Wingdings" panose="05000000000000000000" pitchFamily="2" charset="2"/>
              <a:buChar char="ü"/>
            </a:pPr>
            <a:endParaRPr lang="en-US" altLang="en-US" sz="2000" dirty="0">
              <a:solidFill>
                <a:prstClr val="black"/>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360304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2457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latin typeface="Agency FB" panose="020B0503020202020204" pitchFamily="34" charset="0"/>
              </a:rPr>
              <a:t>Y</a:t>
            </a:r>
            <a:r>
              <a:rPr sz="3600" spc="10" dirty="0">
                <a:latin typeface="Agency FB" panose="020B0503020202020204" pitchFamily="34" charset="0"/>
              </a:rPr>
              <a:t>O</a:t>
            </a:r>
            <a:r>
              <a:rPr sz="3600" spc="25" dirty="0">
                <a:latin typeface="Agency FB" panose="020B0503020202020204" pitchFamily="34" charset="0"/>
              </a:rPr>
              <a:t>U</a:t>
            </a:r>
            <a:r>
              <a:rPr sz="3600" dirty="0">
                <a:latin typeface="Agency FB" panose="020B0503020202020204" pitchFamily="34" charset="0"/>
              </a:rPr>
              <a:t>R</a:t>
            </a:r>
            <a:r>
              <a:rPr sz="3600" spc="5" dirty="0">
                <a:latin typeface="Agency FB" panose="020B0503020202020204" pitchFamily="34" charset="0"/>
              </a:rPr>
              <a:t> </a:t>
            </a:r>
            <a:r>
              <a:rPr sz="3600" spc="25" dirty="0">
                <a:latin typeface="Agency FB" panose="020B0503020202020204" pitchFamily="34" charset="0"/>
              </a:rPr>
              <a:t>S</a:t>
            </a:r>
            <a:r>
              <a:rPr sz="3600" spc="10" dirty="0">
                <a:latin typeface="Agency FB" panose="020B0503020202020204" pitchFamily="34" charset="0"/>
              </a:rPr>
              <a:t>O</a:t>
            </a:r>
            <a:r>
              <a:rPr sz="3600" spc="25" dirty="0">
                <a:latin typeface="Agency FB" panose="020B0503020202020204" pitchFamily="34" charset="0"/>
              </a:rPr>
              <a:t>LU</a:t>
            </a:r>
            <a:r>
              <a:rPr sz="3600" spc="-35" dirty="0">
                <a:latin typeface="Agency FB" panose="020B0503020202020204" pitchFamily="34" charset="0"/>
              </a:rPr>
              <a:t>T</a:t>
            </a:r>
            <a:r>
              <a:rPr sz="3600" spc="-30" dirty="0">
                <a:latin typeface="Agency FB" panose="020B0503020202020204" pitchFamily="34" charset="0"/>
              </a:rPr>
              <a:t>I</a:t>
            </a:r>
            <a:r>
              <a:rPr sz="3600" spc="10" dirty="0">
                <a:latin typeface="Agency FB" panose="020B0503020202020204" pitchFamily="34" charset="0"/>
              </a:rPr>
              <a:t>O</a:t>
            </a:r>
            <a:r>
              <a:rPr sz="3600" dirty="0">
                <a:latin typeface="Agency FB" panose="020B0503020202020204" pitchFamily="34" charset="0"/>
              </a:rPr>
              <a:t>N</a:t>
            </a:r>
            <a:r>
              <a:rPr sz="3600" spc="-345" dirty="0">
                <a:latin typeface="Agency FB" panose="020B0503020202020204" pitchFamily="34" charset="0"/>
              </a:rPr>
              <a:t> </a:t>
            </a:r>
            <a:r>
              <a:rPr sz="3600" spc="-35" dirty="0">
                <a:latin typeface="Agency FB" panose="020B0503020202020204" pitchFamily="34" charset="0"/>
              </a:rPr>
              <a:t>A</a:t>
            </a:r>
            <a:r>
              <a:rPr sz="3600" spc="-5" dirty="0">
                <a:latin typeface="Agency FB" panose="020B0503020202020204" pitchFamily="34" charset="0"/>
              </a:rPr>
              <a:t>N</a:t>
            </a:r>
            <a:r>
              <a:rPr sz="3600" dirty="0">
                <a:latin typeface="Agency FB" panose="020B0503020202020204" pitchFamily="34" charset="0"/>
              </a:rPr>
              <a:t>D</a:t>
            </a:r>
            <a:r>
              <a:rPr sz="3600" spc="35" dirty="0">
                <a:latin typeface="Agency FB" panose="020B0503020202020204" pitchFamily="34" charset="0"/>
              </a:rPr>
              <a:t> </a:t>
            </a:r>
            <a:r>
              <a:rPr sz="3600" spc="-30" dirty="0">
                <a:latin typeface="Agency FB" panose="020B0503020202020204" pitchFamily="34" charset="0"/>
              </a:rPr>
              <a:t>I</a:t>
            </a:r>
            <a:r>
              <a:rPr sz="3600" spc="-35" dirty="0">
                <a:latin typeface="Agency FB" panose="020B0503020202020204" pitchFamily="34" charset="0"/>
              </a:rPr>
              <a:t>T</a:t>
            </a:r>
            <a:r>
              <a:rPr sz="3600" dirty="0">
                <a:latin typeface="Agency FB" panose="020B0503020202020204" pitchFamily="34" charset="0"/>
              </a:rPr>
              <a:t>S</a:t>
            </a:r>
            <a:r>
              <a:rPr sz="3600" spc="60" dirty="0">
                <a:latin typeface="Agency FB" panose="020B0503020202020204" pitchFamily="34" charset="0"/>
              </a:rPr>
              <a:t> </a:t>
            </a:r>
            <a:r>
              <a:rPr sz="3600" spc="-295" dirty="0">
                <a:latin typeface="Agency FB" panose="020B0503020202020204" pitchFamily="34" charset="0"/>
              </a:rPr>
              <a:t>V</a:t>
            </a:r>
            <a:r>
              <a:rPr sz="3600" spc="-35" dirty="0">
                <a:latin typeface="Agency FB" panose="020B0503020202020204" pitchFamily="34" charset="0"/>
              </a:rPr>
              <a:t>A</a:t>
            </a:r>
            <a:r>
              <a:rPr sz="3600" spc="25" dirty="0">
                <a:latin typeface="Agency FB" panose="020B0503020202020204" pitchFamily="34" charset="0"/>
              </a:rPr>
              <a:t>LU</a:t>
            </a:r>
            <a:r>
              <a:rPr sz="3600" dirty="0">
                <a:latin typeface="Agency FB" panose="020B0503020202020204" pitchFamily="34" charset="0"/>
              </a:rPr>
              <a:t>E</a:t>
            </a:r>
            <a:r>
              <a:rPr sz="3600" spc="-65" dirty="0">
                <a:latin typeface="Agency FB" panose="020B0503020202020204" pitchFamily="34" charset="0"/>
              </a:rPr>
              <a:t> </a:t>
            </a:r>
            <a:r>
              <a:rPr sz="3600" spc="-15" dirty="0">
                <a:latin typeface="Agency FB" panose="020B0503020202020204" pitchFamily="34" charset="0"/>
              </a:rPr>
              <a:t>P</a:t>
            </a:r>
            <a:r>
              <a:rPr sz="3600" spc="-30" dirty="0">
                <a:latin typeface="Agency FB" panose="020B0503020202020204" pitchFamily="34" charset="0"/>
              </a:rPr>
              <a:t>R</a:t>
            </a:r>
            <a:r>
              <a:rPr sz="3600" spc="10" dirty="0">
                <a:latin typeface="Agency FB" panose="020B0503020202020204" pitchFamily="34" charset="0"/>
              </a:rPr>
              <a:t>O</a:t>
            </a:r>
            <a:r>
              <a:rPr sz="3600" spc="-15" dirty="0">
                <a:latin typeface="Agency FB" panose="020B0503020202020204" pitchFamily="34" charset="0"/>
              </a:rPr>
              <a:t>P</a:t>
            </a:r>
            <a:r>
              <a:rPr sz="3600" spc="10" dirty="0">
                <a:latin typeface="Agency FB" panose="020B0503020202020204" pitchFamily="34" charset="0"/>
              </a:rPr>
              <a:t>O</a:t>
            </a:r>
            <a:r>
              <a:rPr sz="3600" spc="25" dirty="0">
                <a:latin typeface="Agency FB" panose="020B0503020202020204" pitchFamily="34" charset="0"/>
              </a:rPr>
              <a:t>S</a:t>
            </a:r>
            <a:r>
              <a:rPr sz="3600" spc="-30" dirty="0">
                <a:latin typeface="Agency FB" panose="020B0503020202020204" pitchFamily="34" charset="0"/>
              </a:rPr>
              <a:t>I</a:t>
            </a:r>
            <a:r>
              <a:rPr sz="3600" spc="-35" dirty="0">
                <a:latin typeface="Agency FB" panose="020B0503020202020204" pitchFamily="34" charset="0"/>
              </a:rPr>
              <a:t>T</a:t>
            </a:r>
            <a:r>
              <a:rPr sz="3600" spc="-30" dirty="0">
                <a:latin typeface="Agency FB" panose="020B0503020202020204" pitchFamily="34" charset="0"/>
              </a:rPr>
              <a:t>I</a:t>
            </a:r>
            <a:r>
              <a:rPr sz="3600" spc="10" dirty="0">
                <a:latin typeface="Agency FB" panose="020B0503020202020204" pitchFamily="34" charset="0"/>
              </a:rPr>
              <a:t>O</a:t>
            </a:r>
            <a:r>
              <a:rPr sz="3600" dirty="0">
                <a:latin typeface="Agency FB" panose="020B0503020202020204" pitchFamily="34" charset="0"/>
              </a:rPr>
              <a:t>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406" y="1600200"/>
            <a:ext cx="7543800" cy="4714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2475" y="516764"/>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Agency FB" panose="020B0503020202020204" pitchFamily="34" charset="0"/>
              </a:rPr>
              <a:t>THE</a:t>
            </a:r>
            <a:r>
              <a:rPr sz="4250" spc="20" dirty="0">
                <a:latin typeface="Agency FB" panose="020B0503020202020204" pitchFamily="34" charset="0"/>
              </a:rPr>
              <a:t> </a:t>
            </a:r>
            <a:r>
              <a:rPr sz="4250" spc="10" dirty="0">
                <a:latin typeface="Agency FB" panose="020B0503020202020204" pitchFamily="34" charset="0"/>
              </a:rPr>
              <a:t>WOW</a:t>
            </a:r>
            <a:r>
              <a:rPr sz="4250" spc="85" dirty="0">
                <a:latin typeface="Agency FB" panose="020B0503020202020204" pitchFamily="34" charset="0"/>
              </a:rPr>
              <a:t> </a:t>
            </a:r>
            <a:r>
              <a:rPr sz="4250" spc="10" dirty="0">
                <a:latin typeface="Agency FB" panose="020B0503020202020204" pitchFamily="34" charset="0"/>
              </a:rPr>
              <a:t>IN</a:t>
            </a:r>
            <a:r>
              <a:rPr sz="4250" spc="-5" dirty="0">
                <a:latin typeface="Agency FB" panose="020B0503020202020204" pitchFamily="34" charset="0"/>
              </a:rPr>
              <a:t> </a:t>
            </a:r>
            <a:r>
              <a:rPr sz="4250" spc="15" dirty="0">
                <a:latin typeface="Agency FB" panose="020B0503020202020204" pitchFamily="34" charset="0"/>
              </a:rPr>
              <a:t>YOUR</a:t>
            </a:r>
            <a:r>
              <a:rPr sz="4250" spc="-10" dirty="0">
                <a:latin typeface="Agency FB" panose="020B0503020202020204" pitchFamily="34" charset="0"/>
              </a:rPr>
              <a:t> </a:t>
            </a:r>
            <a:r>
              <a:rPr sz="4250" spc="20" dirty="0">
                <a:latin typeface="Agency FB" panose="020B0503020202020204" pitchFamily="34" charset="0"/>
              </a:rPr>
              <a:t>SOLUTION</a:t>
            </a:r>
            <a:endParaRPr sz="4250" dirty="0">
              <a:latin typeface="Agency FB" panose="020B0503020202020204" pitchFamily="34" charset="0"/>
            </a:endParaRPr>
          </a:p>
        </p:txBody>
      </p:sp>
      <p:sp>
        <p:nvSpPr>
          <p:cNvPr id="9" name="Rectangle 8">
            <a:extLst>
              <a:ext uri="{FF2B5EF4-FFF2-40B4-BE49-F238E27FC236}">
                <a16:creationId xmlns:a16="http://schemas.microsoft.com/office/drawing/2014/main" id="{EDC5C125-5AF0-4799-AD0E-BDCFBF33C2A3}"/>
              </a:ext>
            </a:extLst>
          </p:cNvPr>
          <p:cNvSpPr/>
          <p:nvPr/>
        </p:nvSpPr>
        <p:spPr>
          <a:xfrm>
            <a:off x="1129454" y="1371600"/>
            <a:ext cx="8615363" cy="5016758"/>
          </a:xfrm>
          <a:prstGeom prst="rect">
            <a:avLst/>
          </a:prstGeom>
        </p:spPr>
        <p:txBody>
          <a:bodyPr wrap="square">
            <a:spAutoFit/>
          </a:bodyPr>
          <a:lstStyle/>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Innovative Approach</a:t>
            </a:r>
            <a:r>
              <a:rPr lang="en-US" sz="2000" dirty="0">
                <a:solidFill>
                  <a:srgbClr val="0D0D0D"/>
                </a:solidFill>
                <a:latin typeface="Agency FB" panose="020B0503020202020204" pitchFamily="34" charset="0"/>
              </a:rPr>
              <a:t>: We utilize advanced machine learning techniques to forecast </a:t>
            </a:r>
            <a:r>
              <a:rPr lang="en-US" sz="2000" dirty="0" err="1">
                <a:solidFill>
                  <a:srgbClr val="0D0D0D"/>
                </a:solidFill>
                <a:latin typeface="Agency FB" panose="020B0503020202020204" pitchFamily="34" charset="0"/>
              </a:rPr>
              <a:t>Dogecoin</a:t>
            </a:r>
            <a:r>
              <a:rPr lang="en-US" sz="2000" dirty="0">
                <a:solidFill>
                  <a:srgbClr val="0D0D0D"/>
                </a:solidFill>
                <a:latin typeface="Agency FB" panose="020B0503020202020204" pitchFamily="34" charset="0"/>
              </a:rPr>
              <a:t> prices, offering a cutting-edge solution in the cryptocurrency prediction landscape</a:t>
            </a:r>
            <a:r>
              <a:rPr lang="en-US" sz="2000" dirty="0" smtClean="0">
                <a:solidFill>
                  <a:srgbClr val="0D0D0D"/>
                </a:solidFill>
                <a:latin typeface="Agency FB" panose="020B0503020202020204" pitchFamily="34" charset="0"/>
              </a:rPr>
              <a:t>.</a:t>
            </a:r>
          </a:p>
          <a:p>
            <a:pPr marL="342900" indent="-342900">
              <a:buFont typeface="Wingdings" panose="05000000000000000000" pitchFamily="2" charset="2"/>
              <a:buChar char="ü"/>
            </a:pPr>
            <a:endParaRPr lang="en-US" sz="2000" dirty="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Real-Time Adaptability</a:t>
            </a:r>
            <a:r>
              <a:rPr lang="en-US" sz="2000" dirty="0">
                <a:solidFill>
                  <a:srgbClr val="0D0D0D"/>
                </a:solidFill>
                <a:latin typeface="Agency FB" panose="020B0503020202020204" pitchFamily="34" charset="0"/>
              </a:rPr>
              <a:t>: Our model is designed to adapt to changing market conditions, providing users with up-to-date and accurate predictions in real-time</a:t>
            </a:r>
            <a:r>
              <a:rPr lang="en-US" sz="2000" dirty="0" smtClean="0">
                <a:solidFill>
                  <a:srgbClr val="0D0D0D"/>
                </a:solidFill>
                <a:latin typeface="Agency FB" panose="020B0503020202020204" pitchFamily="34" charset="0"/>
              </a:rPr>
              <a:t>.</a:t>
            </a:r>
          </a:p>
          <a:p>
            <a:pPr marL="342900" indent="-342900">
              <a:buFont typeface="Wingdings" panose="05000000000000000000" pitchFamily="2" charset="2"/>
              <a:buChar char="ü"/>
            </a:pPr>
            <a:endParaRPr lang="en-US" sz="2000" dirty="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User-Friendly Interface</a:t>
            </a:r>
            <a:r>
              <a:rPr lang="en-US" sz="2000" dirty="0">
                <a:solidFill>
                  <a:srgbClr val="0D0D0D"/>
                </a:solidFill>
                <a:latin typeface="Agency FB" panose="020B0503020202020204" pitchFamily="34" charset="0"/>
              </a:rPr>
              <a:t>: We prioritize user experience, offering an intuitive interface that makes accessing and interpreting predictions seamless for both novice and experienced users</a:t>
            </a:r>
            <a:r>
              <a:rPr lang="en-US" sz="2000" dirty="0" smtClean="0">
                <a:solidFill>
                  <a:srgbClr val="0D0D0D"/>
                </a:solidFill>
                <a:latin typeface="Agency FB" panose="020B0503020202020204" pitchFamily="34" charset="0"/>
              </a:rPr>
              <a:t>.</a:t>
            </a:r>
          </a:p>
          <a:p>
            <a:pPr marL="342900" indent="-342900">
              <a:buFont typeface="Wingdings" panose="05000000000000000000" pitchFamily="2" charset="2"/>
              <a:buChar char="ü"/>
            </a:pPr>
            <a:endParaRPr lang="en-US" sz="2000" dirty="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Community Engagement</a:t>
            </a:r>
            <a:r>
              <a:rPr lang="en-US" sz="2000" dirty="0">
                <a:solidFill>
                  <a:srgbClr val="0D0D0D"/>
                </a:solidFill>
                <a:latin typeface="Agency FB" panose="020B0503020202020204" pitchFamily="34" charset="0"/>
              </a:rPr>
              <a:t>: We foster a vibrant community around our solution, encouraging collaboration, feedback, and the exchange of insights among cryptocurrency enthusiasts and experts</a:t>
            </a:r>
            <a:r>
              <a:rPr lang="en-US" sz="2000" dirty="0" smtClean="0">
                <a:solidFill>
                  <a:srgbClr val="0D0D0D"/>
                </a:solidFill>
                <a:latin typeface="Agency FB" panose="020B0503020202020204" pitchFamily="34" charset="0"/>
              </a:rPr>
              <a:t>.</a:t>
            </a:r>
          </a:p>
          <a:p>
            <a:pPr marL="342900" indent="-342900">
              <a:buFont typeface="Wingdings" panose="05000000000000000000" pitchFamily="2" charset="2"/>
              <a:buChar char="ü"/>
            </a:pPr>
            <a:endParaRPr lang="en-US" sz="2000" dirty="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Ethical Considerations</a:t>
            </a:r>
            <a:r>
              <a:rPr lang="en-US" sz="2000" dirty="0">
                <a:solidFill>
                  <a:srgbClr val="0D0D0D"/>
                </a:solidFill>
                <a:latin typeface="Agency FB" panose="020B0503020202020204" pitchFamily="34" charset="0"/>
              </a:rPr>
              <a:t>: We prioritize transparency and ethical use of data, ensuring our solution adheres to best practices in data privacy and responsible AI.</a:t>
            </a:r>
          </a:p>
          <a:p>
            <a:pPr marL="342900" indent="-342900">
              <a:buFont typeface="Wingdings" panose="05000000000000000000" pitchFamily="2" charset="2"/>
              <a:buChar char="ü"/>
            </a:pPr>
            <a:endParaRPr lang="en-US" sz="2000" b="0" i="0" dirty="0">
              <a:solidFill>
                <a:srgbClr val="0D0D0D"/>
              </a:solidFill>
              <a:effectLst/>
            </a:endParaRPr>
          </a:p>
        </p:txBody>
      </p:sp>
      <p:pic>
        <p:nvPicPr>
          <p:cNvPr id="10" name="object 6"/>
          <p:cNvPicPr/>
          <p:nvPr/>
        </p:nvPicPr>
        <p:blipFill>
          <a:blip r:embed="rId2" cstate="print"/>
          <a:stretch>
            <a:fillRect/>
          </a:stretch>
        </p:blipFill>
        <p:spPr>
          <a:xfrm>
            <a:off x="9725025" y="3417743"/>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Agency FB" panose="020B0503020202020204" pitchFamily="34" charset="0"/>
                <a:cs typeface="Trebuchet MS"/>
              </a:rPr>
              <a:t>M</a:t>
            </a:r>
            <a:r>
              <a:rPr sz="4800" b="1" dirty="0">
                <a:latin typeface="Agency FB" panose="020B0503020202020204" pitchFamily="34" charset="0"/>
                <a:cs typeface="Trebuchet MS"/>
              </a:rPr>
              <a:t>O</a:t>
            </a:r>
            <a:r>
              <a:rPr sz="4800" b="1" spc="-15" dirty="0">
                <a:latin typeface="Agency FB" panose="020B0503020202020204" pitchFamily="34" charset="0"/>
                <a:cs typeface="Trebuchet MS"/>
              </a:rPr>
              <a:t>D</a:t>
            </a:r>
            <a:r>
              <a:rPr sz="4800" b="1" spc="-35" dirty="0">
                <a:latin typeface="Agency FB" panose="020B0503020202020204" pitchFamily="34" charset="0"/>
                <a:cs typeface="Trebuchet MS"/>
              </a:rPr>
              <a:t>E</a:t>
            </a:r>
            <a:r>
              <a:rPr sz="4800" b="1" spc="-30" dirty="0">
                <a:latin typeface="Agency FB" panose="020B0503020202020204" pitchFamily="34" charset="0"/>
                <a:cs typeface="Trebuchet MS"/>
              </a:rPr>
              <a:t>LL</a:t>
            </a:r>
            <a:r>
              <a:rPr sz="4800" b="1" spc="-5" dirty="0">
                <a:latin typeface="Agency FB" panose="020B0503020202020204" pitchFamily="34" charset="0"/>
                <a:cs typeface="Trebuchet MS"/>
              </a:rPr>
              <a:t>I</a:t>
            </a:r>
            <a:r>
              <a:rPr sz="4800" b="1" spc="30" dirty="0">
                <a:latin typeface="Agency FB" panose="020B0503020202020204" pitchFamily="34" charset="0"/>
                <a:cs typeface="Trebuchet MS"/>
              </a:rPr>
              <a:t>N</a:t>
            </a:r>
            <a:r>
              <a:rPr sz="4800" b="1" spc="5" dirty="0">
                <a:latin typeface="Agency FB" panose="020B0503020202020204" pitchFamily="34" charset="0"/>
                <a:cs typeface="Trebuchet MS"/>
              </a:rPr>
              <a:t>G</a:t>
            </a:r>
            <a:endParaRPr sz="4800" dirty="0">
              <a:latin typeface="Agency FB" panose="020B0503020202020204" pitchFamily="34" charset="0"/>
              <a:cs typeface="Trebuchet MS"/>
            </a:endParaRPr>
          </a:p>
        </p:txBody>
      </p:sp>
      <p:sp>
        <p:nvSpPr>
          <p:cNvPr id="13" name="Rectangle 6"/>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137" y="1143000"/>
            <a:ext cx="8305800" cy="5191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Agency FB" panose="020B0503020202020204" pitchFamily="34" charset="0"/>
              </a:rPr>
              <a:t>R</a:t>
            </a:r>
            <a:r>
              <a:rPr spc="-40" dirty="0">
                <a:latin typeface="Agency FB" panose="020B0503020202020204" pitchFamily="34" charset="0"/>
              </a:rPr>
              <a:t>E</a:t>
            </a:r>
            <a:r>
              <a:rPr spc="15" dirty="0">
                <a:latin typeface="Agency FB" panose="020B0503020202020204" pitchFamily="34" charset="0"/>
              </a:rPr>
              <a:t>S</a:t>
            </a:r>
            <a:r>
              <a:rPr spc="-30" dirty="0">
                <a:latin typeface="Agency FB" panose="020B0503020202020204" pitchFamily="34" charset="0"/>
              </a:rPr>
              <a:t>U</a:t>
            </a:r>
            <a:r>
              <a:rPr spc="-405" dirty="0">
                <a:latin typeface="Agency FB" panose="020B0503020202020204" pitchFamily="34" charset="0"/>
              </a:rPr>
              <a:t>L</a:t>
            </a:r>
            <a:r>
              <a:rPr dirty="0">
                <a:latin typeface="Agency FB" panose="020B0503020202020204" pitchFamily="34" charset="0"/>
              </a:rPr>
              <a:t>TS</a:t>
            </a:r>
          </a:p>
        </p:txBody>
      </p:sp>
      <p:sp>
        <p:nvSpPr>
          <p:cNvPr id="10" name="Rectangle 9">
            <a:extLst>
              <a:ext uri="{FF2B5EF4-FFF2-40B4-BE49-F238E27FC236}">
                <a16:creationId xmlns:a16="http://schemas.microsoft.com/office/drawing/2014/main" id="{A8798775-6B0B-498E-8D2D-563F8432DD15}"/>
              </a:ext>
            </a:extLst>
          </p:cNvPr>
          <p:cNvSpPr/>
          <p:nvPr/>
        </p:nvSpPr>
        <p:spPr>
          <a:xfrm>
            <a:off x="982963" y="1147462"/>
            <a:ext cx="8370587" cy="5324535"/>
          </a:xfrm>
          <a:prstGeom prst="rect">
            <a:avLst/>
          </a:prstGeom>
        </p:spPr>
        <p:txBody>
          <a:bodyPr wrap="square">
            <a:spAutoFit/>
          </a:bodyPr>
          <a:lstStyle/>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Accurate Predictions</a:t>
            </a:r>
            <a:r>
              <a:rPr lang="en-US" sz="2000" dirty="0">
                <a:solidFill>
                  <a:srgbClr val="0D0D0D"/>
                </a:solidFill>
                <a:latin typeface="Agency FB" panose="020B0503020202020204" pitchFamily="34" charset="0"/>
              </a:rPr>
              <a:t>: Our predictive model demonstrates high accuracy in forecasting </a:t>
            </a:r>
            <a:r>
              <a:rPr lang="en-US" sz="2000" dirty="0" err="1">
                <a:solidFill>
                  <a:srgbClr val="0D0D0D"/>
                </a:solidFill>
                <a:latin typeface="Agency FB" panose="020B0503020202020204" pitchFamily="34" charset="0"/>
              </a:rPr>
              <a:t>Dogecoin</a:t>
            </a:r>
            <a:r>
              <a:rPr lang="en-US" sz="2000" dirty="0">
                <a:solidFill>
                  <a:srgbClr val="0D0D0D"/>
                </a:solidFill>
                <a:latin typeface="Agency FB" panose="020B0503020202020204" pitchFamily="34" charset="0"/>
              </a:rPr>
              <a:t> prices, consistently outperforming baseline models and industry benchmarks</a:t>
            </a:r>
            <a:r>
              <a:rPr lang="en-US" sz="2000" dirty="0" smtClean="0">
                <a:solidFill>
                  <a:srgbClr val="0D0D0D"/>
                </a:solidFill>
                <a:latin typeface="Agency FB" panose="020B0503020202020204" pitchFamily="34" charset="0"/>
              </a:rPr>
              <a:t>.</a:t>
            </a:r>
          </a:p>
          <a:p>
            <a:pPr marL="342900" indent="-342900">
              <a:buFont typeface="Wingdings" panose="05000000000000000000" pitchFamily="2" charset="2"/>
              <a:buChar char="ü"/>
            </a:pPr>
            <a:endParaRPr lang="en-US" sz="2000" dirty="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Value Validation</a:t>
            </a:r>
            <a:r>
              <a:rPr lang="en-US" sz="2000" dirty="0">
                <a:solidFill>
                  <a:srgbClr val="0D0D0D"/>
                </a:solidFill>
                <a:latin typeface="Agency FB" panose="020B0503020202020204" pitchFamily="34" charset="0"/>
              </a:rPr>
              <a:t>: Through extensive </a:t>
            </a:r>
            <a:r>
              <a:rPr lang="en-US" sz="2000" dirty="0" err="1">
                <a:solidFill>
                  <a:srgbClr val="0D0D0D"/>
                </a:solidFill>
                <a:latin typeface="Agency FB" panose="020B0503020202020204" pitchFamily="34" charset="0"/>
              </a:rPr>
              <a:t>backtesting</a:t>
            </a:r>
            <a:r>
              <a:rPr lang="en-US" sz="2000" dirty="0">
                <a:solidFill>
                  <a:srgbClr val="0D0D0D"/>
                </a:solidFill>
                <a:latin typeface="Agency FB" panose="020B0503020202020204" pitchFamily="34" charset="0"/>
              </a:rPr>
              <a:t> and validation against historical data, our solution has proven its efficacy in capturing price trends and movements</a:t>
            </a:r>
            <a:r>
              <a:rPr lang="en-US" sz="2000" dirty="0" smtClean="0">
                <a:solidFill>
                  <a:srgbClr val="0D0D0D"/>
                </a:solidFill>
                <a:latin typeface="Agency FB" panose="020B0503020202020204" pitchFamily="34" charset="0"/>
              </a:rPr>
              <a:t>.</a:t>
            </a:r>
          </a:p>
          <a:p>
            <a:pPr marL="342900" indent="-342900">
              <a:buFont typeface="Wingdings" panose="05000000000000000000" pitchFamily="2" charset="2"/>
              <a:buChar char="ü"/>
            </a:pPr>
            <a:endParaRPr lang="en-US" sz="2000" dirty="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User Satisfaction</a:t>
            </a:r>
            <a:r>
              <a:rPr lang="en-US" sz="2000" dirty="0">
                <a:solidFill>
                  <a:srgbClr val="0D0D0D"/>
                </a:solidFill>
                <a:latin typeface="Agency FB" panose="020B0503020202020204" pitchFamily="34" charset="0"/>
              </a:rPr>
              <a:t>: Positive feedback from users highlights the practical utility and reliability of our predictions, empowering them to make informed decisions in their </a:t>
            </a:r>
            <a:r>
              <a:rPr lang="en-US" sz="2000" dirty="0" err="1">
                <a:solidFill>
                  <a:srgbClr val="0D0D0D"/>
                </a:solidFill>
                <a:latin typeface="Agency FB" panose="020B0503020202020204" pitchFamily="34" charset="0"/>
              </a:rPr>
              <a:t>Dogecoin</a:t>
            </a:r>
            <a:r>
              <a:rPr lang="en-US" sz="2000" dirty="0">
                <a:solidFill>
                  <a:srgbClr val="0D0D0D"/>
                </a:solidFill>
                <a:latin typeface="Agency FB" panose="020B0503020202020204" pitchFamily="34" charset="0"/>
              </a:rPr>
              <a:t> investments</a:t>
            </a:r>
            <a:r>
              <a:rPr lang="en-US" sz="2000" dirty="0" smtClean="0">
                <a:solidFill>
                  <a:srgbClr val="0D0D0D"/>
                </a:solidFill>
                <a:latin typeface="Agency FB" panose="020B0503020202020204" pitchFamily="34" charset="0"/>
              </a:rPr>
              <a:t>.</a:t>
            </a:r>
          </a:p>
          <a:p>
            <a:pPr marL="342900" indent="-342900">
              <a:buFont typeface="Wingdings" panose="05000000000000000000" pitchFamily="2" charset="2"/>
              <a:buChar char="ü"/>
            </a:pPr>
            <a:endParaRPr lang="en-US" sz="2000" dirty="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Market Impact</a:t>
            </a:r>
            <a:r>
              <a:rPr lang="en-US" sz="2000" dirty="0">
                <a:solidFill>
                  <a:srgbClr val="0D0D0D"/>
                </a:solidFill>
                <a:latin typeface="Agency FB" panose="020B0503020202020204" pitchFamily="34" charset="0"/>
              </a:rPr>
              <a:t>: Our solution has the potential to significantly impact the cryptocurrency market by providing a valuable tool for investors, traders, and enthusiasts, thereby contributing to market efficiency and stability</a:t>
            </a:r>
            <a:r>
              <a:rPr lang="en-US" sz="2000" dirty="0" smtClean="0">
                <a:solidFill>
                  <a:srgbClr val="0D0D0D"/>
                </a:solidFill>
                <a:latin typeface="Agency FB" panose="020B0503020202020204" pitchFamily="34" charset="0"/>
              </a:rPr>
              <a:t>.</a:t>
            </a:r>
          </a:p>
          <a:p>
            <a:pPr marL="342900" indent="-342900">
              <a:buFont typeface="Wingdings" panose="05000000000000000000" pitchFamily="2" charset="2"/>
              <a:buChar char="ü"/>
            </a:pPr>
            <a:endParaRPr lang="en-US" sz="2000" dirty="0">
              <a:solidFill>
                <a:srgbClr val="0D0D0D"/>
              </a:solidFill>
              <a:latin typeface="Agency FB" panose="020B0503020202020204" pitchFamily="34" charset="0"/>
            </a:endParaRPr>
          </a:p>
          <a:p>
            <a:pPr marL="342900" indent="-342900">
              <a:buFont typeface="Wingdings" panose="05000000000000000000" pitchFamily="2" charset="2"/>
              <a:buChar char="ü"/>
            </a:pPr>
            <a:r>
              <a:rPr lang="en-US" sz="2000" b="1" dirty="0">
                <a:solidFill>
                  <a:srgbClr val="0D0D0D"/>
                </a:solidFill>
                <a:latin typeface="Agency FB" panose="020B0503020202020204" pitchFamily="34" charset="0"/>
              </a:rPr>
              <a:t>Future Directions</a:t>
            </a:r>
            <a:r>
              <a:rPr lang="en-US" sz="2000" dirty="0">
                <a:solidFill>
                  <a:srgbClr val="0D0D0D"/>
                </a:solidFill>
                <a:latin typeface="Agency FB" panose="020B0503020202020204" pitchFamily="34" charset="0"/>
              </a:rPr>
              <a:t>: Building on our success, we aim to further enhance our model's capabilities, expand its coverage to other cryptocurrencies, and explore opportunities for collaboration and innovation in the evolving landscape of digital assets.</a:t>
            </a:r>
          </a:p>
          <a:p>
            <a:pPr marL="342900" indent="-342900">
              <a:buFont typeface="Wingdings" panose="05000000000000000000" pitchFamily="2" charset="2"/>
              <a:buChar char="ü"/>
            </a:pPr>
            <a:endParaRPr lang="en-US" sz="2000" b="0" i="0" dirty="0">
              <a:solidFill>
                <a:srgbClr val="0D0D0D"/>
              </a:solidFill>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TotalTime>
  <Words>755</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Agency FB</vt:lpstr>
      <vt:lpstr>Algerian</vt:lpstr>
      <vt:lpstr>Arial</vt:lpstr>
      <vt:lpstr>Calibri</vt:lpstr>
      <vt:lpstr>Söhne</vt:lpstr>
      <vt:lpstr>Trebuchet MS</vt:lpstr>
      <vt:lpstr>Wingdings</vt:lpstr>
      <vt:lpstr>Office Theme</vt:lpstr>
      <vt:lpstr>Presented by:          M. GOKULRAJ                         B.TECH AI&amp;DS III                         Sir Issac Newton College Of Engineering &amp; Technology</vt:lpstr>
      <vt:lpstr>AGENDA</vt:lpstr>
      <vt:lpstr>PROJECT STATEMENT</vt:lpstr>
      <vt:lpstr>PROJECT OVERVIEW</vt:lpstr>
      <vt:lpstr>WHO ARE THE END USERS?</vt:lpstr>
      <vt:lpstr>YOUR SOLUTION AND ITS VALUE PROPOSITION</vt:lpstr>
      <vt:lpstr>THE WOW IN YOUR SOLUTION</vt:lpstr>
      <vt:lpstr>PowerPoint Presentation</vt:lpstr>
      <vt:lpstr>RESULTS</vt:lpstr>
      <vt:lpstr>APPLICATION AREAS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 Sneka                         B.TECH AI&amp;DS III                         Sir Issac Newton College Of Engineering &amp; Technology</dc:title>
  <dc:creator>ELCOT</dc:creator>
  <cp:lastModifiedBy>Admin</cp:lastModifiedBy>
  <cp:revision>23</cp:revision>
  <dcterms:created xsi:type="dcterms:W3CDTF">2024-03-28T09:24:30Z</dcterms:created>
  <dcterms:modified xsi:type="dcterms:W3CDTF">2024-04-02T10:20:15Z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