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F81BD"/>
              </a:solidFill>
            </c:spPr>
          </c:dPt>
          <c:dPt>
            <c:idx val="1"/>
            <c:spPr>
              <a:solidFill>
                <a:srgbClr val="C0504D"/>
              </a:solidFill>
            </c:spPr>
          </c:dPt>
          <c:dPt>
            <c:idx val="2"/>
            <c:spPr>
              <a:solidFill>
                <a:srgbClr val="9BBB59"/>
              </a:solidFill>
            </c:spPr>
          </c:dPt>
          <c:dPt>
            <c:idx val="3"/>
            <c:spPr>
              <a:solidFill>
                <a:srgbClr val="8064A2"/>
              </a:solidFill>
            </c:spPr>
          </c:dPt>
          <c:cat>
            <c:strRef>
              <c:f>Sheet1!$A$2:$A$12</c:f>
              <c:strCache>
                <c:ptCount val="11"/>
                <c:pt idx="0">
                  <c:v>0-10</c:v>
                </c:pt>
                <c:pt idx="1">
                  <c:v>10-20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100+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</c:v>
                </c:pt>
                <c:pt idx="1">
                  <c:v>209</c:v>
                </c:pt>
                <c:pt idx="2">
                  <c:v>328</c:v>
                </c:pt>
                <c:pt idx="3">
                  <c:v>0</c:v>
                </c:pt>
                <c:pt idx="4">
                  <c:v>41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sz="1200">
                  <a:solidFill>
                    <a:srgbClr val="000000"/>
                  </a:solidFill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  <c:overlay val="0"/>
      <c:txPr>
        <a:bodyPr/>
        <a:lstStyle/>
        <a:p>
          <a:pPr>
            <a:defRPr sz="1200">
              <a:solidFill>
                <a:srgbClr val="FFFFFF"/>
              </a:solidFill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Unanswered Calls</c:v>
                </c:pt>
              </c:strCache>
            </c:strRef>
          </c:tx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3</c:v>
                </c:pt>
                <c:pt idx="2">
                  <c:v>12</c:v>
                </c:pt>
                <c:pt idx="3">
                  <c:v>61</c:v>
                </c:pt>
                <c:pt idx="4">
                  <c:v>85</c:v>
                </c:pt>
                <c:pt idx="5">
                  <c:v>109</c:v>
                </c:pt>
                <c:pt idx="6">
                  <c:v>61</c:v>
                </c:pt>
                <c:pt idx="7">
                  <c:v>55</c:v>
                </c:pt>
                <c:pt idx="8">
                  <c:v>38</c:v>
                </c:pt>
                <c:pt idx="9">
                  <c:v>37</c:v>
                </c:pt>
                <c:pt idx="10">
                  <c:v>16</c:v>
                </c:pt>
                <c:pt idx="11">
                  <c:v>26</c:v>
                </c:pt>
                <c:pt idx="12">
                  <c:v>7</c:v>
                </c:pt>
                <c:pt idx="13">
                  <c:v>8</c:v>
                </c:pt>
                <c:pt idx="14">
                  <c:v>9</c:v>
                </c:pt>
                <c:pt idx="15">
                  <c:v>8</c:v>
                </c:pt>
                <c:pt idx="16">
                  <c:v>2</c:v>
                </c:pt>
                <c:pt idx="17">
                  <c:v>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4F81BD"/>
            </a:solidFill>
          </a:ln>
        </c:spPr>
        <c:txPr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>
          <c:spPr>
            <a:ln>
              <a:solidFill>
                <a:srgbClr val="646464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</a:p>
        </c:txPr>
        <c:crossAx val="-2068027336"/>
        <c:crosses val="autoZero"/>
      </c:valAx>
    </c:plotArea>
    <c:legend>
      <c:legendPos val="b"/>
      <c:overlay val="0"/>
      <c:txPr>
        <a:bodyPr/>
        <a:lstStyle/>
        <a:p>
          <a:pPr>
            <a:defRPr sz="1200">
              <a:solidFill>
                <a:srgbClr val="FFFFFF"/>
              </a:solidFill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141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200">
                <a:solidFill>
                  <a:srgbClr val="E4B090"/>
                </a:solidFill>
              </a:defRPr>
            </a:pPr>
            <a:r>
              <a:t>CloudTalk - Mitsis Group Business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92644D"/>
                </a:solidFill>
              </a:defRPr>
            </a:pPr>
            <a:r>
              <a:t>Date range: 12/11/2024 00:00 - 19/11/2024 12:12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141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E4B090"/>
                </a:solidFill>
              </a:defRPr>
            </a:pPr>
            <a:r>
              <a:t>5. Unanswered Calls per Hour (Part 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73252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</a:tblGrid>
              <a:tr h="10757"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Agent name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Other (Airport Reps)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185</a:t>
                      </a:r>
                    </a:p>
                  </a:txBody>
                  <a:tcPr/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Laguna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86</a:t>
                      </a:r>
                    </a:p>
                  </a:txBody>
                  <a:tcPr/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Galini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56</a:t>
                      </a:r>
                    </a:p>
                  </a:txBody>
                  <a:tcPr/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Blue Domes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54</a:t>
                      </a:r>
                    </a:p>
                  </a:txBody>
                  <a:tcPr/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Alila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27</a:t>
                      </a:r>
                    </a:p>
                  </a:txBody>
                  <a:tcPr/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Petit Palais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21</a:t>
                      </a:r>
                    </a:p>
                  </a:txBody>
                  <a:tcPr/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19</a:t>
                      </a:r>
                    </a:p>
                  </a:txBody>
                  <a:tcPr/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</a:t>
                      </a:r>
                    </a:p>
                  </a:txBody>
                  <a:tcPr/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La Vita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</a:t>
                      </a:r>
                    </a:p>
                  </a:txBody>
                  <a:tcPr/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Rodos Maris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</a:t>
                      </a:r>
                    </a:p>
                  </a:txBody>
                  <a:tcPr/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Christina Vereraki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</a:t>
                      </a:r>
                    </a:p>
                  </a:txBody>
                  <a:tcPr/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Royal 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/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Faliraki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Rodos 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10757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0768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Rinela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141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E4B090"/>
                </a:solidFill>
              </a:defRPr>
            </a:pPr>
            <a:r>
              <a:t>5. Unanswered Calls per Hour (Part 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73252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</a:tblGrid>
              <a:tr h="12192"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Agent name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</a:tr>
              <a:tr h="1219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Grand 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Ramira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Summer Palace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Chrysanthi Sykioti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Galini reception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Kostas Drakopoulos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Aristea Vrachnaki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Antonis Kolidakis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Rosana Passaris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Family 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Cretan 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Eleftheria Chourda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Giorgos Mandalakis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Tasos Ftaklas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141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E4B090"/>
                </a:solidFill>
              </a:defRPr>
            </a:pPr>
            <a:r>
              <a:t>6. Distribution of Unanswered Calls Per Hour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141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E4B090"/>
                </a:solidFill>
              </a:defRPr>
            </a:pPr>
            <a:r>
              <a:t>General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bIns="457200"/>
          <a:lstStyle/>
          <a:p>
            <a:pPr>
              <a:defRPr sz="1600">
                <a:solidFill>
                  <a:srgbClr val="00FF00"/>
                </a:solidFill>
              </a:defRPr>
            </a:pPr>
            <a:r>
              <a:t>Total Answered calls: 134</a:t>
            </a:r>
          </a:p>
          <a:p>
            <a:pPr>
              <a:defRPr sz="1600">
                <a:solidFill>
                  <a:srgbClr val="FF0000"/>
                </a:solidFill>
              </a:defRPr>
            </a:pPr>
            <a:r>
              <a:t>Total Missed calls: 675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Total Calls that failed to be retrieved through API: 2</a:t>
            </a:r>
          </a:p>
          <a:p>
            <a:pPr>
              <a:defRPr sz="1600">
                <a:solidFill>
                  <a:srgbClr val="00FF00"/>
                </a:solidFill>
              </a:defRPr>
            </a:pPr>
            <a:r>
              <a:t>Top agent (answered calls): Chrysanthi Sykioti (58)</a:t>
            </a:r>
          </a:p>
          <a:p>
            <a:pPr>
              <a:defRPr sz="1600">
                <a:solidFill>
                  <a:srgbClr val="FF0000"/>
                </a:solidFill>
              </a:defRPr>
            </a:pPr>
            <a:r>
              <a:t>Top agent (unanswered calls): Other (Airport Reps) (185)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141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E4B090"/>
                </a:solidFill>
              </a:defRPr>
            </a:pPr>
            <a:r>
              <a:t>1. Agent Statistics (incl. Internal Calls) (Part 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50"/>
              </a:tblGrid>
              <a:tr h="26894"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Agent id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Agent name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Calls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Avg talking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Avg waiting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Avg total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Total talking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Total waiting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Total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Answered calls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Missed calls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Other (Airport Reps)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5393.0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5393.0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185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Laguna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2531.0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1857.0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5090.0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86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Galini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23.97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2493.0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1394.0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2523.0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56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Blue Domes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1626.0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2856.0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54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Chrysanthi Sykioti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188.11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204.62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11475.0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454.0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12277.0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299319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Galini reception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5550.0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6236.0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Alila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619.0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27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Petit Palais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28.79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21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Rinela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405.0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19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Tasos Ftaklas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176.94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196.39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3185.0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3535.0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Rodos 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226.71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1587.0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1587.0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Christina Vereraki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241.0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Faliraki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300.6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304.0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26896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Royal 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42.91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160.25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472.0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641.0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141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E4B090"/>
                </a:solidFill>
              </a:defRPr>
            </a:pPr>
            <a:r>
              <a:t>1. Agent Statistics (incl. Internal Calls) (Part 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50"/>
              </a:tblGrid>
              <a:tr h="28575"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Agent id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Agent name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Calls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Avg talking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Avg waiting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Avg total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Total talking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Total waiting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Total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Answered calls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Missed calls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La Vita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Rodos Maris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Aristea Vrachnaki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Cretan 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574.0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574.0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Eleftheria Chourda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Grand 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Summer Palace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Ramira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47.67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143.0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Antonis Kolidakis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Rosana Passaris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187.67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563.0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Giorgos Mandalakis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Kostas Drakopoulos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Christina Diakonikola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289.0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289.0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Family 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141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E4B090"/>
                </a:solidFill>
              </a:defRPr>
            </a:pPr>
            <a:r>
              <a:t>2. Agent Statistics (excl. Internal Calls) (Part 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50"/>
              </a:tblGrid>
              <a:tr h="26894"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Agent id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Agent name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Calls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Avg talking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Avg waiting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Avg total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Total talking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Total waiting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Total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Answered calls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Missed calls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Other (Airport Reps)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5393.0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5393.0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185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Laguna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2531.0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1857.0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5090.0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86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Galini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23.97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2493.0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1394.0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2523.0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56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Blue Domes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1626.0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2856.0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54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Chrysanthi Sykioti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188.11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204.62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11475.0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454.0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12277.0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299319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Galini reception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5550.0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6236.0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Alila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619.0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27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Petit Palais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28.79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21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Rinela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405.0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19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Tasos Ftaklas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176.94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196.39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3185.0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3535.0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Rodos 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226.71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1587.0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1587.0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Christina Vereraki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241.0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Faliraki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300.6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304.0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26896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Royal 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42.91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160.25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472.0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641.0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141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E4B090"/>
                </a:solidFill>
              </a:defRPr>
            </a:pPr>
            <a:r>
              <a:t>2. Agent Statistics (excl. Internal Calls) (Part 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50"/>
              </a:tblGrid>
              <a:tr h="28575"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Agent id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Agent name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Calls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Avg talking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Avg waiting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Avg total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Total talking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Total waiting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Total time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Answered calls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Missed calls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La Vita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Rodos Maris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Aristea Vrachnaki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Cretan 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574.0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574.0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Eleftheria Chourda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Grand 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Summer Palace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Ramira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47.67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143.0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Antonis Kolidakis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Rosana Passaris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187.67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563.0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Giorgos Mandalakis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Kostas Drakopoulos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Christina Diakonikola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289.0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289.0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Family 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141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E4B090"/>
                </a:solidFill>
              </a:defRPr>
            </a:pPr>
            <a:r>
              <a:t>3. Unanswered Calls per Agent (Part 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6894"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Agent id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Agent name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Unanswered calls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Other (Airport Reps)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185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Laguna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86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Galini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56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Blue Domes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54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Alila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27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Petit Palais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21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19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13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La Vita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10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Rodos Maris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Christina Vereraki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Royal 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Faliraki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Rodos 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26894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Norida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26896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Rinela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141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E4B090"/>
                </a:solidFill>
              </a:defRPr>
            </a:pPr>
            <a:r>
              <a:t>3. Unanswered Calls per Agent (Part 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0480"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Agent id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Agent name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/>
                      </a:pPr>
                      <a:r>
                        <a:t>Unanswered calls</a:t>
                      </a:r>
                    </a:p>
                  </a:txBody>
                  <a:tcPr>
                    <a:solidFill>
                      <a:srgbClr val="92644D"/>
                    </a:solidFill>
                  </a:tcPr>
                </a:tc>
              </a:tr>
              <a:tr h="3048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Grand 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Ramira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Summer Palace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Chrysanthi Sykioti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299319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Galini reception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Kostas Drakopoulos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Aristea Vrachnaki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Antonis Kolidakis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Rosana Passaris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Family 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Cretan 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Eleftheria Chourda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Giorgos Mandalakis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291513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Tasos Ftaklas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141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E4B090"/>
                </a:solidFill>
              </a:defRPr>
            </a:pPr>
            <a:r>
              <a:t>4. Distribution of unanswered calls per ring time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CloudTalk - Mitsis Group Business Analytics</dc:title>
  <dc:subject/>
  <dc:creator>Lefteris Fthenos | Mitsis Group Business Analytics</dc:creator>
  <cp:keywords/>
  <dc:description>This presentation was generated automatically by the CloudTalk - Mitsis Group Analytics script.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