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73" r:id="rId6"/>
    <p:sldId id="261" r:id="rId7"/>
    <p:sldId id="268" r:id="rId8"/>
    <p:sldId id="265" r:id="rId9"/>
    <p:sldId id="264" r:id="rId10"/>
    <p:sldId id="266" r:id="rId11"/>
    <p:sldId id="267" r:id="rId12"/>
    <p:sldId id="269" r:id="rId13"/>
    <p:sldId id="270" r:id="rId14"/>
    <p:sldId id="271" r:id="rId15"/>
    <p:sldId id="272" r:id="rId16"/>
    <p:sldId id="263" r:id="rId17"/>
    <p:sldId id="262"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33FF"/>
    <a:srgbClr val="3399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74" autoAdjust="0"/>
  </p:normalViewPr>
  <p:slideViewPr>
    <p:cSldViewPr snapToGrid="0">
      <p:cViewPr varScale="1">
        <p:scale>
          <a:sx n="99" d="100"/>
          <a:sy n="99" d="100"/>
        </p:scale>
        <p:origin x="5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9201" y="26539"/>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835354" y="1338688"/>
            <a:ext cx="5113754" cy="12618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899" y="3110991"/>
            <a:ext cx="6787501"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537899" y="589536"/>
            <a:ext cx="1982300" cy="238701"/>
          </a:xfrm>
          <a:prstGeom prst="rect">
            <a:avLst/>
          </a:prstGeom>
          <a:ln w="12700">
            <a:miter lim="400000"/>
          </a:ln>
        </p:spPr>
      </p:pic>
      <p:sp>
        <p:nvSpPr>
          <p:cNvPr id="113" name="Shape 58"/>
          <p:cNvSpPr/>
          <p:nvPr/>
        </p:nvSpPr>
        <p:spPr>
          <a:xfrm>
            <a:off x="537900" y="3666599"/>
            <a:ext cx="6249600" cy="6770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sz="1600" dirty="0"/>
              <a:t>[Division Name] - [Engagement Manager], [Senior Consultant], [</a:t>
            </a:r>
            <a:r>
              <a:rPr lang="en-US" sz="1600" dirty="0"/>
              <a:t>SHELL TARI OFIYOU</a:t>
            </a:r>
            <a:r>
              <a:rPr sz="1600" dirty="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48285"/>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000" b="1" dirty="0">
                <a:solidFill>
                  <a:schemeClr val="bg1"/>
                </a:solidFill>
              </a:rPr>
              <a:t>PROFIT FROM AGE DISTRIBUTION</a:t>
            </a:r>
            <a:endParaRPr sz="2000" b="1" dirty="0">
              <a:solidFill>
                <a:schemeClr val="bg1"/>
              </a:solidFill>
            </a:endParaRPr>
          </a:p>
        </p:txBody>
      </p:sp>
      <p:sp>
        <p:nvSpPr>
          <p:cNvPr id="151" name="Shape 100"/>
          <p:cNvSpPr/>
          <p:nvPr/>
        </p:nvSpPr>
        <p:spPr>
          <a:xfrm>
            <a:off x="0" y="3889984"/>
            <a:ext cx="9144000" cy="102018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600" dirty="0">
                <a:solidFill>
                  <a:schemeClr val="tx1"/>
                </a:solidFill>
                <a:latin typeface="Aptos" panose="020B0004020202020204" pitchFamily="34" charset="0"/>
              </a:rPr>
              <a:t>Age group with the highest profit is the 40-49 age group with a profit of 3.7m, followed by the 50-59, 30-39, 20-29 and 60-69 with profits of 2.0m, 1.8m, 1.7m and 1.6m. Age group with the least profit is the 70+ age group.</a:t>
            </a:r>
            <a:endParaRPr sz="1600" dirty="0">
              <a:solidFill>
                <a:schemeClr val="tx1"/>
              </a:solidFill>
              <a:latin typeface="Aptos" panose="020B0004020202020204" pitchFamily="34" charset="0"/>
            </a:endParaRPr>
          </a:p>
        </p:txBody>
      </p:sp>
      <p:pic>
        <p:nvPicPr>
          <p:cNvPr id="3" name="Picture 2" descr="A graph of a bar graph&#10;&#10;Description automatically generated">
            <a:extLst>
              <a:ext uri="{FF2B5EF4-FFF2-40B4-BE49-F238E27FC236}">
                <a16:creationId xmlns:a16="http://schemas.microsoft.com/office/drawing/2014/main" id="{3E298FA0-C183-43EB-3512-66B687C6B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810"/>
            <a:ext cx="9144000" cy="3361174"/>
          </a:xfrm>
          <a:prstGeom prst="rect">
            <a:avLst/>
          </a:prstGeom>
        </p:spPr>
      </p:pic>
    </p:spTree>
    <p:extLst>
      <p:ext uri="{BB962C8B-B14F-4D97-AF65-F5344CB8AC3E}">
        <p14:creationId xmlns:p14="http://schemas.microsoft.com/office/powerpoint/2010/main" val="256196735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48285"/>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000" b="1" dirty="0">
                <a:solidFill>
                  <a:schemeClr val="bg1"/>
                </a:solidFill>
              </a:rPr>
              <a:t>PROFIT FROM GENDER DISTRIBUTION</a:t>
            </a:r>
          </a:p>
        </p:txBody>
      </p:sp>
      <p:sp>
        <p:nvSpPr>
          <p:cNvPr id="151" name="Shape 100"/>
          <p:cNvSpPr/>
          <p:nvPr/>
        </p:nvSpPr>
        <p:spPr>
          <a:xfrm>
            <a:off x="0" y="3779857"/>
            <a:ext cx="9143999" cy="129262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lvl="1" algn="just"/>
            <a:r>
              <a:rPr lang="en-US" sz="1800" dirty="0">
                <a:latin typeface="Aptos" panose="020B0004020202020204" pitchFamily="34" charset="0"/>
              </a:rPr>
              <a:t>Female customers contribute the highest profit compare to the male and the undecided gender with a profit of 5.5m accounting for 49.7% of overall profit, with the male and undecided with </a:t>
            </a:r>
            <a:r>
              <a:rPr lang="en-US" sz="1800" dirty="0" err="1">
                <a:latin typeface="Aptos" panose="020B0004020202020204" pitchFamily="34" charset="0"/>
              </a:rPr>
              <a:t>profitd</a:t>
            </a:r>
            <a:r>
              <a:rPr lang="en-US" sz="1800" dirty="0">
                <a:latin typeface="Aptos" panose="020B0004020202020204" pitchFamily="34" charset="0"/>
              </a:rPr>
              <a:t> of 5.3m and 280k each accounting for 47.8% and 2.51% respectively.</a:t>
            </a:r>
            <a:endParaRPr sz="1800" dirty="0">
              <a:latin typeface="Aptos" panose="020B0004020202020204" pitchFamily="34" charset="0"/>
            </a:endParaRPr>
          </a:p>
        </p:txBody>
      </p:sp>
      <p:pic>
        <p:nvPicPr>
          <p:cNvPr id="3" name="Picture 2" descr="A colorful circle with numbers and a circle in the middle&#10;&#10;Description automatically generated">
            <a:extLst>
              <a:ext uri="{FF2B5EF4-FFF2-40B4-BE49-F238E27FC236}">
                <a16:creationId xmlns:a16="http://schemas.microsoft.com/office/drawing/2014/main" id="{49930045-4C68-1A47-EAC9-EFB21C657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809"/>
            <a:ext cx="9144000" cy="3251047"/>
          </a:xfrm>
          <a:prstGeom prst="rect">
            <a:avLst/>
          </a:prstGeom>
        </p:spPr>
      </p:pic>
    </p:spTree>
    <p:extLst>
      <p:ext uri="{BB962C8B-B14F-4D97-AF65-F5344CB8AC3E}">
        <p14:creationId xmlns:p14="http://schemas.microsoft.com/office/powerpoint/2010/main" val="3025772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48285"/>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000" b="1" dirty="0">
                <a:solidFill>
                  <a:schemeClr val="bg1"/>
                </a:solidFill>
              </a:rPr>
              <a:t>RFM VALUE SEGMENTATION</a:t>
            </a:r>
            <a:endParaRPr sz="2000" b="1" dirty="0">
              <a:solidFill>
                <a:schemeClr val="bg1"/>
              </a:solidFill>
            </a:endParaRPr>
          </a:p>
        </p:txBody>
      </p:sp>
      <p:sp>
        <p:nvSpPr>
          <p:cNvPr id="151" name="Shape 100"/>
          <p:cNvSpPr/>
          <p:nvPr/>
        </p:nvSpPr>
        <p:spPr>
          <a:xfrm>
            <a:off x="8200" y="3969326"/>
            <a:ext cx="9144000" cy="80602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800" dirty="0">
                <a:solidFill>
                  <a:schemeClr val="tx1"/>
                </a:solidFill>
                <a:latin typeface="Aptos" panose="020B0004020202020204" pitchFamily="34" charset="0"/>
              </a:rPr>
              <a:t>From the RFM value segment distribution gotten from the RFM SCORE, we have 1277k mid value customers, 1243k low value customer and 966k high value customers.</a:t>
            </a:r>
            <a:endParaRPr sz="1800" dirty="0">
              <a:solidFill>
                <a:schemeClr val="tx1"/>
              </a:solidFill>
              <a:latin typeface="Aptos" panose="020B0004020202020204" pitchFamily="34" charset="0"/>
            </a:endParaRPr>
          </a:p>
        </p:txBody>
      </p:sp>
      <p:pic>
        <p:nvPicPr>
          <p:cNvPr id="3" name="Picture 2" descr="A graph showing different colored squares&#10;&#10;Description automatically generated">
            <a:extLst>
              <a:ext uri="{FF2B5EF4-FFF2-40B4-BE49-F238E27FC236}">
                <a16:creationId xmlns:a16="http://schemas.microsoft.com/office/drawing/2014/main" id="{91F0C5A8-B249-47BF-CE7D-68F53DFC7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810"/>
            <a:ext cx="9144000" cy="3440516"/>
          </a:xfrm>
          <a:prstGeom prst="rect">
            <a:avLst/>
          </a:prstGeom>
        </p:spPr>
      </p:pic>
    </p:spTree>
    <p:extLst>
      <p:ext uri="{BB962C8B-B14F-4D97-AF65-F5344CB8AC3E}">
        <p14:creationId xmlns:p14="http://schemas.microsoft.com/office/powerpoint/2010/main" val="108799614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48285"/>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000" b="1" dirty="0">
                <a:solidFill>
                  <a:schemeClr val="bg1"/>
                </a:solidFill>
              </a:rPr>
              <a:t>RFM CUSTOMER SEGMENTS WITHIN VALUE SEGMENT</a:t>
            </a:r>
            <a:endParaRPr sz="2000" b="1" dirty="0">
              <a:solidFill>
                <a:schemeClr val="bg1"/>
              </a:solidFill>
            </a:endParaRPr>
          </a:p>
        </p:txBody>
      </p:sp>
      <p:sp>
        <p:nvSpPr>
          <p:cNvPr id="151" name="Shape 100"/>
          <p:cNvSpPr/>
          <p:nvPr/>
        </p:nvSpPr>
        <p:spPr>
          <a:xfrm>
            <a:off x="16401" y="3840162"/>
            <a:ext cx="9159500" cy="130333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600" b="0" i="0" dirty="0">
                <a:solidFill>
                  <a:srgbClr val="000000"/>
                </a:solidFill>
                <a:effectLst/>
                <a:latin typeface="Aptos" panose="020B0004020202020204" pitchFamily="34" charset="0"/>
                <a:ea typeface="Open Sans" panose="020F0502020204030204" pitchFamily="34" charset="0"/>
                <a:cs typeface="Open Sans" panose="020F0502020204030204" pitchFamily="34" charset="0"/>
              </a:rPr>
              <a:t>In analyzing the distribution of customers across different RFM customer segments within each value segment. 844 potential loyalists customers and 399 champion customers falls at the mid value section and 438 potential loyalists, 366 at risk customers, 364 can't lose, and 169 lost customers falls at the low value section, while 966 champions customers falls at the high value section.</a:t>
            </a:r>
            <a:endParaRPr sz="1600" dirty="0">
              <a:latin typeface="Aptos" panose="020B0004020202020204" pitchFamily="34" charset="0"/>
              <a:ea typeface="Open Sans" panose="020F0502020204030204" pitchFamily="34" charset="0"/>
              <a:cs typeface="Open Sans" panose="020F0502020204030204" pitchFamily="34" charset="0"/>
            </a:endParaRPr>
          </a:p>
        </p:txBody>
      </p:sp>
      <p:pic>
        <p:nvPicPr>
          <p:cNvPr id="3" name="Picture 2" descr="A screenshot of a computer screen&#10;&#10;Description automatically generated">
            <a:extLst>
              <a:ext uri="{FF2B5EF4-FFF2-40B4-BE49-F238E27FC236}">
                <a16:creationId xmlns:a16="http://schemas.microsoft.com/office/drawing/2014/main" id="{EC64317C-291D-C54E-35F0-AAA137BD1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810"/>
            <a:ext cx="9144000" cy="3311352"/>
          </a:xfrm>
          <a:prstGeom prst="rect">
            <a:avLst/>
          </a:prstGeom>
        </p:spPr>
      </p:pic>
    </p:spTree>
    <p:extLst>
      <p:ext uri="{BB962C8B-B14F-4D97-AF65-F5344CB8AC3E}">
        <p14:creationId xmlns:p14="http://schemas.microsoft.com/office/powerpoint/2010/main" val="40826599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48285"/>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000" b="1" dirty="0">
                <a:solidFill>
                  <a:schemeClr val="bg1"/>
                </a:solidFill>
              </a:rPr>
              <a:t>COMPARISON OF RFM SEGMENTS BY CUSTOMERS</a:t>
            </a:r>
            <a:endParaRPr sz="2000" b="1" dirty="0">
              <a:solidFill>
                <a:schemeClr val="bg1"/>
              </a:solidFill>
            </a:endParaRPr>
          </a:p>
        </p:txBody>
      </p:sp>
      <p:sp>
        <p:nvSpPr>
          <p:cNvPr id="151" name="Shape 100"/>
          <p:cNvSpPr/>
          <p:nvPr/>
        </p:nvSpPr>
        <p:spPr>
          <a:xfrm>
            <a:off x="0" y="3700380"/>
            <a:ext cx="9143999" cy="144312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800" dirty="0">
                <a:latin typeface="Aptos" panose="020B0004020202020204" pitchFamily="34" charset="0"/>
              </a:rPr>
              <a:t>In comparison of RFM segments base on total numbers of customers, we have the champions segment with 1365k customers, potential loyalists segment with 1282k customers, at risk segment with 366 customers, can't lose segment with 304 customers, and lost segment with 169 customers.</a:t>
            </a:r>
            <a:endParaRPr sz="1800" dirty="0">
              <a:latin typeface="Aptos" panose="020B0004020202020204" pitchFamily="34" charset="0"/>
            </a:endParaRPr>
          </a:p>
        </p:txBody>
      </p:sp>
      <p:pic>
        <p:nvPicPr>
          <p:cNvPr id="3" name="Picture 2" descr="A graph of sales&#10;&#10;Description automatically generated">
            <a:extLst>
              <a:ext uri="{FF2B5EF4-FFF2-40B4-BE49-F238E27FC236}">
                <a16:creationId xmlns:a16="http://schemas.microsoft.com/office/drawing/2014/main" id="{47BAEFCD-A571-117A-3C3D-FE1B623EC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810"/>
            <a:ext cx="9144000" cy="3171570"/>
          </a:xfrm>
          <a:prstGeom prst="rect">
            <a:avLst/>
          </a:prstGeom>
        </p:spPr>
      </p:pic>
    </p:spTree>
    <p:extLst>
      <p:ext uri="{BB962C8B-B14F-4D97-AF65-F5344CB8AC3E}">
        <p14:creationId xmlns:p14="http://schemas.microsoft.com/office/powerpoint/2010/main" val="28449727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48285"/>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000" dirty="0">
                <a:solidFill>
                  <a:schemeClr val="bg1"/>
                </a:solidFill>
              </a:rPr>
              <a:t>COMPARISON OF RFM SEGMENTS BASED ON RECENCY, FREQUENCY, AND MONETARY SCORES</a:t>
            </a:r>
          </a:p>
        </p:txBody>
      </p:sp>
      <p:sp>
        <p:nvSpPr>
          <p:cNvPr id="151" name="Shape 100"/>
          <p:cNvSpPr/>
          <p:nvPr/>
        </p:nvSpPr>
        <p:spPr>
          <a:xfrm>
            <a:off x="-1" y="3775123"/>
            <a:ext cx="9143999" cy="11245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800" dirty="0">
                <a:latin typeface="Aptos" panose="020B0004020202020204" pitchFamily="34" charset="0"/>
              </a:rPr>
              <a:t>In comparison of RFM Segments based on Recency, Frequency, and Monetary Scores, the champions segment scores are the highest, followed by potential loyalists segment. The least is the lost segment with low score count.</a:t>
            </a:r>
            <a:endParaRPr sz="1800" dirty="0">
              <a:latin typeface="Aptos" panose="020B0004020202020204" pitchFamily="34" charset="0"/>
            </a:endParaRPr>
          </a:p>
        </p:txBody>
      </p:sp>
      <p:pic>
        <p:nvPicPr>
          <p:cNvPr id="3" name="Picture 2" descr="A graph of different colored bars&#10;&#10;Description automatically generated">
            <a:extLst>
              <a:ext uri="{FF2B5EF4-FFF2-40B4-BE49-F238E27FC236}">
                <a16:creationId xmlns:a16="http://schemas.microsoft.com/office/drawing/2014/main" id="{EC690BCF-2D4A-62BF-A29D-2F8236419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809"/>
            <a:ext cx="9144000" cy="3246313"/>
          </a:xfrm>
          <a:prstGeom prst="rect">
            <a:avLst/>
          </a:prstGeom>
        </p:spPr>
      </p:pic>
    </p:spTree>
    <p:extLst>
      <p:ext uri="{BB962C8B-B14F-4D97-AF65-F5344CB8AC3E}">
        <p14:creationId xmlns:p14="http://schemas.microsoft.com/office/powerpoint/2010/main" val="23914146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RECOMMENDATIONS</a:t>
            </a:r>
            <a:endParaRPr dirty="0"/>
          </a:p>
        </p:txBody>
      </p:sp>
      <p:sp>
        <p:nvSpPr>
          <p:cNvPr id="163" name="Shape 115"/>
          <p:cNvSpPr/>
          <p:nvPr/>
        </p:nvSpPr>
        <p:spPr>
          <a:xfrm>
            <a:off x="205025" y="1083299"/>
            <a:ext cx="8565600" cy="38456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228600" indent="-228600">
              <a:buFont typeface="+mj-lt"/>
              <a:buAutoNum type="arabicPeriod"/>
            </a:pPr>
            <a:endParaRPr sz="1200" b="0" dirty="0"/>
          </a:p>
        </p:txBody>
      </p:sp>
      <p:sp>
        <p:nvSpPr>
          <p:cNvPr id="5" name="TextBox 4">
            <a:extLst>
              <a:ext uri="{FF2B5EF4-FFF2-40B4-BE49-F238E27FC236}">
                <a16:creationId xmlns:a16="http://schemas.microsoft.com/office/drawing/2014/main" id="{9C12FAD2-39B6-D403-F47B-B9530379F9D5}"/>
              </a:ext>
            </a:extLst>
          </p:cNvPr>
          <p:cNvSpPr txBox="1"/>
          <p:nvPr/>
        </p:nvSpPr>
        <p:spPr>
          <a:xfrm>
            <a:off x="205025" y="906247"/>
            <a:ext cx="8565600" cy="3613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US" dirty="0">
                <a:solidFill>
                  <a:schemeClr val="tx1"/>
                </a:solidFill>
                <a:latin typeface="Open Sans" panose="020F0502020204030204" pitchFamily="34" charset="0"/>
                <a:ea typeface="Open Sans" panose="020F0502020204030204" pitchFamily="34" charset="0"/>
                <a:cs typeface="Open Sans" panose="020F0502020204030204" pitchFamily="34" charset="0"/>
              </a:rPr>
              <a:t>Base on insights from analysis from the old customers, the following recommendations were made concerning the new 1000 customers;</a:t>
            </a:r>
          </a:p>
          <a:p>
            <a:pPr marL="228600" indent="-228600">
              <a:lnSpc>
                <a:spcPct val="150000"/>
              </a:lnSpc>
              <a:buFont typeface="+mj-lt"/>
              <a:buAutoNum type="arabicPeriod"/>
            </a:pPr>
            <a:r>
              <a:rPr lang="en-US" dirty="0">
                <a:solidFill>
                  <a:schemeClr val="tx1"/>
                </a:solidFill>
                <a:latin typeface="Open Sans" panose="020F0502020204030204" pitchFamily="34" charset="0"/>
                <a:ea typeface="Open Sans" panose="020F0502020204030204" pitchFamily="34" charset="0"/>
                <a:cs typeface="Open Sans" panose="020F0502020204030204" pitchFamily="34" charset="0"/>
              </a:rPr>
              <a:t>Customers from the age group of 40-49 and 50-59 should be more targeted as they tend to purchase more bikes, thereby contribute more to profit.</a:t>
            </a:r>
          </a:p>
          <a:p>
            <a:pPr marL="228600" indent="-228600">
              <a:lnSpc>
                <a:spcPct val="150000"/>
              </a:lnSpc>
              <a:buFont typeface="+mj-lt"/>
              <a:buAutoNum type="arabicPeriod"/>
            </a:pPr>
            <a:r>
              <a:rPr lang="en-US" dirty="0">
                <a:solidFill>
                  <a:schemeClr val="tx1"/>
                </a:solidFill>
                <a:latin typeface="Open Sans" panose="020F0502020204030204" pitchFamily="34" charset="0"/>
                <a:ea typeface="Open Sans" panose="020F0502020204030204" pitchFamily="34" charset="0"/>
                <a:cs typeface="Open Sans" panose="020F0502020204030204" pitchFamily="34" charset="0"/>
              </a:rPr>
              <a:t>Customers from state of North South Wale and Victoria should be targeted as they have higher customers and higher profit contribution.</a:t>
            </a:r>
          </a:p>
          <a:p>
            <a:pPr marL="228600" indent="-228600">
              <a:lnSpc>
                <a:spcPct val="150000"/>
              </a:lnSpc>
              <a:buFont typeface="+mj-lt"/>
              <a:buAutoNum type="arabicPeriod"/>
            </a:pPr>
            <a:r>
              <a:rPr lang="en-US" dirty="0">
                <a:solidFill>
                  <a:schemeClr val="tx1"/>
                </a:solidFill>
                <a:latin typeface="Open Sans" panose="020F0502020204030204" pitchFamily="34" charset="0"/>
                <a:ea typeface="Open Sans" panose="020F0502020204030204" pitchFamily="34" charset="0"/>
                <a:cs typeface="Open Sans" panose="020F0502020204030204" pitchFamily="34" charset="0"/>
              </a:rPr>
              <a:t>For the job industry, customers from the Manufacturing, Financial services, and Health sector should be targeted as profits from this sectors are high compare to the Telecommunication and Agriculture sectors which are low in profit.</a:t>
            </a:r>
          </a:p>
          <a:p>
            <a:pPr marL="228600" indent="-228600">
              <a:lnSpc>
                <a:spcPct val="150000"/>
              </a:lnSpc>
              <a:buFont typeface="+mj-lt"/>
              <a:buAutoNum type="arabicPeriod"/>
            </a:pPr>
            <a:r>
              <a:rPr lang="en-US" dirty="0">
                <a:solidFill>
                  <a:schemeClr val="tx1"/>
                </a:solidFill>
                <a:latin typeface="Open Sans" panose="020F0502020204030204" pitchFamily="34" charset="0"/>
                <a:ea typeface="Open Sans" panose="020F0502020204030204" pitchFamily="34" charset="0"/>
                <a:cs typeface="Open Sans" panose="020F0502020204030204" pitchFamily="34" charset="0"/>
              </a:rPr>
              <a:t>Female and Male customers should be more targeted, most especially female as they are more in customers and hence contribute more profit.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997387" y="755164"/>
            <a:ext cx="3236265" cy="51780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PROBLEM STATEMENT</a:t>
            </a:r>
            <a:endParaRPr dirty="0"/>
          </a:p>
        </p:txBody>
      </p:sp>
      <p:sp>
        <p:nvSpPr>
          <p:cNvPr id="124" name="Shape 73"/>
          <p:cNvSpPr/>
          <p:nvPr/>
        </p:nvSpPr>
        <p:spPr>
          <a:xfrm>
            <a:off x="205025" y="1426152"/>
            <a:ext cx="8761995" cy="303676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800" b="0" i="0" dirty="0">
                <a:solidFill>
                  <a:srgbClr val="000000"/>
                </a:solidFill>
                <a:effectLst/>
                <a:latin typeface="DM Sans" panose="020F0502020204030204" pitchFamily="2" charset="0"/>
              </a:rPr>
              <a:t>Sprocket Central Pty Ltd is a long-standing KPMG client </a:t>
            </a:r>
            <a:r>
              <a:rPr lang="en-US" sz="1800" dirty="0">
                <a:latin typeface="DM Sans" panose="020F0502020204030204" pitchFamily="2" charset="0"/>
              </a:rPr>
              <a:t>that</a:t>
            </a:r>
            <a:r>
              <a:rPr lang="en-US" sz="1800" b="0" i="0" dirty="0">
                <a:solidFill>
                  <a:srgbClr val="000000"/>
                </a:solidFill>
                <a:effectLst/>
                <a:latin typeface="DM Sans" panose="020F0502020204030204" pitchFamily="2" charset="0"/>
              </a:rPr>
              <a:t> specializes in high-quality bikes and accessible cycling accessories to riders. </a:t>
            </a:r>
          </a:p>
          <a:p>
            <a:pPr algn="just"/>
            <a:endParaRPr lang="en-US" sz="1800" dirty="0">
              <a:latin typeface="DM Sans" panose="020F0502020204030204" pitchFamily="2" charset="0"/>
            </a:endParaRPr>
          </a:p>
          <a:p>
            <a:pPr algn="just"/>
            <a:r>
              <a:rPr lang="en-US" sz="1800" b="0" i="0" dirty="0">
                <a:solidFill>
                  <a:srgbClr val="000000"/>
                </a:solidFill>
                <a:effectLst/>
                <a:latin typeface="DM Sans" panose="020F0502020204030204" pitchFamily="2" charset="0"/>
              </a:rPr>
              <a:t>Their marketing team is looking to boost business by analyzing their existing customer dataset to determine customer trends and behavior. </a:t>
            </a:r>
          </a:p>
          <a:p>
            <a:pPr algn="just"/>
            <a:endParaRPr lang="en-US" sz="1800" dirty="0">
              <a:latin typeface="DM Sans" panose="020F0502020204030204" pitchFamily="2" charset="0"/>
            </a:endParaRPr>
          </a:p>
          <a:p>
            <a:pPr algn="just"/>
            <a:r>
              <a:rPr lang="en-US" sz="1800" b="0" i="0" dirty="0">
                <a:solidFill>
                  <a:srgbClr val="000000"/>
                </a:solidFill>
                <a:effectLst/>
                <a:latin typeface="DM Sans" pitchFamily="2" charset="0"/>
              </a:rPr>
              <a:t>Using the existing 3 datasets (Customer demographic, customer address and transactions). </a:t>
            </a:r>
            <a:r>
              <a:rPr lang="en-US" sz="1800" dirty="0">
                <a:latin typeface="DM Sans" pitchFamily="2" charset="0"/>
              </a:rPr>
              <a:t>P</a:t>
            </a:r>
            <a:r>
              <a:rPr lang="en-US" sz="1800" b="0" i="0" dirty="0">
                <a:solidFill>
                  <a:srgbClr val="000000"/>
                </a:solidFill>
                <a:effectLst/>
                <a:latin typeface="DM Sans" pitchFamily="2" charset="0"/>
              </a:rPr>
              <a:t>lease recommend which of these 1000 new customers should be targeted to drive the most value for the organization. </a:t>
            </a:r>
            <a:endParaRPr sz="18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867623" y="1125088"/>
            <a:ext cx="7408754" cy="366994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mj-lt"/>
              <a:buAutoNum type="arabicPeriod"/>
            </a:pPr>
            <a:r>
              <a:rPr lang="en-US" sz="1800" dirty="0"/>
              <a:t>Age Group with the most bike purchases.</a:t>
            </a:r>
          </a:p>
          <a:p>
            <a:pPr marL="342900" indent="-342900" algn="just">
              <a:buFont typeface="+mj-lt"/>
              <a:buAutoNum type="arabicPeriod"/>
            </a:pPr>
            <a:r>
              <a:rPr lang="en-US" sz="1800" dirty="0"/>
              <a:t>Customers distribution from each state.</a:t>
            </a:r>
          </a:p>
          <a:p>
            <a:pPr marL="342900" indent="-342900" algn="just">
              <a:buFont typeface="+mj-lt"/>
              <a:buAutoNum type="arabicPeriod"/>
            </a:pPr>
            <a:r>
              <a:rPr lang="en-US" sz="1800" dirty="0"/>
              <a:t>Bike purchase profits from job industries.</a:t>
            </a:r>
          </a:p>
          <a:p>
            <a:pPr marL="342900" indent="-342900" algn="just">
              <a:buFont typeface="+mj-lt"/>
              <a:buAutoNum type="arabicPeriod"/>
            </a:pPr>
            <a:r>
              <a:rPr lang="en-US" sz="1800" dirty="0"/>
              <a:t>Profits from age distribution.</a:t>
            </a:r>
          </a:p>
          <a:p>
            <a:pPr marL="342900" indent="-342900" algn="just">
              <a:buFont typeface="+mj-lt"/>
              <a:buAutoNum type="arabicPeriod"/>
            </a:pPr>
            <a:r>
              <a:rPr lang="en-US" sz="1800" dirty="0"/>
              <a:t>Profits from gender distribution.</a:t>
            </a:r>
          </a:p>
          <a:p>
            <a:pPr marL="342900" indent="-342900" algn="just">
              <a:buFont typeface="+mj-lt"/>
              <a:buAutoNum type="arabicPeriod"/>
            </a:pPr>
            <a:r>
              <a:rPr lang="en-US" sz="1800" dirty="0"/>
              <a:t>Customer distribution base on gender.</a:t>
            </a:r>
          </a:p>
          <a:p>
            <a:pPr marL="342900" indent="-342900" algn="just">
              <a:buFont typeface="+mj-lt"/>
              <a:buAutoNum type="arabicPeriod"/>
            </a:pPr>
            <a:r>
              <a:rPr lang="en-US" sz="1800" dirty="0">
                <a:solidFill>
                  <a:schemeClr val="tx1"/>
                </a:solidFill>
              </a:rPr>
              <a:t>RFM value segmentation.</a:t>
            </a:r>
          </a:p>
          <a:p>
            <a:pPr marL="342900" indent="-342900" algn="just">
              <a:buFont typeface="+mj-lt"/>
              <a:buAutoNum type="arabicPeriod"/>
            </a:pPr>
            <a:r>
              <a:rPr lang="en-US" sz="1800" dirty="0">
                <a:solidFill>
                  <a:schemeClr val="tx1"/>
                </a:solidFill>
              </a:rPr>
              <a:t>RFM customer segments within value segment.</a:t>
            </a:r>
          </a:p>
          <a:p>
            <a:pPr marL="342900" indent="-342900" algn="just">
              <a:buFont typeface="+mj-lt"/>
              <a:buAutoNum type="arabicPeriod"/>
            </a:pPr>
            <a:r>
              <a:rPr lang="en-US" sz="1800" dirty="0">
                <a:solidFill>
                  <a:schemeClr val="tx1"/>
                </a:solidFill>
              </a:rPr>
              <a:t>Comparison of RFM segments by customers.</a:t>
            </a:r>
          </a:p>
          <a:p>
            <a:pPr marL="342900" indent="-342900" algn="just">
              <a:buFont typeface="+mj-lt"/>
              <a:buAutoNum type="arabicPeriod"/>
            </a:pPr>
            <a:r>
              <a:rPr lang="en-US" sz="1800" dirty="0">
                <a:solidFill>
                  <a:schemeClr val="tx1"/>
                </a:solidFill>
              </a:rPr>
              <a:t>Comparison of RFM segments based on recency, frequency, and monetary scores.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20525"/>
            <a:ext cx="8565600" cy="87174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dirty="0"/>
              <a:t>Data quality issues identified in the Transaction, Customer Demographic and Customer Address databases.</a:t>
            </a:r>
            <a:endParaRPr b="0" dirty="0"/>
          </a:p>
        </p:txBody>
      </p:sp>
      <p:graphicFrame>
        <p:nvGraphicFramePr>
          <p:cNvPr id="2" name="Table 2">
            <a:extLst>
              <a:ext uri="{FF2B5EF4-FFF2-40B4-BE49-F238E27FC236}">
                <a16:creationId xmlns:a16="http://schemas.microsoft.com/office/drawing/2014/main" id="{46484A4B-240A-3259-F262-A4228DE9B37C}"/>
              </a:ext>
            </a:extLst>
          </p:cNvPr>
          <p:cNvGraphicFramePr>
            <a:graphicFrameLocks noGrp="1"/>
          </p:cNvGraphicFramePr>
          <p:nvPr>
            <p:extLst>
              <p:ext uri="{D42A27DB-BD31-4B8C-83A1-F6EECF244321}">
                <p14:modId xmlns:p14="http://schemas.microsoft.com/office/powerpoint/2010/main" val="1087333016"/>
              </p:ext>
            </p:extLst>
          </p:nvPr>
        </p:nvGraphicFramePr>
        <p:xfrm>
          <a:off x="531844" y="2015490"/>
          <a:ext cx="8070978" cy="2534920"/>
        </p:xfrm>
        <a:graphic>
          <a:graphicData uri="http://schemas.openxmlformats.org/drawingml/2006/table">
            <a:tbl>
              <a:tblPr firstRow="1" bandRow="1">
                <a:tableStyleId>{5940675A-B579-460E-94D1-54222C63F5DA}</a:tableStyleId>
              </a:tblPr>
              <a:tblGrid>
                <a:gridCol w="1345163">
                  <a:extLst>
                    <a:ext uri="{9D8B030D-6E8A-4147-A177-3AD203B41FA5}">
                      <a16:colId xmlns:a16="http://schemas.microsoft.com/office/drawing/2014/main" val="1956673800"/>
                    </a:ext>
                  </a:extLst>
                </a:gridCol>
                <a:gridCol w="1345163">
                  <a:extLst>
                    <a:ext uri="{9D8B030D-6E8A-4147-A177-3AD203B41FA5}">
                      <a16:colId xmlns:a16="http://schemas.microsoft.com/office/drawing/2014/main" val="2399738631"/>
                    </a:ext>
                  </a:extLst>
                </a:gridCol>
                <a:gridCol w="1345163">
                  <a:extLst>
                    <a:ext uri="{9D8B030D-6E8A-4147-A177-3AD203B41FA5}">
                      <a16:colId xmlns:a16="http://schemas.microsoft.com/office/drawing/2014/main" val="763022082"/>
                    </a:ext>
                  </a:extLst>
                </a:gridCol>
                <a:gridCol w="1345163">
                  <a:extLst>
                    <a:ext uri="{9D8B030D-6E8A-4147-A177-3AD203B41FA5}">
                      <a16:colId xmlns:a16="http://schemas.microsoft.com/office/drawing/2014/main" val="3843168103"/>
                    </a:ext>
                  </a:extLst>
                </a:gridCol>
                <a:gridCol w="1345163">
                  <a:extLst>
                    <a:ext uri="{9D8B030D-6E8A-4147-A177-3AD203B41FA5}">
                      <a16:colId xmlns:a16="http://schemas.microsoft.com/office/drawing/2014/main" val="345693230"/>
                    </a:ext>
                  </a:extLst>
                </a:gridCol>
                <a:gridCol w="1345163">
                  <a:extLst>
                    <a:ext uri="{9D8B030D-6E8A-4147-A177-3AD203B41FA5}">
                      <a16:colId xmlns:a16="http://schemas.microsoft.com/office/drawing/2014/main" val="1854156865"/>
                    </a:ext>
                  </a:extLst>
                </a:gridCol>
              </a:tblGrid>
              <a:tr h="370840">
                <a:tc>
                  <a:txBody>
                    <a:bodyPr/>
                    <a:lstStyle/>
                    <a:p>
                      <a:pPr algn="ctr"/>
                      <a:r>
                        <a:rPr lang="en-US" b="1" dirty="0"/>
                        <a:t>DATASETS</a:t>
                      </a:r>
                    </a:p>
                  </a:txBody>
                  <a:tcPr/>
                </a:tc>
                <a:tc>
                  <a:txBody>
                    <a:bodyPr/>
                    <a:lstStyle/>
                    <a:p>
                      <a:pPr algn="ctr"/>
                      <a:r>
                        <a:rPr lang="en-US" b="1" dirty="0"/>
                        <a:t>ACCURACY</a:t>
                      </a:r>
                    </a:p>
                  </a:txBody>
                  <a:tcPr/>
                </a:tc>
                <a:tc>
                  <a:txBody>
                    <a:bodyPr/>
                    <a:lstStyle/>
                    <a:p>
                      <a:r>
                        <a:rPr lang="en-US" b="1" dirty="0"/>
                        <a:t>COMPLETENESS</a:t>
                      </a:r>
                    </a:p>
                  </a:txBody>
                  <a:tcPr/>
                </a:tc>
                <a:tc>
                  <a:txBody>
                    <a:bodyPr/>
                    <a:lstStyle/>
                    <a:p>
                      <a:pPr algn="ctr"/>
                      <a:r>
                        <a:rPr lang="en-US" b="1" dirty="0"/>
                        <a:t>RELAVANCY</a:t>
                      </a:r>
                    </a:p>
                  </a:txBody>
                  <a:tcPr/>
                </a:tc>
                <a:tc>
                  <a:txBody>
                    <a:bodyPr/>
                    <a:lstStyle/>
                    <a:p>
                      <a:pPr algn="ctr"/>
                      <a:r>
                        <a:rPr lang="en-US" b="1" dirty="0"/>
                        <a:t>VALIDITY</a:t>
                      </a:r>
                    </a:p>
                  </a:txBody>
                  <a:tcPr/>
                </a:tc>
                <a:tc>
                  <a:txBody>
                    <a:bodyPr/>
                    <a:lstStyle/>
                    <a:p>
                      <a:pPr algn="ctr"/>
                      <a:r>
                        <a:rPr lang="en-US" b="1" dirty="0"/>
                        <a:t>CONSISTENCY</a:t>
                      </a:r>
                    </a:p>
                  </a:txBody>
                  <a:tcPr/>
                </a:tc>
                <a:extLst>
                  <a:ext uri="{0D108BD9-81ED-4DB2-BD59-A6C34878D82A}">
                    <a16:rowId xmlns:a16="http://schemas.microsoft.com/office/drawing/2014/main" val="344233070"/>
                  </a:ext>
                </a:extLst>
              </a:tr>
              <a:tr h="370840">
                <a:tc>
                  <a:txBody>
                    <a:bodyPr/>
                    <a:lstStyle/>
                    <a:p>
                      <a:pPr algn="ctr"/>
                      <a:r>
                        <a:rPr lang="en-US" sz="1200" dirty="0"/>
                        <a:t>Customer Demographic</a:t>
                      </a:r>
                    </a:p>
                  </a:txBody>
                  <a:tcPr/>
                </a:tc>
                <a:tc>
                  <a:txBody>
                    <a:bodyPr/>
                    <a:lstStyle/>
                    <a:p>
                      <a:pPr algn="l"/>
                      <a:r>
                        <a:rPr lang="en-US" dirty="0"/>
                        <a:t>Age column: Missing</a:t>
                      </a:r>
                    </a:p>
                    <a:p>
                      <a:pPr algn="l"/>
                      <a:endParaRPr lang="en-US" dirty="0"/>
                    </a:p>
                    <a:p>
                      <a:pPr algn="l"/>
                      <a:r>
                        <a:rPr lang="en-US" dirty="0"/>
                        <a:t>DOB column: Inaccurate</a:t>
                      </a:r>
                    </a:p>
                    <a:p>
                      <a:pPr algn="l"/>
                      <a:endParaRPr lang="en-US" dirty="0"/>
                    </a:p>
                  </a:txBody>
                  <a:tcPr/>
                </a:tc>
                <a:tc>
                  <a:txBody>
                    <a:bodyPr/>
                    <a:lstStyle/>
                    <a:p>
                      <a:pPr algn="l"/>
                      <a:r>
                        <a:rPr lang="en-US" dirty="0"/>
                        <a:t>Job title column: Blanks</a:t>
                      </a:r>
                    </a:p>
                  </a:txBody>
                  <a:tcPr/>
                </a:tc>
                <a:tc>
                  <a:txBody>
                    <a:bodyPr/>
                    <a:lstStyle/>
                    <a:p>
                      <a:pPr algn="l"/>
                      <a:r>
                        <a:rPr lang="en-US" dirty="0"/>
                        <a:t>Default Column: Irrelevant</a:t>
                      </a:r>
                    </a:p>
                    <a:p>
                      <a:pPr algn="l"/>
                      <a:endParaRPr lang="en-US" dirty="0"/>
                    </a:p>
                  </a:txBody>
                  <a:tcPr/>
                </a:tc>
                <a:tc>
                  <a:txBody>
                    <a:bodyPr/>
                    <a:lstStyle/>
                    <a:p>
                      <a:endParaRPr lang="en-US"/>
                    </a:p>
                  </a:txBody>
                  <a:tcPr/>
                </a:tc>
                <a:tc>
                  <a:txBody>
                    <a:bodyPr/>
                    <a:lstStyle/>
                    <a:p>
                      <a:pPr algn="l"/>
                      <a:r>
                        <a:rPr lang="en-US" dirty="0"/>
                        <a:t>Gender column: Inconsistent</a:t>
                      </a:r>
                    </a:p>
                  </a:txBody>
                  <a:tcPr/>
                </a:tc>
                <a:extLst>
                  <a:ext uri="{0D108BD9-81ED-4DB2-BD59-A6C34878D82A}">
                    <a16:rowId xmlns:a16="http://schemas.microsoft.com/office/drawing/2014/main" val="1772313629"/>
                  </a:ext>
                </a:extLst>
              </a:tr>
              <a:tr h="370840">
                <a:tc>
                  <a:txBody>
                    <a:bodyPr/>
                    <a:lstStyle/>
                    <a:p>
                      <a:pPr algn="ctr"/>
                      <a:r>
                        <a:rPr lang="en-US" sz="1200" dirty="0"/>
                        <a:t>Transaction</a:t>
                      </a:r>
                    </a:p>
                  </a:txBody>
                  <a:tcPr/>
                </a:tc>
                <a:tc>
                  <a:txBody>
                    <a:bodyPr/>
                    <a:lstStyle/>
                    <a:p>
                      <a:pPr algn="l"/>
                      <a:r>
                        <a:rPr lang="en-US" dirty="0"/>
                        <a:t>Profit column: Missing</a:t>
                      </a:r>
                    </a:p>
                  </a:txBody>
                  <a:tcPr/>
                </a:tc>
                <a:tc>
                  <a:txBody>
                    <a:bodyPr/>
                    <a:lstStyle/>
                    <a:p>
                      <a:pPr algn="l"/>
                      <a:r>
                        <a:rPr lang="en-US" dirty="0"/>
                        <a:t>Online orders column: Blanks</a:t>
                      </a:r>
                    </a:p>
                    <a:p>
                      <a:pPr algn="l"/>
                      <a:endParaRPr lang="en-US" dirty="0"/>
                    </a:p>
                    <a:p>
                      <a:pPr algn="l"/>
                      <a:r>
                        <a:rPr lang="en-US" dirty="0"/>
                        <a:t>Brands: Blanks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Cancelled status column: Filtered out</a:t>
                      </a:r>
                    </a:p>
                    <a:p>
                      <a:pPr algn="l"/>
                      <a:endParaRPr lang="en-US" dirty="0"/>
                    </a:p>
                  </a:txBody>
                  <a:tcPr/>
                </a:tc>
                <a:tc>
                  <a:txBody>
                    <a:bodyPr/>
                    <a:lstStyle/>
                    <a:p>
                      <a:pPr algn="l"/>
                      <a:r>
                        <a:rPr lang="en-US" dirty="0"/>
                        <a:t>List price column and product sold column: Format</a:t>
                      </a:r>
                    </a:p>
                  </a:txBody>
                  <a:tcPr/>
                </a:tc>
                <a:tc>
                  <a:txBody>
                    <a:bodyPr/>
                    <a:lstStyle/>
                    <a:p>
                      <a:endParaRPr lang="en-US" dirty="0"/>
                    </a:p>
                  </a:txBody>
                  <a:tcPr/>
                </a:tc>
                <a:extLst>
                  <a:ext uri="{0D108BD9-81ED-4DB2-BD59-A6C34878D82A}">
                    <a16:rowId xmlns:a16="http://schemas.microsoft.com/office/drawing/2014/main" val="2612699566"/>
                  </a:ext>
                </a:extLst>
              </a:tr>
              <a:tr h="370840">
                <a:tc>
                  <a:txBody>
                    <a:bodyPr/>
                    <a:lstStyle/>
                    <a:p>
                      <a:pPr algn="ctr"/>
                      <a:r>
                        <a:rPr lang="en-US" sz="1200" dirty="0"/>
                        <a:t>Customer Address</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algn="l"/>
                      <a:r>
                        <a:rPr lang="en-US" dirty="0"/>
                        <a:t>States column: Inconsistent</a:t>
                      </a:r>
                    </a:p>
                  </a:txBody>
                  <a:tcPr/>
                </a:tc>
                <a:extLst>
                  <a:ext uri="{0D108BD9-81ED-4DB2-BD59-A6C34878D82A}">
                    <a16:rowId xmlns:a16="http://schemas.microsoft.com/office/drawing/2014/main" val="1138172071"/>
                  </a:ext>
                </a:extLst>
              </a:tr>
            </a:tbl>
          </a:graphicData>
        </a:graphic>
      </p:graphicFrame>
    </p:spTree>
    <p:extLst>
      <p:ext uri="{BB962C8B-B14F-4D97-AF65-F5344CB8AC3E}">
        <p14:creationId xmlns:p14="http://schemas.microsoft.com/office/powerpoint/2010/main" val="41343672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48285"/>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000" b="1" dirty="0">
                <a:solidFill>
                  <a:schemeClr val="bg1"/>
                </a:solidFill>
              </a:rPr>
              <a:t>AGE GROUP WITH THE MOST BIKE PURCHASES</a:t>
            </a:r>
            <a:endParaRPr sz="2000" b="1" dirty="0">
              <a:solidFill>
                <a:schemeClr val="bg1"/>
              </a:solidFill>
            </a:endParaRPr>
          </a:p>
        </p:txBody>
      </p:sp>
      <p:sp>
        <p:nvSpPr>
          <p:cNvPr id="151" name="Shape 100"/>
          <p:cNvSpPr/>
          <p:nvPr/>
        </p:nvSpPr>
        <p:spPr>
          <a:xfrm>
            <a:off x="-15501" y="3840162"/>
            <a:ext cx="9143998" cy="130333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600" dirty="0">
                <a:solidFill>
                  <a:schemeClr val="tx1"/>
                </a:solidFill>
                <a:latin typeface="Aptos" panose="020B0004020202020204" pitchFamily="34" charset="0"/>
                <a:ea typeface="Open Sans" panose="020F0502020204030204" pitchFamily="34" charset="0"/>
                <a:cs typeface="Open Sans" panose="020F0502020204030204" pitchFamily="34" charset="0"/>
              </a:rPr>
              <a:t>Highest bike's purchases for the last three years were from the age group of 40-49 with about 6.5k purchases, followed by the 50-59, 30-39, 20-29, and 60-69 age group with purchases of 3.4k, 3.2k, 3k and 2.8k, all roving around the 3k lane. The 70+ age group has the least purchase history with only 30 bikes for the last three years.</a:t>
            </a:r>
            <a:endParaRPr sz="1600" dirty="0">
              <a:solidFill>
                <a:schemeClr val="tx1"/>
              </a:solidFill>
              <a:latin typeface="Aptos" panose="020B0004020202020204" pitchFamily="34" charset="0"/>
              <a:ea typeface="Open Sans" panose="020F0502020204030204" pitchFamily="34" charset="0"/>
              <a:cs typeface="Open Sans" panose="020F0502020204030204" pitchFamily="34" charset="0"/>
            </a:endParaRPr>
          </a:p>
        </p:txBody>
      </p:sp>
      <p:pic>
        <p:nvPicPr>
          <p:cNvPr id="3" name="Picture 2" descr="A graph of a number of people&#10;&#10;Description automatically generated">
            <a:extLst>
              <a:ext uri="{FF2B5EF4-FFF2-40B4-BE49-F238E27FC236}">
                <a16:creationId xmlns:a16="http://schemas.microsoft.com/office/drawing/2014/main" id="{9CEE6555-BD42-5C79-5DC4-89F3D5EDD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3" y="475599"/>
            <a:ext cx="9144000" cy="341777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48285"/>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000" b="1" dirty="0">
                <a:solidFill>
                  <a:schemeClr val="bg1"/>
                </a:solidFill>
              </a:rPr>
              <a:t>CUSTOMER DISTRIBUTION BASE ON GENDER</a:t>
            </a:r>
            <a:endParaRPr sz="2000" b="1" dirty="0">
              <a:solidFill>
                <a:schemeClr val="bg1"/>
              </a:solidFill>
            </a:endParaRPr>
          </a:p>
        </p:txBody>
      </p:sp>
      <p:sp>
        <p:nvSpPr>
          <p:cNvPr id="151" name="Shape 100"/>
          <p:cNvSpPr/>
          <p:nvPr/>
        </p:nvSpPr>
        <p:spPr>
          <a:xfrm>
            <a:off x="-7752" y="3688596"/>
            <a:ext cx="9159501" cy="143882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800" dirty="0"/>
              <a:t>Majority of customers are female with about 1756 female customers accounting for 50.4% of the customers base, while male is 1653k male customers with 47.4% of the customer base and the undecided accounting for 2.21% with 77 undecided customers.</a:t>
            </a:r>
            <a:endParaRPr sz="1800" dirty="0"/>
          </a:p>
        </p:txBody>
      </p:sp>
      <p:pic>
        <p:nvPicPr>
          <p:cNvPr id="3" name="Picture 2" descr="A colorful circle with numbers and a circle in the middle&#10;&#10;Description automatically generated">
            <a:extLst>
              <a:ext uri="{FF2B5EF4-FFF2-40B4-BE49-F238E27FC236}">
                <a16:creationId xmlns:a16="http://schemas.microsoft.com/office/drawing/2014/main" id="{2309B0B2-CB81-8250-0188-A09B8F959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 y="528810"/>
            <a:ext cx="9191402" cy="3159786"/>
          </a:xfrm>
          <a:prstGeom prst="rect">
            <a:avLst/>
          </a:prstGeom>
        </p:spPr>
      </p:pic>
    </p:spTree>
    <p:extLst>
      <p:ext uri="{BB962C8B-B14F-4D97-AF65-F5344CB8AC3E}">
        <p14:creationId xmlns:p14="http://schemas.microsoft.com/office/powerpoint/2010/main" val="31659728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48285"/>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000" b="1" dirty="0">
                <a:solidFill>
                  <a:schemeClr val="bg1"/>
                </a:solidFill>
              </a:rPr>
              <a:t>CUSTOMERS DISTRIBUTION  FROM EACH STATE</a:t>
            </a:r>
          </a:p>
        </p:txBody>
      </p:sp>
      <p:sp>
        <p:nvSpPr>
          <p:cNvPr id="151" name="Shape 100"/>
          <p:cNvSpPr/>
          <p:nvPr/>
        </p:nvSpPr>
        <p:spPr>
          <a:xfrm>
            <a:off x="15951" y="3474097"/>
            <a:ext cx="9112097" cy="17573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800" dirty="0"/>
              <a:t>Overall total customers is 3486. State with the highest customer base is North South Wales with 1863 customers accounting for 53.4% of the customer base, while state of Victoria has 880 customers accounting for 25.2% of the customers. Queensland is the state with the least customers, with about 743 customers accounting also for about 21.3% of the customer base.</a:t>
            </a:r>
            <a:endParaRPr sz="1800" dirty="0"/>
          </a:p>
        </p:txBody>
      </p:sp>
      <p:pic>
        <p:nvPicPr>
          <p:cNvPr id="3" name="Picture 2" descr="A pie chart with numbers and a few different colored circles&#10;&#10;Description automatically generated with medium confidence">
            <a:extLst>
              <a:ext uri="{FF2B5EF4-FFF2-40B4-BE49-F238E27FC236}">
                <a16:creationId xmlns:a16="http://schemas.microsoft.com/office/drawing/2014/main" id="{669B7212-A861-4FCA-72AB-60CEB45D5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 y="528809"/>
            <a:ext cx="9159501" cy="2945287"/>
          </a:xfrm>
          <a:prstGeom prst="rect">
            <a:avLst/>
          </a:prstGeom>
        </p:spPr>
      </p:pic>
    </p:spTree>
    <p:extLst>
      <p:ext uri="{BB962C8B-B14F-4D97-AF65-F5344CB8AC3E}">
        <p14:creationId xmlns:p14="http://schemas.microsoft.com/office/powerpoint/2010/main" val="20958862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548285"/>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000" b="1" dirty="0">
                <a:solidFill>
                  <a:schemeClr val="bg1"/>
                </a:solidFill>
              </a:rPr>
              <a:t>BIKE PURCHASES PROFIT FROM JOB INDUSTRIES</a:t>
            </a:r>
          </a:p>
        </p:txBody>
      </p:sp>
      <p:sp>
        <p:nvSpPr>
          <p:cNvPr id="151" name="Shape 100"/>
          <p:cNvSpPr/>
          <p:nvPr/>
        </p:nvSpPr>
        <p:spPr>
          <a:xfrm>
            <a:off x="-15501" y="3880978"/>
            <a:ext cx="9143998" cy="130333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600" dirty="0">
                <a:solidFill>
                  <a:schemeClr val="tx1"/>
                </a:solidFill>
                <a:latin typeface="Aptos" panose="020B0004020202020204" pitchFamily="34" charset="0"/>
              </a:rPr>
              <a:t>Highest profit comes from the Manufacturing and Financial Services job industry with profits of around </a:t>
            </a:r>
            <a:r>
              <a:rPr lang="en-US" sz="1600" dirty="0">
                <a:solidFill>
                  <a:schemeClr val="tx1"/>
                </a:solidFill>
                <a:latin typeface="Aptos" panose="020B0004020202020204" pitchFamily="34" charset="0"/>
                <a:ea typeface="Open Sans" panose="020F0502020204030204" pitchFamily="34" charset="0"/>
                <a:cs typeface="Open Sans" panose="020F0502020204030204" pitchFamily="34" charset="0"/>
              </a:rPr>
              <a:t>2.2m</a:t>
            </a:r>
            <a:r>
              <a:rPr lang="en-US" sz="1600" dirty="0">
                <a:solidFill>
                  <a:schemeClr val="tx1"/>
                </a:solidFill>
                <a:latin typeface="Aptos" panose="020B0004020202020204" pitchFamily="34" charset="0"/>
              </a:rPr>
              <a:t> each, closely followed by profits from the Unspecified Job Industry and the health sector with about 1.7m and 1.6m. The least profit comes from the telecommunications industry with a profit of 190k.</a:t>
            </a:r>
            <a:endParaRPr sz="1600" dirty="0">
              <a:solidFill>
                <a:schemeClr val="tx1"/>
              </a:solidFill>
              <a:latin typeface="Aptos" panose="020B0004020202020204" pitchFamily="34" charset="0"/>
            </a:endParaRPr>
          </a:p>
        </p:txBody>
      </p:sp>
      <p:pic>
        <p:nvPicPr>
          <p:cNvPr id="3" name="Picture 2" descr="A graph of a job industry&#10;&#10;Description automatically generated with medium confidence">
            <a:extLst>
              <a:ext uri="{FF2B5EF4-FFF2-40B4-BE49-F238E27FC236}">
                <a16:creationId xmlns:a16="http://schemas.microsoft.com/office/drawing/2014/main" id="{0F0DF879-EF35-E829-AF28-C5D087BA6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810"/>
            <a:ext cx="9144000" cy="3352168"/>
          </a:xfrm>
          <a:prstGeom prst="rect">
            <a:avLst/>
          </a:prstGeom>
        </p:spPr>
      </p:pic>
    </p:spTree>
    <p:extLst>
      <p:ext uri="{BB962C8B-B14F-4D97-AF65-F5344CB8AC3E}">
        <p14:creationId xmlns:p14="http://schemas.microsoft.com/office/powerpoint/2010/main" val="1536700241"/>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468</TotalTime>
  <Words>1036</Words>
  <Application>Microsoft Office PowerPoint</Application>
  <PresentationFormat>On-screen Show (16:9)</PresentationFormat>
  <Paragraphs>79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Calibri</vt:lpstr>
      <vt:lpstr>DM Sans</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Tari Shell</cp:lastModifiedBy>
  <cp:revision>6</cp:revision>
  <dcterms:modified xsi:type="dcterms:W3CDTF">2023-09-19T17:43:41Z</dcterms:modified>
</cp:coreProperties>
</file>