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9798" y="1429499"/>
            <a:ext cx="15121102" cy="197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0510" y="3895992"/>
            <a:ext cx="8536305" cy="2290445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2602230" marR="5080" indent="-2590165">
              <a:lnSpc>
                <a:spcPct val="100499"/>
              </a:lnSpc>
              <a:spcBef>
                <a:spcPts val="80"/>
              </a:spcBef>
            </a:pPr>
            <a:r>
              <a:rPr dirty="0" sz="7400" spc="-240">
                <a:solidFill>
                  <a:srgbClr val="000000"/>
                </a:solidFill>
                <a:latin typeface="Trebuchet MS"/>
                <a:cs typeface="Trebuchet MS"/>
              </a:rPr>
              <a:t>Fake</a:t>
            </a:r>
            <a:r>
              <a:rPr dirty="0" sz="7400" spc="-48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7400">
                <a:solidFill>
                  <a:srgbClr val="000000"/>
                </a:solidFill>
                <a:latin typeface="Trebuchet MS"/>
                <a:cs typeface="Trebuchet MS"/>
              </a:rPr>
              <a:t>News</a:t>
            </a:r>
            <a:r>
              <a:rPr dirty="0" sz="7400" spc="-48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7400" spc="-80">
                <a:solidFill>
                  <a:srgbClr val="000000"/>
                </a:solidFill>
                <a:latin typeface="Trebuchet MS"/>
                <a:cs typeface="Trebuchet MS"/>
              </a:rPr>
              <a:t>Detection </a:t>
            </a:r>
            <a:r>
              <a:rPr dirty="0" sz="7400" spc="55">
                <a:solidFill>
                  <a:srgbClr val="000000"/>
                </a:solidFill>
                <a:latin typeface="Trebuchet MS"/>
                <a:cs typeface="Trebuchet MS"/>
              </a:rPr>
              <a:t>Using</a:t>
            </a:r>
            <a:r>
              <a:rPr dirty="0" sz="7400" spc="-52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7400" spc="-25">
                <a:solidFill>
                  <a:srgbClr val="000000"/>
                </a:solidFill>
                <a:latin typeface="Trebuchet MS"/>
                <a:cs typeface="Trebuchet MS"/>
              </a:rPr>
              <a:t>AI</a:t>
            </a:r>
            <a:endParaRPr sz="7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3420" y="4116921"/>
            <a:ext cx="114300" cy="1143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3420" y="4964646"/>
            <a:ext cx="114300" cy="1143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3420" y="6240996"/>
            <a:ext cx="114300" cy="1143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0615" y="4014216"/>
            <a:ext cx="6463258" cy="34378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18385" y="4431512"/>
            <a:ext cx="3526015" cy="34559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52307" y="4861941"/>
            <a:ext cx="5828030" cy="34378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3420" y="4116921"/>
            <a:ext cx="114300" cy="1143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28469" y="5288762"/>
            <a:ext cx="6244806" cy="34559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47100" y="5707862"/>
            <a:ext cx="1729651" cy="34387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3420" y="4964646"/>
            <a:ext cx="114300" cy="11430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09076" y="6138291"/>
            <a:ext cx="7013245" cy="34378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47100" y="6566916"/>
            <a:ext cx="5804154" cy="34378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18385" y="6986016"/>
            <a:ext cx="2026729" cy="34207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3420" y="6240996"/>
            <a:ext cx="114300" cy="11430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994176" y="2570327"/>
            <a:ext cx="3767454" cy="8712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50" spc="-70" b="1">
                <a:latin typeface="Times New Roman"/>
                <a:cs typeface="Times New Roman"/>
              </a:rPr>
              <a:t>Introductio</a:t>
            </a:r>
            <a:r>
              <a:rPr dirty="0" sz="5550" spc="-70"/>
              <a:t>n</a:t>
            </a:r>
            <a:endParaRPr sz="5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532241" y="4375963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89" y="0"/>
                </a:moveTo>
                <a:lnTo>
                  <a:pt x="57861" y="0"/>
                </a:lnTo>
                <a:lnTo>
                  <a:pt x="53822" y="393"/>
                </a:lnTo>
                <a:lnTo>
                  <a:pt x="15265" y="21005"/>
                </a:lnTo>
                <a:lnTo>
                  <a:pt x="0" y="57835"/>
                </a:lnTo>
                <a:lnTo>
                  <a:pt x="0" y="65963"/>
                </a:lnTo>
                <a:lnTo>
                  <a:pt x="15265" y="102806"/>
                </a:lnTo>
                <a:lnTo>
                  <a:pt x="53822" y="123418"/>
                </a:lnTo>
                <a:lnTo>
                  <a:pt x="57861" y="123825"/>
                </a:lnTo>
                <a:lnTo>
                  <a:pt x="65989" y="123825"/>
                </a:lnTo>
                <a:lnTo>
                  <a:pt x="102819" y="108559"/>
                </a:lnTo>
                <a:lnTo>
                  <a:pt x="123431" y="70002"/>
                </a:lnTo>
                <a:lnTo>
                  <a:pt x="123825" y="65963"/>
                </a:lnTo>
                <a:lnTo>
                  <a:pt x="123825" y="61912"/>
                </a:lnTo>
                <a:lnTo>
                  <a:pt x="123825" y="57835"/>
                </a:lnTo>
                <a:lnTo>
                  <a:pt x="108572" y="21005"/>
                </a:lnTo>
                <a:lnTo>
                  <a:pt x="70015" y="393"/>
                </a:lnTo>
                <a:lnTo>
                  <a:pt x="6598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532241" y="4833163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89" y="0"/>
                </a:moveTo>
                <a:lnTo>
                  <a:pt x="57861" y="0"/>
                </a:lnTo>
                <a:lnTo>
                  <a:pt x="53822" y="393"/>
                </a:lnTo>
                <a:lnTo>
                  <a:pt x="15265" y="21005"/>
                </a:lnTo>
                <a:lnTo>
                  <a:pt x="0" y="57835"/>
                </a:lnTo>
                <a:lnTo>
                  <a:pt x="0" y="65963"/>
                </a:lnTo>
                <a:lnTo>
                  <a:pt x="15265" y="102806"/>
                </a:lnTo>
                <a:lnTo>
                  <a:pt x="53822" y="123418"/>
                </a:lnTo>
                <a:lnTo>
                  <a:pt x="57861" y="123825"/>
                </a:lnTo>
                <a:lnTo>
                  <a:pt x="65989" y="123825"/>
                </a:lnTo>
                <a:lnTo>
                  <a:pt x="102819" y="108559"/>
                </a:lnTo>
                <a:lnTo>
                  <a:pt x="123431" y="70002"/>
                </a:lnTo>
                <a:lnTo>
                  <a:pt x="123825" y="65963"/>
                </a:lnTo>
                <a:lnTo>
                  <a:pt x="123825" y="61912"/>
                </a:lnTo>
                <a:lnTo>
                  <a:pt x="123825" y="57835"/>
                </a:lnTo>
                <a:lnTo>
                  <a:pt x="108572" y="21005"/>
                </a:lnTo>
                <a:lnTo>
                  <a:pt x="70015" y="393"/>
                </a:lnTo>
                <a:lnTo>
                  <a:pt x="6598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32241" y="4375963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89" y="0"/>
                </a:moveTo>
                <a:lnTo>
                  <a:pt x="57861" y="0"/>
                </a:lnTo>
                <a:lnTo>
                  <a:pt x="53822" y="393"/>
                </a:lnTo>
                <a:lnTo>
                  <a:pt x="15265" y="21005"/>
                </a:lnTo>
                <a:lnTo>
                  <a:pt x="0" y="57835"/>
                </a:lnTo>
                <a:lnTo>
                  <a:pt x="0" y="65963"/>
                </a:lnTo>
                <a:lnTo>
                  <a:pt x="15265" y="102806"/>
                </a:lnTo>
                <a:lnTo>
                  <a:pt x="53822" y="123418"/>
                </a:lnTo>
                <a:lnTo>
                  <a:pt x="57861" y="123825"/>
                </a:lnTo>
                <a:lnTo>
                  <a:pt x="65989" y="123825"/>
                </a:lnTo>
                <a:lnTo>
                  <a:pt x="102819" y="108559"/>
                </a:lnTo>
                <a:lnTo>
                  <a:pt x="123431" y="70002"/>
                </a:lnTo>
                <a:lnTo>
                  <a:pt x="123825" y="65963"/>
                </a:lnTo>
                <a:lnTo>
                  <a:pt x="123825" y="61912"/>
                </a:lnTo>
                <a:lnTo>
                  <a:pt x="123825" y="57835"/>
                </a:lnTo>
                <a:lnTo>
                  <a:pt x="108572" y="21005"/>
                </a:lnTo>
                <a:lnTo>
                  <a:pt x="70015" y="393"/>
                </a:lnTo>
                <a:lnTo>
                  <a:pt x="6598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532241" y="4833163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89" y="0"/>
                </a:moveTo>
                <a:lnTo>
                  <a:pt x="57861" y="0"/>
                </a:lnTo>
                <a:lnTo>
                  <a:pt x="53822" y="393"/>
                </a:lnTo>
                <a:lnTo>
                  <a:pt x="15265" y="21005"/>
                </a:lnTo>
                <a:lnTo>
                  <a:pt x="0" y="57835"/>
                </a:lnTo>
                <a:lnTo>
                  <a:pt x="0" y="65963"/>
                </a:lnTo>
                <a:lnTo>
                  <a:pt x="15265" y="102806"/>
                </a:lnTo>
                <a:lnTo>
                  <a:pt x="53822" y="123418"/>
                </a:lnTo>
                <a:lnTo>
                  <a:pt x="57861" y="123825"/>
                </a:lnTo>
                <a:lnTo>
                  <a:pt x="65989" y="123825"/>
                </a:lnTo>
                <a:lnTo>
                  <a:pt x="102819" y="108559"/>
                </a:lnTo>
                <a:lnTo>
                  <a:pt x="123431" y="70002"/>
                </a:lnTo>
                <a:lnTo>
                  <a:pt x="123825" y="65963"/>
                </a:lnTo>
                <a:lnTo>
                  <a:pt x="123825" y="61912"/>
                </a:lnTo>
                <a:lnTo>
                  <a:pt x="123825" y="57835"/>
                </a:lnTo>
                <a:lnTo>
                  <a:pt x="108572" y="21005"/>
                </a:lnTo>
                <a:lnTo>
                  <a:pt x="70015" y="393"/>
                </a:lnTo>
                <a:lnTo>
                  <a:pt x="6598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828061" y="4172763"/>
            <a:ext cx="7317105" cy="228092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5"/>
              </a:spcBef>
            </a:pPr>
            <a:r>
              <a:rPr dirty="0" sz="2900" spc="-70">
                <a:solidFill>
                  <a:srgbClr val="332C2C"/>
                </a:solidFill>
                <a:latin typeface="Verdana"/>
                <a:cs typeface="Verdana"/>
              </a:rPr>
              <a:t>Dataset:</a:t>
            </a:r>
            <a:r>
              <a:rPr dirty="0" sz="290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80">
                <a:solidFill>
                  <a:srgbClr val="332C2C"/>
                </a:solidFill>
                <a:latin typeface="Verdana"/>
                <a:cs typeface="Verdana"/>
              </a:rPr>
              <a:t>Loaded</a:t>
            </a:r>
            <a:r>
              <a:rPr dirty="0" sz="290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dirty="0" sz="290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reliable</a:t>
            </a:r>
            <a:r>
              <a:rPr dirty="0" sz="2900" spc="-180">
                <a:solidFill>
                  <a:srgbClr val="332C2C"/>
                </a:solidFill>
                <a:latin typeface="Verdana"/>
                <a:cs typeface="Verdana"/>
              </a:rPr>
              <a:t> sources.•• </a:t>
            </a:r>
            <a:r>
              <a:rPr dirty="0" sz="2900" spc="45">
                <a:solidFill>
                  <a:srgbClr val="332C2C"/>
                </a:solidFill>
                <a:latin typeface="Verdana"/>
                <a:cs typeface="Verdana"/>
              </a:rPr>
              <a:t>Preprocessing</a:t>
            </a:r>
            <a:r>
              <a:rPr dirty="0" sz="290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Steps:</a:t>
            </a:r>
            <a:endParaRPr sz="2900">
              <a:latin typeface="Verdana"/>
              <a:cs typeface="Verdana"/>
            </a:endParaRPr>
          </a:p>
          <a:p>
            <a:pPr marL="349250" indent="-239395">
              <a:lnSpc>
                <a:spcPct val="100000"/>
              </a:lnSpc>
              <a:spcBef>
                <a:spcPts val="45"/>
              </a:spcBef>
              <a:buChar char="-"/>
              <a:tabLst>
                <a:tab pos="349250" algn="l"/>
              </a:tabLst>
            </a:pPr>
            <a:r>
              <a:rPr dirty="0" sz="2900" spc="85">
                <a:solidFill>
                  <a:srgbClr val="332C2C"/>
                </a:solidFill>
                <a:latin typeface="Verdana"/>
                <a:cs typeface="Verdana"/>
              </a:rPr>
              <a:t>Handled</a:t>
            </a:r>
            <a:r>
              <a:rPr dirty="0" sz="290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missing</a:t>
            </a:r>
            <a:r>
              <a:rPr dirty="0" sz="290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data.</a:t>
            </a:r>
            <a:endParaRPr sz="2900">
              <a:latin typeface="Verdana"/>
              <a:cs typeface="Verdana"/>
            </a:endParaRPr>
          </a:p>
          <a:p>
            <a:pPr marL="349250" indent="-239395">
              <a:lnSpc>
                <a:spcPct val="100000"/>
              </a:lnSpc>
              <a:spcBef>
                <a:spcPts val="45"/>
              </a:spcBef>
              <a:buChar char="-"/>
              <a:tabLst>
                <a:tab pos="349250" algn="l"/>
              </a:tabLst>
            </a:pP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Tokenized</a:t>
            </a:r>
            <a:r>
              <a:rPr dirty="0" sz="290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8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90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50">
                <a:solidFill>
                  <a:srgbClr val="332C2C"/>
                </a:solidFill>
                <a:latin typeface="Verdana"/>
                <a:cs typeface="Verdana"/>
              </a:rPr>
              <a:t>cleaned</a:t>
            </a:r>
            <a:r>
              <a:rPr dirty="0" sz="290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text.</a:t>
            </a:r>
            <a:endParaRPr sz="2900">
              <a:latin typeface="Verdana"/>
              <a:cs typeface="Verdana"/>
            </a:endParaRPr>
          </a:p>
          <a:p>
            <a:pPr marL="349250" indent="-239395">
              <a:lnSpc>
                <a:spcPct val="100000"/>
              </a:lnSpc>
              <a:spcBef>
                <a:spcPts val="120"/>
              </a:spcBef>
              <a:buChar char="-"/>
              <a:tabLst>
                <a:tab pos="349250" algn="l"/>
              </a:tabLst>
            </a:pPr>
            <a:r>
              <a:rPr dirty="0" sz="2900" spc="55">
                <a:solidFill>
                  <a:srgbClr val="332C2C"/>
                </a:solidFill>
                <a:latin typeface="Verdana"/>
                <a:cs typeface="Verdana"/>
              </a:rPr>
              <a:t>Removed</a:t>
            </a:r>
            <a:r>
              <a:rPr dirty="0" sz="29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35">
                <a:solidFill>
                  <a:srgbClr val="332C2C"/>
                </a:solidFill>
                <a:latin typeface="Verdana"/>
                <a:cs typeface="Verdana"/>
              </a:rPr>
              <a:t>irrelevant</a:t>
            </a:r>
            <a:r>
              <a:rPr dirty="0" sz="29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characters.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379803" y="1429499"/>
            <a:ext cx="5511165" cy="1701800"/>
          </a:xfrm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1300"/>
              </a:spcBef>
            </a:pPr>
            <a:r>
              <a:rPr dirty="0" sz="6000" spc="-60"/>
              <a:t>Data</a:t>
            </a:r>
            <a:r>
              <a:rPr dirty="0" sz="6000" spc="-250"/>
              <a:t> </a:t>
            </a:r>
            <a:r>
              <a:rPr dirty="0" sz="6000" spc="-114"/>
              <a:t>Loading</a:t>
            </a:r>
            <a:r>
              <a:rPr dirty="0" sz="6000" spc="-220"/>
              <a:t> </a:t>
            </a:r>
            <a:r>
              <a:rPr dirty="0" sz="6000" spc="-30"/>
              <a:t>and </a:t>
            </a:r>
            <a:r>
              <a:rPr dirty="0" sz="6000" spc="-65"/>
              <a:t>Preprocessing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985" rIns="0" bIns="0" rtlCol="0" vert="horz">
            <a:spAutoFit/>
          </a:bodyPr>
          <a:lstStyle/>
          <a:p>
            <a:pPr marL="8034655">
              <a:lnSpc>
                <a:spcPts val="7365"/>
              </a:lnSpc>
              <a:spcBef>
                <a:spcPts val="100"/>
              </a:spcBef>
            </a:pPr>
            <a:r>
              <a:rPr dirty="0" sz="6150" spc="-55"/>
              <a:t>Exploratory</a:t>
            </a:r>
            <a:endParaRPr sz="6150"/>
          </a:p>
          <a:p>
            <a:pPr marL="8034655">
              <a:lnSpc>
                <a:spcPts val="7365"/>
              </a:lnSpc>
            </a:pPr>
            <a:r>
              <a:rPr dirty="0" sz="6150" spc="-75"/>
              <a:t>Data</a:t>
            </a:r>
            <a:r>
              <a:rPr dirty="0" sz="6150" spc="-220"/>
              <a:t> </a:t>
            </a:r>
            <a:r>
              <a:rPr dirty="0" sz="6150" spc="-110"/>
              <a:t>Analysis</a:t>
            </a:r>
            <a:r>
              <a:rPr dirty="0" sz="6150" spc="-220"/>
              <a:t> </a:t>
            </a:r>
            <a:r>
              <a:rPr dirty="0" sz="6150" spc="-135"/>
              <a:t>(EDA)</a:t>
            </a:r>
            <a:endParaRPr sz="6150"/>
          </a:p>
        </p:txBody>
      </p:sp>
      <p:sp>
        <p:nvSpPr>
          <p:cNvPr id="7" name="object 7" descr=""/>
          <p:cNvSpPr/>
          <p:nvPr/>
        </p:nvSpPr>
        <p:spPr>
          <a:xfrm>
            <a:off x="9487090" y="4532757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57848"/>
                </a:moveTo>
                <a:lnTo>
                  <a:pt x="108559" y="21005"/>
                </a:lnTo>
                <a:lnTo>
                  <a:pt x="70002" y="406"/>
                </a:lnTo>
                <a:lnTo>
                  <a:pt x="65976" y="0"/>
                </a:lnTo>
                <a:lnTo>
                  <a:pt x="57848" y="0"/>
                </a:lnTo>
                <a:lnTo>
                  <a:pt x="21005" y="15278"/>
                </a:lnTo>
                <a:lnTo>
                  <a:pt x="393" y="53822"/>
                </a:lnTo>
                <a:lnTo>
                  <a:pt x="0" y="57848"/>
                </a:lnTo>
                <a:lnTo>
                  <a:pt x="0" y="65976"/>
                </a:lnTo>
                <a:lnTo>
                  <a:pt x="15252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19" y="108559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487090" y="5437632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57848"/>
                </a:moveTo>
                <a:lnTo>
                  <a:pt x="108559" y="21005"/>
                </a:lnTo>
                <a:lnTo>
                  <a:pt x="70002" y="393"/>
                </a:lnTo>
                <a:lnTo>
                  <a:pt x="65976" y="0"/>
                </a:lnTo>
                <a:lnTo>
                  <a:pt x="57848" y="0"/>
                </a:lnTo>
                <a:lnTo>
                  <a:pt x="21005" y="15265"/>
                </a:lnTo>
                <a:lnTo>
                  <a:pt x="393" y="53822"/>
                </a:lnTo>
                <a:lnTo>
                  <a:pt x="0" y="57848"/>
                </a:lnTo>
                <a:lnTo>
                  <a:pt x="0" y="65976"/>
                </a:lnTo>
                <a:lnTo>
                  <a:pt x="15252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19" y="108559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652069" y="4329557"/>
            <a:ext cx="7035800" cy="228092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43510" marR="5080">
              <a:lnSpc>
                <a:spcPct val="103400"/>
              </a:lnSpc>
              <a:spcBef>
                <a:spcPts val="5"/>
              </a:spcBef>
            </a:pP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Analyzed</a:t>
            </a:r>
            <a:r>
              <a:rPr dirty="0" sz="2900" spc="-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2900" spc="-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distribution</a:t>
            </a:r>
            <a:r>
              <a:rPr dirty="0" sz="2900" spc="-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900" spc="-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identify patterns.</a:t>
            </a:r>
            <a:endParaRPr sz="2900">
              <a:latin typeface="Verdana"/>
              <a:cs typeface="Verdana"/>
            </a:endParaRPr>
          </a:p>
          <a:p>
            <a:pPr marL="143510">
              <a:lnSpc>
                <a:spcPct val="100000"/>
              </a:lnSpc>
              <a:spcBef>
                <a:spcPts val="45"/>
              </a:spcBef>
            </a:pP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Visualizations</a:t>
            </a:r>
            <a:r>
              <a:rPr dirty="0" sz="290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include:</a:t>
            </a:r>
            <a:endParaRPr sz="2900">
              <a:latin typeface="Verdana"/>
              <a:cs typeface="Verdana"/>
            </a:endParaRPr>
          </a:p>
          <a:p>
            <a:pPr marL="252095" indent="-239395">
              <a:lnSpc>
                <a:spcPct val="100000"/>
              </a:lnSpc>
              <a:spcBef>
                <a:spcPts val="45"/>
              </a:spcBef>
              <a:buChar char="-"/>
              <a:tabLst>
                <a:tab pos="252095" algn="l"/>
              </a:tabLst>
            </a:pP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Distribution</a:t>
            </a:r>
            <a:r>
              <a:rPr dirty="0" sz="290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90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35">
                <a:solidFill>
                  <a:srgbClr val="332C2C"/>
                </a:solidFill>
                <a:latin typeface="Verdana"/>
                <a:cs typeface="Verdana"/>
              </a:rPr>
              <a:t>fake</a:t>
            </a:r>
            <a:r>
              <a:rPr dirty="0" sz="290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30">
                <a:solidFill>
                  <a:srgbClr val="332C2C"/>
                </a:solidFill>
                <a:latin typeface="Verdana"/>
                <a:cs typeface="Verdana"/>
              </a:rPr>
              <a:t>vs</a:t>
            </a:r>
            <a:r>
              <a:rPr dirty="0" sz="290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45">
                <a:solidFill>
                  <a:srgbClr val="332C2C"/>
                </a:solidFill>
                <a:latin typeface="Verdana"/>
                <a:cs typeface="Verdana"/>
              </a:rPr>
              <a:t>real</a:t>
            </a:r>
            <a:r>
              <a:rPr dirty="0" sz="290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news.</a:t>
            </a:r>
            <a:endParaRPr sz="2900">
              <a:latin typeface="Verdana"/>
              <a:cs typeface="Verdana"/>
            </a:endParaRPr>
          </a:p>
          <a:p>
            <a:pPr marL="252095" indent="-239395">
              <a:lnSpc>
                <a:spcPct val="100000"/>
              </a:lnSpc>
              <a:spcBef>
                <a:spcPts val="120"/>
              </a:spcBef>
              <a:buChar char="-"/>
              <a:tabLst>
                <a:tab pos="252095" algn="l"/>
              </a:tabLst>
            </a:pPr>
            <a:r>
              <a:rPr dirty="0" sz="2900" spc="85">
                <a:solidFill>
                  <a:srgbClr val="332C2C"/>
                </a:solidFill>
                <a:latin typeface="Verdana"/>
                <a:cs typeface="Verdana"/>
              </a:rPr>
              <a:t>Most</a:t>
            </a:r>
            <a:r>
              <a:rPr dirty="0" sz="290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140">
                <a:solidFill>
                  <a:srgbClr val="332C2C"/>
                </a:solidFill>
                <a:latin typeface="Verdana"/>
                <a:cs typeface="Verdana"/>
              </a:rPr>
              <a:t>common</a:t>
            </a:r>
            <a:r>
              <a:rPr dirty="0" sz="29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words</a:t>
            </a:r>
            <a:r>
              <a:rPr dirty="0" sz="29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dirty="0" sz="29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phrases.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164309" y="3916222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89" y="0"/>
                </a:moveTo>
                <a:lnTo>
                  <a:pt x="57848" y="0"/>
                </a:lnTo>
                <a:lnTo>
                  <a:pt x="53822" y="406"/>
                </a:lnTo>
                <a:lnTo>
                  <a:pt x="15265" y="21005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89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72" y="21005"/>
                </a:lnTo>
                <a:lnTo>
                  <a:pt x="70002" y="406"/>
                </a:lnTo>
                <a:lnTo>
                  <a:pt x="6598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164309" y="6287947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89" y="0"/>
                </a:moveTo>
                <a:lnTo>
                  <a:pt x="57848" y="0"/>
                </a:lnTo>
                <a:lnTo>
                  <a:pt x="53822" y="406"/>
                </a:lnTo>
                <a:lnTo>
                  <a:pt x="15265" y="21005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89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72" y="21005"/>
                </a:lnTo>
                <a:lnTo>
                  <a:pt x="70002" y="406"/>
                </a:lnTo>
                <a:lnTo>
                  <a:pt x="6598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164309" y="3916222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89" y="0"/>
                </a:moveTo>
                <a:lnTo>
                  <a:pt x="57848" y="0"/>
                </a:lnTo>
                <a:lnTo>
                  <a:pt x="53822" y="406"/>
                </a:lnTo>
                <a:lnTo>
                  <a:pt x="15265" y="21005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89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72" y="21005"/>
                </a:lnTo>
                <a:lnTo>
                  <a:pt x="70002" y="406"/>
                </a:lnTo>
                <a:lnTo>
                  <a:pt x="6598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164309" y="6287947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89" y="0"/>
                </a:moveTo>
                <a:lnTo>
                  <a:pt x="57848" y="0"/>
                </a:lnTo>
                <a:lnTo>
                  <a:pt x="53822" y="406"/>
                </a:lnTo>
                <a:lnTo>
                  <a:pt x="15265" y="21005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89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72" y="21005"/>
                </a:lnTo>
                <a:lnTo>
                  <a:pt x="70002" y="406"/>
                </a:lnTo>
                <a:lnTo>
                  <a:pt x="6598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469655" y="3693972"/>
            <a:ext cx="7071359" cy="33420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5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dirty="0" sz="3050" spc="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10">
                <a:solidFill>
                  <a:srgbClr val="332C2C"/>
                </a:solidFill>
                <a:latin typeface="Verdana"/>
                <a:cs typeface="Verdana"/>
              </a:rPr>
              <a:t>Used:</a:t>
            </a:r>
            <a:endParaRPr sz="3050">
              <a:latin typeface="Verdana"/>
              <a:cs typeface="Verdana"/>
            </a:endParaRPr>
          </a:p>
          <a:p>
            <a:pPr marL="262890" marR="5080" indent="-250825">
              <a:lnSpc>
                <a:spcPts val="3750"/>
              </a:lnSpc>
              <a:spcBef>
                <a:spcPts val="140"/>
              </a:spcBef>
              <a:buChar char="-"/>
              <a:tabLst>
                <a:tab pos="319405" algn="l"/>
              </a:tabLst>
            </a:pPr>
            <a:r>
              <a:rPr dirty="0" sz="3050" spc="110">
                <a:solidFill>
                  <a:srgbClr val="332C2C"/>
                </a:solidFill>
                <a:latin typeface="Verdana"/>
                <a:cs typeface="Verdana"/>
              </a:rPr>
              <a:t>Machine</a:t>
            </a:r>
            <a:r>
              <a:rPr dirty="0" sz="30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50">
                <a:solidFill>
                  <a:srgbClr val="332C2C"/>
                </a:solidFill>
                <a:latin typeface="Verdana"/>
                <a:cs typeface="Verdana"/>
              </a:rPr>
              <a:t>Learning</a:t>
            </a:r>
            <a:r>
              <a:rPr dirty="0" sz="30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45">
                <a:solidFill>
                  <a:srgbClr val="332C2C"/>
                </a:solidFill>
                <a:latin typeface="Verdana"/>
                <a:cs typeface="Verdana"/>
              </a:rPr>
              <a:t>models:</a:t>
            </a:r>
            <a:r>
              <a:rPr dirty="0" sz="30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10">
                <a:solidFill>
                  <a:srgbClr val="332C2C"/>
                </a:solidFill>
                <a:latin typeface="Verdana"/>
                <a:cs typeface="Verdana"/>
              </a:rPr>
              <a:t>Logistic </a:t>
            </a:r>
            <a:r>
              <a:rPr dirty="0" sz="3050" spc="-1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050" spc="-30">
                <a:solidFill>
                  <a:srgbClr val="332C2C"/>
                </a:solidFill>
                <a:latin typeface="Verdana"/>
                <a:cs typeface="Verdana"/>
              </a:rPr>
              <a:t>Regression,</a:t>
            </a:r>
            <a:r>
              <a:rPr dirty="0" sz="30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20">
                <a:solidFill>
                  <a:srgbClr val="332C2C"/>
                </a:solidFill>
                <a:latin typeface="Verdana"/>
                <a:cs typeface="Verdana"/>
              </a:rPr>
              <a:t>SVM.</a:t>
            </a:r>
            <a:endParaRPr sz="3050">
              <a:latin typeface="Verdana"/>
              <a:cs typeface="Verdana"/>
            </a:endParaRPr>
          </a:p>
          <a:p>
            <a:pPr marL="263525" indent="-250825">
              <a:lnSpc>
                <a:spcPts val="3535"/>
              </a:lnSpc>
              <a:buChar char="-"/>
              <a:tabLst>
                <a:tab pos="263525" algn="l"/>
              </a:tabLst>
            </a:pPr>
            <a:r>
              <a:rPr dirty="0" sz="3050" spc="95">
                <a:solidFill>
                  <a:srgbClr val="332C2C"/>
                </a:solidFill>
                <a:latin typeface="Verdana"/>
                <a:cs typeface="Verdana"/>
              </a:rPr>
              <a:t>Deep</a:t>
            </a:r>
            <a:r>
              <a:rPr dirty="0" sz="30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50">
                <a:solidFill>
                  <a:srgbClr val="332C2C"/>
                </a:solidFill>
                <a:latin typeface="Verdana"/>
                <a:cs typeface="Verdana"/>
              </a:rPr>
              <a:t>Learning</a:t>
            </a:r>
            <a:r>
              <a:rPr dirty="0" sz="30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45">
                <a:solidFill>
                  <a:srgbClr val="332C2C"/>
                </a:solidFill>
                <a:latin typeface="Verdana"/>
                <a:cs typeface="Verdana"/>
              </a:rPr>
              <a:t>models:</a:t>
            </a:r>
            <a:r>
              <a:rPr dirty="0" sz="30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10">
                <a:solidFill>
                  <a:srgbClr val="332C2C"/>
                </a:solidFill>
                <a:latin typeface="Verdana"/>
                <a:cs typeface="Verdana"/>
              </a:rPr>
              <a:t>LSTM,</a:t>
            </a:r>
            <a:endParaRPr sz="3050">
              <a:latin typeface="Verdana"/>
              <a:cs typeface="Verdana"/>
            </a:endParaRPr>
          </a:p>
          <a:p>
            <a:pPr marL="319405">
              <a:lnSpc>
                <a:spcPct val="100000"/>
              </a:lnSpc>
              <a:spcBef>
                <a:spcPts val="90"/>
              </a:spcBef>
            </a:pPr>
            <a:r>
              <a:rPr dirty="0" sz="3050" spc="-10">
                <a:solidFill>
                  <a:srgbClr val="332C2C"/>
                </a:solidFill>
                <a:latin typeface="Verdana"/>
                <a:cs typeface="Verdana"/>
              </a:rPr>
              <a:t>BERT.</a:t>
            </a:r>
            <a:endParaRPr sz="3050">
              <a:latin typeface="Verdana"/>
              <a:cs typeface="Verdana"/>
            </a:endParaRPr>
          </a:p>
          <a:p>
            <a:pPr marL="12700" marR="130810">
              <a:lnSpc>
                <a:spcPts val="3750"/>
              </a:lnSpc>
              <a:spcBef>
                <a:spcPts val="105"/>
              </a:spcBef>
            </a:pPr>
            <a:r>
              <a:rPr dirty="0" sz="3050" spc="-80">
                <a:solidFill>
                  <a:srgbClr val="332C2C"/>
                </a:solidFill>
                <a:latin typeface="Verdana"/>
                <a:cs typeface="Verdana"/>
              </a:rPr>
              <a:t>Features:</a:t>
            </a:r>
            <a:r>
              <a:rPr dirty="0" sz="30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110">
                <a:solidFill>
                  <a:srgbClr val="332C2C"/>
                </a:solidFill>
                <a:latin typeface="Verdana"/>
                <a:cs typeface="Verdana"/>
              </a:rPr>
              <a:t>Text</a:t>
            </a:r>
            <a:r>
              <a:rPr dirty="0" sz="30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>
                <a:solidFill>
                  <a:srgbClr val="332C2C"/>
                </a:solidFill>
                <a:latin typeface="Verdana"/>
                <a:cs typeface="Verdana"/>
              </a:rPr>
              <a:t>vectorization</a:t>
            </a:r>
            <a:r>
              <a:rPr dirty="0" sz="30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130">
                <a:solidFill>
                  <a:srgbClr val="332C2C"/>
                </a:solidFill>
                <a:latin typeface="Verdana"/>
                <a:cs typeface="Verdana"/>
              </a:rPr>
              <a:t>(TF-</a:t>
            </a:r>
            <a:r>
              <a:rPr dirty="0" sz="3050" spc="-105">
                <a:solidFill>
                  <a:srgbClr val="332C2C"/>
                </a:solidFill>
                <a:latin typeface="Verdana"/>
                <a:cs typeface="Verdana"/>
              </a:rPr>
              <a:t>IDF, </a:t>
            </a:r>
            <a:r>
              <a:rPr dirty="0" sz="3050" spc="85">
                <a:solidFill>
                  <a:srgbClr val="332C2C"/>
                </a:solidFill>
                <a:latin typeface="Verdana"/>
                <a:cs typeface="Verdana"/>
              </a:rPr>
              <a:t>Word</a:t>
            </a:r>
            <a:r>
              <a:rPr dirty="0" sz="305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10">
                <a:solidFill>
                  <a:srgbClr val="332C2C"/>
                </a:solidFill>
                <a:latin typeface="Verdana"/>
                <a:cs typeface="Verdana"/>
              </a:rPr>
              <a:t>Embeddings).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381758" y="2006434"/>
            <a:ext cx="5451475" cy="1054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750" spc="-135"/>
              <a:t>Model</a:t>
            </a:r>
            <a:r>
              <a:rPr dirty="0" sz="6750" spc="-225"/>
              <a:t> </a:t>
            </a:r>
            <a:r>
              <a:rPr dirty="0" sz="6750" spc="-10"/>
              <a:t>Building</a:t>
            </a:r>
            <a:endParaRPr sz="6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854746" y="2980118"/>
            <a:ext cx="5229225" cy="5229225"/>
            <a:chOff x="1854746" y="2980118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854746" y="298011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5358" y="3039351"/>
              <a:ext cx="5095875" cy="509587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128990" y="3868674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3" y="0"/>
                </a:moveTo>
                <a:lnTo>
                  <a:pt x="66738" y="0"/>
                </a:lnTo>
                <a:lnTo>
                  <a:pt x="62103" y="457"/>
                </a:lnTo>
                <a:lnTo>
                  <a:pt x="24231" y="17602"/>
                </a:lnTo>
                <a:lnTo>
                  <a:pt x="2286" y="52908"/>
                </a:lnTo>
                <a:lnTo>
                  <a:pt x="0" y="66751"/>
                </a:lnTo>
                <a:lnTo>
                  <a:pt x="0" y="76136"/>
                </a:lnTo>
                <a:lnTo>
                  <a:pt x="14643" y="115036"/>
                </a:lnTo>
                <a:lnTo>
                  <a:pt x="48425" y="139230"/>
                </a:lnTo>
                <a:lnTo>
                  <a:pt x="66738" y="142875"/>
                </a:lnTo>
                <a:lnTo>
                  <a:pt x="76123" y="142875"/>
                </a:lnTo>
                <a:lnTo>
                  <a:pt x="115023" y="128231"/>
                </a:lnTo>
                <a:lnTo>
                  <a:pt x="139230" y="94437"/>
                </a:lnTo>
                <a:lnTo>
                  <a:pt x="142875" y="76136"/>
                </a:lnTo>
                <a:lnTo>
                  <a:pt x="142875" y="71437"/>
                </a:lnTo>
                <a:lnTo>
                  <a:pt x="142875" y="66751"/>
                </a:lnTo>
                <a:lnTo>
                  <a:pt x="128219" y="27851"/>
                </a:lnTo>
                <a:lnTo>
                  <a:pt x="94437" y="3644"/>
                </a:lnTo>
                <a:lnTo>
                  <a:pt x="80772" y="457"/>
                </a:lnTo>
                <a:lnTo>
                  <a:pt x="76123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128990" y="5430774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3" y="0"/>
                </a:moveTo>
                <a:lnTo>
                  <a:pt x="66738" y="0"/>
                </a:lnTo>
                <a:lnTo>
                  <a:pt x="62103" y="457"/>
                </a:lnTo>
                <a:lnTo>
                  <a:pt x="24231" y="17602"/>
                </a:lnTo>
                <a:lnTo>
                  <a:pt x="2286" y="52908"/>
                </a:lnTo>
                <a:lnTo>
                  <a:pt x="0" y="66751"/>
                </a:lnTo>
                <a:lnTo>
                  <a:pt x="0" y="76136"/>
                </a:lnTo>
                <a:lnTo>
                  <a:pt x="14643" y="115036"/>
                </a:lnTo>
                <a:lnTo>
                  <a:pt x="48425" y="139230"/>
                </a:lnTo>
                <a:lnTo>
                  <a:pt x="66738" y="142875"/>
                </a:lnTo>
                <a:lnTo>
                  <a:pt x="76123" y="142875"/>
                </a:lnTo>
                <a:lnTo>
                  <a:pt x="115023" y="128231"/>
                </a:lnTo>
                <a:lnTo>
                  <a:pt x="139230" y="94437"/>
                </a:lnTo>
                <a:lnTo>
                  <a:pt x="142875" y="76136"/>
                </a:lnTo>
                <a:lnTo>
                  <a:pt x="142875" y="71437"/>
                </a:lnTo>
                <a:lnTo>
                  <a:pt x="142875" y="66751"/>
                </a:lnTo>
                <a:lnTo>
                  <a:pt x="128219" y="27851"/>
                </a:lnTo>
                <a:lnTo>
                  <a:pt x="94437" y="3644"/>
                </a:lnTo>
                <a:lnTo>
                  <a:pt x="80772" y="457"/>
                </a:lnTo>
                <a:lnTo>
                  <a:pt x="76123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128990" y="3868674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3" y="0"/>
                </a:moveTo>
                <a:lnTo>
                  <a:pt x="66738" y="0"/>
                </a:lnTo>
                <a:lnTo>
                  <a:pt x="62103" y="457"/>
                </a:lnTo>
                <a:lnTo>
                  <a:pt x="24231" y="17602"/>
                </a:lnTo>
                <a:lnTo>
                  <a:pt x="2286" y="52908"/>
                </a:lnTo>
                <a:lnTo>
                  <a:pt x="0" y="66751"/>
                </a:lnTo>
                <a:lnTo>
                  <a:pt x="0" y="76136"/>
                </a:lnTo>
                <a:lnTo>
                  <a:pt x="14643" y="115036"/>
                </a:lnTo>
                <a:lnTo>
                  <a:pt x="48425" y="139230"/>
                </a:lnTo>
                <a:lnTo>
                  <a:pt x="66738" y="142875"/>
                </a:lnTo>
                <a:lnTo>
                  <a:pt x="76123" y="142875"/>
                </a:lnTo>
                <a:lnTo>
                  <a:pt x="115023" y="128231"/>
                </a:lnTo>
                <a:lnTo>
                  <a:pt x="139230" y="94437"/>
                </a:lnTo>
                <a:lnTo>
                  <a:pt x="142875" y="76136"/>
                </a:lnTo>
                <a:lnTo>
                  <a:pt x="142875" y="71437"/>
                </a:lnTo>
                <a:lnTo>
                  <a:pt x="142875" y="66751"/>
                </a:lnTo>
                <a:lnTo>
                  <a:pt x="128219" y="27851"/>
                </a:lnTo>
                <a:lnTo>
                  <a:pt x="94437" y="3644"/>
                </a:lnTo>
                <a:lnTo>
                  <a:pt x="80772" y="457"/>
                </a:lnTo>
                <a:lnTo>
                  <a:pt x="76123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128990" y="5430774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3" y="0"/>
                </a:moveTo>
                <a:lnTo>
                  <a:pt x="66738" y="0"/>
                </a:lnTo>
                <a:lnTo>
                  <a:pt x="62103" y="457"/>
                </a:lnTo>
                <a:lnTo>
                  <a:pt x="24231" y="17602"/>
                </a:lnTo>
                <a:lnTo>
                  <a:pt x="2286" y="52908"/>
                </a:lnTo>
                <a:lnTo>
                  <a:pt x="0" y="66751"/>
                </a:lnTo>
                <a:lnTo>
                  <a:pt x="0" y="76136"/>
                </a:lnTo>
                <a:lnTo>
                  <a:pt x="14643" y="115036"/>
                </a:lnTo>
                <a:lnTo>
                  <a:pt x="48425" y="139230"/>
                </a:lnTo>
                <a:lnTo>
                  <a:pt x="66738" y="142875"/>
                </a:lnTo>
                <a:lnTo>
                  <a:pt x="76123" y="142875"/>
                </a:lnTo>
                <a:lnTo>
                  <a:pt x="115023" y="128231"/>
                </a:lnTo>
                <a:lnTo>
                  <a:pt x="139230" y="94437"/>
                </a:lnTo>
                <a:lnTo>
                  <a:pt x="142875" y="76136"/>
                </a:lnTo>
                <a:lnTo>
                  <a:pt x="142875" y="71437"/>
                </a:lnTo>
                <a:lnTo>
                  <a:pt x="142875" y="66751"/>
                </a:lnTo>
                <a:lnTo>
                  <a:pt x="128219" y="27851"/>
                </a:lnTo>
                <a:lnTo>
                  <a:pt x="94437" y="3644"/>
                </a:lnTo>
                <a:lnTo>
                  <a:pt x="80772" y="457"/>
                </a:lnTo>
                <a:lnTo>
                  <a:pt x="76123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462911" y="3636899"/>
            <a:ext cx="7309484" cy="2625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65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dirty="0" sz="3350" spc="-2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350" spc="-10">
                <a:solidFill>
                  <a:srgbClr val="332C2C"/>
                </a:solidFill>
                <a:latin typeface="Verdana"/>
                <a:cs typeface="Verdana"/>
              </a:rPr>
              <a:t>Metrics:</a:t>
            </a:r>
            <a:endParaRPr sz="3350">
              <a:latin typeface="Verdana"/>
              <a:cs typeface="Verdana"/>
            </a:endParaRPr>
          </a:p>
          <a:p>
            <a:pPr marL="375920" marR="246379" indent="-224790">
              <a:lnSpc>
                <a:spcPct val="100699"/>
              </a:lnSpc>
              <a:spcBef>
                <a:spcPts val="75"/>
              </a:spcBef>
            </a:pPr>
            <a:r>
              <a:rPr dirty="0" sz="3350" spc="-25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dirty="0" sz="33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350" spc="-60">
                <a:solidFill>
                  <a:srgbClr val="332C2C"/>
                </a:solidFill>
                <a:latin typeface="Verdana"/>
                <a:cs typeface="Verdana"/>
              </a:rPr>
              <a:t>Accuracy,</a:t>
            </a:r>
            <a:r>
              <a:rPr dirty="0" sz="33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350" spc="-20">
                <a:solidFill>
                  <a:srgbClr val="332C2C"/>
                </a:solidFill>
                <a:latin typeface="Verdana"/>
                <a:cs typeface="Verdana"/>
              </a:rPr>
              <a:t>Precision,</a:t>
            </a:r>
            <a:r>
              <a:rPr dirty="0" sz="33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350" spc="-55">
                <a:solidFill>
                  <a:srgbClr val="332C2C"/>
                </a:solidFill>
                <a:latin typeface="Verdana"/>
                <a:cs typeface="Verdana"/>
              </a:rPr>
              <a:t>Recall,</a:t>
            </a:r>
            <a:r>
              <a:rPr dirty="0" sz="33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350" spc="75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3350" spc="-335">
                <a:solidFill>
                  <a:srgbClr val="332C2C"/>
                </a:solidFill>
                <a:latin typeface="Verdana"/>
                <a:cs typeface="Verdana"/>
              </a:rPr>
              <a:t>F1-</a:t>
            </a:r>
            <a:r>
              <a:rPr dirty="0" sz="3350" spc="-10">
                <a:solidFill>
                  <a:srgbClr val="332C2C"/>
                </a:solidFill>
                <a:latin typeface="Verdana"/>
                <a:cs typeface="Verdana"/>
              </a:rPr>
              <a:t>Score.</a:t>
            </a:r>
            <a:endParaRPr sz="3350">
              <a:latin typeface="Verdana"/>
              <a:cs typeface="Verdana"/>
            </a:endParaRPr>
          </a:p>
          <a:p>
            <a:pPr marL="12700" marR="5080">
              <a:lnSpc>
                <a:spcPct val="102600"/>
              </a:lnSpc>
            </a:pPr>
            <a:r>
              <a:rPr dirty="0" sz="3350" spc="55">
                <a:solidFill>
                  <a:srgbClr val="332C2C"/>
                </a:solidFill>
                <a:latin typeface="Verdana"/>
                <a:cs typeface="Verdana"/>
              </a:rPr>
              <a:t>Best</a:t>
            </a:r>
            <a:r>
              <a:rPr dirty="0" sz="33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350" spc="-25">
                <a:solidFill>
                  <a:srgbClr val="332C2C"/>
                </a:solidFill>
                <a:latin typeface="Verdana"/>
                <a:cs typeface="Verdana"/>
              </a:rPr>
              <a:t>Model:</a:t>
            </a:r>
            <a:r>
              <a:rPr dirty="0" sz="33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350" spc="90">
                <a:solidFill>
                  <a:srgbClr val="332C2C"/>
                </a:solidFill>
                <a:latin typeface="Verdana"/>
                <a:cs typeface="Verdana"/>
              </a:rPr>
              <a:t>Highlighted</a:t>
            </a:r>
            <a:r>
              <a:rPr dirty="0" sz="33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350" spc="5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dirty="0" sz="33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350" spc="75">
                <a:solidFill>
                  <a:srgbClr val="332C2C"/>
                </a:solidFill>
                <a:latin typeface="Verdana"/>
                <a:cs typeface="Verdana"/>
              </a:rPr>
              <a:t>on </a:t>
            </a:r>
            <a:r>
              <a:rPr dirty="0" sz="3350">
                <a:solidFill>
                  <a:srgbClr val="332C2C"/>
                </a:solidFill>
                <a:latin typeface="Verdana"/>
                <a:cs typeface="Verdana"/>
              </a:rPr>
              <a:t>evaluation</a:t>
            </a:r>
            <a:r>
              <a:rPr dirty="0" sz="33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350" spc="-10">
                <a:solidFill>
                  <a:srgbClr val="332C2C"/>
                </a:solidFill>
                <a:latin typeface="Verdana"/>
                <a:cs typeface="Verdana"/>
              </a:rPr>
              <a:t>results.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7553" rIns="0" bIns="0" rtlCol="0" vert="horz">
            <a:spAutoFit/>
          </a:bodyPr>
          <a:lstStyle/>
          <a:p>
            <a:pPr marL="6281420">
              <a:lnSpc>
                <a:spcPct val="100000"/>
              </a:lnSpc>
              <a:spcBef>
                <a:spcPts val="100"/>
              </a:spcBef>
            </a:pPr>
            <a:r>
              <a:rPr dirty="0" sz="6900" spc="-155"/>
              <a:t>Model</a:t>
            </a:r>
            <a:r>
              <a:rPr dirty="0" sz="6900" spc="-200"/>
              <a:t> </a:t>
            </a:r>
            <a:r>
              <a:rPr dirty="0" sz="6900" spc="-95"/>
              <a:t>Evaluation</a:t>
            </a:r>
            <a:r>
              <a:rPr dirty="0" sz="6900" spc="-200"/>
              <a:t> </a:t>
            </a:r>
            <a:r>
              <a:rPr dirty="0" sz="6900" spc="-490"/>
              <a:t>:</a:t>
            </a:r>
            <a:endParaRPr sz="6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65020" y="5234686"/>
                  </a:moveTo>
                  <a:lnTo>
                    <a:pt x="1845627" y="5195367"/>
                  </a:lnTo>
                  <a:lnTo>
                    <a:pt x="1811616" y="5181282"/>
                  </a:lnTo>
                  <a:lnTo>
                    <a:pt x="1804111" y="5181282"/>
                  </a:lnTo>
                  <a:lnTo>
                    <a:pt x="1764804" y="5200675"/>
                  </a:lnTo>
                  <a:lnTo>
                    <a:pt x="1750720" y="5234686"/>
                  </a:lnTo>
                  <a:lnTo>
                    <a:pt x="1750720" y="5242191"/>
                  </a:lnTo>
                  <a:lnTo>
                    <a:pt x="1770113" y="5281498"/>
                  </a:lnTo>
                  <a:lnTo>
                    <a:pt x="1804111" y="5295582"/>
                  </a:lnTo>
                  <a:lnTo>
                    <a:pt x="1811616" y="5295582"/>
                  </a:lnTo>
                  <a:lnTo>
                    <a:pt x="1850936" y="5276189"/>
                  </a:lnTo>
                  <a:lnTo>
                    <a:pt x="1865020" y="5242191"/>
                  </a:lnTo>
                  <a:lnTo>
                    <a:pt x="1865020" y="5238432"/>
                  </a:lnTo>
                  <a:lnTo>
                    <a:pt x="1865020" y="5234686"/>
                  </a:lnTo>
                  <a:close/>
                </a:path>
                <a:path w="18287365" h="9251950">
                  <a:moveTo>
                    <a:pt x="1865020" y="3110611"/>
                  </a:moveTo>
                  <a:lnTo>
                    <a:pt x="1845627" y="3071291"/>
                  </a:lnTo>
                  <a:lnTo>
                    <a:pt x="1811616" y="3057207"/>
                  </a:lnTo>
                  <a:lnTo>
                    <a:pt x="1804111" y="3057207"/>
                  </a:lnTo>
                  <a:lnTo>
                    <a:pt x="1764804" y="3076600"/>
                  </a:lnTo>
                  <a:lnTo>
                    <a:pt x="1750720" y="3110611"/>
                  </a:lnTo>
                  <a:lnTo>
                    <a:pt x="1750720" y="3118129"/>
                  </a:lnTo>
                  <a:lnTo>
                    <a:pt x="1770113" y="3157423"/>
                  </a:lnTo>
                  <a:lnTo>
                    <a:pt x="1804111" y="3171520"/>
                  </a:lnTo>
                  <a:lnTo>
                    <a:pt x="1811616" y="3171520"/>
                  </a:lnTo>
                  <a:lnTo>
                    <a:pt x="1850936" y="3152114"/>
                  </a:lnTo>
                  <a:lnTo>
                    <a:pt x="1865020" y="3118129"/>
                  </a:lnTo>
                  <a:lnTo>
                    <a:pt x="1865020" y="3114370"/>
                  </a:lnTo>
                  <a:lnTo>
                    <a:pt x="1865020" y="3110611"/>
                  </a:lnTo>
                  <a:close/>
                </a:path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890269" y="3414852"/>
            <a:ext cx="7229475" cy="3427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105"/>
              </a:spcBef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Achievements:</a:t>
            </a:r>
            <a:endParaRPr sz="2750">
              <a:latin typeface="Verdana"/>
              <a:cs typeface="Verdana"/>
            </a:endParaRPr>
          </a:p>
          <a:p>
            <a:pPr marL="195580" marR="421005" indent="-183515">
              <a:lnSpc>
                <a:spcPct val="100000"/>
              </a:lnSpc>
              <a:spcBef>
                <a:spcPts val="75"/>
              </a:spcBef>
              <a:buChar char="-"/>
              <a:tabLst>
                <a:tab pos="195580" algn="l"/>
                <a:tab pos="236220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Built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fake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news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detection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model.</a:t>
            </a:r>
            <a:endParaRPr sz="2750">
              <a:latin typeface="Verdana"/>
              <a:cs typeface="Verdana"/>
            </a:endParaRPr>
          </a:p>
          <a:p>
            <a:pPr marL="195580" marR="5080" indent="-183515">
              <a:lnSpc>
                <a:spcPct val="102299"/>
              </a:lnSpc>
              <a:buChar char="-"/>
              <a:tabLst>
                <a:tab pos="195580" algn="l"/>
                <a:tab pos="236220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Gained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insights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preprocessing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model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tuning.••</a:t>
            </a:r>
            <a:endParaRPr sz="2750">
              <a:latin typeface="Verdana"/>
              <a:cs typeface="Verdana"/>
            </a:endParaRPr>
          </a:p>
          <a:p>
            <a:pPr marL="160020">
              <a:lnSpc>
                <a:spcPct val="100000"/>
              </a:lnSpc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Future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Work:</a:t>
            </a:r>
            <a:endParaRPr sz="2750">
              <a:latin typeface="Verdana"/>
              <a:cs typeface="Verdana"/>
            </a:endParaRPr>
          </a:p>
          <a:p>
            <a:pPr marL="236854" indent="-224154">
              <a:lnSpc>
                <a:spcPct val="100000"/>
              </a:lnSpc>
              <a:spcBef>
                <a:spcPts val="75"/>
              </a:spcBef>
              <a:buChar char="-"/>
              <a:tabLst>
                <a:tab pos="236854" algn="l"/>
              </a:tabLst>
            </a:pP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model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performance.</a:t>
            </a:r>
            <a:endParaRPr sz="2750">
              <a:latin typeface="Verdana"/>
              <a:cs typeface="Verdana"/>
            </a:endParaRPr>
          </a:p>
          <a:p>
            <a:pPr marL="236854" indent="-224154">
              <a:lnSpc>
                <a:spcPct val="100000"/>
              </a:lnSpc>
              <a:spcBef>
                <a:spcPts val="75"/>
              </a:spcBef>
              <a:buChar char="-"/>
              <a:tabLst>
                <a:tab pos="236854" algn="l"/>
              </a:tabLst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detection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capabilities.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Conclusion: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34403" y="4164273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204"/>
              <a:t>Thanks!</a:t>
            </a:r>
            <a:endParaRPr sz="9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2024-11-17T16:53:38Z</dcterms:created>
  <dcterms:modified xsi:type="dcterms:W3CDTF">2024-11-17T16:53:38Z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2024-11-17T00:00:00Z</vt:filetime>
  </property>
  <property fmtid="{D5CDD505-2E9C-101B-9397-08002B2CF9AE}" pid="5" name="Producer">
    <vt:lpwstr>GPL Ghostscript 10.04.0</vt:lpwstr>
  </property>
</Properties>
</file>