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CAF717-48FB-40D5-B2F7-B4EA2CC58BC3}">
  <a:tblStyle styleId="{E3CAF717-48FB-40D5-B2F7-B4EA2CC58B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91450"/>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fr" sz="2900"/>
              <a:t>The free transport policy in European</a:t>
            </a:r>
            <a:endParaRPr sz="2900"/>
          </a:p>
          <a:p>
            <a:pPr indent="0" lvl="0" marL="0" rtl="0" algn="ctr">
              <a:spcBef>
                <a:spcPts val="0"/>
              </a:spcBef>
              <a:spcAft>
                <a:spcPts val="0"/>
              </a:spcAft>
              <a:buSzPts val="990"/>
              <a:buNone/>
            </a:pPr>
            <a:r>
              <a:rPr lang="fr" sz="2900"/>
              <a:t> cities with more than 100 000 inhabitants: socio-spatial consequences and environmental impact</a:t>
            </a:r>
            <a:endParaRPr sz="2900"/>
          </a:p>
        </p:txBody>
      </p:sp>
      <p:sp>
        <p:nvSpPr>
          <p:cNvPr id="55" name="Google Shape;55;p13"/>
          <p:cNvSpPr/>
          <p:nvPr/>
        </p:nvSpPr>
        <p:spPr>
          <a:xfrm rot="10800000">
            <a:off x="7674300" y="0"/>
            <a:ext cx="1469700" cy="1469700"/>
          </a:xfrm>
          <a:prstGeom prst="rtTriangl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1" y="-1"/>
            <a:ext cx="1469700" cy="1469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7" name="Google Shape;57;p13"/>
          <p:cNvGraphicFramePr/>
          <p:nvPr/>
        </p:nvGraphicFramePr>
        <p:xfrm>
          <a:off x="85000" y="1692200"/>
          <a:ext cx="3000000" cy="3000000"/>
        </p:xfrm>
        <a:graphic>
          <a:graphicData uri="http://schemas.openxmlformats.org/drawingml/2006/table">
            <a:tbl>
              <a:tblPr>
                <a:noFill/>
                <a:tableStyleId>{E3CAF717-48FB-40D5-B2F7-B4EA2CC58BC3}</a:tableStyleId>
              </a:tblPr>
              <a:tblGrid>
                <a:gridCol w="4487000"/>
                <a:gridCol w="4487000"/>
              </a:tblGrid>
              <a:tr h="2194600">
                <a:tc>
                  <a:txBody>
                    <a:bodyPr/>
                    <a:lstStyle/>
                    <a:p>
                      <a:pPr indent="0" lvl="0" marL="0" rtl="0" algn="l">
                        <a:spcBef>
                          <a:spcPts val="0"/>
                        </a:spcBef>
                        <a:spcAft>
                          <a:spcPts val="0"/>
                        </a:spcAft>
                        <a:buNone/>
                      </a:pPr>
                      <a:r>
                        <a:rPr b="1" lang="fr">
                          <a:solidFill>
                            <a:schemeClr val="lt2"/>
                          </a:solidFill>
                        </a:rPr>
                        <a:t>Topic</a:t>
                      </a:r>
                      <a:endParaRPr b="1">
                        <a:solidFill>
                          <a:schemeClr val="lt2"/>
                        </a:solidFill>
                      </a:endParaRPr>
                    </a:p>
                    <a:p>
                      <a:pPr indent="-298450" lvl="0" marL="457200" rtl="0" algn="l">
                        <a:spcBef>
                          <a:spcPts val="0"/>
                        </a:spcBef>
                        <a:spcAft>
                          <a:spcPts val="0"/>
                        </a:spcAft>
                        <a:buClr>
                          <a:srgbClr val="F1C232"/>
                        </a:buClr>
                        <a:buSzPts val="1100"/>
                        <a:buChar char="-"/>
                      </a:pPr>
                      <a:r>
                        <a:rPr lang="fr" sz="1100">
                          <a:solidFill>
                            <a:srgbClr val="F1C232"/>
                          </a:solidFill>
                        </a:rPr>
                        <a:t>Analysing the impacts of free public transport in European cities</a:t>
                      </a:r>
                      <a:endParaRPr sz="1100">
                        <a:solidFill>
                          <a:srgbClr val="F1C232"/>
                        </a:solidFill>
                      </a:endParaRPr>
                    </a:p>
                    <a:p>
                      <a:pPr indent="0" lvl="0" marL="457200" rtl="0" algn="l">
                        <a:spcBef>
                          <a:spcPts val="0"/>
                        </a:spcBef>
                        <a:spcAft>
                          <a:spcPts val="0"/>
                        </a:spcAft>
                        <a:buNone/>
                      </a:pPr>
                      <a:r>
                        <a:t/>
                      </a:r>
                      <a:endParaRPr sz="1100">
                        <a:solidFill>
                          <a:srgbClr val="F1C232"/>
                        </a:solidFill>
                      </a:endParaRPr>
                    </a:p>
                    <a:p>
                      <a:pPr indent="-298450" lvl="0" marL="457200" rtl="0" algn="l">
                        <a:spcBef>
                          <a:spcPts val="0"/>
                        </a:spcBef>
                        <a:spcAft>
                          <a:spcPts val="0"/>
                        </a:spcAft>
                        <a:buClr>
                          <a:srgbClr val="F1C232"/>
                        </a:buClr>
                        <a:buSzPts val="1100"/>
                        <a:buChar char="-"/>
                      </a:pPr>
                      <a:r>
                        <a:rPr lang="fr" sz="1100">
                          <a:solidFill>
                            <a:srgbClr val="F1C232"/>
                          </a:solidFill>
                        </a:rPr>
                        <a:t>The main objectives of this policy are to increase the use of public transport and decrease the use of private cars, in order to reduce socio-spatial inequalities and to reduce the environmental footprint of transport in the city. </a:t>
                      </a:r>
                      <a:r>
                        <a:rPr b="1" lang="fr" sz="1100">
                          <a:solidFill>
                            <a:srgbClr val="F1C232"/>
                          </a:solidFill>
                        </a:rPr>
                        <a:t>Let's see if this is really happening!</a:t>
                      </a:r>
                      <a:endParaRPr b="1" sz="1100">
                        <a:solidFill>
                          <a:srgbClr val="F1C232"/>
                        </a:solidFill>
                      </a:endParaRPr>
                    </a:p>
                    <a:p>
                      <a:pPr indent="0" lvl="0" marL="457200" rtl="0" algn="l">
                        <a:spcBef>
                          <a:spcPts val="0"/>
                        </a:spcBef>
                        <a:spcAft>
                          <a:spcPts val="0"/>
                        </a:spcAft>
                        <a:buNone/>
                      </a:pPr>
                      <a:r>
                        <a:t/>
                      </a:r>
                      <a:endParaRPr b="1" sz="1100">
                        <a:solidFill>
                          <a:srgbClr val="F1C232"/>
                        </a:solidFill>
                      </a:endParaRPr>
                    </a:p>
                    <a:p>
                      <a:pPr indent="-298450" lvl="0" marL="457200" rtl="0" algn="l">
                        <a:spcBef>
                          <a:spcPts val="0"/>
                        </a:spcBef>
                        <a:spcAft>
                          <a:spcPts val="0"/>
                        </a:spcAft>
                        <a:buClr>
                          <a:srgbClr val="F1C232"/>
                        </a:buClr>
                        <a:buSzPts val="1100"/>
                        <a:buChar char="-"/>
                      </a:pPr>
                      <a:r>
                        <a:rPr lang="fr" sz="1100">
                          <a:solidFill>
                            <a:srgbClr val="F1C232"/>
                          </a:solidFill>
                        </a:rPr>
                        <a:t>I might want to work in the public transport sector later on.</a:t>
                      </a:r>
                      <a:endParaRPr sz="1100">
                        <a:solidFill>
                          <a:srgbClr val="F1C232"/>
                        </a:solidFill>
                      </a:endParaRPr>
                    </a:p>
                  </a:txBody>
                  <a:tcPr marT="91425" marB="91425" marR="91425" marL="91425"/>
                </a:tc>
                <a:tc>
                  <a:txBody>
                    <a:bodyPr/>
                    <a:lstStyle/>
                    <a:p>
                      <a:pPr indent="0" lvl="0" marL="0" rtl="0" algn="l">
                        <a:spcBef>
                          <a:spcPts val="0"/>
                        </a:spcBef>
                        <a:spcAft>
                          <a:spcPts val="0"/>
                        </a:spcAft>
                        <a:buNone/>
                      </a:pPr>
                      <a:r>
                        <a:rPr b="1" lang="fr">
                          <a:solidFill>
                            <a:schemeClr val="lt2"/>
                          </a:solidFill>
                        </a:rPr>
                        <a:t>Groundwork</a:t>
                      </a:r>
                      <a:endParaRPr b="1">
                        <a:solidFill>
                          <a:schemeClr val="lt2"/>
                        </a:solidFill>
                      </a:endParaRPr>
                    </a:p>
                    <a:p>
                      <a:pPr indent="0" lvl="0" marL="0" rtl="0" algn="l">
                        <a:spcBef>
                          <a:spcPts val="0"/>
                        </a:spcBef>
                        <a:spcAft>
                          <a:spcPts val="0"/>
                        </a:spcAft>
                        <a:buNone/>
                      </a:pPr>
                      <a:r>
                        <a:rPr lang="fr" sz="1100">
                          <a:solidFill>
                            <a:srgbClr val="F1C232"/>
                          </a:solidFill>
                        </a:rPr>
                        <a:t>Although it is the subject of much political debate, little scientific research has been conducted on this policy. The main research focuses on costs and benefits analysis for a given city, region or country to determine whether the policy is economically viable.</a:t>
                      </a:r>
                      <a:endParaRPr sz="1100">
                        <a:solidFill>
                          <a:srgbClr val="F1C232"/>
                        </a:solidFill>
                      </a:endParaRPr>
                    </a:p>
                    <a:p>
                      <a:pPr indent="0" lvl="0" marL="0" rtl="0" algn="l">
                        <a:spcBef>
                          <a:spcPts val="0"/>
                        </a:spcBef>
                        <a:spcAft>
                          <a:spcPts val="0"/>
                        </a:spcAft>
                        <a:buNone/>
                      </a:pPr>
                      <a:r>
                        <a:t/>
                      </a:r>
                      <a:endParaRPr sz="1100">
                        <a:solidFill>
                          <a:srgbClr val="F1C232"/>
                        </a:solidFill>
                      </a:endParaRPr>
                    </a:p>
                    <a:p>
                      <a:pPr indent="-298450" lvl="0" marL="457200" rtl="0" algn="l">
                        <a:spcBef>
                          <a:spcPts val="0"/>
                        </a:spcBef>
                        <a:spcAft>
                          <a:spcPts val="0"/>
                        </a:spcAft>
                        <a:buClr>
                          <a:srgbClr val="F1C232"/>
                        </a:buClr>
                        <a:buSzPts val="1100"/>
                        <a:buChar char="-"/>
                      </a:pPr>
                      <a:r>
                        <a:rPr lang="fr" sz="1100">
                          <a:solidFill>
                            <a:srgbClr val="F1C232"/>
                          </a:solidFill>
                        </a:rPr>
                        <a:t>Some research suggests that the objectives of modal shift from car to train, tram or bus are generally not met and that the environmental impact of this measure may be low. </a:t>
                      </a:r>
                      <a:endParaRPr sz="1100">
                        <a:solidFill>
                          <a:srgbClr val="F1C232"/>
                        </a:solidFill>
                      </a:endParaRPr>
                    </a:p>
                    <a:p>
                      <a:pPr indent="0" lvl="0" marL="0" rtl="0" algn="l">
                        <a:spcBef>
                          <a:spcPts val="0"/>
                        </a:spcBef>
                        <a:spcAft>
                          <a:spcPts val="0"/>
                        </a:spcAft>
                        <a:buNone/>
                      </a:pPr>
                      <a:r>
                        <a:t/>
                      </a:r>
                      <a:endParaRPr sz="1100">
                        <a:solidFill>
                          <a:srgbClr val="F1C232"/>
                        </a:solidFill>
                      </a:endParaRPr>
                    </a:p>
                    <a:p>
                      <a:pPr indent="-298450" lvl="0" marL="457200" rtl="0" algn="l">
                        <a:spcBef>
                          <a:spcPts val="0"/>
                        </a:spcBef>
                        <a:spcAft>
                          <a:spcPts val="0"/>
                        </a:spcAft>
                        <a:buClr>
                          <a:srgbClr val="F1C232"/>
                        </a:buClr>
                        <a:buSzPts val="1100"/>
                        <a:buChar char="-"/>
                      </a:pPr>
                      <a:r>
                        <a:rPr lang="fr" sz="1100">
                          <a:solidFill>
                            <a:srgbClr val="F1C232"/>
                          </a:solidFill>
                        </a:rPr>
                        <a:t>There is likely to be a large increase in public transport use, but this seems to be mainly due to new trips, not modal shift.</a:t>
                      </a:r>
                      <a:endParaRPr sz="1100">
                        <a:solidFill>
                          <a:srgbClr val="F1C232"/>
                        </a:solidFill>
                      </a:endParaRPr>
                    </a:p>
                  </a:txBody>
                  <a:tcPr marT="91425" marB="91425" marR="91425" marL="91425"/>
                </a:tc>
              </a:tr>
              <a:tr h="1125500">
                <a:tc>
                  <a:txBody>
                    <a:bodyPr/>
                    <a:lstStyle/>
                    <a:p>
                      <a:pPr indent="0" lvl="0" marL="0" rtl="0" algn="l">
                        <a:spcBef>
                          <a:spcPts val="0"/>
                        </a:spcBef>
                        <a:spcAft>
                          <a:spcPts val="0"/>
                        </a:spcAft>
                        <a:buNone/>
                      </a:pPr>
                      <a:r>
                        <a:rPr b="1" lang="fr">
                          <a:solidFill>
                            <a:schemeClr val="lt2"/>
                          </a:solidFill>
                        </a:rPr>
                        <a:t>Overarching Research Question</a:t>
                      </a:r>
                      <a:endParaRPr b="1">
                        <a:solidFill>
                          <a:schemeClr val="lt2"/>
                        </a:solidFill>
                      </a:endParaRPr>
                    </a:p>
                    <a:p>
                      <a:pPr indent="0" lvl="0" marL="0" rtl="0" algn="l">
                        <a:spcBef>
                          <a:spcPts val="0"/>
                        </a:spcBef>
                        <a:spcAft>
                          <a:spcPts val="0"/>
                        </a:spcAft>
                        <a:buNone/>
                      </a:pPr>
                      <a:r>
                        <a:rPr lang="fr">
                          <a:solidFill>
                            <a:srgbClr val="F1C232"/>
                          </a:solidFill>
                        </a:rPr>
                        <a:t>To what extent does the introduction of free transport in cities with more than 100,000 inhabitants in Europe impact mobility in different types of neighbourhoods? </a:t>
                      </a:r>
                      <a:endParaRPr>
                        <a:solidFill>
                          <a:srgbClr val="F1C232"/>
                        </a:solidFill>
                      </a:endParaRPr>
                    </a:p>
                  </a:txBody>
                  <a:tcPr marT="91425" marB="91425" marR="91425" marL="91425"/>
                </a:tc>
                <a:tc>
                  <a:txBody>
                    <a:bodyPr/>
                    <a:lstStyle/>
                    <a:p>
                      <a:pPr indent="0" lvl="0" marL="0" rtl="0" algn="l">
                        <a:spcBef>
                          <a:spcPts val="0"/>
                        </a:spcBef>
                        <a:spcAft>
                          <a:spcPts val="0"/>
                        </a:spcAft>
                        <a:buNone/>
                      </a:pPr>
                      <a:r>
                        <a:rPr b="1" lang="fr">
                          <a:solidFill>
                            <a:schemeClr val="lt2"/>
                          </a:solidFill>
                        </a:rPr>
                        <a:t>Is this Question do-able ? // Methodology</a:t>
                      </a:r>
                      <a:endParaRPr b="1">
                        <a:solidFill>
                          <a:schemeClr val="lt2"/>
                        </a:solidFill>
                      </a:endParaRPr>
                    </a:p>
                    <a:p>
                      <a:pPr indent="0" lvl="0" marL="0" rtl="0" algn="l">
                        <a:spcBef>
                          <a:spcPts val="0"/>
                        </a:spcBef>
                        <a:spcAft>
                          <a:spcPts val="0"/>
                        </a:spcAft>
                        <a:buNone/>
                      </a:pPr>
                      <a:r>
                        <a:rPr lang="fr" sz="1100">
                          <a:solidFill>
                            <a:srgbClr val="F1C232"/>
                          </a:solidFill>
                        </a:rPr>
                        <a:t>- </a:t>
                      </a:r>
                      <a:r>
                        <a:rPr lang="fr" sz="1100">
                          <a:solidFill>
                            <a:srgbClr val="F1C232"/>
                          </a:solidFill>
                        </a:rPr>
                        <a:t>to focus first on one city: quantitative analysis, field observations and interviews</a:t>
                      </a:r>
                      <a:endParaRPr sz="1100">
                        <a:solidFill>
                          <a:srgbClr val="F1C232"/>
                        </a:solidFill>
                      </a:endParaRPr>
                    </a:p>
                    <a:p>
                      <a:pPr indent="0" lvl="0" marL="0" rtl="0" algn="l">
                        <a:spcBef>
                          <a:spcPts val="0"/>
                        </a:spcBef>
                        <a:spcAft>
                          <a:spcPts val="0"/>
                        </a:spcAft>
                        <a:buNone/>
                      </a:pPr>
                      <a:r>
                        <a:rPr lang="fr" sz="1100">
                          <a:solidFill>
                            <a:srgbClr val="F1C232"/>
                          </a:solidFill>
                        </a:rPr>
                        <a:t>- </a:t>
                      </a:r>
                      <a:r>
                        <a:rPr lang="fr" sz="1100">
                          <a:solidFill>
                            <a:srgbClr val="F1C232"/>
                          </a:solidFill>
                        </a:rPr>
                        <a:t>then extend the research to a set of cities for a comparative analysis</a:t>
                      </a:r>
                      <a:endParaRPr sz="1100">
                        <a:solidFill>
                          <a:srgbClr val="F1C232"/>
                        </a:solidFill>
                      </a:endParaRPr>
                    </a:p>
                    <a:p>
                      <a:pPr indent="0" lvl="0" marL="0" rtl="0" algn="l">
                        <a:spcBef>
                          <a:spcPts val="0"/>
                        </a:spcBef>
                        <a:spcAft>
                          <a:spcPts val="0"/>
                        </a:spcAft>
                        <a:buNone/>
                      </a:pPr>
                      <a:r>
                        <a:rPr lang="fr" sz="1100">
                          <a:solidFill>
                            <a:srgbClr val="F1C232"/>
                          </a:solidFill>
                        </a:rPr>
                        <a:t>- </a:t>
                      </a:r>
                      <a:r>
                        <a:rPr lang="fr" sz="1100">
                          <a:solidFill>
                            <a:srgbClr val="F1C232"/>
                          </a:solidFill>
                        </a:rPr>
                        <a:t>try to find trends and patterns</a:t>
                      </a:r>
                      <a:endParaRPr>
                        <a:solidFill>
                          <a:srgbClr val="F1C232"/>
                        </a:solidFill>
                      </a:endParaRPr>
                    </a:p>
                  </a:txBody>
                  <a:tcPr marT="91425" marB="91425" marR="91425" marL="91425"/>
                </a:tc>
              </a:tr>
            </a:tbl>
          </a:graphicData>
        </a:graphic>
      </p:graphicFrame>
      <p:sp>
        <p:nvSpPr>
          <p:cNvPr id="58" name="Google Shape;58;p13"/>
          <p:cNvSpPr txBox="1"/>
          <p:nvPr/>
        </p:nvSpPr>
        <p:spPr>
          <a:xfrm rot="2700888">
            <a:off x="7723070" y="396640"/>
            <a:ext cx="1642751" cy="4000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lt2"/>
                </a:solidFill>
              </a:rPr>
              <a:t>Work in progress</a:t>
            </a:r>
            <a:endParaRPr b="1">
              <a:solidFill>
                <a:schemeClr val="lt2"/>
              </a:solidFill>
            </a:endParaRPr>
          </a:p>
        </p:txBody>
      </p:sp>
      <p:sp>
        <p:nvSpPr>
          <p:cNvPr id="59" name="Google Shape;59;p13"/>
          <p:cNvSpPr txBox="1"/>
          <p:nvPr/>
        </p:nvSpPr>
        <p:spPr>
          <a:xfrm rot="-2699112">
            <a:off x="-231305" y="396640"/>
            <a:ext cx="1642751" cy="4000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1C232"/>
                </a:solidFill>
              </a:rPr>
              <a:t>Work in progress</a:t>
            </a:r>
            <a:endParaRPr b="1">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