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  <p:sldMasterId id="2147483648" r:id="rId5"/>
    <p:sldMasterId id="2147483700" r:id="rId6"/>
  </p:sldMasterIdLst>
  <p:notesMasterIdLst>
    <p:notesMasterId r:id="rId31"/>
  </p:notesMasterIdLst>
  <p:sldIdLst>
    <p:sldId id="494" r:id="rId7"/>
    <p:sldId id="2185" r:id="rId8"/>
    <p:sldId id="2187" r:id="rId9"/>
    <p:sldId id="2184" r:id="rId10"/>
    <p:sldId id="1967" r:id="rId11"/>
    <p:sldId id="2213" r:id="rId12"/>
    <p:sldId id="2227" r:id="rId13"/>
    <p:sldId id="2210" r:id="rId14"/>
    <p:sldId id="2190" r:id="rId15"/>
    <p:sldId id="2212" r:id="rId16"/>
    <p:sldId id="2192" r:id="rId17"/>
    <p:sldId id="2219" r:id="rId18"/>
    <p:sldId id="2218" r:id="rId19"/>
    <p:sldId id="2220" r:id="rId20"/>
    <p:sldId id="2221" r:id="rId21"/>
    <p:sldId id="2225" r:id="rId22"/>
    <p:sldId id="2222" r:id="rId23"/>
    <p:sldId id="2226" r:id="rId24"/>
    <p:sldId id="2223" r:id="rId25"/>
    <p:sldId id="2224" r:id="rId26"/>
    <p:sldId id="2211" r:id="rId27"/>
    <p:sldId id="2217" r:id="rId28"/>
    <p:sldId id="2216" r:id="rId29"/>
    <p:sldId id="2208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4D56BA-A650-38E2-B055-1894682F4C1D}" name="Christian Fernando  Iaione" initials="CI" userId="S::ciaione@luiss.it::342a6fbf-f550-4640-b236-51abcd9c8d17" providerId="AD"/>
  <p188:author id="{F3CCC9C5-9E79-DA51-A983-2A3487858AE2}" name="Alberica Aquili" initials="AA" userId="S::aaquili@luiss.it::df81069e-3f3e-4683-be2e-239834f7e74b" providerId="AD"/>
  <p188:author id="{FED26EEE-6E48-7ED1-B3A1-D709A3C31229}" name="Pier Paolo Zitti" initials="PZ" userId="S::pzitti@luiss.it::ef5c72d2-504f-44cb-a53d-3125d9e329c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88ADC-78AB-21EE-C341-3ABA841CB0FD}" v="642" dt="2025-02-05T18:56:22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484" autoAdjust="0"/>
  </p:normalViewPr>
  <p:slideViewPr>
    <p:cSldViewPr snapToGrid="0">
      <p:cViewPr>
        <p:scale>
          <a:sx n="70" d="100"/>
          <a:sy n="70" d="100"/>
        </p:scale>
        <p:origin x="512" y="32"/>
      </p:cViewPr>
      <p:guideLst/>
    </p:cSldViewPr>
  </p:slideViewPr>
  <p:outlineViewPr>
    <p:cViewPr>
      <p:scale>
        <a:sx n="33" d="100"/>
        <a:sy n="33" d="100"/>
      </p:scale>
      <p:origin x="0" y="-128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64"/>
    </p:cViewPr>
  </p:sorterViewPr>
  <p:notesViewPr>
    <p:cSldViewPr snapToGrid="0">
      <p:cViewPr varScale="1">
        <p:scale>
          <a:sx n="57" d="100"/>
          <a:sy n="57" d="100"/>
        </p:scale>
        <p:origin x="2560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CF08C-6E4F-3B42-9694-5A99BBF2D0B1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2CE8F-5951-6748-BF5E-36FD22E74A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63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C4299-DFA9-814B-AD28-ECDE1FA0A81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21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C4299-DFA9-814B-AD28-ECDE1FA0A81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74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C4299-DFA9-814B-AD28-ECDE1FA0A81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77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6610526-56F4-3B44-8A01-8B4FD29A8A2B}" type="datetime4">
              <a:rPr lang="it-IT" smtClean="0"/>
              <a:t>6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48BF19-5644-BB43-8AD2-AEB567996144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55DBE5F5-D117-4075-B33F-E2D4674BF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pic>
        <p:nvPicPr>
          <p:cNvPr id="33" name="Picture 30" descr="A picture containing logo&#10;&#10;Description automatically generated">
            <a:extLst>
              <a:ext uri="{FF2B5EF4-FFF2-40B4-BE49-F238E27FC236}">
                <a16:creationId xmlns:a16="http://schemas.microsoft.com/office/drawing/2014/main" id="{FF05F3C4-ADBC-4200-97F8-78889E6195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96553" y="4899944"/>
            <a:ext cx="1594915" cy="879576"/>
          </a:xfrm>
          <a:prstGeom prst="rect">
            <a:avLst/>
          </a:prstGeom>
        </p:spPr>
      </p:pic>
      <p:pic>
        <p:nvPicPr>
          <p:cNvPr id="34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A26C26C-7CAF-486F-B577-B1947EB89B7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35" name="image3.jpeg">
            <a:extLst>
              <a:ext uri="{FF2B5EF4-FFF2-40B4-BE49-F238E27FC236}">
                <a16:creationId xmlns:a16="http://schemas.microsoft.com/office/drawing/2014/main" id="{CF40DC18-3E86-45B1-8827-63651856456D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724079" y="4993483"/>
            <a:ext cx="1010376" cy="685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2E4DF34-8BA8-CA1F-236D-99E415BDBF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347" y="4993483"/>
            <a:ext cx="1768930" cy="68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4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CF852A-D30A-CC4D-BB28-8856479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87984D-29CE-3442-8C11-C7B68CA42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099" y="1528003"/>
            <a:ext cx="5359131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20D039-24D7-3D4C-AC12-8A561B081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118" y="1534556"/>
            <a:ext cx="5611019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475FED-2144-8A45-B971-72FEF3C8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C484-DEAD-E444-8C0E-49DF19570D92}" type="datetime4">
              <a:rPr lang="it-IT" smtClean="0"/>
              <a:t>6 febbraio 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DAFAF3-5C89-784D-BB84-8D0F087F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1EA764-7BE2-C542-B147-FEDB2B2C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96D8687-7367-CD48-9FF8-EE4A129CD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0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0"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1"/>
            <a:ext cx="11222038" cy="42148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C449B-207F-D644-9692-120FA3A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0" y="6224587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AA69D306-FCAE-2B41-96BB-373E82416A2D}" type="datetime4">
              <a:rPr lang="it-IT" smtClean="0"/>
              <a:t>6 febbraio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02E30-BCD6-B540-9A70-A2109E6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69FEF-6CA0-6C4F-867F-1AC8C99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DBF9A1-392F-9E4C-AC39-82F1DA76A4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4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0D9461D8-08BF-204F-8ABB-496B7A5229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925" y="549275"/>
            <a:ext cx="11098213" cy="57705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981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testo - Blu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chemeClr val="bg1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200" b="1" i="0"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90A97C65-1B54-DB47-A604-7DF0E350DE20}" type="datetime4">
              <a:rPr lang="it-IT" smtClean="0"/>
              <a:pPr/>
              <a:t>6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rgbClr val="006298"/>
          </a:solidFill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3A70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chemeClr val="bg1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48BF19-5644-BB43-8AD2-AEB567996144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chemeClr val="bg1"/>
                </a:solidFill>
                <a:latin typeface="Luiss Sans" pitchFamily="2" charset="0"/>
              </a:rPr>
              <a:t>Luiss</a:t>
            </a: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6F44C612-0123-004C-8607-F177C5A777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4591" y="5069035"/>
            <a:ext cx="3257145" cy="54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62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testo -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0A97C65-1B54-DB47-A604-7DF0E350DE20}" type="datetime4">
              <a:rPr lang="it-IT" smtClean="0"/>
              <a:pPr/>
              <a:t>6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CB4AF6C-414A-FAF1-A5FE-A082664419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835" y="5066132"/>
            <a:ext cx="3257143" cy="547200"/>
          </a:xfrm>
          <a:prstGeom prst="rect">
            <a:avLst/>
          </a:prstGeom>
        </p:spPr>
      </p:pic>
      <p:pic>
        <p:nvPicPr>
          <p:cNvPr id="6" name="Picture 30" descr="A picture containing logo&#10;&#10;Description automatically generated">
            <a:extLst>
              <a:ext uri="{FF2B5EF4-FFF2-40B4-BE49-F238E27FC236}">
                <a16:creationId xmlns:a16="http://schemas.microsoft.com/office/drawing/2014/main" id="{8817EC3C-49FA-7666-E521-12E10303AD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4194" y="4899944"/>
            <a:ext cx="1594915" cy="8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55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864" userDrawn="1">
          <p15:clr>
            <a:srgbClr val="FBAE40"/>
          </p15:clr>
        </p15:guide>
        <p15:guide id="5" orient="horz" pos="3517" userDrawn="1">
          <p15:clr>
            <a:srgbClr val="FBAE40"/>
          </p15:clr>
        </p15:guide>
        <p15:guide id="7" orient="horz" pos="2742" userDrawn="1">
          <p15:clr>
            <a:srgbClr val="FBAE40"/>
          </p15:clr>
        </p15:guide>
        <p15:guide id="8" orient="horz" pos="1091" userDrawn="1">
          <p15:clr>
            <a:srgbClr val="FBAE40"/>
          </p15:clr>
        </p15:guide>
        <p15:guide id="10" pos="5011" userDrawn="1">
          <p15:clr>
            <a:srgbClr val="FBAE40"/>
          </p15:clr>
        </p15:guide>
        <p15:guide id="11" pos="467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testo e foto - Bi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55B9F9E-793E-2948-9AFD-E3373DD2EA63}" type="datetime4">
              <a:rPr lang="it-IT" smtClean="0"/>
              <a:pPr/>
              <a:t>6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5D151DB-98DC-6D45-8A40-5DD000109E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4963" y="542925"/>
            <a:ext cx="3706812" cy="5040313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34" name="Segnaposto testo 77">
            <a:extLst>
              <a:ext uri="{FF2B5EF4-FFF2-40B4-BE49-F238E27FC236}">
                <a16:creationId xmlns:a16="http://schemas.microsoft.com/office/drawing/2014/main" id="{D6519D1F-4BB1-3A49-B60F-D7E64631F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145963D-F588-8B43-AA13-FDB8E527A8A9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1161137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9" pos="7680" userDrawn="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testo e foto + partner - Bi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EE33963A-5F1C-9E44-A101-09D5145AB554}" type="datetime4">
              <a:rPr lang="it-IT" smtClean="0"/>
              <a:pPr/>
              <a:t>6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5D151DB-98DC-6D45-8A40-5DD000109ED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54963" y="1731963"/>
            <a:ext cx="3706812" cy="3851275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Immagine</a:t>
            </a:r>
          </a:p>
        </p:txBody>
      </p:sp>
      <p:sp>
        <p:nvSpPr>
          <p:cNvPr id="35" name="Segnaposto immagine 5">
            <a:extLst>
              <a:ext uri="{FF2B5EF4-FFF2-40B4-BE49-F238E27FC236}">
                <a16:creationId xmlns:a16="http://schemas.microsoft.com/office/drawing/2014/main" id="{4F0B9C52-DDDA-FE45-95B8-A0E8106B4E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1651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6" name="Segnaposto immagine 5">
            <a:extLst>
              <a:ext uri="{FF2B5EF4-FFF2-40B4-BE49-F238E27FC236}">
                <a16:creationId xmlns:a16="http://schemas.microsoft.com/office/drawing/2014/main" id="{5441D381-F275-1742-880C-884CF2AA04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4093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50DB0EED-3DD2-9C43-8E86-8A25CD5D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9" name="Sottotitolo 2">
            <a:extLst>
              <a:ext uri="{FF2B5EF4-FFF2-40B4-BE49-F238E27FC236}">
                <a16:creationId xmlns:a16="http://schemas.microsoft.com/office/drawing/2014/main" id="{CF92B6C9-72A5-AA4E-85B3-1B682783E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38" name="Segnaposto testo 77">
            <a:extLst>
              <a:ext uri="{FF2B5EF4-FFF2-40B4-BE49-F238E27FC236}">
                <a16:creationId xmlns:a16="http://schemas.microsoft.com/office/drawing/2014/main" id="{E7B05D74-7AEC-EF47-A942-4934923EDB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E15AD69-25AC-6D42-A1A3-0514D984EE6F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1633763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  <p15:guide id="12" orient="horz" pos="61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ia -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74232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ia - Blu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rgbClr val="006298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003A70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ia - colore personalizzato 1">
    <p:bg>
      <p:bgPr>
        <a:solidFill>
          <a:srgbClr val="FFC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rgbClr val="772583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FFC72C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772583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772583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16794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F290996A-3AB8-9940-AA8B-8AB8F10338ED}" type="datetime4">
              <a:rPr lang="it-IT" smtClean="0"/>
              <a:t>6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5D151DB-98DC-6D45-8A40-5DD000109E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4963" y="542925"/>
            <a:ext cx="3706812" cy="5040313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34" name="Segnaposto testo 77">
            <a:extLst>
              <a:ext uri="{FF2B5EF4-FFF2-40B4-BE49-F238E27FC236}">
                <a16:creationId xmlns:a16="http://schemas.microsoft.com/office/drawing/2014/main" id="{D6519D1F-4BB1-3A49-B60F-D7E64631F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145963D-F588-8B43-AA13-FDB8E527A8A9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3118896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9" pos="7680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ia - colore personalizzato 2">
    <p:bg>
      <p:bgPr>
        <a:solidFill>
          <a:srgbClr val="00B2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chemeClr val="bg1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00B2A9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14134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0"/>
            <a:ext cx="11222038" cy="43399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CE05043-DCBA-1EDA-186D-8B3D42846D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508" y="6282810"/>
            <a:ext cx="1714284" cy="288000"/>
          </a:xfrm>
          <a:prstGeom prst="rect">
            <a:avLst/>
          </a:prstGeom>
        </p:spPr>
      </p:pic>
      <p:pic>
        <p:nvPicPr>
          <p:cNvPr id="5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AD45E18F-0DAC-1C0C-9087-3E7CB4C056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5979" y="6263108"/>
            <a:ext cx="936803" cy="516635"/>
          </a:xfrm>
          <a:prstGeom prst="rect">
            <a:avLst/>
          </a:prstGeom>
        </p:spPr>
      </p:pic>
      <p:pic>
        <p:nvPicPr>
          <p:cNvPr id="6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0683819-18DA-A0B9-AC76-A3EA4F6F239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146" y="6119493"/>
            <a:ext cx="627992" cy="55083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EA9AE2B-2164-5B23-744D-999BFEAD9C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1677" y="6118790"/>
            <a:ext cx="1470565" cy="75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60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interna a due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CF852A-D30A-CC4D-BB28-8856479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87984D-29CE-3442-8C11-C7B68CA42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099" y="1528003"/>
            <a:ext cx="5359131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20D039-24D7-3D4C-AC12-8A561B081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118" y="1534556"/>
            <a:ext cx="5611019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96D8687-7367-CD48-9FF8-EE4A129CD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270B7DA6-7EFA-4AE4-BBD8-32B09B9BCE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5979" y="6199313"/>
            <a:ext cx="936803" cy="516635"/>
          </a:xfrm>
          <a:prstGeom prst="rect">
            <a:avLst/>
          </a:prstGeom>
        </p:spPr>
      </p:pic>
      <p:pic>
        <p:nvPicPr>
          <p:cNvPr id="10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077C4B4-2E68-4AB3-BB8D-3958A17DDC1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146" y="6119493"/>
            <a:ext cx="627992" cy="550837"/>
          </a:xfrm>
          <a:prstGeom prst="rect">
            <a:avLst/>
          </a:prstGeom>
        </p:spPr>
      </p:pic>
      <p:pic>
        <p:nvPicPr>
          <p:cNvPr id="11" name="image3.jpeg">
            <a:extLst>
              <a:ext uri="{FF2B5EF4-FFF2-40B4-BE49-F238E27FC236}">
                <a16:creationId xmlns:a16="http://schemas.microsoft.com/office/drawing/2014/main" id="{6EAEDE4B-4D64-45C1-B035-8FCCE36D5520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978969" y="6199313"/>
            <a:ext cx="627991" cy="4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82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interna Blu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0"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1"/>
            <a:ext cx="11222038" cy="42148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02E30-BCD6-B540-9A70-A2109E6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7671" y="6224587"/>
            <a:ext cx="785308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69FEF-6CA0-6C4F-867F-1AC8C99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DBF9A1-392F-9E4C-AC39-82F1DA76A4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845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0D9461D8-08BF-204F-8ABB-496B7A5229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925" y="549275"/>
            <a:ext cx="11098213" cy="57705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877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testo -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0A97C65-1B54-DB47-A604-7DF0E350DE20}" type="datetime4">
              <a:rPr lang="it-IT" smtClean="0"/>
              <a:pPr/>
              <a:t>6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48BF19-5644-BB43-8AD2-AEB567996144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  <p:sp>
        <p:nvSpPr>
          <p:cNvPr id="36" name="Segnaposto testo 77">
            <a:extLst>
              <a:ext uri="{FF2B5EF4-FFF2-40B4-BE49-F238E27FC236}">
                <a16:creationId xmlns:a16="http://schemas.microsoft.com/office/drawing/2014/main" id="{99CE7DD4-CE12-4247-B7D2-A8A44269C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02547" y="795856"/>
            <a:ext cx="3593801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 err="1">
                <a:solidFill>
                  <a:srgbClr val="004274"/>
                </a:solidFill>
                <a:effectLst/>
                <a:latin typeface="Luiss type" pitchFamily="2" charset="77"/>
              </a:rPr>
              <a:t>Elective</a:t>
            </a:r>
            <a:r>
              <a:rPr lang="it-IT">
                <a:solidFill>
                  <a:srgbClr val="004274"/>
                </a:solidFill>
                <a:effectLst/>
                <a:latin typeface="Luiss type" pitchFamily="2" charset="77"/>
              </a:rPr>
              <a:t> Courses A.A. 2021-2022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1663B0C-0AFB-498E-6CA4-9246561595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964" y="5266521"/>
            <a:ext cx="2690593" cy="452020"/>
          </a:xfrm>
          <a:prstGeom prst="rect">
            <a:avLst/>
          </a:prstGeom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43BE04E0-BC37-DB82-4633-E977588FC9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5354" y="5277401"/>
            <a:ext cx="936803" cy="516635"/>
          </a:xfrm>
          <a:prstGeom prst="rect">
            <a:avLst/>
          </a:prstGeom>
        </p:spPr>
      </p:pic>
      <p:pic>
        <p:nvPicPr>
          <p:cNvPr id="9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E371E46D-58DC-4FB8-B72E-6F56BAC8BB0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03" y="4953516"/>
            <a:ext cx="985642" cy="86454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FB14E6C-9C6E-3ACE-A471-F7A76F3BA4D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19975" y="5145684"/>
            <a:ext cx="1470565" cy="758502"/>
          </a:xfrm>
          <a:prstGeom prst="rect">
            <a:avLst/>
          </a:prstGeom>
        </p:spPr>
      </p:pic>
      <p:pic>
        <p:nvPicPr>
          <p:cNvPr id="11" name="Immagine 10" descr="Gestire la domanda pubblica come leva di innovazione #5 | Luiss">
            <a:extLst>
              <a:ext uri="{FF2B5EF4-FFF2-40B4-BE49-F238E27FC236}">
                <a16:creationId xmlns:a16="http://schemas.microsoft.com/office/drawing/2014/main" id="{4CF010B1-4A47-6A00-2DD6-5BF245CEFA6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184" y="5250121"/>
            <a:ext cx="720243" cy="571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855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864" userDrawn="1">
          <p15:clr>
            <a:srgbClr val="FBAE40"/>
          </p15:clr>
        </p15:guide>
        <p15:guide id="5" orient="horz" pos="3517" userDrawn="1">
          <p15:clr>
            <a:srgbClr val="FBAE40"/>
          </p15:clr>
        </p15:guide>
        <p15:guide id="7" orient="horz" pos="2742" userDrawn="1">
          <p15:clr>
            <a:srgbClr val="FBAE40"/>
          </p15:clr>
        </p15:guide>
        <p15:guide id="8" orient="horz" pos="1091" userDrawn="1">
          <p15:clr>
            <a:srgbClr val="FBAE40"/>
          </p15:clr>
        </p15:guide>
        <p15:guide id="10" pos="5011" userDrawn="1">
          <p15:clr>
            <a:srgbClr val="FBAE40"/>
          </p15:clr>
        </p15:guide>
        <p15:guide id="11" pos="467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testo -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0A97C65-1B54-DB47-A604-7DF0E350DE20}" type="datetime4">
              <a:rPr lang="it-IT" smtClean="0"/>
              <a:pPr/>
              <a:t>6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48BF19-5644-BB43-8AD2-AEB567996144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  <p:sp>
        <p:nvSpPr>
          <p:cNvPr id="36" name="Segnaposto testo 77">
            <a:extLst>
              <a:ext uri="{FF2B5EF4-FFF2-40B4-BE49-F238E27FC236}">
                <a16:creationId xmlns:a16="http://schemas.microsoft.com/office/drawing/2014/main" id="{99CE7DD4-CE12-4247-B7D2-A8A44269C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02547" y="795856"/>
            <a:ext cx="3593801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 err="1">
                <a:solidFill>
                  <a:srgbClr val="004274"/>
                </a:solidFill>
                <a:effectLst/>
                <a:latin typeface="Luiss type" pitchFamily="2" charset="77"/>
              </a:rPr>
              <a:t>Elective</a:t>
            </a:r>
            <a:r>
              <a:rPr lang="it-IT">
                <a:solidFill>
                  <a:srgbClr val="004274"/>
                </a:solidFill>
                <a:effectLst/>
                <a:latin typeface="Luiss type" pitchFamily="2" charset="77"/>
              </a:rPr>
              <a:t> Courses A.A. 2021-2022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D3DCCAB-0A11-55F0-3188-1D6A049847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964" y="5266521"/>
            <a:ext cx="2690593" cy="452020"/>
          </a:xfrm>
          <a:prstGeom prst="rect">
            <a:avLst/>
          </a:prstGeom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72505BE5-2FBA-BB8F-80E3-3DD53FF888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5354" y="5277401"/>
            <a:ext cx="936803" cy="516635"/>
          </a:xfrm>
          <a:prstGeom prst="rect">
            <a:avLst/>
          </a:prstGeom>
        </p:spPr>
      </p:pic>
      <p:pic>
        <p:nvPicPr>
          <p:cNvPr id="9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047F5278-802E-B556-B271-8D200B0B1C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03" y="4953516"/>
            <a:ext cx="985642" cy="86454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F545141-F1FF-9F7C-B262-CDFE443A33C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19975" y="5145684"/>
            <a:ext cx="1470565" cy="758502"/>
          </a:xfrm>
          <a:prstGeom prst="rect">
            <a:avLst/>
          </a:prstGeom>
        </p:spPr>
      </p:pic>
      <p:pic>
        <p:nvPicPr>
          <p:cNvPr id="11" name="Immagine 10" descr="Gestire la domanda pubblica come leva di innovazione #5 | Luiss">
            <a:extLst>
              <a:ext uri="{FF2B5EF4-FFF2-40B4-BE49-F238E27FC236}">
                <a16:creationId xmlns:a16="http://schemas.microsoft.com/office/drawing/2014/main" id="{724F0287-3ADE-92D3-CBC8-5F6FF762B89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184" y="5250121"/>
            <a:ext cx="720243" cy="571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855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864" userDrawn="1">
          <p15:clr>
            <a:srgbClr val="FBAE40"/>
          </p15:clr>
        </p15:guide>
        <p15:guide id="5" orient="horz" pos="3517" userDrawn="1">
          <p15:clr>
            <a:srgbClr val="FBAE40"/>
          </p15:clr>
        </p15:guide>
        <p15:guide id="7" orient="horz" pos="2742" userDrawn="1">
          <p15:clr>
            <a:srgbClr val="FBAE40"/>
          </p15:clr>
        </p15:guide>
        <p15:guide id="8" orient="horz" pos="1091" userDrawn="1">
          <p15:clr>
            <a:srgbClr val="FBAE40"/>
          </p15:clr>
        </p15:guide>
        <p15:guide id="10" pos="5011" userDrawn="1">
          <p15:clr>
            <a:srgbClr val="FBAE40"/>
          </p15:clr>
        </p15:guide>
        <p15:guide id="11" pos="467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ia -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  <p:pic>
        <p:nvPicPr>
          <p:cNvPr id="27" name="Immagine 74">
            <a:extLst>
              <a:ext uri="{FF2B5EF4-FFF2-40B4-BE49-F238E27FC236}">
                <a16:creationId xmlns:a16="http://schemas.microsoft.com/office/drawing/2014/main" id="{B35C52AF-9BBB-4378-A4AC-8A04E96296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extLst>
              <a:ext uri="{FF2B5EF4-FFF2-40B4-BE49-F238E27FC236}">
                <a16:creationId xmlns:a16="http://schemas.microsoft.com/office/drawing/2014/main" id="{1A2B60EC-A308-472B-A7EC-1035283D2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1554" y="4899944"/>
            <a:ext cx="1594915" cy="879576"/>
          </a:xfrm>
          <a:prstGeom prst="rect">
            <a:avLst/>
          </a:prstGeom>
        </p:spPr>
      </p:pic>
      <p:pic>
        <p:nvPicPr>
          <p:cNvPr id="29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837F7E6-B274-49F6-A8F1-0F1E87D178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9D8D3354-887D-5E38-AA71-57BD4423BA1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83387" y="4833468"/>
            <a:ext cx="1594914" cy="9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32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0"/>
            <a:ext cx="11222038" cy="43399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F1BE191-E07E-2EC6-923E-0DA3AD885A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508" y="6409810"/>
            <a:ext cx="1714284" cy="288000"/>
          </a:xfrm>
          <a:prstGeom prst="rect">
            <a:avLst/>
          </a:prstGeom>
        </p:spPr>
      </p:pic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432FEEEE-3489-4E58-33C5-BF0148036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46122" y="6237689"/>
            <a:ext cx="936803" cy="516635"/>
          </a:xfrm>
          <a:prstGeom prst="rect">
            <a:avLst/>
          </a:prstGeom>
        </p:spPr>
      </p:pic>
      <p:pic>
        <p:nvPicPr>
          <p:cNvPr id="8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34BAB91-459E-E973-EFAF-B7A2590669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146" y="6195693"/>
            <a:ext cx="627992" cy="55083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0385672-A43A-0EDD-FD50-B7DAF4AF1B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1677" y="6118790"/>
            <a:ext cx="1470565" cy="758502"/>
          </a:xfrm>
          <a:prstGeom prst="rect">
            <a:avLst/>
          </a:prstGeom>
        </p:spPr>
      </p:pic>
      <p:pic>
        <p:nvPicPr>
          <p:cNvPr id="12" name="Immagine 11" descr="Gestire la domanda pubblica come leva di innovazione #5 | Luiss">
            <a:extLst>
              <a:ext uri="{FF2B5EF4-FFF2-40B4-BE49-F238E27FC236}">
                <a16:creationId xmlns:a16="http://schemas.microsoft.com/office/drawing/2014/main" id="{3F11A422-D21A-9108-567C-A15672E984B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834" y="6221230"/>
            <a:ext cx="720243" cy="571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160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0"/>
            <a:ext cx="11222038" cy="43399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F86DF0E-9C7B-31DF-70BE-209F84FF4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508" y="6409810"/>
            <a:ext cx="1714284" cy="288000"/>
          </a:xfrm>
          <a:prstGeom prst="rect">
            <a:avLst/>
          </a:prstGeom>
        </p:spPr>
      </p:pic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5731E910-10B6-0674-8527-E253C720DC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46122" y="6237689"/>
            <a:ext cx="936803" cy="516635"/>
          </a:xfrm>
          <a:prstGeom prst="rect">
            <a:avLst/>
          </a:prstGeom>
        </p:spPr>
      </p:pic>
      <p:pic>
        <p:nvPicPr>
          <p:cNvPr id="8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9FC188E7-966F-D1D8-7134-996192005E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146" y="6195693"/>
            <a:ext cx="627992" cy="55083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356E0FC-A348-AAEF-A9D9-9E0DC2767F6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1677" y="6118790"/>
            <a:ext cx="1470565" cy="758502"/>
          </a:xfrm>
          <a:prstGeom prst="rect">
            <a:avLst/>
          </a:prstGeom>
        </p:spPr>
      </p:pic>
      <p:pic>
        <p:nvPicPr>
          <p:cNvPr id="12" name="Immagine 11" descr="Gestire la domanda pubblica come leva di innovazione #5 | Luiss">
            <a:extLst>
              <a:ext uri="{FF2B5EF4-FFF2-40B4-BE49-F238E27FC236}">
                <a16:creationId xmlns:a16="http://schemas.microsoft.com/office/drawing/2014/main" id="{8AD23E72-A05C-B2D6-6327-DE32E9198DA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834" y="6221230"/>
            <a:ext cx="720243" cy="571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16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44128C9-BA6C-2649-AAE1-A1442D21FB64}" type="datetime4">
              <a:rPr lang="it-IT" smtClean="0"/>
              <a:t>6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5D151DB-98DC-6D45-8A40-5DD000109ED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54963" y="1731963"/>
            <a:ext cx="3706812" cy="3851275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Immagine</a:t>
            </a:r>
          </a:p>
        </p:txBody>
      </p:sp>
      <p:sp>
        <p:nvSpPr>
          <p:cNvPr id="35" name="Segnaposto immagine 5">
            <a:extLst>
              <a:ext uri="{FF2B5EF4-FFF2-40B4-BE49-F238E27FC236}">
                <a16:creationId xmlns:a16="http://schemas.microsoft.com/office/drawing/2014/main" id="{4F0B9C52-DDDA-FE45-95B8-A0E8106B4E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1651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6" name="Segnaposto immagine 5">
            <a:extLst>
              <a:ext uri="{FF2B5EF4-FFF2-40B4-BE49-F238E27FC236}">
                <a16:creationId xmlns:a16="http://schemas.microsoft.com/office/drawing/2014/main" id="{5441D381-F275-1742-880C-884CF2AA04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4093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50DB0EED-3DD2-9C43-8E86-8A25CD5D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9" name="Sottotitolo 2">
            <a:extLst>
              <a:ext uri="{FF2B5EF4-FFF2-40B4-BE49-F238E27FC236}">
                <a16:creationId xmlns:a16="http://schemas.microsoft.com/office/drawing/2014/main" id="{CF92B6C9-72A5-AA4E-85B3-1B682783E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38" name="Segnaposto testo 77">
            <a:extLst>
              <a:ext uri="{FF2B5EF4-FFF2-40B4-BE49-F238E27FC236}">
                <a16:creationId xmlns:a16="http://schemas.microsoft.com/office/drawing/2014/main" id="{E7B05D74-7AEC-EF47-A942-4934923EDB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E15AD69-25AC-6D42-A1A3-0514D984EE6F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3401937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  <p15:guide id="12" orient="horz" pos="61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interna a due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CF852A-D30A-CC4D-BB28-8856479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87984D-29CE-3442-8C11-C7B68CA42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099" y="1528003"/>
            <a:ext cx="5359131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20D039-24D7-3D4C-AC12-8A561B081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118" y="1534556"/>
            <a:ext cx="5611019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96D8687-7367-CD48-9FF8-EE4A129CD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270B7DA6-7EFA-4AE4-BBD8-32B09B9BCE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5979" y="6199313"/>
            <a:ext cx="936803" cy="516635"/>
          </a:xfrm>
          <a:prstGeom prst="rect">
            <a:avLst/>
          </a:prstGeom>
        </p:spPr>
      </p:pic>
      <p:pic>
        <p:nvPicPr>
          <p:cNvPr id="10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077C4B4-2E68-4AB3-BB8D-3958A17DDC1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146" y="6119493"/>
            <a:ext cx="627992" cy="55083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5D874D2-0EC3-4999-D4D7-65F690501D3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7798" y="6113636"/>
            <a:ext cx="948382" cy="5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82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pertina testo -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0A97C65-1B54-DB47-A604-7DF0E350DE20}" type="datetime4">
              <a:rPr lang="it-IT" smtClean="0"/>
              <a:pPr/>
              <a:t>6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pic>
        <p:nvPicPr>
          <p:cNvPr id="31" name="Picture 30" descr="A picture containing logo&#10;&#10;Description automatically generated">
            <a:extLst>
              <a:ext uri="{FF2B5EF4-FFF2-40B4-BE49-F238E27FC236}">
                <a16:creationId xmlns:a16="http://schemas.microsoft.com/office/drawing/2014/main" id="{1069ABA3-ED32-4390-AA42-5ECC5A3F5C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1554" y="4899944"/>
            <a:ext cx="1594915" cy="879576"/>
          </a:xfrm>
          <a:prstGeom prst="rect">
            <a:avLst/>
          </a:prstGeom>
        </p:spPr>
      </p:pic>
      <p:pic>
        <p:nvPicPr>
          <p:cNvPr id="33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C03A317-096F-4E3B-801F-25DDF129CA3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090DD8F-7C65-B99A-354B-FC541207621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2495" y="4833468"/>
            <a:ext cx="1594914" cy="9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79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estazione sezione">
    <p:bg>
      <p:bgPr>
        <a:solidFill>
          <a:srgbClr val="00B2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chemeClr val="bg1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00B2A9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3986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testo -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0A97C65-1B54-DB47-A604-7DF0E350DE20}" type="datetime4">
              <a:rPr lang="it-IT" smtClean="0"/>
              <a:pPr/>
              <a:t>6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48BF19-5644-BB43-8AD2-AEB567996144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  <p:sp>
        <p:nvSpPr>
          <p:cNvPr id="36" name="Segnaposto testo 77">
            <a:extLst>
              <a:ext uri="{FF2B5EF4-FFF2-40B4-BE49-F238E27FC236}">
                <a16:creationId xmlns:a16="http://schemas.microsoft.com/office/drawing/2014/main" id="{99CE7DD4-CE12-4247-B7D2-A8A44269C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02547" y="795856"/>
            <a:ext cx="3593801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 err="1">
                <a:solidFill>
                  <a:srgbClr val="004274"/>
                </a:solidFill>
                <a:effectLst/>
                <a:latin typeface="Luiss type" pitchFamily="2" charset="77"/>
              </a:rPr>
              <a:t>Elective</a:t>
            </a:r>
            <a:r>
              <a:rPr lang="it-IT">
                <a:solidFill>
                  <a:srgbClr val="004274"/>
                </a:solidFill>
                <a:effectLst/>
                <a:latin typeface="Luiss type" pitchFamily="2" charset="77"/>
              </a:rPr>
              <a:t> Courses A.A. 2021-2022</a:t>
            </a: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85B4B29D-C02C-4157-8F7F-373637E199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pic>
        <p:nvPicPr>
          <p:cNvPr id="34" name="Picture 30" descr="A picture containing logo&#10;&#10;Description automatically generated">
            <a:extLst>
              <a:ext uri="{FF2B5EF4-FFF2-40B4-BE49-F238E27FC236}">
                <a16:creationId xmlns:a16="http://schemas.microsoft.com/office/drawing/2014/main" id="{4C134CC4-D2E0-4010-A19F-EE071CE5D2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1554" y="4899944"/>
            <a:ext cx="1594915" cy="879576"/>
          </a:xfrm>
          <a:prstGeom prst="rect">
            <a:avLst/>
          </a:prstGeom>
        </p:spPr>
      </p:pic>
      <p:pic>
        <p:nvPicPr>
          <p:cNvPr id="35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1D6E25B-81CB-417E-BC79-E2490DB2E71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5288BEC-29C9-ADF3-E6FD-B5623ED05F4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2495" y="4833468"/>
            <a:ext cx="1594914" cy="9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2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ia -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  <p:pic>
        <p:nvPicPr>
          <p:cNvPr id="27" name="Immagine 74">
            <a:extLst>
              <a:ext uri="{FF2B5EF4-FFF2-40B4-BE49-F238E27FC236}">
                <a16:creationId xmlns:a16="http://schemas.microsoft.com/office/drawing/2014/main" id="{B35C52AF-9BBB-4378-A4AC-8A04E96296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extLst>
              <a:ext uri="{FF2B5EF4-FFF2-40B4-BE49-F238E27FC236}">
                <a16:creationId xmlns:a16="http://schemas.microsoft.com/office/drawing/2014/main" id="{1A2B60EC-A308-472B-A7EC-1035283D2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1554" y="4899944"/>
            <a:ext cx="1594915" cy="879576"/>
          </a:xfrm>
          <a:prstGeom prst="rect">
            <a:avLst/>
          </a:prstGeom>
        </p:spPr>
      </p:pic>
      <p:pic>
        <p:nvPicPr>
          <p:cNvPr id="29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837F7E6-B274-49F6-A8F1-0F1E87D178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9D8D3354-887D-5E38-AA71-57BD4423BA1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83387" y="4833468"/>
            <a:ext cx="1594914" cy="9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48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0"/>
            <a:ext cx="11222038" cy="43399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D494537-0544-4A62-9511-A57C4A7C10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  <p:pic>
        <p:nvPicPr>
          <p:cNvPr id="9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DBAE7BA-3207-44F0-82D7-E89210EC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5979" y="6199313"/>
            <a:ext cx="936803" cy="516635"/>
          </a:xfrm>
          <a:prstGeom prst="rect">
            <a:avLst/>
          </a:prstGeom>
        </p:spPr>
      </p:pic>
      <p:pic>
        <p:nvPicPr>
          <p:cNvPr id="10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0924068C-8571-4DC8-A532-ECC633C8D8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146" y="6119493"/>
            <a:ext cx="627992" cy="55083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D0686EA-2CA1-3D3C-2D31-57F2185B0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7798" y="6113636"/>
            <a:ext cx="948382" cy="5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17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interna a due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CF852A-D30A-CC4D-BB28-8856479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87984D-29CE-3442-8C11-C7B68CA42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099" y="1528003"/>
            <a:ext cx="5359131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20D039-24D7-3D4C-AC12-8A561B081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118" y="1534556"/>
            <a:ext cx="5611019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96D8687-7367-CD48-9FF8-EE4A129CD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270B7DA6-7EFA-4AE4-BBD8-32B09B9BCE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5979" y="6199313"/>
            <a:ext cx="936803" cy="516635"/>
          </a:xfrm>
          <a:prstGeom prst="rect">
            <a:avLst/>
          </a:prstGeom>
        </p:spPr>
      </p:pic>
      <p:pic>
        <p:nvPicPr>
          <p:cNvPr id="10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077C4B4-2E68-4AB3-BB8D-3958A17DDC1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146" y="6119493"/>
            <a:ext cx="627992" cy="55083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5D874D2-0EC3-4999-D4D7-65F690501D3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7798" y="6113636"/>
            <a:ext cx="948382" cy="5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265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pertina testo -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0A97C65-1B54-DB47-A604-7DF0E350DE20}" type="datetime4">
              <a:rPr lang="it-IT" smtClean="0"/>
              <a:pPr/>
              <a:t>6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pic>
        <p:nvPicPr>
          <p:cNvPr id="31" name="Picture 30" descr="A picture containing logo&#10;&#10;Description automatically generated">
            <a:extLst>
              <a:ext uri="{FF2B5EF4-FFF2-40B4-BE49-F238E27FC236}">
                <a16:creationId xmlns:a16="http://schemas.microsoft.com/office/drawing/2014/main" id="{1069ABA3-ED32-4390-AA42-5ECC5A3F5C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1554" y="4899944"/>
            <a:ext cx="1594915" cy="879576"/>
          </a:xfrm>
          <a:prstGeom prst="rect">
            <a:avLst/>
          </a:prstGeom>
        </p:spPr>
      </p:pic>
      <p:pic>
        <p:nvPicPr>
          <p:cNvPr id="33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C03A317-096F-4E3B-801F-25DDF129CA3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090DD8F-7C65-B99A-354B-FC541207621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2495" y="4833468"/>
            <a:ext cx="1594914" cy="9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03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estazione sezione">
    <p:bg>
      <p:bgPr>
        <a:solidFill>
          <a:srgbClr val="00B2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chemeClr val="bg1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00B2A9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90103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AD2D7E27-BEAB-7340-9C87-28EA9182886F}" type="datetime4">
              <a:rPr lang="it-IT" smtClean="0"/>
              <a:t>6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35" name="Segnaposto immagine 5">
            <a:extLst>
              <a:ext uri="{FF2B5EF4-FFF2-40B4-BE49-F238E27FC236}">
                <a16:creationId xmlns:a16="http://schemas.microsoft.com/office/drawing/2014/main" id="{4F0B9C52-DDDA-FE45-95B8-A0E8106B4E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1651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6" name="Segnaposto immagine 5">
            <a:extLst>
              <a:ext uri="{FF2B5EF4-FFF2-40B4-BE49-F238E27FC236}">
                <a16:creationId xmlns:a16="http://schemas.microsoft.com/office/drawing/2014/main" id="{5441D381-F275-1742-880C-884CF2AA04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4093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7" name="Segnaposto immagine 5">
            <a:extLst>
              <a:ext uri="{FF2B5EF4-FFF2-40B4-BE49-F238E27FC236}">
                <a16:creationId xmlns:a16="http://schemas.microsoft.com/office/drawing/2014/main" id="{E92A9B0A-F6E3-DB48-9ED3-A79538B1089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50063" y="1731963"/>
            <a:ext cx="3711712" cy="3851276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Immagine trattata con Pattern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363682A5-81A2-1B47-A929-A43EF07B4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8" name="Sottotitolo 2">
            <a:extLst>
              <a:ext uri="{FF2B5EF4-FFF2-40B4-BE49-F238E27FC236}">
                <a16:creationId xmlns:a16="http://schemas.microsoft.com/office/drawing/2014/main" id="{157F673D-9926-BF4C-8EFF-1FC29A08A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0" name="Segnaposto testo 77">
            <a:extLst>
              <a:ext uri="{FF2B5EF4-FFF2-40B4-BE49-F238E27FC236}">
                <a16:creationId xmlns:a16="http://schemas.microsoft.com/office/drawing/2014/main" id="{D968EEEE-3924-2946-95B6-5A9673C353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CBBDB73-3450-3546-9724-9B2D9C959017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2135242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  <p15:guide id="12" orient="horz" pos="6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4259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04747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stazione sezione">
    <p:bg>
      <p:bgPr>
        <a:solidFill>
          <a:srgbClr val="FFC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rgbClr val="772583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FFC72C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772583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772583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43021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stazione sezione">
    <p:bg>
      <p:bgPr>
        <a:solidFill>
          <a:srgbClr val="00B2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chemeClr val="bg1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00B2A9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16912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0"/>
            <a:ext cx="11222038" cy="43399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C449B-207F-D644-9692-120FA3A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0" y="6224587"/>
            <a:ext cx="2286000" cy="365125"/>
          </a:xfrm>
        </p:spPr>
        <p:txBody>
          <a:bodyPr/>
          <a:lstStyle/>
          <a:p>
            <a:fld id="{F253B523-2E92-7447-AF14-D14B212A7211}" type="datetime4">
              <a:rPr lang="it-IT" smtClean="0"/>
              <a:t>6 febbraio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02E30-BCD6-B540-9A70-A2109E6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69FEF-6CA0-6C4F-867F-1AC8C99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/>
          <a:lstStyle/>
          <a:p>
            <a:fld id="{DD589A36-170F-7348-BCDB-23CF9D860473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06C1859-7B1B-464F-9B19-EFB05CA7F2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  <p:pic>
        <p:nvPicPr>
          <p:cNvPr id="9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6D0C2EC-21E4-4EFF-AA6F-D62D2065CB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75960" y="6199313"/>
            <a:ext cx="936803" cy="516635"/>
          </a:xfrm>
          <a:prstGeom prst="rect">
            <a:avLst/>
          </a:prstGeom>
        </p:spPr>
      </p:pic>
      <p:pic>
        <p:nvPicPr>
          <p:cNvPr id="10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9BB3FEA3-9FFA-4135-B14B-7F0982D96A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6060648"/>
            <a:ext cx="627992" cy="550837"/>
          </a:xfrm>
          <a:prstGeom prst="rect">
            <a:avLst/>
          </a:prstGeom>
        </p:spPr>
      </p:pic>
      <p:pic>
        <p:nvPicPr>
          <p:cNvPr id="11" name="image3.jpeg">
            <a:extLst>
              <a:ext uri="{FF2B5EF4-FFF2-40B4-BE49-F238E27FC236}">
                <a16:creationId xmlns:a16="http://schemas.microsoft.com/office/drawing/2014/main" id="{97B84861-CE57-402F-AF9A-9B679C0C4A82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37005" y="6234940"/>
            <a:ext cx="627991" cy="4258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5F8D07-7A03-87A5-8016-391243D0F5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954" y="6206745"/>
            <a:ext cx="1141597" cy="44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5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49B507-8551-CC47-91BD-DBB3E40C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411DEE-4AD8-E74D-AEA0-F1709A49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911" y="1532404"/>
            <a:ext cx="11222038" cy="4344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7DADEC-74B6-2245-817D-CEA23C0FF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45500" y="6224587"/>
            <a:ext cx="2286000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C2849C77-4588-A247-BA4F-6AA75438280F}" type="datetime4">
              <a:rPr lang="it-IT" smtClean="0"/>
              <a:t>6 febbraio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383537-6367-1443-9D86-622943D14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2692" y="6224587"/>
            <a:ext cx="570770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l">
              <a:defRPr sz="14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8A305-BBBD-9C45-8197-11A6CAC59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6224587"/>
            <a:ext cx="85883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51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62" r:id="rId2"/>
    <p:sldLayoutId id="214748366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692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rgbClr val="003A70"/>
          </a:solidFill>
          <a:latin typeface="Luiss Sans" pitchFamily="2" charset="0"/>
          <a:ea typeface="Luiss Sans" pitchFamily="2" charset="0"/>
          <a:cs typeface="Luiss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800"/>
        </a:spcBef>
        <a:buFont typeface="Arial" panose="020B0604020202020204" pitchFamily="34" charset="0"/>
        <a:buChar char="•"/>
        <a:defRPr sz="3200" b="0" i="0" kern="1200">
          <a:solidFill>
            <a:schemeClr val="tx1">
              <a:lumMod val="65000"/>
              <a:lumOff val="35000"/>
            </a:schemeClr>
          </a:solidFill>
          <a:latin typeface="Luiss Sans" pitchFamily="2" charset="0"/>
          <a:ea typeface="Luiss Sans" pitchFamily="2" charset="0"/>
          <a:cs typeface="Luiss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31">
          <p15:clr>
            <a:srgbClr val="F26B43"/>
          </p15:clr>
        </p15:guide>
        <p15:guide id="7" orient="horz" pos="346">
          <p15:clr>
            <a:srgbClr val="F26B43"/>
          </p15:clr>
        </p15:guide>
        <p15:guide id="8" orient="horz" pos="3981">
          <p15:clr>
            <a:srgbClr val="F26B43"/>
          </p15:clr>
        </p15:guide>
        <p15:guide id="9" orient="horz" pos="300">
          <p15:clr>
            <a:srgbClr val="F26B43"/>
          </p15:clr>
        </p15:guide>
        <p15:guide id="10" orient="horz" pos="958">
          <p15:clr>
            <a:srgbClr val="F26B43"/>
          </p15:clr>
        </p15:guide>
        <p15:guide id="11" orient="horz" pos="3702">
          <p15:clr>
            <a:srgbClr val="F26B43"/>
          </p15:clr>
        </p15:guide>
        <p15:guide id="12" pos="73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49B507-8551-CC47-91BD-DBB3E40C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411DEE-4AD8-E74D-AEA0-F1709A49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911" y="1532404"/>
            <a:ext cx="11222038" cy="4344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383537-6367-1443-9D86-622943D14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91971" y="6224587"/>
            <a:ext cx="7742517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8A305-BBBD-9C45-8197-11A6CAC59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6224587"/>
            <a:ext cx="85883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25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3" r:id="rId2"/>
    <p:sldLayoutId id="2147483660" r:id="rId3"/>
    <p:sldLayoutId id="2147483661" r:id="rId4"/>
    <p:sldLayoutId id="2147483686" r:id="rId5"/>
    <p:sldLayoutId id="2147483664" r:id="rId6"/>
    <p:sldLayoutId id="2147483665" r:id="rId7"/>
    <p:sldLayoutId id="2147483666" r:id="rId8"/>
    <p:sldLayoutId id="2147483690" r:id="rId9"/>
    <p:sldLayoutId id="2147483691" r:id="rId10"/>
    <p:sldLayoutId id="2147483667" r:id="rId11"/>
    <p:sldLayoutId id="2147483668" r:id="rId12"/>
    <p:sldLayoutId id="2147483680" r:id="rId13"/>
    <p:sldLayoutId id="2147483649" r:id="rId14"/>
    <p:sldLayoutId id="2147483651" r:id="rId15"/>
    <p:sldLayoutId id="2147483681" r:id="rId16"/>
    <p:sldLayoutId id="2147483650" r:id="rId17"/>
    <p:sldLayoutId id="2147483652" r:id="rId18"/>
    <p:sldLayoutId id="2147483678" r:id="rId19"/>
    <p:sldLayoutId id="2147483679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rgbClr val="003A70"/>
          </a:solidFill>
          <a:latin typeface="Luiss Sans" pitchFamily="2" charset="0"/>
          <a:ea typeface="Luiss Sans" pitchFamily="2" charset="0"/>
          <a:cs typeface="Luiss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800"/>
        </a:spcBef>
        <a:buFont typeface="Arial" panose="020B0604020202020204" pitchFamily="34" charset="0"/>
        <a:buChar char="•"/>
        <a:defRPr sz="3200" b="0" i="0" kern="1200">
          <a:solidFill>
            <a:schemeClr val="tx1">
              <a:lumMod val="65000"/>
              <a:lumOff val="35000"/>
            </a:schemeClr>
          </a:solidFill>
          <a:latin typeface="Luiss Sans" pitchFamily="2" charset="0"/>
          <a:ea typeface="Luiss Sans" pitchFamily="2" charset="0"/>
          <a:cs typeface="Luiss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6709" userDrawn="1">
          <p15:clr>
            <a:srgbClr val="F26B43"/>
          </p15:clr>
        </p15:guide>
        <p15:guide id="7" orient="horz" pos="346" userDrawn="1">
          <p15:clr>
            <a:srgbClr val="F26B43"/>
          </p15:clr>
        </p15:guide>
        <p15:guide id="8" orient="horz" pos="3981" userDrawn="1">
          <p15:clr>
            <a:srgbClr val="F26B43"/>
          </p15:clr>
        </p15:guide>
        <p15:guide id="9" orient="horz" pos="300" userDrawn="1">
          <p15:clr>
            <a:srgbClr val="F26B43"/>
          </p15:clr>
        </p15:guide>
        <p15:guide id="10" orient="horz" pos="958" userDrawn="1">
          <p15:clr>
            <a:srgbClr val="F26B43"/>
          </p15:clr>
        </p15:guide>
        <p15:guide id="11" orient="horz" pos="3702" userDrawn="1">
          <p15:clr>
            <a:srgbClr val="F26B43"/>
          </p15:clr>
        </p15:guide>
        <p15:guide id="12" pos="73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49B507-8551-CC47-91BD-DBB3E40C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411DEE-4AD8-E74D-AEA0-F1709A49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911" y="1532404"/>
            <a:ext cx="11222038" cy="4344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383537-6367-1443-9D86-622943D14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91971" y="6224587"/>
            <a:ext cx="7742517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8A305-BBBD-9C45-8197-11A6CAC59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6224587"/>
            <a:ext cx="85883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65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rgbClr val="003A70"/>
          </a:solidFill>
          <a:latin typeface="Luiss Sans" pitchFamily="2" charset="0"/>
          <a:ea typeface="Luiss Sans" pitchFamily="2" charset="0"/>
          <a:cs typeface="Luiss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800"/>
        </a:spcBef>
        <a:buFont typeface="Arial" panose="020B0604020202020204" pitchFamily="34" charset="0"/>
        <a:buChar char="•"/>
        <a:defRPr sz="3200" b="0" i="0" kern="1200">
          <a:solidFill>
            <a:schemeClr val="tx1">
              <a:lumMod val="65000"/>
              <a:lumOff val="35000"/>
            </a:schemeClr>
          </a:solidFill>
          <a:latin typeface="Luiss Sans" pitchFamily="2" charset="0"/>
          <a:ea typeface="Luiss Sans" pitchFamily="2" charset="0"/>
          <a:cs typeface="Luiss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709">
          <p15:clr>
            <a:srgbClr val="F26B43"/>
          </p15:clr>
        </p15:guide>
        <p15:guide id="7" orient="horz" pos="346">
          <p15:clr>
            <a:srgbClr val="F26B43"/>
          </p15:clr>
        </p15:guide>
        <p15:guide id="8" orient="horz" pos="3981">
          <p15:clr>
            <a:srgbClr val="F26B43"/>
          </p15:clr>
        </p15:guide>
        <p15:guide id="9" orient="horz" pos="300">
          <p15:clr>
            <a:srgbClr val="F26B43"/>
          </p15:clr>
        </p15:guide>
        <p15:guide id="10" orient="horz" pos="958">
          <p15:clr>
            <a:srgbClr val="F26B43"/>
          </p15:clr>
        </p15:guide>
        <p15:guide id="11" orient="horz" pos="3702">
          <p15:clr>
            <a:srgbClr val="F26B43"/>
          </p15:clr>
        </p15:guide>
        <p15:guide id="12" pos="73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acontardi@luiss.it" TargetMode="External"/><Relationship Id="rId2" Type="http://schemas.openxmlformats.org/officeDocument/2006/relationships/hyperlink" Target="mailto:ciaione@luiss.it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mailto:pzitti@luiss.it" TargetMode="External"/><Relationship Id="rId5" Type="http://schemas.openxmlformats.org/officeDocument/2006/relationships/hyperlink" Target="mailto:dtesta@luiss.it" TargetMode="External"/><Relationship Id="rId4" Type="http://schemas.openxmlformats.org/officeDocument/2006/relationships/hyperlink" Target="mailto:apersico@luiss.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contardi@luiss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hyperlink" Target="mailto:pzitti@luiss.it" TargetMode="External"/><Relationship Id="rId5" Type="http://schemas.openxmlformats.org/officeDocument/2006/relationships/hyperlink" Target="mailto:dtesta@luiss.it" TargetMode="External"/><Relationship Id="rId4" Type="http://schemas.openxmlformats.org/officeDocument/2006/relationships/hyperlink" Target="mailto:apersico@luiss.it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7D3803-E683-4367-BE59-9D3DFC4B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299" y="1636688"/>
            <a:ext cx="11189995" cy="3268587"/>
          </a:xfrm>
        </p:spPr>
        <p:txBody>
          <a:bodyPr/>
          <a:lstStyle/>
          <a:p>
            <a:r>
              <a:rPr lang="en-US" sz="3200" dirty="0" err="1">
                <a:latin typeface="Luiss Sans"/>
              </a:rPr>
              <a:t>Diritto</a:t>
            </a:r>
            <a:r>
              <a:rPr lang="en-US" sz="3200" dirty="0">
                <a:latin typeface="Luiss Sans"/>
              </a:rPr>
              <a:t> </a:t>
            </a:r>
            <a:r>
              <a:rPr lang="en-US" sz="3200" dirty="0" err="1">
                <a:latin typeface="Luiss Sans"/>
              </a:rPr>
              <a:t>pubblico</a:t>
            </a:r>
            <a:r>
              <a:rPr lang="en-US" sz="3200" dirty="0">
                <a:latin typeface="Luiss Sans"/>
              </a:rPr>
              <a:t> </a:t>
            </a:r>
            <a:r>
              <a:rPr lang="en-US" sz="3200" dirty="0" err="1">
                <a:latin typeface="Luiss Sans"/>
              </a:rPr>
              <a:t>dell’</a:t>
            </a:r>
            <a:r>
              <a:rPr lang="en-US" sz="3200" i="1" dirty="0" err="1">
                <a:latin typeface="Luiss Sans"/>
              </a:rPr>
              <a:t>Innovazione</a:t>
            </a:r>
            <a:r>
              <a:rPr lang="en-US" sz="3200" dirty="0">
                <a:latin typeface="Luiss Sans"/>
              </a:rPr>
              <a:t> e </a:t>
            </a:r>
            <a:r>
              <a:rPr lang="en-US" sz="3200" dirty="0" err="1">
                <a:latin typeface="Luiss Sans"/>
              </a:rPr>
              <a:t>della</a:t>
            </a:r>
            <a:r>
              <a:rPr lang="en-US" sz="3200" dirty="0">
                <a:latin typeface="Luiss Sans"/>
              </a:rPr>
              <a:t> </a:t>
            </a:r>
            <a:r>
              <a:rPr lang="en-US" sz="3200" i="1" dirty="0" err="1">
                <a:latin typeface="Luiss Sans"/>
              </a:rPr>
              <a:t>Sostenibilità</a:t>
            </a:r>
            <a:r>
              <a:rPr lang="en-US" sz="3200" dirty="0">
                <a:latin typeface="Luiss Sans"/>
              </a:rPr>
              <a:t> </a:t>
            </a:r>
            <a:br>
              <a:rPr lang="en-US" sz="3200" dirty="0">
                <a:latin typeface="Luiss Sans"/>
              </a:rPr>
            </a:br>
            <a:br>
              <a:rPr lang="en-US" sz="3200" dirty="0">
                <a:latin typeface="Luiss Sans"/>
              </a:rPr>
            </a:br>
            <a:r>
              <a:rPr lang="en-US" sz="3200" i="1" dirty="0" err="1">
                <a:latin typeface="Luiss Sans"/>
              </a:rPr>
              <a:t>Introduzione</a:t>
            </a:r>
            <a:r>
              <a:rPr lang="en-US" sz="3200" i="1" dirty="0">
                <a:latin typeface="Luiss Sans"/>
              </a:rPr>
              <a:t> al </a:t>
            </a:r>
            <a:r>
              <a:rPr lang="en-US" sz="3200" i="1" dirty="0" err="1">
                <a:latin typeface="Luiss Sans"/>
              </a:rPr>
              <a:t>corso</a:t>
            </a:r>
            <a:r>
              <a:rPr lang="en-US" sz="3200" i="1" dirty="0">
                <a:latin typeface="Luiss Sans"/>
              </a:rPr>
              <a:t> </a:t>
            </a:r>
            <a:br>
              <a:rPr lang="en-US" sz="3200" dirty="0">
                <a:latin typeface="Luiss Sans"/>
              </a:rPr>
            </a:br>
            <a:br>
              <a:rPr lang="en-US" sz="3200" dirty="0">
                <a:latin typeface="Luiss Sans"/>
              </a:rPr>
            </a:br>
            <a:r>
              <a:rPr lang="en-US" sz="3200" dirty="0">
                <a:latin typeface="Luiss Sans"/>
              </a:rPr>
              <a:t>2024/2025</a:t>
            </a:r>
            <a:br>
              <a:rPr lang="en-US" dirty="0">
                <a:latin typeface="Luiss Sans"/>
              </a:rPr>
            </a:br>
            <a:br>
              <a:rPr lang="en-US" dirty="0">
                <a:latin typeface="Luiss Sans"/>
              </a:rPr>
            </a:br>
            <a:endParaRPr lang="en-US" dirty="0">
              <a:latin typeface="Luiss Sans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E4A225-89D1-4713-B7B6-24A1E43B17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0225" y="862117"/>
            <a:ext cx="6889750" cy="658707"/>
          </a:xfrm>
        </p:spPr>
        <p:txBody>
          <a:bodyPr/>
          <a:lstStyle/>
          <a:p>
            <a:r>
              <a:rPr lang="en-US" b="1" dirty="0" err="1"/>
              <a:t>Dipartimento</a:t>
            </a:r>
            <a:r>
              <a:rPr lang="en-US" b="1" dirty="0"/>
              <a:t> di </a:t>
            </a:r>
            <a:r>
              <a:rPr lang="en-US" b="1" dirty="0" err="1"/>
              <a:t>Giurisprudenza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9094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91F1B2-E5FC-6143-CF85-D497582D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Luiss Sans"/>
              </a:rPr>
              <a:t>Materiali didattici e lezioni online</a:t>
            </a:r>
            <a:endParaRPr lang="it-IT" b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CA855E6-30B2-997E-2B77-9F064082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10</a:t>
            </a:fld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4B13657-BFBB-69E7-6798-A47AFBF8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84520"/>
            <a:ext cx="11222038" cy="433995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it-IT" sz="28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Il metodo del corso è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laboratoriale</a:t>
            </a:r>
            <a:r>
              <a:rPr lang="it-IT" sz="28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: si collabora, si co-crea e co-produce conoscenza prima, durante e dopo la lezione</a:t>
            </a:r>
          </a:p>
          <a:p>
            <a:pPr algn="just"/>
            <a:r>
              <a:rPr lang="it-IT" sz="28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Prima di ogni lezione (</a:t>
            </a:r>
            <a:r>
              <a:rPr lang="it-IT" sz="2800" u="sng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al più tardi entro il venerdì mattina precedente alla lezione</a:t>
            </a:r>
            <a:r>
              <a:rPr lang="it-IT" sz="28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)  saranno disponibili materiali di lettura, dispense e presentazioni che coprono ciascuno degli argomenti specifici affrontati durante il corso: controlla la piattaforma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LUISS 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Learn</a:t>
            </a:r>
            <a:r>
              <a:rPr lang="it-IT" sz="28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!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it-IT" sz="28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Tutte le letture sono qualificate come «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consigliate</a:t>
            </a:r>
            <a:r>
              <a:rPr lang="it-IT" sz="28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», salvo una che sarà identificata come obbligatoria (</a:t>
            </a:r>
            <a:r>
              <a:rPr lang="it-IT" sz="2800" u="sng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particolarmente importante per i non frequentanti</a:t>
            </a:r>
            <a:r>
              <a:rPr lang="it-IT" sz="28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); è opportuno tuttavia arrivare in classe con una conoscenza dei temi oggetto della lezione; specie nelle lezioni del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lunedì </a:t>
            </a:r>
            <a:r>
              <a:rPr lang="it-IT" sz="28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che verranno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introdotte dal docente </a:t>
            </a:r>
            <a:r>
              <a:rPr lang="it-IT" sz="28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per avviare e stimolare </a:t>
            </a:r>
            <a:r>
              <a:rPr lang="it-IT" sz="2800" b="1" u="sng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una discussione con/tra gli studenti i cui interventi spontanei verranno valutati come parte integrante del percorso di valutazione progressiva del corso</a:t>
            </a:r>
          </a:p>
          <a:p>
            <a:pPr algn="just"/>
            <a:r>
              <a:rPr lang="it-IT" sz="2800" b="1" u="sng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Resta inteso che in assenza di interventi spontanei saranno il docente o i collaboratori di cattedra a porre domande agli studenti sugli argomenti del </a:t>
            </a:r>
            <a:r>
              <a:rPr lang="it-IT" sz="2900" b="1" u="sng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giorno per stimolare la co-creazione  </a:t>
            </a:r>
          </a:p>
        </p:txBody>
      </p:sp>
    </p:spTree>
    <p:extLst>
      <p:ext uri="{BB962C8B-B14F-4D97-AF65-F5344CB8AC3E}">
        <p14:creationId xmlns:p14="http://schemas.microsoft.com/office/powerpoint/2010/main" val="170558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E19D42-13AD-2B4D-C1BF-0E8DC443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97" y="193177"/>
            <a:ext cx="11579225" cy="782636"/>
          </a:xfrm>
        </p:spPr>
        <p:txBody>
          <a:bodyPr/>
          <a:lstStyle/>
          <a:p>
            <a:r>
              <a:rPr lang="it-IT" b="1" dirty="0">
                <a:latin typeface="Luiss Sans"/>
              </a:rPr>
              <a:t>Esercitazioni 4 febbraio – 11 febbraio</a:t>
            </a:r>
          </a:p>
          <a:p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6DB909-AFFD-47B3-0860-FF22AE0F2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796" y="710898"/>
            <a:ext cx="11378365" cy="5355365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Le lezioni del </a:t>
            </a:r>
            <a:r>
              <a:rPr lang="it-IT" sz="1800" b="1" dirty="0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4 e 11 febbraio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 verranno strutturate come </a:t>
            </a:r>
            <a:r>
              <a:rPr lang="it-IT" sz="1800" b="1" dirty="0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esercitazioni di carattere pratico 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volte a fornire agli studenti le capacità di base per condurre delle attività di ricerca composite nell’ambito delle scienze sociali, da intendersi come </a:t>
            </a:r>
            <a:r>
              <a:rPr lang="it-IT" sz="1800" b="1" dirty="0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skills fondamentali per il modello </a:t>
            </a:r>
            <a:r>
              <a:rPr lang="it-IT" sz="1800" b="1" dirty="0" err="1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problem</a:t>
            </a:r>
            <a:r>
              <a:rPr lang="it-IT" sz="1800" b="1" dirty="0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 </a:t>
            </a:r>
            <a:r>
              <a:rPr lang="it-IT" sz="1800" b="1" dirty="0" err="1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based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, nonché punto di partenza metodologico e pratico necessario sia per il lavoro di tesi che ciascuno studente dovrà affrontare sia per il proficuo svolgimento di qualsivoglia professione intellettuale legata al contesto delle scienze sociali. </a:t>
            </a:r>
          </a:p>
          <a:p>
            <a:pPr marL="0" indent="0" algn="just" fontAlgn="base">
              <a:buNone/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Segnatamente: </a:t>
            </a:r>
          </a:p>
          <a:p>
            <a:pPr algn="just" fontAlgn="base"/>
            <a:r>
              <a:rPr lang="it-IT" sz="1800" b="1" dirty="0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4  febbraio 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sotto la guida del </a:t>
            </a:r>
            <a:r>
              <a:rPr lang="it-IT" sz="1800" b="1" dirty="0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Prof.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 </a:t>
            </a:r>
            <a:r>
              <a:rPr lang="it-IT" sz="1800" b="1" dirty="0" err="1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Iaione</a:t>
            </a:r>
            <a:r>
              <a:rPr lang="it-IT" sz="1800" b="1" dirty="0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 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e una parte del gruppo di ricercatori di Luiss </a:t>
            </a:r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LabGov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 illustreranno agli studenti le </a:t>
            </a:r>
            <a:r>
              <a:rPr lang="it-IT" sz="1800" b="1" dirty="0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modalità di ricerca sulle banche dati giuridiche (nazionali ed internazionali) con particolare riferimento alle decisioni delle principali Corti italiane ed europee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: i) Corte di Cassazione; ii) Consiglio di Stato; iii) Corte europea dei diritti dell’uomo; iv) Corte di Giustizia dell’Unione Europea.</a:t>
            </a:r>
          </a:p>
          <a:p>
            <a:pPr algn="just" fontAlgn="base"/>
            <a:r>
              <a:rPr lang="it-IT" sz="1800" b="1" dirty="0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11 febbraio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 sotto la guida della Dr.ssa Anna Berti Suman e dei </a:t>
            </a:r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TAs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Luiss Sans"/>
                <a:cs typeface="Calibri"/>
              </a:rPr>
              <a:t> verranno illustrate agli studenti strumenti di analisi empirica del diritto </a:t>
            </a:r>
            <a:endParaRPr lang="it-IT" sz="1800" b="1" dirty="0">
              <a:solidFill>
                <a:schemeClr val="accent1">
                  <a:lumMod val="50000"/>
                </a:schemeClr>
              </a:solidFill>
              <a:latin typeface="Luiss Sans"/>
              <a:cs typeface="Calibri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811386-9AFA-921A-961B-A49A1895FF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96600" y="6224587"/>
            <a:ext cx="85883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defPPr>
              <a:defRPr lang="it-IT"/>
            </a:defPPr>
            <a:lvl1pPr marL="0" algn="r" defTabSz="914400" rtl="0" eaLnBrk="1" latinLnBrk="0" hangingPunct="1">
              <a:defRPr sz="1400" b="0" i="0" kern="120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589A36-170F-7348-BCDB-23CF9D860473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14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Luiss Sans"/>
              </a:rPr>
              <a:t>Metodologia</a:t>
            </a:r>
            <a:endParaRPr lang="en-US" b="1" dirty="0">
              <a:latin typeface="Luiss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62012"/>
            <a:ext cx="11222038" cy="4339955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La metodologia didattica prevede un approccio strutturato, che si sviluppa su due momenti distinti, il lunedì e il martedì, con l’obiettivo di combinare dialogo, approfondimento e pensiero critico.</a:t>
            </a:r>
          </a:p>
          <a:p>
            <a:pPr algn="just"/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Lunedì: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Research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 Seminar &gt; Dialogo e co-creazione</a:t>
            </a:r>
          </a:p>
          <a:p>
            <a:pPr algn="just"/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Un membro del team, un docente, un dottorando, un ospite introduce l’argomento attraverso una presentazione supportata da slide preparate dal team</a:t>
            </a:r>
          </a:p>
          <a:p>
            <a:pPr algn="just"/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Ogni intervento mira ad approfondire un aspetto specifico o a proporre un’interpretazione critica della tematica esposta </a:t>
            </a:r>
          </a:p>
          <a:p>
            <a:pPr algn="just"/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Momento di co-creazione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: Dopo gli interventi, si apre uno spazio per interventi di co-creazione, dove il team e la classe possono proporre spunti di riflessione, domande o sollevare ulteriori temi correlati.</a:t>
            </a:r>
          </a:p>
          <a:p>
            <a:pPr algn="just"/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Wrap-up finale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: Si riassumono da parte degli studenti i punti salienti emersi durante la discussione e si propongono conclusioni aperte, che possono servire come stimolo per il laboratorio del giorno successivo.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467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13</a:t>
            </a:fld>
            <a:endParaRPr lang="it-IT"/>
          </a:p>
        </p:txBody>
      </p:sp>
      <p:sp>
        <p:nvSpPr>
          <p:cNvPr id="24" name="Rectangle 23"/>
          <p:cNvSpPr/>
          <p:nvPr/>
        </p:nvSpPr>
        <p:spPr>
          <a:xfrm>
            <a:off x="452015" y="1061567"/>
            <a:ext cx="11019181" cy="489364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AutoNum type="arabicPeriod"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Principi - sostenibilità o iniziativa economica?</a:t>
            </a:r>
          </a:p>
          <a:p>
            <a:pPr marL="457200" indent="-457200" algn="just">
              <a:buAutoNum type="arabicPeriod"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Principi - transizione giusta o sviluppo integrato?</a:t>
            </a:r>
          </a:p>
          <a:p>
            <a:pPr marL="457200" indent="-457200" algn="just">
              <a:buAutoNum type="arabicPeriod"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Principi - risultato o DNSH?</a:t>
            </a:r>
          </a:p>
          <a:p>
            <a:pPr marL="457200" indent="-457200" algn="just">
              <a:buAutoNum type="arabicPeriod"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Principi - innovazione o quinta libertà?</a:t>
            </a:r>
          </a:p>
          <a:p>
            <a:pPr marL="457200" indent="-457200" algn="just">
              <a:buAutoNum type="arabicPeriod"/>
            </a:pPr>
            <a:r>
              <a:rPr lang="it-IT" sz="24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 Soggetti - Stati, Regioni, Enti locali? (10 febbraio)</a:t>
            </a:r>
          </a:p>
          <a:p>
            <a:pPr marL="457200" indent="-457200" algn="just">
              <a:buAutoNum type="arabicPeriod"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Soggetti - Autonomie scientifiche, universitarie o scuole?</a:t>
            </a:r>
          </a:p>
          <a:p>
            <a:pPr marL="457200" indent="-457200" algn="just">
              <a:buAutoNum type="arabicPeriod"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Soggetti - Autonomie sociali o civiche?</a:t>
            </a:r>
          </a:p>
          <a:p>
            <a:pPr marL="457200" indent="-457200" algn="just">
              <a:buAutoNum type="arabicPeriod"/>
            </a:pPr>
            <a:r>
              <a:rPr lang="it-IT" sz="24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Soggetti - Autonomie private: start up, aziende sostenibili, investitori istituzionali</a:t>
            </a:r>
          </a:p>
          <a:p>
            <a:pPr marL="457200" indent="-457200" algn="just">
              <a:buAutoNum type="arabicPeriod"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Settori - QC/AI/Cloud/Aerospazio/Materiali </a:t>
            </a:r>
            <a:r>
              <a:rPr lang="it-IT" sz="24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critici</a:t>
            </a:r>
          </a:p>
          <a:p>
            <a:pPr marL="457200" indent="-457200" algn="just">
              <a:buAutoNum type="arabicPeriod"/>
            </a:pPr>
            <a:r>
              <a:rPr lang="it-IT" sz="24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Settori - 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Bioeconomy/Life Sciences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it-IT" sz="24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Settori - Trasporti/Energia</a:t>
            </a:r>
          </a:p>
          <a:p>
            <a:pPr marL="457200" indent="-457200" algn="just">
              <a:buAutoNum type="arabicPeriod"/>
            </a:pPr>
            <a:r>
              <a:rPr lang="it-IT" sz="24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Settori - Urbanistica/Immobiliare</a:t>
            </a:r>
          </a:p>
          <a:p>
            <a:pPr marL="457200" indent="-457200" algn="just">
              <a:buAutoNum type="arabicPeriod"/>
            </a:pPr>
            <a:r>
              <a:rPr lang="it-IT" sz="24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Settori - Acqua/Cibo/Rifiuti/Economia circolare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4662" y="130073"/>
            <a:ext cx="2907334" cy="49244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 sz="2600" b="1" dirty="0" err="1">
                <a:solidFill>
                  <a:srgbClr val="003A70"/>
                </a:solidFill>
                <a:latin typeface="Luiss Sans"/>
                <a:ea typeface="Luiss Sans" pitchFamily="2" charset="0"/>
                <a:cs typeface="Luiss Sans" pitchFamily="2" charset="0"/>
              </a:rPr>
              <a:t>Research</a:t>
            </a:r>
            <a:r>
              <a:rPr lang="it-IT" sz="2600" b="1" dirty="0">
                <a:solidFill>
                  <a:srgbClr val="003A70"/>
                </a:solidFill>
                <a:latin typeface="Luiss Sans"/>
                <a:ea typeface="Luiss Sans" pitchFamily="2" charset="0"/>
                <a:cs typeface="Luiss Sans" pitchFamily="2" charset="0"/>
              </a:rPr>
              <a:t> </a:t>
            </a:r>
            <a:r>
              <a:rPr lang="it-IT" sz="2600" b="1" dirty="0" err="1">
                <a:solidFill>
                  <a:srgbClr val="003A70"/>
                </a:solidFill>
                <a:latin typeface="Luiss Sans"/>
                <a:ea typeface="Luiss Sans" pitchFamily="2" charset="0"/>
                <a:cs typeface="Luiss Sans" pitchFamily="2" charset="0"/>
              </a:rPr>
              <a:t>seminars</a:t>
            </a:r>
            <a:r>
              <a:rPr lang="it-IT" sz="2600" b="1" dirty="0">
                <a:solidFill>
                  <a:srgbClr val="003A70"/>
                </a:solidFill>
                <a:latin typeface="Luiss Sans"/>
                <a:ea typeface="Luiss Sans" pitchFamily="2" charset="0"/>
                <a:cs typeface="Luiss San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98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Luiss Sans"/>
              </a:rPr>
              <a:t>Laboratorio di pensiero critico</a:t>
            </a:r>
            <a:endParaRPr lang="en-US" b="1" dirty="0">
              <a:latin typeface="Luiss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1" y="1166812"/>
            <a:ext cx="11222038" cy="4339955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Il martedì è dedicato al confronto critico mediante un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 Oxford-style </a:t>
            </a:r>
            <a:r>
              <a:rPr lang="it-IT" b="1" err="1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debate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, che segue una struttura precisa:</a:t>
            </a:r>
            <a:endParaRPr lang="it-IT">
              <a:solidFill>
                <a:schemeClr val="accent1">
                  <a:lumMod val="75000"/>
                </a:schemeClr>
              </a:solidFill>
              <a:latin typeface="Luiss Sans"/>
              <a:cs typeface="Calibri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1) Il team dei dottorandi seleziona una sentenza, una politica pubblica, ecc. su un tema chiave che sarà al centro del dibattito.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2) I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debaters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 (singolarmente o in coppia a seconda della partecipazione) vengono incaricati di sostenere tesi opposte in merito al tema chiave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3) Introduzione degli argomenti da parte di ciascuno dei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debaters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 (min 20 - max 25 minuti ciascuno). Ogni </a:t>
            </a:r>
            <a:r>
              <a:rPr lang="it-IT" err="1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debater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 introduce la propria posizione con una presentazione chiara e argomentata, supportata da riferimenti a sentenze, principi o teorie rilevanti, leggi, evidenze empiriche come dati scientifici. 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4) Scambio tra i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debaters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 (5+5 per max 20 minuti). Si apre un confronto diretto tra le due posizioni, moderato dal team. </a:t>
            </a:r>
            <a:r>
              <a:rPr lang="it-IT" u="sng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Questa fase consente ai </a:t>
            </a:r>
            <a:r>
              <a:rPr lang="it-IT" u="sng" dirty="0" err="1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debaters</a:t>
            </a:r>
            <a:r>
              <a:rPr lang="it-IT" u="sng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 di replicare alle argomentazioni della controparte e approfondire punti critici.</a:t>
            </a:r>
            <a:endParaRPr lang="it-IT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5) Q&amp;A (10 minuti). L’audience e il team di moderazione intervengono con domande mirate e contributi per contribuire alla ulteriore riflessione e chiarire aspetti controversi. L’obiettivo è coinvolgere tutti i partecipanti nel dialogo, incentivando il pensiero critico e la partecipazione attiva di tutta la classe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6) WRAP-UP: il team sintetizza i risultati del dibattito (punti di condivisione o di estrema divisione; nuove acquisizioni) e individua i nodi irrisolti che richiedono ulteriore investimento sulla riflessione e il dialogo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809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Luiss Sans"/>
              </a:rPr>
              <a:t>Linee guida per il laboratorio di pensiero critico</a:t>
            </a:r>
            <a:endParaRPr lang="en-US" b="1" dirty="0">
              <a:latin typeface="Luiss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21" y="1188832"/>
            <a:ext cx="11222038" cy="432658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Il team assisterà con orario di ricevimento dedicato nella preparazione e gestione del laboratorio. Gli elementi chiave del dibattito sono: </a:t>
            </a:r>
          </a:p>
          <a:p>
            <a:pPr marL="514350" indent="-514350" algn="just">
              <a:buAutoNum type="arabicParenR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Sintesi del tema o della sentenza oggetto del dibattito. </a:t>
            </a:r>
          </a:p>
          <a:p>
            <a:pPr marL="514350" indent="-514350" algn="just">
              <a:buAutoNum type="arabicParenR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Argomentare e strutturare la propria tesi: il problema, la propria ipotesi, i dati e argomenti a favore della propria ipotesi, i risultati, anticipare eventuali critiche anche in vista delle repliche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 algn="just">
              <a:buAutoNum type="arabicParenR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Strutturare in modo preciso tempo per ogni fase del dibattito.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98200" y="6221094"/>
            <a:ext cx="858838" cy="365125"/>
          </a:xfrm>
        </p:spPr>
        <p:txBody>
          <a:bodyPr/>
          <a:lstStyle/>
          <a:p>
            <a:fld id="{DD589A36-170F-7348-BCDB-23CF9D860473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198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Criteri di Valutazione</a:t>
            </a:r>
            <a:br>
              <a:rPr lang="it-IT" dirty="0"/>
            </a:br>
            <a:r>
              <a:rPr lang="it-IT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64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Luiss Sans"/>
              </a:rPr>
              <a:t>Criteri di Valutazione</a:t>
            </a:r>
            <a:endParaRPr lang="en-US" b="1">
              <a:latin typeface="Luiss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77412"/>
            <a:ext cx="11222038" cy="4339955"/>
          </a:xfrm>
        </p:spPr>
        <p:txBody>
          <a:bodyPr>
            <a:normAutofit/>
          </a:bodyPr>
          <a:lstStyle/>
          <a:p>
            <a:pPr algn="just"/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Il sistema di valutazione è strutturato in tre componenti principali, ciascuna con un massimo di 10 punti, per un totale di 30 punti complessivi: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Partecipazione (quantitativa)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Co-creazione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(qualitativa)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Performance nel dibattito (quali-quantitativa)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it-IT" dirty="0">
              <a:solidFill>
                <a:schemeClr val="accent1">
                  <a:lumMod val="75000"/>
                </a:schemeClr>
              </a:solidFill>
              <a:latin typeface="Luiss Sans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204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A3FB4-AF1D-A476-4DEF-CEC38897C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D926-368C-0AB7-3F52-79F89C16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t-IT" b="1" dirty="0">
                <a:latin typeface="Luiss Sans"/>
              </a:rPr>
              <a:t>Partecipazione – fino a 10 punti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79FC-1552-8690-2F9F-532FE0E14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977412"/>
            <a:ext cx="11222038" cy="4339955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Presenza alle lezioni – fino a 10 punti</a:t>
            </a:r>
            <a:endParaRPr lang="it-IT"/>
          </a:p>
          <a:p>
            <a:pPr marL="0" indent="0" algn="just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La presenza è considerata un requisito fondamentale per essere valutato come "frequentante" e soprattutto per partecipare attivamente al corso. Non basta essere nella stanza.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Soglia minima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: È necessario partecipare ad almeno il 70% delle lezioni per essere considerati "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attending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".</a:t>
            </a:r>
          </a:p>
          <a:p>
            <a:pPr marL="0" indent="0" algn="just">
              <a:buNone/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Distribuzione del punteggio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algn="just"/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10 punti: Partecipazione al 100% delle lezioni (presenza totale)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8-9 punti: Partecipazione compresa tra l’85% e il 99%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6-7 punti: Partecipazione compresa tra il 70% e l’84%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0-5 punti: Partecipazione inferiore al 70% (non classificati come "frequentanti")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Rilevazione della presenza: Le presenze verranno registrate a ogni incontro (sia lunedì che martedì) attraverso un registro elettronico su Luiss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Learn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iss Sans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BA253-3413-E4E9-B3F5-4152A62C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385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2. Co-creazione in classe o a latere – fino a 10 punti</a:t>
            </a:r>
            <a:br>
              <a:rPr lang="it-IT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22" y="1155970"/>
            <a:ext cx="11315616" cy="47209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100" dirty="0">
                <a:solidFill>
                  <a:schemeClr val="accent1">
                    <a:lumMod val="75000"/>
                  </a:schemeClr>
                </a:solidFill>
              </a:rPr>
              <a:t>La co-creazione premia l’attività partecipativa e creativa degli studenti, sia durante le lezioni sia attraverso contributi esterni.</a:t>
            </a:r>
            <a:endParaRPr lang="it-IT"/>
          </a:p>
          <a:p>
            <a:r>
              <a:rPr lang="it-IT" sz="2100" dirty="0">
                <a:solidFill>
                  <a:schemeClr val="accent1">
                    <a:lumMod val="75000"/>
                  </a:schemeClr>
                </a:solidFill>
              </a:rPr>
              <a:t>Criteri di valutazione:</a:t>
            </a:r>
          </a:p>
          <a:p>
            <a:pPr lvl="1"/>
            <a:r>
              <a:rPr lang="it-IT" sz="2100" b="1" dirty="0">
                <a:solidFill>
                  <a:schemeClr val="accent1">
                    <a:lumMod val="75000"/>
                  </a:schemeClr>
                </a:solidFill>
                <a:latin typeface="Luiss Sans"/>
                <a:ea typeface="Luiss Sans" pitchFamily="2" charset="0"/>
                <a:cs typeface="Calibri"/>
              </a:rPr>
              <a:t>Partecipazione attiva in classe</a:t>
            </a:r>
            <a:r>
              <a:rPr lang="it-IT" sz="2100" dirty="0">
                <a:solidFill>
                  <a:schemeClr val="accent1">
                    <a:lumMod val="75000"/>
                  </a:schemeClr>
                </a:solidFill>
                <a:latin typeface="Luiss Sans"/>
                <a:ea typeface="Luiss Sans" pitchFamily="2" charset="0"/>
                <a:cs typeface="Calibri"/>
              </a:rPr>
              <a:t>: Interventi durante le discussioni, suggerimenti utili, contributi critici o collaborativi.</a:t>
            </a:r>
          </a:p>
          <a:p>
            <a:pPr lvl="1"/>
            <a:r>
              <a:rPr lang="it-IT" sz="2100" b="1" dirty="0">
                <a:solidFill>
                  <a:schemeClr val="accent1">
                    <a:lumMod val="75000"/>
                  </a:schemeClr>
                </a:solidFill>
                <a:latin typeface="Luiss Sans"/>
                <a:ea typeface="Luiss Sans" pitchFamily="2" charset="0"/>
                <a:cs typeface="Calibri"/>
              </a:rPr>
              <a:t>Contributi scritti o digitali</a:t>
            </a:r>
            <a:r>
              <a:rPr lang="it-IT" sz="2100" dirty="0">
                <a:solidFill>
                  <a:schemeClr val="accent1">
                    <a:lumMod val="75000"/>
                  </a:schemeClr>
                </a:solidFill>
                <a:latin typeface="Luiss Sans"/>
                <a:ea typeface="Luiss Sans" pitchFamily="2" charset="0"/>
                <a:cs typeface="Calibri"/>
              </a:rPr>
              <a:t>: elaborazione di contenuti di qualità (es. ricerche, slide, mappe concettuali, contributi scritti, commenti a sentenze, ecc.) condivisi con il gruppo o con il team.</a:t>
            </a:r>
          </a:p>
          <a:p>
            <a:pPr lvl="1"/>
            <a:r>
              <a:rPr lang="it-IT" sz="2100" b="1" dirty="0">
                <a:solidFill>
                  <a:schemeClr val="accent1">
                    <a:lumMod val="75000"/>
                  </a:schemeClr>
                </a:solidFill>
                <a:latin typeface="Luiss Sans"/>
                <a:ea typeface="Luiss Sans" pitchFamily="2" charset="0"/>
                <a:cs typeface="Calibri"/>
              </a:rPr>
              <a:t>Progetti speciali:</a:t>
            </a:r>
            <a:r>
              <a:rPr lang="it-IT" sz="2100" dirty="0">
                <a:solidFill>
                  <a:schemeClr val="accent1">
                    <a:lumMod val="75000"/>
                  </a:schemeClr>
                </a:solidFill>
                <a:latin typeface="Luiss Sans"/>
                <a:ea typeface="Luiss Sans" pitchFamily="2" charset="0"/>
                <a:cs typeface="Calibri"/>
              </a:rPr>
              <a:t> Partecipazione a o organizzazione di workshop, seminari, sviluppo di materiali extra come podcasts, video, blogs, ecc. sui temi del corso.</a:t>
            </a:r>
          </a:p>
          <a:p>
            <a:r>
              <a:rPr lang="it-IT" sz="2100" b="1" dirty="0">
                <a:solidFill>
                  <a:schemeClr val="accent1">
                    <a:lumMod val="75000"/>
                  </a:schemeClr>
                </a:solidFill>
              </a:rPr>
              <a:t>Distribuzione del punteggio</a:t>
            </a:r>
            <a:r>
              <a:rPr lang="it-IT" sz="21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it-IT" sz="2100" dirty="0">
                <a:solidFill>
                  <a:schemeClr val="accent1">
                    <a:lumMod val="75000"/>
                  </a:schemeClr>
                </a:solidFill>
                <a:latin typeface="Luiss Sans" pitchFamily="2" charset="0"/>
                <a:ea typeface="Luiss Sans" pitchFamily="2" charset="0"/>
                <a:cs typeface="Calibri" panose="020F0502020204030204" pitchFamily="34" charset="0"/>
              </a:rPr>
              <a:t>10 punti: Contributi eccellenti e costanti, sia in classe che a latere, che dimostrano iniziativa, originalità e profondità.</a:t>
            </a:r>
          </a:p>
          <a:p>
            <a:pPr lvl="1"/>
            <a:r>
              <a:rPr lang="it-IT" sz="2100" dirty="0">
                <a:solidFill>
                  <a:schemeClr val="accent1">
                    <a:lumMod val="75000"/>
                  </a:schemeClr>
                </a:solidFill>
                <a:latin typeface="Luiss Sans" pitchFamily="2" charset="0"/>
                <a:ea typeface="Luiss Sans" pitchFamily="2" charset="0"/>
                <a:cs typeface="Calibri" panose="020F0502020204030204" pitchFamily="34" charset="0"/>
              </a:rPr>
              <a:t>8-9 punti: Contributi di buona qualità, frequenti e coerenti.</a:t>
            </a:r>
          </a:p>
          <a:p>
            <a:pPr lvl="1"/>
            <a:r>
              <a:rPr lang="it-IT" sz="2100" dirty="0">
                <a:solidFill>
                  <a:schemeClr val="accent1">
                    <a:lumMod val="75000"/>
                  </a:schemeClr>
                </a:solidFill>
                <a:latin typeface="Luiss Sans" pitchFamily="2" charset="0"/>
                <a:ea typeface="Luiss Sans" pitchFamily="2" charset="0"/>
                <a:cs typeface="Calibri" panose="020F0502020204030204" pitchFamily="34" charset="0"/>
              </a:rPr>
              <a:t>6-7 punti: Contributi discreti, sporadici ma rilevanti.</a:t>
            </a:r>
          </a:p>
          <a:p>
            <a:pPr lvl="1"/>
            <a:r>
              <a:rPr lang="it-IT" sz="2100" dirty="0">
                <a:solidFill>
                  <a:schemeClr val="accent1">
                    <a:lumMod val="75000"/>
                  </a:schemeClr>
                </a:solidFill>
                <a:latin typeface="Luiss Sans" pitchFamily="2" charset="0"/>
                <a:ea typeface="Luiss Sans" pitchFamily="2" charset="0"/>
                <a:cs typeface="Calibri" panose="020F0502020204030204" pitchFamily="34" charset="0"/>
              </a:rPr>
              <a:t>0-5 punti: Contributi poco significativi o assenti.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103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9364"/>
            <a:ext cx="11222038" cy="993775"/>
          </a:xfrm>
        </p:spPr>
        <p:txBody>
          <a:bodyPr/>
          <a:lstStyle/>
          <a:p>
            <a:r>
              <a:rPr lang="it-IT" sz="3800" b="1" i="1">
                <a:latin typeface="Luiss Sans"/>
              </a:rPr>
              <a:t>Introduzione al corso </a:t>
            </a:r>
            <a:endParaRPr lang="en-US" sz="3800" b="1" i="1">
              <a:latin typeface="Luiss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216128"/>
            <a:ext cx="11222038" cy="4339955"/>
          </a:xfrm>
        </p:spPr>
        <p:txBody>
          <a:bodyPr>
            <a:normAutofit fontScale="85000" lnSpcReduction="20000"/>
          </a:bodyPr>
          <a:lstStyle/>
          <a:p>
            <a:endParaRPr lang="it-IT" dirty="0">
              <a:solidFill>
                <a:schemeClr val="accent1">
                  <a:lumMod val="76000"/>
                </a:schemeClr>
              </a:solidFill>
              <a:latin typeface="Luiss Sans"/>
              <a:cs typeface="Calibri"/>
            </a:endParaRPr>
          </a:p>
          <a:p>
            <a:r>
              <a:rPr lang="it-IT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Team e arco narrativo</a:t>
            </a:r>
            <a:endParaRPr lang="it-IT" dirty="0">
              <a:solidFill>
                <a:schemeClr val="accent1">
                  <a:lumMod val="76000"/>
                </a:schemeClr>
              </a:solidFill>
            </a:endParaRPr>
          </a:p>
          <a:p>
            <a:r>
              <a:rPr lang="it-IT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Percorso</a:t>
            </a:r>
            <a:endParaRPr lang="it-IT">
              <a:solidFill>
                <a:schemeClr val="accent1">
                  <a:lumMod val="76000"/>
                </a:schemeClr>
              </a:solidFill>
            </a:endParaRPr>
          </a:p>
          <a:p>
            <a:r>
              <a:rPr lang="it-IT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Calendario</a:t>
            </a:r>
          </a:p>
          <a:p>
            <a:r>
              <a:rPr lang="it-IT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Didattica</a:t>
            </a:r>
          </a:p>
          <a:p>
            <a:r>
              <a:rPr lang="it-IT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Metodi di valutazione</a:t>
            </a:r>
          </a:p>
          <a:p>
            <a:r>
              <a:rPr lang="it-IT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Q&amp;A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29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Luiss Sans"/>
              </a:rPr>
              <a:t>3. Performance nell'Oxford-style </a:t>
            </a:r>
            <a:r>
              <a:rPr lang="it-IT" b="1" dirty="0" err="1">
                <a:latin typeface="Luiss Sans"/>
              </a:rPr>
              <a:t>debate</a:t>
            </a:r>
            <a:r>
              <a:rPr lang="it-IT" sz="1900" dirty="0">
                <a:solidFill>
                  <a:schemeClr val="accent1">
                    <a:lumMod val="75000"/>
                  </a:schemeClr>
                </a:solidFill>
                <a:latin typeface="Luiss Sans"/>
              </a:rPr>
              <a:t> </a:t>
            </a:r>
            <a:r>
              <a:rPr lang="it-IT" b="1" dirty="0">
                <a:latin typeface="Luiss Sans"/>
              </a:rPr>
              <a:t>– fino a 10 punti</a:t>
            </a:r>
            <a:br>
              <a:rPr lang="it-IT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153" y="1093903"/>
            <a:ext cx="11335788" cy="478302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it-IT" sz="2700" dirty="0">
                <a:solidFill>
                  <a:schemeClr val="accent1">
                    <a:lumMod val="75000"/>
                  </a:schemeClr>
                </a:solidFill>
              </a:rPr>
              <a:t>Il dibattito settimanale (Oxford-style </a:t>
            </a:r>
            <a:r>
              <a:rPr lang="it-IT" sz="2700" dirty="0" err="1">
                <a:solidFill>
                  <a:schemeClr val="accent1">
                    <a:lumMod val="75000"/>
                  </a:schemeClr>
                </a:solidFill>
              </a:rPr>
              <a:t>debate</a:t>
            </a:r>
            <a:r>
              <a:rPr lang="it-IT" sz="2700" dirty="0">
                <a:solidFill>
                  <a:schemeClr val="accent1">
                    <a:lumMod val="75000"/>
                  </a:schemeClr>
                </a:solidFill>
              </a:rPr>
              <a:t>) è un elemento centrale per la valutazione, poiché richiede preparazione, capacità argomentativa e pensiero critico.</a:t>
            </a:r>
          </a:p>
          <a:p>
            <a:pPr algn="just"/>
            <a:r>
              <a:rPr lang="it-IT" sz="2700" b="1" dirty="0">
                <a:solidFill>
                  <a:schemeClr val="accent1">
                    <a:lumMod val="75000"/>
                  </a:schemeClr>
                </a:solidFill>
              </a:rPr>
              <a:t>Criteri di valutazione</a:t>
            </a:r>
            <a:r>
              <a:rPr lang="it-IT" sz="27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 algn="just"/>
            <a:r>
              <a:rPr lang="it-IT" sz="2700" b="1" dirty="0">
                <a:solidFill>
                  <a:schemeClr val="accent1">
                    <a:lumMod val="75000"/>
                  </a:schemeClr>
                </a:solidFill>
                <a:latin typeface="Luiss Sans"/>
                <a:ea typeface="Luiss Sans" pitchFamily="2" charset="0"/>
                <a:cs typeface="Calibri"/>
              </a:rPr>
              <a:t>Preparazione</a:t>
            </a:r>
            <a:r>
              <a:rPr lang="it-IT" sz="2700" dirty="0">
                <a:solidFill>
                  <a:schemeClr val="accent1">
                    <a:lumMod val="75000"/>
                  </a:schemeClr>
                </a:solidFill>
                <a:latin typeface="Luiss Sans"/>
                <a:ea typeface="Luiss Sans" pitchFamily="2" charset="0"/>
                <a:cs typeface="Calibri"/>
              </a:rPr>
              <a:t>: Comprensione della tesi, robustezza della ricerca e delle fonti (sentenze, dottrina, dati, ecc.), qualità delle argomentazioni.</a:t>
            </a:r>
          </a:p>
          <a:p>
            <a:pPr lvl="1" algn="just"/>
            <a:r>
              <a:rPr lang="it-IT" sz="2700" b="1" dirty="0">
                <a:solidFill>
                  <a:schemeClr val="accent1">
                    <a:lumMod val="75000"/>
                  </a:schemeClr>
                </a:solidFill>
                <a:latin typeface="Luiss Sans"/>
                <a:ea typeface="Luiss Sans" pitchFamily="2" charset="0"/>
                <a:cs typeface="Calibri"/>
              </a:rPr>
              <a:t>Efficacia comunicativa:</a:t>
            </a:r>
            <a:r>
              <a:rPr lang="it-IT" sz="2700" dirty="0">
                <a:solidFill>
                  <a:schemeClr val="accent1">
                    <a:lumMod val="75000"/>
                  </a:schemeClr>
                </a:solidFill>
                <a:latin typeface="Luiss Sans"/>
                <a:ea typeface="Luiss Sans" pitchFamily="2" charset="0"/>
                <a:cs typeface="Calibri"/>
              </a:rPr>
              <a:t> Capacità di esprimere idee in modo chiaro, persuasivo e ben strutturato.</a:t>
            </a:r>
          </a:p>
          <a:p>
            <a:pPr lvl="1" algn="just"/>
            <a:r>
              <a:rPr lang="it-IT" sz="2700" b="1" dirty="0">
                <a:solidFill>
                  <a:schemeClr val="accent1">
                    <a:lumMod val="75000"/>
                  </a:schemeClr>
                </a:solidFill>
                <a:latin typeface="Luiss Sans"/>
                <a:ea typeface="Luiss Sans" pitchFamily="2" charset="0"/>
                <a:cs typeface="Calibri"/>
              </a:rPr>
              <a:t>Gestione del confronto:</a:t>
            </a:r>
            <a:r>
              <a:rPr lang="it-IT" sz="2700" dirty="0">
                <a:solidFill>
                  <a:schemeClr val="accent1">
                    <a:lumMod val="75000"/>
                  </a:schemeClr>
                </a:solidFill>
                <a:latin typeface="Luiss Sans"/>
                <a:ea typeface="Luiss Sans" pitchFamily="2" charset="0"/>
                <a:cs typeface="Calibri"/>
              </a:rPr>
              <a:t> Capacità di rispondere alle obiezioni della controparte e di sostenere la propria posizione con flessibilità e coerenza.</a:t>
            </a:r>
          </a:p>
          <a:p>
            <a:pPr lvl="1" algn="just"/>
            <a:r>
              <a:rPr lang="it-IT" sz="2700" b="1" dirty="0">
                <a:solidFill>
                  <a:schemeClr val="accent1">
                    <a:lumMod val="75000"/>
                  </a:schemeClr>
                </a:solidFill>
                <a:latin typeface="Luiss Sans"/>
                <a:ea typeface="Luiss Sans" pitchFamily="2" charset="0"/>
                <a:cs typeface="Calibri"/>
              </a:rPr>
              <a:t>Coinvolgimento nel Q&amp;A</a:t>
            </a:r>
            <a:r>
              <a:rPr lang="it-IT" sz="2700" dirty="0">
                <a:solidFill>
                  <a:schemeClr val="accent1">
                    <a:lumMod val="75000"/>
                  </a:schemeClr>
                </a:solidFill>
                <a:latin typeface="Luiss Sans"/>
                <a:ea typeface="Luiss Sans" pitchFamily="2" charset="0"/>
                <a:cs typeface="Calibri"/>
              </a:rPr>
              <a:t>: Capacità di interagire con l’aula e rispondere alle domande in modo pertinente.</a:t>
            </a:r>
          </a:p>
          <a:p>
            <a:pPr lvl="1" algn="just"/>
            <a:r>
              <a:rPr lang="it-IT" sz="2700" b="1" dirty="0">
                <a:solidFill>
                  <a:schemeClr val="accent1">
                    <a:lumMod val="75000"/>
                  </a:schemeClr>
                </a:solidFill>
                <a:latin typeface="Luiss Sans"/>
                <a:ea typeface="Luiss Sans" pitchFamily="2" charset="0"/>
                <a:cs typeface="Calibri"/>
              </a:rPr>
              <a:t>Contributo conclusivo</a:t>
            </a:r>
            <a:r>
              <a:rPr lang="it-IT" sz="2700" dirty="0">
                <a:solidFill>
                  <a:schemeClr val="accent1">
                    <a:lumMod val="75000"/>
                  </a:schemeClr>
                </a:solidFill>
                <a:latin typeface="Luiss Sans"/>
                <a:ea typeface="Luiss Sans" pitchFamily="2" charset="0"/>
                <a:cs typeface="Calibri"/>
              </a:rPr>
              <a:t>: Sintesi e forza degli </a:t>
            </a:r>
            <a:r>
              <a:rPr lang="it-IT" sz="2700" err="1">
                <a:solidFill>
                  <a:schemeClr val="accent1">
                    <a:lumMod val="75000"/>
                  </a:schemeClr>
                </a:solidFill>
                <a:latin typeface="Luiss Sans"/>
                <a:ea typeface="Luiss Sans" pitchFamily="2" charset="0"/>
                <a:cs typeface="Calibri"/>
              </a:rPr>
              <a:t>statements</a:t>
            </a:r>
            <a:r>
              <a:rPr lang="it-IT" sz="2700" dirty="0">
                <a:solidFill>
                  <a:schemeClr val="accent1">
                    <a:lumMod val="75000"/>
                  </a:schemeClr>
                </a:solidFill>
                <a:latin typeface="Luiss Sans"/>
                <a:ea typeface="Luiss Sans" pitchFamily="2" charset="0"/>
                <a:cs typeface="Calibri"/>
              </a:rPr>
              <a:t> finali.</a:t>
            </a:r>
          </a:p>
          <a:p>
            <a:pPr algn="just"/>
            <a:r>
              <a:rPr lang="it-IT" sz="2700" b="1" dirty="0">
                <a:solidFill>
                  <a:schemeClr val="accent1">
                    <a:lumMod val="75000"/>
                  </a:schemeClr>
                </a:solidFill>
              </a:rPr>
              <a:t>Distribuzione del punteggio</a:t>
            </a:r>
            <a:r>
              <a:rPr lang="it-IT" sz="27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 algn="just"/>
            <a:r>
              <a:rPr lang="it-IT" sz="2700" dirty="0">
                <a:solidFill>
                  <a:schemeClr val="accent1">
                    <a:lumMod val="75000"/>
                  </a:schemeClr>
                </a:solidFill>
                <a:latin typeface="Luiss Sans"/>
                <a:ea typeface="Luiss Sans" pitchFamily="2" charset="0"/>
                <a:cs typeface="Calibri"/>
              </a:rPr>
              <a:t>10 punti: performance </a:t>
            </a:r>
            <a:r>
              <a:rPr lang="it-IT" sz="27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eccellente </a:t>
            </a:r>
            <a:r>
              <a:rPr lang="it-IT" sz="2700" dirty="0">
                <a:solidFill>
                  <a:schemeClr val="accent1">
                    <a:lumMod val="75000"/>
                  </a:schemeClr>
                </a:solidFill>
                <a:latin typeface="Luiss Sans"/>
                <a:ea typeface="Luiss Sans" pitchFamily="2" charset="0"/>
                <a:cs typeface="Calibri"/>
              </a:rPr>
              <a:t>in tutte le aree (preparazione, comunicazione, gestione, dibattito).</a:t>
            </a:r>
          </a:p>
          <a:p>
            <a:pPr lvl="1" algn="just"/>
            <a:r>
              <a:rPr lang="it-IT" sz="2700" dirty="0">
                <a:solidFill>
                  <a:schemeClr val="accent1">
                    <a:lumMod val="75000"/>
                  </a:schemeClr>
                </a:solidFill>
                <a:latin typeface="Luiss Sans" pitchFamily="2" charset="0"/>
                <a:ea typeface="Luiss Sans" pitchFamily="2" charset="0"/>
                <a:cs typeface="Calibri" panose="020F0502020204030204" pitchFamily="34" charset="0"/>
              </a:rPr>
              <a:t>8-9 punti: Buona performance complessiva, con alcune aree di forza evidenti.</a:t>
            </a:r>
          </a:p>
          <a:p>
            <a:pPr lvl="1" algn="just"/>
            <a:r>
              <a:rPr lang="it-IT" sz="2700" dirty="0">
                <a:solidFill>
                  <a:schemeClr val="accent1">
                    <a:lumMod val="75000"/>
                  </a:schemeClr>
                </a:solidFill>
                <a:latin typeface="Luiss Sans" pitchFamily="2" charset="0"/>
                <a:ea typeface="Luiss Sans" pitchFamily="2" charset="0"/>
                <a:cs typeface="Calibri" panose="020F0502020204030204" pitchFamily="34" charset="0"/>
              </a:rPr>
              <a:t>6-7 punti: Performance discreta, con margini di miglioramento.</a:t>
            </a:r>
          </a:p>
          <a:p>
            <a:pPr lvl="1" algn="just"/>
            <a:r>
              <a:rPr lang="it-IT" sz="2700" dirty="0">
                <a:solidFill>
                  <a:schemeClr val="accent1">
                    <a:lumMod val="75000"/>
                  </a:schemeClr>
                </a:solidFill>
                <a:latin typeface="Luiss Sans" pitchFamily="2" charset="0"/>
                <a:ea typeface="Luiss Sans" pitchFamily="2" charset="0"/>
                <a:cs typeface="Calibri" panose="020F0502020204030204" pitchFamily="34" charset="0"/>
              </a:rPr>
              <a:t>0-5 punti: Performance insufficiente, caratterizzata da scarsa preparazione o partecipazione limitata.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3867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D417E9-4B74-3FB8-9E19-F010564A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6"/>
            <a:ext cx="11222038" cy="647702"/>
          </a:xfrm>
        </p:spPr>
        <p:txBody>
          <a:bodyPr/>
          <a:lstStyle/>
          <a:p>
            <a:r>
              <a:rPr lang="it-IT" b="1" dirty="0">
                <a:latin typeface="Luiss Sans"/>
              </a:rPr>
              <a:t>Criteri di valutazione – </a:t>
            </a:r>
            <a:r>
              <a:rPr lang="it-IT" b="1" i="1" dirty="0">
                <a:latin typeface="Luiss Sans"/>
              </a:rPr>
              <a:t>Studenti non frequentanti </a:t>
            </a:r>
            <a:endParaRPr lang="it-IT" b="1" i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185364-602F-0A51-A35C-F582C9F9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849086"/>
            <a:ext cx="11621748" cy="499608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it-IT" sz="28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La valutazione degli studenti non frequentanti (ossia di coloro che non raggiungono la soglia del 70%) si svolgerà sulla base di un 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test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scritto </a:t>
            </a:r>
            <a:r>
              <a:rPr lang="it-IT" sz="28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e di una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discussione orale sulle letture obbligatorie</a:t>
            </a:r>
            <a:r>
              <a:rPr lang="it-IT" sz="28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. In aggiunta sarà valutata ogni iniziativa, contributo, progetto, attività di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co-creazione</a:t>
            </a:r>
            <a:r>
              <a:rPr lang="it-IT" sz="28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 svolto dagli studenti non frequentanti.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D6DD21-41CC-090D-BC15-3C3D5396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854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96" y="457884"/>
            <a:ext cx="11333446" cy="10790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22</a:t>
            </a:fld>
            <a:endParaRPr lang="it-IT"/>
          </a:p>
        </p:txBody>
      </p:sp>
      <p:pic>
        <p:nvPicPr>
          <p:cNvPr id="3" name="Segnaposto contenuto 2" descr="Immagine che contiene modello, quadrato, Simmetria, pixel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36D2E5C-EA51-A81E-C22C-CF1CD63F2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9295" y="999662"/>
            <a:ext cx="4339955" cy="4339955"/>
          </a:xfrm>
        </p:spPr>
      </p:pic>
    </p:spTree>
    <p:extLst>
      <p:ext uri="{BB962C8B-B14F-4D97-AF65-F5344CB8AC3E}">
        <p14:creationId xmlns:p14="http://schemas.microsoft.com/office/powerpoint/2010/main" val="2986783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3F9FD0-9E09-951A-120C-2FE01C9B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12000" b="1" dirty="0"/>
              <a:t>Q &amp; 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AF88D1-AA8F-5B40-2027-6219B031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126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37">
            <a:extLst>
              <a:ext uri="{FF2B5EF4-FFF2-40B4-BE49-F238E27FC236}">
                <a16:creationId xmlns:a16="http://schemas.microsoft.com/office/drawing/2014/main" id="{6A36C55D-C92E-2D40-81A5-A32C7E116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469" y="1313332"/>
            <a:ext cx="11456706" cy="42706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2400" b="1" i="1" dirty="0">
                <a:latin typeface="Luiss Sans"/>
              </a:rPr>
              <a:t>Professore</a:t>
            </a:r>
            <a:r>
              <a:rPr lang="it-IT" sz="2400" dirty="0">
                <a:latin typeface="Luiss Sans"/>
              </a:rPr>
              <a:t>: </a:t>
            </a:r>
            <a:endParaRPr lang="it-IT" sz="2400"/>
          </a:p>
          <a:p>
            <a:r>
              <a:rPr lang="it-IT" sz="2400" dirty="0">
                <a:solidFill>
                  <a:srgbClr val="FFFFFF"/>
                </a:solidFill>
                <a:latin typeface="Luiss Sans"/>
              </a:rPr>
              <a:t>Christian </a:t>
            </a:r>
            <a:r>
              <a:rPr lang="it-IT" sz="2400" dirty="0" err="1">
                <a:solidFill>
                  <a:srgbClr val="FFFFFF"/>
                </a:solidFill>
                <a:latin typeface="Luiss Sans"/>
              </a:rPr>
              <a:t>Iaione</a:t>
            </a:r>
            <a:r>
              <a:rPr lang="it-IT" sz="2400" dirty="0">
                <a:solidFill>
                  <a:srgbClr val="FFFFFF"/>
                </a:solidFill>
                <a:latin typeface="Luiss Sans"/>
              </a:rPr>
              <a:t> – </a:t>
            </a:r>
            <a:r>
              <a:rPr lang="it-IT" sz="2400" dirty="0">
                <a:solidFill>
                  <a:srgbClr val="FFFFFF"/>
                </a:solidFill>
                <a:latin typeface="Luiss Sans"/>
                <a:hlinkClick r:id="rId2"/>
              </a:rPr>
              <a:t>ciaione@luiss.it</a:t>
            </a:r>
            <a:r>
              <a:rPr lang="it-IT" sz="2400" dirty="0">
                <a:solidFill>
                  <a:srgbClr val="FFFFFF"/>
                </a:solidFill>
                <a:latin typeface="Luiss Sans"/>
              </a:rPr>
              <a:t>  (dopo le lezioni, preferibilmente il martedì)</a:t>
            </a:r>
            <a:endParaRPr lang="it-IT" sz="2400" b="1" dirty="0">
              <a:solidFill>
                <a:srgbClr val="4472C4"/>
              </a:solidFill>
            </a:endParaRPr>
          </a:p>
          <a:p>
            <a:r>
              <a:rPr lang="it-IT" sz="2400" b="1" i="1" dirty="0">
                <a:latin typeface="Luiss Sans"/>
              </a:rPr>
              <a:t>Collaboratori di Cattedra</a:t>
            </a:r>
            <a:r>
              <a:rPr lang="it-IT" sz="2400" b="1" dirty="0">
                <a:latin typeface="Luiss Sans"/>
              </a:rPr>
              <a:t>:</a:t>
            </a:r>
            <a:endParaRPr lang="it-IT" sz="2400" b="1">
              <a:solidFill>
                <a:srgbClr val="4472C4"/>
              </a:solidFill>
            </a:endParaRPr>
          </a:p>
          <a:p>
            <a:r>
              <a:rPr lang="it-IT" sz="2400" dirty="0">
                <a:solidFill>
                  <a:srgbClr val="FFFFFF"/>
                </a:solidFill>
                <a:latin typeface="Luiss Sans"/>
              </a:rPr>
              <a:t>Adriano Contardi – </a:t>
            </a:r>
            <a:r>
              <a:rPr lang="it-IT" sz="2400" dirty="0">
                <a:solidFill>
                  <a:srgbClr val="FFFFFF"/>
                </a:solidFill>
                <a:latin typeface="Luiss Sans"/>
                <a:hlinkClick r:id="rId3"/>
              </a:rPr>
              <a:t>acontardi@luiss.it</a:t>
            </a:r>
            <a:r>
              <a:rPr lang="it-IT" sz="2400" dirty="0">
                <a:solidFill>
                  <a:srgbClr val="FFFFFF"/>
                </a:solidFill>
                <a:latin typeface="Luiss Sans"/>
              </a:rPr>
              <a:t> </a:t>
            </a:r>
            <a:endParaRPr lang="it-IT" sz="2400" dirty="0">
              <a:solidFill>
                <a:srgbClr val="FFFFFF"/>
              </a:solidFill>
            </a:endParaRPr>
          </a:p>
          <a:p>
            <a:r>
              <a:rPr lang="it-IT" sz="2400" dirty="0">
                <a:solidFill>
                  <a:srgbClr val="FFFFFF"/>
                </a:solidFill>
                <a:latin typeface="Luiss Sans"/>
              </a:rPr>
              <a:t>Antonio Persico – </a:t>
            </a:r>
            <a:r>
              <a:rPr lang="it-IT" sz="2400" dirty="0">
                <a:solidFill>
                  <a:srgbClr val="FFFFFF"/>
                </a:solidFill>
                <a:latin typeface="Luiss Sans"/>
                <a:hlinkClick r:id="rId4"/>
              </a:rPr>
              <a:t>apersico@luiss.it</a:t>
            </a:r>
            <a:endParaRPr lang="it-IT" sz="2400">
              <a:solidFill>
                <a:srgbClr val="FFFFFF"/>
              </a:solidFill>
            </a:endParaRPr>
          </a:p>
          <a:p>
            <a:r>
              <a:rPr lang="it-IT" sz="2400" dirty="0">
                <a:solidFill>
                  <a:srgbClr val="FFFFFF"/>
                </a:solidFill>
                <a:latin typeface="Luiss Sans"/>
              </a:rPr>
              <a:t>Davide Testa – </a:t>
            </a:r>
            <a:r>
              <a:rPr lang="it-IT" sz="2400" dirty="0">
                <a:solidFill>
                  <a:srgbClr val="FFFFFF"/>
                </a:solidFill>
                <a:latin typeface="Luiss Sans"/>
                <a:hlinkClick r:id="rId5"/>
              </a:rPr>
              <a:t>dtesta@luiss.it</a:t>
            </a:r>
            <a:r>
              <a:rPr lang="it-IT" sz="2400" dirty="0">
                <a:solidFill>
                  <a:srgbClr val="FFFFFF"/>
                </a:solidFill>
                <a:latin typeface="Luiss Sans"/>
              </a:rPr>
              <a:t> </a:t>
            </a:r>
          </a:p>
          <a:p>
            <a:r>
              <a:rPr lang="it-IT" sz="2400" dirty="0">
                <a:solidFill>
                  <a:srgbClr val="FFFFFF"/>
                </a:solidFill>
                <a:latin typeface="Luiss Sans"/>
              </a:rPr>
              <a:t>Pierpaolo Zitti – </a:t>
            </a:r>
            <a:r>
              <a:rPr lang="it-IT" sz="2400" dirty="0">
                <a:solidFill>
                  <a:srgbClr val="FFFFFF"/>
                </a:solidFill>
                <a:latin typeface="Luiss Sans"/>
                <a:hlinkClick r:id="rId6"/>
              </a:rPr>
              <a:t>pzitti@luiss.it</a:t>
            </a:r>
            <a:r>
              <a:rPr lang="it-IT" sz="2400" dirty="0">
                <a:solidFill>
                  <a:srgbClr val="FFFFFF"/>
                </a:solidFill>
                <a:latin typeface="Luiss Sans"/>
              </a:rPr>
              <a:t>  </a:t>
            </a:r>
          </a:p>
        </p:txBody>
      </p:sp>
      <p:sp>
        <p:nvSpPr>
          <p:cNvPr id="6" name="Titolo 46">
            <a:extLst>
              <a:ext uri="{FF2B5EF4-FFF2-40B4-BE49-F238E27FC236}">
                <a16:creationId xmlns:a16="http://schemas.microsoft.com/office/drawing/2014/main" id="{3AE20A93-BBD9-334C-AF36-014A948CDAD3}"/>
              </a:ext>
            </a:extLst>
          </p:cNvPr>
          <p:cNvSpPr txBox="1">
            <a:spLocks/>
          </p:cNvSpPr>
          <p:nvPr/>
        </p:nvSpPr>
        <p:spPr>
          <a:xfrm>
            <a:off x="419101" y="524598"/>
            <a:ext cx="11149234" cy="7372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>
                <a:latin typeface="Luiss Sans"/>
              </a:rPr>
              <a:t>Contatti e orario di ricevimento 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877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46">
            <a:extLst>
              <a:ext uri="{FF2B5EF4-FFF2-40B4-BE49-F238E27FC236}">
                <a16:creationId xmlns:a16="http://schemas.microsoft.com/office/drawing/2014/main" id="{81426377-1A7E-8148-A8FB-3EF0D0F0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6000" dirty="0">
                <a:latin typeface="Luiss Sans"/>
              </a:rPr>
              <a:t>Team e arco narrativo del corso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357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800" b="1" dirty="0">
                <a:latin typeface="Luiss Sans"/>
              </a:rPr>
              <a:t>Introduzione al corso – Prof. Christian Iaione </a:t>
            </a:r>
            <a:endParaRPr lang="en-US" sz="3800" b="1" dirty="0">
              <a:latin typeface="Luiss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837" y="1064795"/>
            <a:ext cx="5879097" cy="47157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1400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Christian </a:t>
            </a:r>
            <a:r>
              <a:rPr lang="it-IT" sz="1400" dirty="0" err="1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Iaione</a:t>
            </a:r>
            <a:r>
              <a:rPr lang="it-IT" sz="1400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 è Professore di diritto pubblico e amministrativo, tiene corsi di </a:t>
            </a:r>
            <a:r>
              <a:rPr lang="it-IT" sz="1400" dirty="0" err="1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Law</a:t>
            </a:r>
            <a:r>
              <a:rPr lang="it-IT" sz="1400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 &amp; Policy of Innovation &amp; </a:t>
            </a:r>
            <a:r>
              <a:rPr lang="it-IT" sz="1400" dirty="0" err="1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Climate</a:t>
            </a:r>
            <a:r>
              <a:rPr lang="it-IT" sz="1400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 </a:t>
            </a:r>
            <a:r>
              <a:rPr lang="it-IT" sz="1400" dirty="0" err="1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Change</a:t>
            </a:r>
            <a:r>
              <a:rPr lang="it-IT" sz="1400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, </a:t>
            </a:r>
            <a:r>
              <a:rPr lang="it-IT" sz="1400" dirty="0" err="1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Climate-Neutral</a:t>
            </a:r>
            <a:r>
              <a:rPr lang="it-IT" sz="1400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 &amp; Smart Cities per il Dipartimento di Giurisprudenza della Luiss Guido Carli, è direttore del corso di laurea in </a:t>
            </a:r>
            <a:r>
              <a:rPr lang="it-IT" sz="1400" dirty="0" err="1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Law</a:t>
            </a:r>
            <a:r>
              <a:rPr lang="it-IT" sz="1400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, Digital Innovation and </a:t>
            </a:r>
            <a:r>
              <a:rPr lang="it-IT" sz="1400" dirty="0" err="1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Sustainability</a:t>
            </a:r>
            <a:r>
              <a:rPr lang="it-IT" sz="1400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, co-direttore del </a:t>
            </a:r>
            <a:r>
              <a:rPr lang="it-IT" sz="1400" dirty="0" err="1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MSc</a:t>
            </a:r>
            <a:r>
              <a:rPr lang="it-IT" sz="1400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 Strategic Management, Innovation &amp; </a:t>
            </a:r>
            <a:r>
              <a:rPr lang="it-IT" sz="1400" dirty="0" err="1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Sustainability</a:t>
            </a:r>
            <a:r>
              <a:rPr lang="it-IT" sz="1400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, co-direttore di </a:t>
            </a:r>
            <a:r>
              <a:rPr lang="it-IT" sz="1400" dirty="0" err="1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LabGov</a:t>
            </a:r>
            <a:r>
              <a:rPr lang="it-IT" sz="1400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 - </a:t>
            </a:r>
            <a:r>
              <a:rPr lang="it-IT" sz="1400" dirty="0" err="1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LABoratory</a:t>
            </a:r>
            <a:r>
              <a:rPr lang="it-IT" sz="1400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 for the </a:t>
            </a:r>
            <a:r>
              <a:rPr lang="it-IT" sz="1400" dirty="0" err="1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GOVernance</a:t>
            </a:r>
            <a:r>
              <a:rPr lang="it-IT" sz="1400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 of the City </a:t>
            </a:r>
            <a:r>
              <a:rPr lang="it-IT" sz="1400" dirty="0" err="1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as</a:t>
            </a:r>
            <a:r>
              <a:rPr lang="it-IT" sz="1400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 a Commons (una partnership scientifica tra la Luiss University e la Georgetown University).  È stato fellow del Netherlands Institute for Advanced Study in the </a:t>
            </a:r>
            <a:r>
              <a:rPr lang="it-IT" sz="1400" dirty="0" err="1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Humanities</a:t>
            </a:r>
            <a:r>
              <a:rPr lang="it-IT" sz="1400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 and Social Sciences (NIAS) e della NYU School of </a:t>
            </a:r>
            <a:r>
              <a:rPr lang="it-IT" sz="1400" dirty="0" err="1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Law</a:t>
            </a:r>
            <a:r>
              <a:rPr lang="it-IT" sz="1400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. È, inoltre, </a:t>
            </a:r>
            <a:r>
              <a:rPr lang="it-IT" sz="1400" dirty="0" err="1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affiliated</a:t>
            </a:r>
            <a:r>
              <a:rPr lang="it-IT" sz="1400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 fellow dell'Urban </a:t>
            </a:r>
            <a:r>
              <a:rPr lang="it-IT" sz="1400" dirty="0" err="1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Law</a:t>
            </a:r>
            <a:r>
              <a:rPr lang="it-IT" sz="1400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 Center della Fordham University. È stato responsabile scientifico della Luiss per quattro progetti di R&amp;I finanziati dall'UE (Open Heritage, EUARENAS, ENGAGE.EU R&amp;I e AWARE) e da enti pubblici italiani sulla creazione di comunità energetiche e di case di tecnologie emergenti. Ha svolto il ruolo di esperto in progetti finanziati dai programmi UE URBACT e UIA-Innovative Actions ed è membro del partenariato urbano sugli appalti innovativi e responsabili nell'ambito dell'Agenda urbana per l'UE. Coordina il City Science Office del Comune di Reggio Emilia e lo rappresenta all'interno della City Science </a:t>
            </a:r>
            <a:r>
              <a:rPr lang="it-IT" sz="1400" dirty="0" err="1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Initiative</a:t>
            </a:r>
            <a:r>
              <a:rPr lang="it-IT" sz="1400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 della Commissione Europea. Nel 2025 è fellow del The New Institute sul progetto </a:t>
            </a:r>
            <a:r>
              <a:rPr lang="it-IT" sz="1400" dirty="0" err="1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Africapitalism</a:t>
            </a:r>
            <a:r>
              <a:rPr lang="it-IT" sz="1400" dirty="0">
                <a:solidFill>
                  <a:schemeClr val="accent1">
                    <a:lumMod val="76000"/>
                  </a:schemeClr>
                </a:solidFill>
                <a:latin typeface="Luiss Sans"/>
                <a:cs typeface="Calibri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4</a:t>
            </a:fld>
            <a:endParaRPr lang="it-IT"/>
          </a:p>
        </p:txBody>
      </p:sp>
      <p:pic>
        <p:nvPicPr>
          <p:cNvPr id="4" name="Immagine 6" descr="Immagine che contiene persona, uomo, parete, interni&#10;&#10;Descrizione generata automaticamente">
            <a:extLst>
              <a:ext uri="{FF2B5EF4-FFF2-40B4-BE49-F238E27FC236}">
                <a16:creationId xmlns:a16="http://schemas.microsoft.com/office/drawing/2014/main" id="{D297952D-8022-1AD5-1E4C-F2BFE385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821" y="1600024"/>
            <a:ext cx="4460343" cy="35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7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8D404-FF1C-DB8A-1F55-045EB278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02981"/>
            <a:ext cx="11222038" cy="993775"/>
          </a:xfrm>
        </p:spPr>
        <p:txBody>
          <a:bodyPr/>
          <a:lstStyle/>
          <a:p>
            <a:r>
              <a:rPr lang="it-IT" b="1" dirty="0" err="1"/>
              <a:t>Teaching</a:t>
            </a:r>
            <a:r>
              <a:rPr lang="it-IT" b="1" dirty="0"/>
              <a:t> </a:t>
            </a:r>
            <a:r>
              <a:rPr lang="it-IT" b="1" dirty="0" err="1"/>
              <a:t>Assistants</a:t>
            </a:r>
            <a:r>
              <a:rPr lang="it-IT" b="1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F4A35B-9DA9-14F6-259F-9D9F5847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19" y="1220986"/>
            <a:ext cx="11392380" cy="43800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000" b="1" dirty="0">
                <a:solidFill>
                  <a:schemeClr val="accent1">
                    <a:lumMod val="76000"/>
                  </a:schemeClr>
                </a:solidFill>
                <a:latin typeface="Luiss Sans "/>
                <a:cs typeface="Segoe UI"/>
              </a:rPr>
              <a:t>Adriano Contardi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000" dirty="0">
                <a:solidFill>
                  <a:schemeClr val="accent1">
                    <a:lumMod val="76000"/>
                  </a:schemeClr>
                </a:solidFill>
                <a:latin typeface="Luiss Sans "/>
                <a:cs typeface="Calibri"/>
              </a:rPr>
              <a:t>PhD Candidate in Law &amp; Business XXXVII </a:t>
            </a:r>
            <a:r>
              <a:rPr lang="it-IT" sz="2000" err="1">
                <a:solidFill>
                  <a:schemeClr val="accent1">
                    <a:lumMod val="76000"/>
                  </a:schemeClr>
                </a:solidFill>
                <a:latin typeface="Luiss Sans "/>
                <a:cs typeface="Calibri"/>
              </a:rPr>
              <a:t>Cycle</a:t>
            </a:r>
            <a:r>
              <a:rPr lang="it-IT" sz="2000" dirty="0">
                <a:solidFill>
                  <a:schemeClr val="accent1">
                    <a:lumMod val="76000"/>
                  </a:schemeClr>
                </a:solidFill>
                <a:latin typeface="Luiss Sans "/>
                <a:cs typeface="Calibri"/>
              </a:rPr>
              <a:t> </a:t>
            </a:r>
            <a:r>
              <a:rPr lang="it-IT" sz="2000" err="1">
                <a:solidFill>
                  <a:schemeClr val="accent1">
                    <a:lumMod val="76000"/>
                  </a:schemeClr>
                </a:solidFill>
                <a:latin typeface="Luiss Sans "/>
                <a:cs typeface="Calibri"/>
              </a:rPr>
              <a:t>at</a:t>
            </a:r>
            <a:r>
              <a:rPr lang="it-IT" sz="2000" dirty="0">
                <a:solidFill>
                  <a:schemeClr val="accent1">
                    <a:lumMod val="76000"/>
                  </a:schemeClr>
                </a:solidFill>
                <a:latin typeface="Luiss Sans "/>
                <a:cs typeface="Calibri"/>
              </a:rPr>
              <a:t> LUISS University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000" dirty="0">
                <a:solidFill>
                  <a:schemeClr val="accent1">
                    <a:lumMod val="76000"/>
                  </a:schemeClr>
                </a:solidFill>
                <a:latin typeface="Luiss Sans "/>
                <a:cs typeface="Calibri"/>
              </a:rPr>
              <a:t>Email: </a:t>
            </a:r>
            <a:r>
              <a:rPr lang="it-IT" sz="2000" dirty="0">
                <a:solidFill>
                  <a:schemeClr val="accent1">
                    <a:lumMod val="76000"/>
                  </a:schemeClr>
                </a:solidFill>
                <a:latin typeface="Luiss Sans 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acontardi@luiss.it</a:t>
            </a:r>
            <a:endParaRPr lang="it-IT" sz="2000">
              <a:solidFill>
                <a:schemeClr val="accent1">
                  <a:lumMod val="76000"/>
                </a:schemeClr>
              </a:solidFill>
              <a:latin typeface="Luiss Sans 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2000" dirty="0">
              <a:solidFill>
                <a:schemeClr val="accent1">
                  <a:lumMod val="76000"/>
                </a:schemeClr>
              </a:solidFill>
              <a:latin typeface="Luiss Sans 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000" b="1" dirty="0">
                <a:solidFill>
                  <a:schemeClr val="accent1">
                    <a:lumMod val="76000"/>
                  </a:schemeClr>
                </a:solidFill>
                <a:latin typeface="Luiss Sans "/>
                <a:cs typeface="Segoe UI"/>
              </a:rPr>
              <a:t>Antonio Persico </a:t>
            </a:r>
            <a:endParaRPr lang="it-IT" sz="2000" b="1">
              <a:solidFill>
                <a:schemeClr val="accent1">
                  <a:lumMod val="76000"/>
                </a:schemeClr>
              </a:solidFill>
              <a:latin typeface="Luiss Sans "/>
              <a:cs typeface="Segoe U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000" err="1">
                <a:solidFill>
                  <a:schemeClr val="accent1">
                    <a:lumMod val="76000"/>
                  </a:schemeClr>
                </a:solidFill>
                <a:latin typeface="Luiss Sans "/>
                <a:cs typeface="Calibri"/>
              </a:rPr>
              <a:t>Research</a:t>
            </a:r>
            <a:r>
              <a:rPr lang="it-IT" sz="2000" dirty="0">
                <a:solidFill>
                  <a:schemeClr val="accent1">
                    <a:lumMod val="76000"/>
                  </a:schemeClr>
                </a:solidFill>
                <a:latin typeface="Luiss Sans "/>
                <a:cs typeface="Calibri"/>
              </a:rPr>
              <a:t> Fellow </a:t>
            </a:r>
            <a:r>
              <a:rPr lang="it-IT" sz="2000" err="1">
                <a:solidFill>
                  <a:schemeClr val="accent1">
                    <a:lumMod val="76000"/>
                  </a:schemeClr>
                </a:solidFill>
                <a:latin typeface="Luiss Sans "/>
                <a:cs typeface="Calibri"/>
              </a:rPr>
              <a:t>at</a:t>
            </a:r>
            <a:r>
              <a:rPr lang="it-IT" sz="2000" dirty="0">
                <a:solidFill>
                  <a:schemeClr val="accent1">
                    <a:lumMod val="76000"/>
                  </a:schemeClr>
                </a:solidFill>
                <a:latin typeface="Luiss Sans "/>
                <a:cs typeface="Calibri"/>
              </a:rPr>
              <a:t> LUISS University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000" dirty="0">
                <a:solidFill>
                  <a:schemeClr val="accent1">
                    <a:lumMod val="76000"/>
                  </a:schemeClr>
                </a:solidFill>
                <a:latin typeface="Luiss Sans "/>
                <a:cs typeface="Calibri"/>
              </a:rPr>
              <a:t>Email: </a:t>
            </a:r>
            <a:r>
              <a:rPr lang="it-IT" sz="2000" dirty="0">
                <a:solidFill>
                  <a:schemeClr val="accent1">
                    <a:lumMod val="76000"/>
                  </a:schemeClr>
                </a:solidFill>
                <a:latin typeface="Luiss Sans 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apersico@luiss.it</a:t>
            </a:r>
            <a:endParaRPr lang="it-IT" sz="2000">
              <a:solidFill>
                <a:schemeClr val="accent1">
                  <a:lumMod val="76000"/>
                </a:schemeClr>
              </a:solidFill>
              <a:latin typeface="Luiss Sans 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2000" dirty="0">
              <a:solidFill>
                <a:schemeClr val="accent1">
                  <a:lumMod val="76000"/>
                </a:schemeClr>
              </a:solidFill>
              <a:latin typeface="Luiss Sans 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000" b="1" dirty="0">
                <a:solidFill>
                  <a:schemeClr val="accent1">
                    <a:lumMod val="76000"/>
                  </a:schemeClr>
                </a:solidFill>
                <a:latin typeface="Luiss Sans "/>
                <a:cs typeface="Segoe UI"/>
              </a:rPr>
              <a:t>Davide Testa</a:t>
            </a:r>
            <a:endParaRPr lang="it-IT" sz="2000" dirty="0">
              <a:solidFill>
                <a:schemeClr val="accent1">
                  <a:lumMod val="76000"/>
                </a:schemeClr>
              </a:solidFill>
              <a:latin typeface="Luiss Sans "/>
              <a:cs typeface="Segoe U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000" dirty="0">
                <a:solidFill>
                  <a:schemeClr val="accent1">
                    <a:lumMod val="76000"/>
                  </a:schemeClr>
                </a:solidFill>
                <a:latin typeface="Luiss Sans "/>
                <a:cs typeface="Segoe UI"/>
              </a:rPr>
              <a:t>PhD Candidate in </a:t>
            </a:r>
            <a:r>
              <a:rPr lang="it-IT" sz="2000" dirty="0" err="1">
                <a:solidFill>
                  <a:schemeClr val="accent1">
                    <a:lumMod val="76000"/>
                  </a:schemeClr>
                </a:solidFill>
                <a:latin typeface="Luiss Sans "/>
                <a:cs typeface="Segoe UI"/>
              </a:rPr>
              <a:t>Law</a:t>
            </a:r>
            <a:r>
              <a:rPr lang="it-IT" sz="2000" dirty="0">
                <a:solidFill>
                  <a:schemeClr val="accent1">
                    <a:lumMod val="76000"/>
                  </a:schemeClr>
                </a:solidFill>
                <a:latin typeface="Luiss Sans "/>
                <a:cs typeface="Segoe UI"/>
              </a:rPr>
              <a:t> &amp; Business XXXVII </a:t>
            </a:r>
            <a:r>
              <a:rPr lang="it-IT" sz="2000" dirty="0" err="1">
                <a:solidFill>
                  <a:schemeClr val="accent1">
                    <a:lumMod val="76000"/>
                  </a:schemeClr>
                </a:solidFill>
                <a:latin typeface="Luiss Sans "/>
                <a:cs typeface="Segoe UI"/>
              </a:rPr>
              <a:t>Cycle</a:t>
            </a:r>
            <a:r>
              <a:rPr lang="it-IT" sz="2000" dirty="0">
                <a:solidFill>
                  <a:schemeClr val="accent1">
                    <a:lumMod val="76000"/>
                  </a:schemeClr>
                </a:solidFill>
                <a:latin typeface="Luiss Sans "/>
                <a:cs typeface="Segoe UI"/>
              </a:rPr>
              <a:t> </a:t>
            </a:r>
            <a:r>
              <a:rPr lang="it-IT" sz="2000" dirty="0" err="1">
                <a:solidFill>
                  <a:schemeClr val="accent1">
                    <a:lumMod val="76000"/>
                  </a:schemeClr>
                </a:solidFill>
                <a:latin typeface="Luiss Sans "/>
                <a:cs typeface="Segoe UI"/>
              </a:rPr>
              <a:t>at</a:t>
            </a:r>
            <a:r>
              <a:rPr lang="it-IT" sz="2000" dirty="0">
                <a:solidFill>
                  <a:schemeClr val="accent1">
                    <a:lumMod val="76000"/>
                  </a:schemeClr>
                </a:solidFill>
                <a:latin typeface="Luiss Sans "/>
                <a:cs typeface="Segoe UI"/>
              </a:rPr>
              <a:t> LUISS University </a:t>
            </a:r>
            <a:endParaRPr lang="en-US" sz="2000">
              <a:solidFill>
                <a:schemeClr val="accent1">
                  <a:lumMod val="76000"/>
                </a:schemeClr>
              </a:solidFill>
              <a:latin typeface="Luiss Sans "/>
              <a:cs typeface="Segoe U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000" dirty="0">
                <a:solidFill>
                  <a:schemeClr val="accent1">
                    <a:lumMod val="76000"/>
                  </a:schemeClr>
                </a:solidFill>
                <a:latin typeface="Luiss Sans "/>
                <a:cs typeface="Segoe UI"/>
              </a:rPr>
              <a:t>Email: </a:t>
            </a:r>
            <a:r>
              <a:rPr lang="it-IT" sz="2000" dirty="0">
                <a:solidFill>
                  <a:schemeClr val="accent1">
                    <a:lumMod val="76000"/>
                  </a:schemeClr>
                </a:solidFill>
                <a:latin typeface="Luiss Sans "/>
                <a:cs typeface="Segoe U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dtesta@luiss.it</a:t>
            </a:r>
            <a:r>
              <a:rPr lang="it-IT" sz="2000" dirty="0">
                <a:solidFill>
                  <a:schemeClr val="accent1">
                    <a:lumMod val="76000"/>
                  </a:schemeClr>
                </a:solidFill>
                <a:latin typeface="Luiss Sans "/>
                <a:cs typeface="Segoe UI"/>
              </a:rPr>
              <a:t> </a:t>
            </a:r>
            <a:endParaRPr lang="it-IT" sz="2000">
              <a:solidFill>
                <a:schemeClr val="accent1">
                  <a:lumMod val="76000"/>
                </a:schemeClr>
              </a:solidFill>
              <a:latin typeface="Luiss Sans "/>
              <a:cs typeface="Segoe U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sz="2000" b="1" dirty="0">
              <a:solidFill>
                <a:schemeClr val="accent1">
                  <a:lumMod val="76000"/>
                </a:schemeClr>
              </a:solidFill>
              <a:latin typeface="Luiss Sans "/>
              <a:cs typeface="Segoe U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000" b="1" dirty="0">
                <a:solidFill>
                  <a:schemeClr val="accent1">
                    <a:lumMod val="76000"/>
                  </a:schemeClr>
                </a:solidFill>
                <a:latin typeface="Luiss Sans "/>
                <a:cs typeface="Segoe UI"/>
              </a:rPr>
              <a:t>Pier Paolo Zitti</a:t>
            </a:r>
            <a:endParaRPr lang="it-IT" sz="2000" b="1">
              <a:solidFill>
                <a:schemeClr val="accent1">
                  <a:lumMod val="76000"/>
                </a:schemeClr>
              </a:solidFill>
              <a:latin typeface="Luiss Sans "/>
              <a:cs typeface="Segoe U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000" dirty="0">
                <a:solidFill>
                  <a:schemeClr val="accent1">
                    <a:lumMod val="76000"/>
                  </a:schemeClr>
                </a:solidFill>
                <a:latin typeface="Luiss Sans "/>
                <a:cs typeface="Calibri"/>
              </a:rPr>
              <a:t>PhD Candidate in Law &amp; Business XXXVII </a:t>
            </a:r>
            <a:r>
              <a:rPr lang="it-IT" sz="2000" err="1">
                <a:solidFill>
                  <a:schemeClr val="accent1">
                    <a:lumMod val="76000"/>
                  </a:schemeClr>
                </a:solidFill>
                <a:latin typeface="Luiss Sans "/>
                <a:cs typeface="Calibri"/>
              </a:rPr>
              <a:t>Cycle</a:t>
            </a:r>
            <a:r>
              <a:rPr lang="it-IT" sz="2000" dirty="0">
                <a:solidFill>
                  <a:schemeClr val="accent1">
                    <a:lumMod val="76000"/>
                  </a:schemeClr>
                </a:solidFill>
                <a:latin typeface="Luiss Sans "/>
                <a:cs typeface="Calibri"/>
              </a:rPr>
              <a:t> </a:t>
            </a:r>
            <a:r>
              <a:rPr lang="it-IT" sz="2000" err="1">
                <a:solidFill>
                  <a:schemeClr val="accent1">
                    <a:lumMod val="76000"/>
                  </a:schemeClr>
                </a:solidFill>
                <a:latin typeface="Luiss Sans "/>
                <a:cs typeface="Calibri"/>
              </a:rPr>
              <a:t>at</a:t>
            </a:r>
            <a:r>
              <a:rPr lang="it-IT" sz="2000" dirty="0">
                <a:solidFill>
                  <a:schemeClr val="accent1">
                    <a:lumMod val="76000"/>
                  </a:schemeClr>
                </a:solidFill>
                <a:latin typeface="Luiss Sans "/>
                <a:cs typeface="Calibri"/>
              </a:rPr>
              <a:t> LUISS University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000" dirty="0">
                <a:solidFill>
                  <a:schemeClr val="accent1">
                    <a:lumMod val="76000"/>
                  </a:schemeClr>
                </a:solidFill>
                <a:latin typeface="Luiss Sans "/>
                <a:cs typeface="Calibri"/>
              </a:rPr>
              <a:t>Email: </a:t>
            </a:r>
            <a:r>
              <a:rPr lang="it-IT" sz="2000" dirty="0">
                <a:solidFill>
                  <a:schemeClr val="accent1">
                    <a:lumMod val="76000"/>
                  </a:schemeClr>
                </a:solidFill>
                <a:latin typeface="Luiss Sans 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pzitti@luiss.it</a:t>
            </a:r>
            <a:endParaRPr lang="it-IT" sz="2000">
              <a:solidFill>
                <a:schemeClr val="accent1">
                  <a:lumMod val="76000"/>
                </a:schemeClr>
              </a:solidFill>
              <a:latin typeface="Luiss Sans 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34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76F581-E271-355C-2114-30FE5B84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88" y="174625"/>
            <a:ext cx="11222038" cy="993775"/>
          </a:xfrm>
        </p:spPr>
        <p:txBody>
          <a:bodyPr/>
          <a:lstStyle/>
          <a:p>
            <a:r>
              <a:rPr lang="it-IT" b="1" dirty="0">
                <a:latin typeface="Luiss Sans "/>
              </a:rPr>
              <a:t>Arco Narrativo del corso: un viaggio nell’Innovazione Sostenibile (IS)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0487B4DC-A178-8C0E-5358-B1C36C8B11A7}"/>
              </a:ext>
            </a:extLst>
          </p:cNvPr>
          <p:cNvGrpSpPr/>
          <p:nvPr/>
        </p:nvGrpSpPr>
        <p:grpSpPr>
          <a:xfrm>
            <a:off x="388552" y="2861906"/>
            <a:ext cx="11129682" cy="2188890"/>
            <a:chOff x="187437" y="3209179"/>
            <a:chExt cx="11135407" cy="1924667"/>
          </a:xfrm>
        </p:grpSpPr>
        <p:cxnSp>
          <p:nvCxnSpPr>
            <p:cNvPr id="5" name="Connettore 1 68">
              <a:extLst>
                <a:ext uri="{FF2B5EF4-FFF2-40B4-BE49-F238E27FC236}">
                  <a16:creationId xmlns:a16="http://schemas.microsoft.com/office/drawing/2014/main" id="{ABDCF32F-CA8C-DF0F-C027-0F9D47B4C299}"/>
                </a:ext>
              </a:extLst>
            </p:cNvPr>
            <p:cNvCxnSpPr>
              <a:cxnSpLocks/>
            </p:cNvCxnSpPr>
            <p:nvPr/>
          </p:nvCxnSpPr>
          <p:spPr>
            <a:xfrm>
              <a:off x="525939" y="3731470"/>
              <a:ext cx="10796905" cy="5584"/>
            </a:xfrm>
            <a:prstGeom prst="line">
              <a:avLst/>
            </a:prstGeom>
            <a:ln w="3810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Elemento grafico 70" descr="Badge 1 con riempimento a tinta unita">
              <a:extLst>
                <a:ext uri="{FF2B5EF4-FFF2-40B4-BE49-F238E27FC236}">
                  <a16:creationId xmlns:a16="http://schemas.microsoft.com/office/drawing/2014/main" id="{55731B7A-4188-DA82-CE45-5CCEBE6E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2296" y="3214764"/>
              <a:ext cx="452407" cy="452407"/>
            </a:xfrm>
            <a:prstGeom prst="rect">
              <a:avLst/>
            </a:prstGeom>
          </p:spPr>
        </p:pic>
        <p:pic>
          <p:nvPicPr>
            <p:cNvPr id="7" name="Elemento grafico 72" descr="Badge con riempimento a tinta unita">
              <a:extLst>
                <a:ext uri="{FF2B5EF4-FFF2-40B4-BE49-F238E27FC236}">
                  <a16:creationId xmlns:a16="http://schemas.microsoft.com/office/drawing/2014/main" id="{D718CEB7-8D40-C40D-039E-B8A60F40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93485" y="3209179"/>
              <a:ext cx="452408" cy="452408"/>
            </a:xfrm>
            <a:prstGeom prst="rect">
              <a:avLst/>
            </a:prstGeom>
          </p:spPr>
        </p:pic>
        <p:pic>
          <p:nvPicPr>
            <p:cNvPr id="8" name="Elemento grafico 74" descr="Badge 3 con riempimento a tinta unita">
              <a:extLst>
                <a:ext uri="{FF2B5EF4-FFF2-40B4-BE49-F238E27FC236}">
                  <a16:creationId xmlns:a16="http://schemas.microsoft.com/office/drawing/2014/main" id="{E25C5572-60FF-2A77-D54C-83272315B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80201" y="3237401"/>
              <a:ext cx="452408" cy="452408"/>
            </a:xfrm>
            <a:prstGeom prst="rect">
              <a:avLst/>
            </a:prstGeom>
          </p:spPr>
        </p:pic>
        <p:pic>
          <p:nvPicPr>
            <p:cNvPr id="9" name="Elemento grafico 76" descr="Badge 4 con riempimento a tinta unita">
              <a:extLst>
                <a:ext uri="{FF2B5EF4-FFF2-40B4-BE49-F238E27FC236}">
                  <a16:creationId xmlns:a16="http://schemas.microsoft.com/office/drawing/2014/main" id="{166F3A37-ADA0-E307-BE57-186A94155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56169" y="3209179"/>
              <a:ext cx="452408" cy="452408"/>
            </a:xfrm>
            <a:prstGeom prst="rect">
              <a:avLst/>
            </a:prstGeom>
          </p:spPr>
        </p:pic>
        <p:pic>
          <p:nvPicPr>
            <p:cNvPr id="10" name="Elemento grafico 78" descr="Badge 5 con riempimento a tinta unita">
              <a:extLst>
                <a:ext uri="{FF2B5EF4-FFF2-40B4-BE49-F238E27FC236}">
                  <a16:creationId xmlns:a16="http://schemas.microsoft.com/office/drawing/2014/main" id="{D03D8292-0EB5-EF27-2770-21878EF2B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42840" y="3221142"/>
              <a:ext cx="452409" cy="452409"/>
            </a:xfrm>
            <a:prstGeom prst="rect">
              <a:avLst/>
            </a:prstGeom>
          </p:spPr>
        </p:pic>
        <p:pic>
          <p:nvPicPr>
            <p:cNvPr id="11" name="Elemento grafico 80" descr="Badge 6 con riempimento a tinta unita">
              <a:extLst>
                <a:ext uri="{FF2B5EF4-FFF2-40B4-BE49-F238E27FC236}">
                  <a16:creationId xmlns:a16="http://schemas.microsoft.com/office/drawing/2014/main" id="{7FC1096C-3B51-C3E1-5770-B1E4C5A9D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59439" y="3220155"/>
              <a:ext cx="452407" cy="452407"/>
            </a:xfrm>
            <a:prstGeom prst="rect">
              <a:avLst/>
            </a:prstGeom>
          </p:spPr>
        </p:pic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E767FC07-7755-3A63-7838-40FB6D561800}"/>
                </a:ext>
              </a:extLst>
            </p:cNvPr>
            <p:cNvSpPr/>
            <p:nvPr/>
          </p:nvSpPr>
          <p:spPr>
            <a:xfrm>
              <a:off x="8297083" y="3284200"/>
              <a:ext cx="391614" cy="342107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ACC8D11A-FD1D-01BD-E021-D6852661058A}"/>
                </a:ext>
              </a:extLst>
            </p:cNvPr>
            <p:cNvSpPr txBox="1"/>
            <p:nvPr/>
          </p:nvSpPr>
          <p:spPr>
            <a:xfrm>
              <a:off x="187437" y="3916035"/>
              <a:ext cx="1500108" cy="121781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GB" sz="1400" dirty="0">
                  <a:solidFill>
                    <a:srgbClr val="000000"/>
                  </a:solidFill>
                  <a:latin typeface="Luiss Sans"/>
                  <a:cs typeface="Calibri"/>
                </a:rPr>
                <a:t>Il </a:t>
              </a:r>
              <a:r>
                <a:rPr lang="en-GB" sz="1400" dirty="0" err="1">
                  <a:solidFill>
                    <a:srgbClr val="000000"/>
                  </a:solidFill>
                  <a:latin typeface="Luiss Sans"/>
                  <a:cs typeface="Calibri"/>
                </a:rPr>
                <a:t>rapporto</a:t>
              </a:r>
              <a:r>
                <a:rPr lang="en-GB" sz="1400" dirty="0">
                  <a:solidFill>
                    <a:srgbClr val="000000"/>
                  </a:solidFill>
                  <a:latin typeface="Luiss Sans"/>
                  <a:cs typeface="Calibri"/>
                </a:rPr>
                <a:t> </a:t>
              </a:r>
              <a:r>
                <a:rPr lang="en-GB" sz="1400" dirty="0" err="1">
                  <a:solidFill>
                    <a:srgbClr val="000000"/>
                  </a:solidFill>
                  <a:latin typeface="Luiss Sans"/>
                  <a:cs typeface="Calibri"/>
                </a:rPr>
                <a:t>tra</a:t>
              </a:r>
              <a:r>
                <a:rPr lang="en-GB" sz="1400" dirty="0">
                  <a:solidFill>
                    <a:srgbClr val="000000"/>
                  </a:solidFill>
                  <a:latin typeface="Luiss Sans"/>
                  <a:cs typeface="Calibri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latin typeface="Luiss Sans"/>
                  <a:cs typeface="Calibri"/>
                </a:rPr>
                <a:t>scienza</a:t>
              </a:r>
              <a:r>
                <a:rPr lang="en-GB" sz="1400" dirty="0">
                  <a:solidFill>
                    <a:srgbClr val="000000"/>
                  </a:solidFill>
                  <a:latin typeface="Luiss Sans"/>
                  <a:cs typeface="Calibri"/>
                </a:rPr>
                <a:t>, </a:t>
              </a:r>
              <a:r>
                <a:rPr lang="en-GB" sz="1400" dirty="0" err="1">
                  <a:solidFill>
                    <a:srgbClr val="000000"/>
                  </a:solidFill>
                  <a:latin typeface="Luiss Sans"/>
                  <a:cs typeface="Calibri"/>
                </a:rPr>
                <a:t>ricerca</a:t>
              </a:r>
              <a:r>
                <a:rPr lang="en-GB" sz="1400" dirty="0">
                  <a:solidFill>
                    <a:srgbClr val="000000"/>
                  </a:solidFill>
                  <a:latin typeface="Luiss Sans"/>
                  <a:cs typeface="Calibri"/>
                </a:rPr>
                <a:t>, </a:t>
              </a:r>
              <a:r>
                <a:rPr lang="en-GB" sz="1400" dirty="0" err="1">
                  <a:solidFill>
                    <a:srgbClr val="000000"/>
                  </a:solidFill>
                  <a:latin typeface="Luiss Sans"/>
                  <a:cs typeface="Calibri"/>
                </a:rPr>
                <a:t>innovazione</a:t>
              </a:r>
              <a:r>
                <a:rPr lang="en-GB" sz="1400" dirty="0">
                  <a:solidFill>
                    <a:srgbClr val="000000"/>
                  </a:solidFill>
                  <a:latin typeface="Luiss Sans"/>
                  <a:cs typeface="Calibri"/>
                </a:rPr>
                <a:t>, </a:t>
              </a:r>
              <a:r>
                <a:rPr lang="en-GB" sz="1400" dirty="0" err="1">
                  <a:solidFill>
                    <a:srgbClr val="000000"/>
                  </a:solidFill>
                  <a:latin typeface="Luiss Sans"/>
                  <a:cs typeface="Calibri"/>
                </a:rPr>
                <a:t>tecnologie</a:t>
              </a:r>
              <a:r>
                <a:rPr lang="en-GB" sz="1400" dirty="0">
                  <a:solidFill>
                    <a:srgbClr val="000000"/>
                  </a:solidFill>
                  <a:latin typeface="Luiss Sans"/>
                  <a:cs typeface="Calibri"/>
                </a:rPr>
                <a:t>: il </a:t>
              </a:r>
              <a:r>
                <a:rPr lang="en-GB" sz="1400" dirty="0" err="1">
                  <a:solidFill>
                    <a:srgbClr val="000000"/>
                  </a:solidFill>
                  <a:latin typeface="Luiss Sans"/>
                  <a:cs typeface="Calibri"/>
                </a:rPr>
                <a:t>ruolo</a:t>
              </a:r>
              <a:r>
                <a:rPr lang="en-GB" sz="1400" dirty="0">
                  <a:solidFill>
                    <a:srgbClr val="000000"/>
                  </a:solidFill>
                  <a:latin typeface="Luiss Sans"/>
                  <a:cs typeface="Calibri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latin typeface="Luiss Sans"/>
                  <a:cs typeface="Calibri"/>
                </a:rPr>
                <a:t>dello</a:t>
              </a:r>
              <a:r>
                <a:rPr lang="en-GB" sz="1400" dirty="0">
                  <a:solidFill>
                    <a:srgbClr val="000000"/>
                  </a:solidFill>
                  <a:latin typeface="Luiss Sans"/>
                  <a:cs typeface="Calibri"/>
                </a:rPr>
                <a:t> Stato e del </a:t>
              </a:r>
              <a:r>
                <a:rPr lang="en-GB" sz="1400" dirty="0" err="1">
                  <a:solidFill>
                    <a:srgbClr val="000000"/>
                  </a:solidFill>
                  <a:latin typeface="Luiss Sans"/>
                  <a:cs typeface="Calibri"/>
                </a:rPr>
                <a:t>mercato</a:t>
              </a:r>
              <a:r>
                <a:rPr lang="en-GB" sz="1400" dirty="0">
                  <a:solidFill>
                    <a:srgbClr val="000000"/>
                  </a:solidFill>
                  <a:latin typeface="Luiss Sans"/>
                  <a:cs typeface="Calibri"/>
                </a:rPr>
                <a:t>?</a:t>
              </a:r>
              <a:endPara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2DD423D-50BD-4288-324D-ED6E2B9F7828}"/>
                </a:ext>
              </a:extLst>
            </p:cNvPr>
            <p:cNvSpPr txBox="1"/>
            <p:nvPr/>
          </p:nvSpPr>
          <p:spPr>
            <a:xfrm>
              <a:off x="1653056" y="3986022"/>
              <a:ext cx="1202314" cy="83893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it-IT" sz="1400" dirty="0">
                  <a:solidFill>
                    <a:srgbClr val="000000"/>
                  </a:solidFill>
                  <a:latin typeface="Luiss Sans "/>
                </a:rPr>
                <a:t>Modelli di</a:t>
              </a:r>
              <a:r>
                <a:rPr lang="it-IT" sz="1400" dirty="0">
                  <a:solidFill>
                    <a:srgbClr val="000000"/>
                  </a:solidFill>
                  <a:latin typeface="Calibri" panose="020F0502020204030204"/>
                </a:rPr>
                <a:t> </a:t>
              </a:r>
              <a:r>
                <a:rPr lang="it-IT" sz="1400" dirty="0">
                  <a:solidFill>
                    <a:srgbClr val="000000"/>
                  </a:solidFill>
                  <a:latin typeface="Luiss Sans "/>
                </a:rPr>
                <a:t>Innovazione: USA, Cina, Africa, Israele</a:t>
              </a:r>
              <a:endPara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iss Sans 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95710BC2-0E4F-30D5-C763-4055DFDE6C29}"/>
                </a:ext>
              </a:extLst>
            </p:cNvPr>
            <p:cNvSpPr txBox="1"/>
            <p:nvPr/>
          </p:nvSpPr>
          <p:spPr>
            <a:xfrm>
              <a:off x="2760673" y="3994255"/>
              <a:ext cx="1124322" cy="6494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GB" sz="1400" dirty="0">
                  <a:solidFill>
                    <a:srgbClr val="000000"/>
                  </a:solidFill>
                  <a:latin typeface="Luiss Sans"/>
                  <a:cs typeface="Calibri"/>
                </a:rPr>
                <a:t>Il </a:t>
              </a:r>
              <a:r>
                <a:rPr lang="en-GB" sz="1400" dirty="0" err="1">
                  <a:solidFill>
                    <a:srgbClr val="000000"/>
                  </a:solidFill>
                  <a:latin typeface="Luiss Sans"/>
                  <a:cs typeface="Calibri"/>
                </a:rPr>
                <a:t>modello</a:t>
              </a:r>
              <a:r>
                <a:rPr lang="en-GB" sz="1400" dirty="0">
                  <a:solidFill>
                    <a:srgbClr val="000000"/>
                  </a:solidFill>
                  <a:latin typeface="Luiss Sans"/>
                  <a:cs typeface="Calibri"/>
                </a:rPr>
                <a:t> UE: da I a IS a SC?</a:t>
              </a:r>
              <a:endParaRPr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iss Sans"/>
                <a:cs typeface="Calibri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47F7CBAD-39D7-85B3-7E8C-50D3413D6811}"/>
                </a:ext>
              </a:extLst>
            </p:cNvPr>
            <p:cNvSpPr txBox="1"/>
            <p:nvPr/>
          </p:nvSpPr>
          <p:spPr>
            <a:xfrm>
              <a:off x="4118723" y="3986849"/>
              <a:ext cx="1150836" cy="665768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GB" sz="1400" dirty="0">
                  <a:solidFill>
                    <a:srgbClr val="000000"/>
                  </a:solidFill>
                  <a:ea typeface="+mn-lt"/>
                  <a:cs typeface="+mn-lt"/>
                </a:rPr>
                <a:t>Principi/</a:t>
              </a:r>
              <a:r>
                <a:rPr lang="en-GB" sz="1400" dirty="0" err="1">
                  <a:solidFill>
                    <a:srgbClr val="000000"/>
                  </a:solidFill>
                  <a:latin typeface="Luiss Sans"/>
                  <a:ea typeface="+mn-lt"/>
                  <a:cs typeface="+mn-lt"/>
                </a:rPr>
                <a:t>dimensioni</a:t>
              </a:r>
              <a:r>
                <a:rPr lang="en-GB" sz="1400" dirty="0">
                  <a:solidFill>
                    <a:srgbClr val="000000"/>
                  </a:solidFill>
                  <a:latin typeface="Luiss Sans"/>
                  <a:cs typeface="Calibri"/>
                </a:rPr>
                <a:t> </a:t>
              </a:r>
              <a:r>
                <a:rPr lang="en-GB" sz="1400" dirty="0" err="1">
                  <a:solidFill>
                    <a:srgbClr val="000000"/>
                  </a:solidFill>
                  <a:latin typeface="Luiss Sans"/>
                  <a:cs typeface="Calibri"/>
                </a:rPr>
                <a:t>dell'IS</a:t>
              </a:r>
              <a:endParaRPr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iss Sans"/>
                <a:cs typeface="Calibri"/>
              </a:endParaRP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787A6D1D-EAA7-D548-00BF-9E53E05898FD}"/>
                </a:ext>
              </a:extLst>
            </p:cNvPr>
            <p:cNvSpPr txBox="1"/>
            <p:nvPr/>
          </p:nvSpPr>
          <p:spPr>
            <a:xfrm>
              <a:off x="5354681" y="3942734"/>
              <a:ext cx="1066510" cy="102837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it-IT" sz="1400" dirty="0">
                  <a:solidFill>
                    <a:srgbClr val="000000"/>
                  </a:solidFill>
                  <a:latin typeface="Luiss Sans "/>
                </a:rPr>
                <a:t>Valore e </a:t>
              </a:r>
              <a:r>
                <a:rPr lang="it-IT" sz="1400" dirty="0">
                  <a:solidFill>
                    <a:srgbClr val="000000"/>
                  </a:solidFill>
                  <a:ea typeface="+mn-lt"/>
                  <a:cs typeface="+mn-lt"/>
                </a:rPr>
                <a:t>Meccanismi di cattura del valore nell'IS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D97A42D4-EABD-46CC-ED4F-D4583213BE8E}"/>
                </a:ext>
              </a:extLst>
            </p:cNvPr>
            <p:cNvSpPr txBox="1"/>
            <p:nvPr/>
          </p:nvSpPr>
          <p:spPr>
            <a:xfrm>
              <a:off x="7548967" y="3915569"/>
              <a:ext cx="13667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826EF184-CF9A-5358-A848-979298E2C696}"/>
                </a:ext>
              </a:extLst>
            </p:cNvPr>
            <p:cNvSpPr txBox="1"/>
            <p:nvPr/>
          </p:nvSpPr>
          <p:spPr>
            <a:xfrm>
              <a:off x="7558154" y="3803793"/>
              <a:ext cx="1789723" cy="106426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it-IT" sz="1400" dirty="0">
                  <a:solidFill>
                    <a:srgbClr val="000000"/>
                  </a:solidFill>
                  <a:latin typeface="Luiss Sans "/>
                </a:rPr>
                <a:t>Strumenti: IP/Data per IS, Procurement/partnerships per IS, Finanza per IS, Spazi di IS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922FE063-BFD9-7393-A400-82F43CD2DD70}"/>
                </a:ext>
              </a:extLst>
            </p:cNvPr>
            <p:cNvSpPr txBox="1"/>
            <p:nvPr/>
          </p:nvSpPr>
          <p:spPr>
            <a:xfrm>
              <a:off x="9237488" y="3867879"/>
              <a:ext cx="1108962" cy="738664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it-IT" sz="1400" dirty="0">
                  <a:solidFill>
                    <a:srgbClr val="000000"/>
                  </a:solidFill>
                  <a:latin typeface="Luiss Sans "/>
                </a:rPr>
                <a:t>Casi</a:t>
              </a:r>
              <a:r>
                <a: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iss Sans "/>
                </a:rPr>
                <a:t> </a:t>
              </a:r>
              <a:r>
                <a:rPr lang="it-IT" sz="1400" dirty="0">
                  <a:solidFill>
                    <a:srgbClr val="000000"/>
                  </a:solidFill>
                  <a:latin typeface="Luiss Sans "/>
                </a:rPr>
                <a:t>Studio, Settori, Progetti</a:t>
              </a:r>
              <a:endParaRPr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iss Sans "/>
              </a:endParaRPr>
            </a:p>
          </p:txBody>
        </p:sp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724FC92-C664-B3D8-209C-6050D27F1D3B}"/>
              </a:ext>
            </a:extLst>
          </p:cNvPr>
          <p:cNvSpPr txBox="1"/>
          <p:nvPr/>
        </p:nvSpPr>
        <p:spPr>
          <a:xfrm>
            <a:off x="590526" y="1869973"/>
            <a:ext cx="348757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L’innovazione Sostenibile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08AB792-9747-D63E-F40B-FE9415907034}"/>
              </a:ext>
            </a:extLst>
          </p:cNvPr>
          <p:cNvSpPr txBox="1"/>
          <p:nvPr/>
        </p:nvSpPr>
        <p:spPr>
          <a:xfrm>
            <a:off x="4436795" y="1899833"/>
            <a:ext cx="2597172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dirty="0">
                <a:solidFill>
                  <a:srgbClr val="000000"/>
                </a:solidFill>
                <a:latin typeface="Calibri" panose="020F0502020204030204"/>
              </a:rPr>
              <a:t>Principi/dimensioni,  valore e sua cattura, gli attori dell'IS</a:t>
            </a:r>
            <a:endParaRPr lang="it-I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A09C545-05D9-8670-4D1F-802212CB3C02}"/>
              </a:ext>
            </a:extLst>
          </p:cNvPr>
          <p:cNvSpPr txBox="1"/>
          <p:nvPr/>
        </p:nvSpPr>
        <p:spPr>
          <a:xfrm>
            <a:off x="8084137" y="1863564"/>
            <a:ext cx="3233337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Strumenti per l’Innovazione Sostenibile – </a:t>
            </a:r>
            <a:r>
              <a:rPr lang="it-IT">
                <a:solidFill>
                  <a:srgbClr val="000000"/>
                </a:solidFill>
                <a:latin typeface="Calibri" panose="020F0502020204030204"/>
              </a:rPr>
              <a:t>Casi</a:t>
            </a: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it-IT">
                <a:solidFill>
                  <a:srgbClr val="000000"/>
                </a:solidFill>
                <a:latin typeface="Calibri" panose="020F0502020204030204"/>
              </a:rPr>
              <a:t>Studio, Settori e Progetti - Criticità</a:t>
            </a: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B208507-3236-B66E-D48F-061481DC26D5}"/>
              </a:ext>
            </a:extLst>
          </p:cNvPr>
          <p:cNvSpPr/>
          <p:nvPr/>
        </p:nvSpPr>
        <p:spPr>
          <a:xfrm>
            <a:off x="4293879" y="1765754"/>
            <a:ext cx="3291815" cy="3372711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0842C1F6-0EB2-6E92-88B0-7DE4D0255671}"/>
              </a:ext>
            </a:extLst>
          </p:cNvPr>
          <p:cNvSpPr/>
          <p:nvPr/>
        </p:nvSpPr>
        <p:spPr>
          <a:xfrm>
            <a:off x="7729139" y="1734102"/>
            <a:ext cx="3981318" cy="3372167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E33ADB4-4AA2-DD55-D998-1A4DBA4FCF67}"/>
              </a:ext>
            </a:extLst>
          </p:cNvPr>
          <p:cNvSpPr/>
          <p:nvPr/>
        </p:nvSpPr>
        <p:spPr>
          <a:xfrm flipV="1">
            <a:off x="314444" y="1746616"/>
            <a:ext cx="3763652" cy="340393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11020E67-A71C-223F-C5A3-A2EF79901165}"/>
              </a:ext>
            </a:extLst>
          </p:cNvPr>
          <p:cNvSpPr/>
          <p:nvPr/>
        </p:nvSpPr>
        <p:spPr>
          <a:xfrm>
            <a:off x="9743606" y="2926667"/>
            <a:ext cx="371168" cy="378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>
                <a:solidFill>
                  <a:srgbClr val="FFFFFF"/>
                </a:solidFill>
                <a:latin typeface="Calibri" panose="020F0502020204030204"/>
                <a:cs typeface="Calibri"/>
              </a:rPr>
              <a:t>8</a:t>
            </a:r>
            <a:endParaRPr lang="it-IT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C7207B9-A585-0BE4-EA07-28D9708FFA8B}"/>
              </a:ext>
            </a:extLst>
          </p:cNvPr>
          <p:cNvSpPr txBox="1"/>
          <p:nvPr/>
        </p:nvSpPr>
        <p:spPr>
          <a:xfrm>
            <a:off x="10490626" y="3543298"/>
            <a:ext cx="1201806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sz="1400" dirty="0">
                <a:latin typeface="Luiss Sans "/>
              </a:rPr>
              <a:t>Risultati, criticità e ricerca futura</a:t>
            </a:r>
            <a:endParaRPr lang="it-IT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iss Sans 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EC8AAF6-1BD4-8027-B64A-138E16ADCBCC}"/>
              </a:ext>
            </a:extLst>
          </p:cNvPr>
          <p:cNvSpPr txBox="1"/>
          <p:nvPr/>
        </p:nvSpPr>
        <p:spPr>
          <a:xfrm>
            <a:off x="6512417" y="3752768"/>
            <a:ext cx="118128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sz="1400" dirty="0">
                <a:solidFill>
                  <a:srgbClr val="000000"/>
                </a:solidFill>
                <a:latin typeface="Luiss Sans "/>
              </a:rPr>
              <a:t>Gli attori dell'IS</a:t>
            </a:r>
            <a:endParaRPr 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iss Sans "/>
            </a:endParaRP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16D3322F-587F-2C0B-E0A3-C908832E6DDA}"/>
              </a:ext>
            </a:extLst>
          </p:cNvPr>
          <p:cNvSpPr/>
          <p:nvPr/>
        </p:nvSpPr>
        <p:spPr>
          <a:xfrm>
            <a:off x="10879551" y="2953882"/>
            <a:ext cx="371168" cy="378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>
                <a:solidFill>
                  <a:srgbClr val="FFFFFF"/>
                </a:solidFill>
                <a:latin typeface="Calibri" panose="020F0502020204030204"/>
                <a:cs typeface="Calibri"/>
              </a:rPr>
              <a:t>9</a:t>
            </a:r>
            <a:endParaRPr lang="it-IT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21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D694D-86AE-7014-71CB-1F27D8676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46">
            <a:extLst>
              <a:ext uri="{FF2B5EF4-FFF2-40B4-BE49-F238E27FC236}">
                <a16:creationId xmlns:a16="http://schemas.microsoft.com/office/drawing/2014/main" id="{ACB9C196-FE96-F864-BF88-814BA708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6000"/>
              <a:t>Come funziona il corso?</a:t>
            </a:r>
            <a:endParaRPr lang="en-US" sz="600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07180F5-4AF0-CFC1-ED0F-2155DAC09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i="1" u="sng" dirty="0" err="1">
                <a:latin typeface="Luiss Sans"/>
              </a:rPr>
              <a:t>Dettagli</a:t>
            </a:r>
            <a:r>
              <a:rPr lang="en-GB" sz="2400" i="1" u="sng" dirty="0">
                <a:latin typeface="Luiss Sans"/>
              </a:rPr>
              <a:t> </a:t>
            </a:r>
            <a:r>
              <a:rPr lang="en-GB" sz="2400" i="1" u="sng" dirty="0" err="1">
                <a:latin typeface="Luiss Sans"/>
              </a:rPr>
              <a:t>sul</a:t>
            </a:r>
            <a:r>
              <a:rPr lang="en-GB" sz="2400" i="1" u="sng" dirty="0">
                <a:latin typeface="Luiss Sans"/>
              </a:rPr>
              <a:t> </a:t>
            </a:r>
            <a:r>
              <a:rPr lang="en-GB" sz="2400" i="1" u="sng" dirty="0" err="1">
                <a:latin typeface="Luiss Sans"/>
              </a:rPr>
              <a:t>corso</a:t>
            </a:r>
            <a:r>
              <a:rPr lang="en-GB" sz="2400" i="1" u="sng" dirty="0">
                <a:latin typeface="Luiss Sans"/>
              </a:rPr>
              <a:t> </a:t>
            </a:r>
            <a:r>
              <a:rPr lang="en-GB" sz="2400" i="1" u="sng" dirty="0" err="1">
                <a:latin typeface="Luiss Sans"/>
              </a:rPr>
              <a:t>Diritto</a:t>
            </a:r>
            <a:r>
              <a:rPr lang="en-GB" sz="2400" i="1" u="sng" dirty="0">
                <a:latin typeface="Luiss Sans"/>
              </a:rPr>
              <a:t> </a:t>
            </a:r>
            <a:r>
              <a:rPr lang="en-GB" sz="2400" i="1" u="sng" dirty="0" err="1">
                <a:latin typeface="Luiss Sans"/>
              </a:rPr>
              <a:t>pubblico</a:t>
            </a:r>
            <a:r>
              <a:rPr lang="en-GB" sz="2400" i="1" u="sng" dirty="0">
                <a:latin typeface="Luiss Sans"/>
              </a:rPr>
              <a:t> </a:t>
            </a:r>
            <a:r>
              <a:rPr lang="en-GB" sz="2400" i="1" u="sng" dirty="0" err="1">
                <a:latin typeface="Luiss Sans"/>
              </a:rPr>
              <a:t>dell’</a:t>
            </a:r>
            <a:r>
              <a:rPr lang="en-GB" sz="2400" b="1" i="1" u="sng" dirty="0" err="1">
                <a:latin typeface="Luiss Sans"/>
              </a:rPr>
              <a:t>Innovazione</a:t>
            </a:r>
            <a:r>
              <a:rPr lang="en-GB" sz="2400" i="1" u="sng" dirty="0">
                <a:latin typeface="Luiss Sans"/>
              </a:rPr>
              <a:t> e </a:t>
            </a:r>
            <a:r>
              <a:rPr lang="en-GB" sz="2400" i="1" u="sng" dirty="0" err="1">
                <a:latin typeface="Luiss Sans"/>
              </a:rPr>
              <a:t>della</a:t>
            </a:r>
            <a:r>
              <a:rPr lang="en-GB" sz="2400" i="1" u="sng" dirty="0">
                <a:latin typeface="Luiss Sans"/>
              </a:rPr>
              <a:t> </a:t>
            </a:r>
            <a:r>
              <a:rPr lang="en-GB" sz="2400" b="1" i="1" u="sng" dirty="0" err="1">
                <a:latin typeface="Luiss Sans"/>
              </a:rPr>
              <a:t>Sostenibilità</a:t>
            </a:r>
            <a:endParaRPr lang="en-GB" sz="2400" b="1" i="1" u="sng" dirty="0">
              <a:latin typeface="Luiss Sans"/>
            </a:endParaRPr>
          </a:p>
          <a:p>
            <a:endParaRPr lang="en-GB" dirty="0">
              <a:latin typeface="Luiss Sans"/>
            </a:endParaRPr>
          </a:p>
        </p:txBody>
      </p:sp>
    </p:spTree>
    <p:extLst>
      <p:ext uri="{BB962C8B-B14F-4D97-AF65-F5344CB8AC3E}">
        <p14:creationId xmlns:p14="http://schemas.microsoft.com/office/powerpoint/2010/main" val="409403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46">
            <a:extLst>
              <a:ext uri="{FF2B5EF4-FFF2-40B4-BE49-F238E27FC236}">
                <a16:creationId xmlns:a16="http://schemas.microsoft.com/office/drawing/2014/main" id="{81426377-1A7E-8148-A8FB-3EF0D0F0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2042866" cy="993775"/>
          </a:xfrm>
        </p:spPr>
        <p:txBody>
          <a:bodyPr>
            <a:normAutofit/>
          </a:bodyPr>
          <a:lstStyle/>
          <a:p>
            <a:r>
              <a:rPr lang="it-IT" sz="4000" b="1" dirty="0">
                <a:latin typeface="Luiss Sans"/>
              </a:rPr>
              <a:t>Dettagli del Corso – Calendario 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4294967295"/>
          </p:nvPr>
        </p:nvSpPr>
        <p:spPr>
          <a:xfrm>
            <a:off x="10896600" y="6224587"/>
            <a:ext cx="85883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defPPr>
              <a:defRPr lang="it-IT"/>
            </a:defPPr>
            <a:lvl1pPr marL="0" algn="r" defTabSz="914400" rtl="0" eaLnBrk="1" latinLnBrk="0" hangingPunct="1">
              <a:defRPr sz="1400" b="0" i="0" kern="120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589A36-170F-7348-BCDB-23CF9D860473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11" name="Segnaposto testo 37">
            <a:extLst>
              <a:ext uri="{FF2B5EF4-FFF2-40B4-BE49-F238E27FC236}">
                <a16:creationId xmlns:a16="http://schemas.microsoft.com/office/drawing/2014/main" id="{16E2E305-5B43-4A7C-A163-1C6DF34E7AC7}"/>
              </a:ext>
            </a:extLst>
          </p:cNvPr>
          <p:cNvSpPr>
            <a:spLocks noGrp="1"/>
          </p:cNvSpPr>
          <p:nvPr/>
        </p:nvSpPr>
        <p:spPr>
          <a:xfrm>
            <a:off x="643468" y="1782981"/>
            <a:ext cx="11111970" cy="4393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3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ea typeface="Luiss Sans" pitchFamily="2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/>
          </a:p>
        </p:txBody>
      </p:sp>
      <p:sp>
        <p:nvSpPr>
          <p:cNvPr id="2" name="Rectangle 1"/>
          <p:cNvSpPr/>
          <p:nvPr/>
        </p:nvSpPr>
        <p:spPr>
          <a:xfrm>
            <a:off x="769434" y="1650380"/>
            <a:ext cx="10595252" cy="26776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it-IT" sz="2800" dirty="0">
                <a:solidFill>
                  <a:schemeClr val="accent1">
                    <a:lumMod val="50000"/>
                  </a:schemeClr>
                </a:solidFill>
              </a:rPr>
              <a:t>Il corso dura </a:t>
            </a:r>
            <a:r>
              <a:rPr lang="it-IT" sz="2800" b="1" dirty="0">
                <a:solidFill>
                  <a:schemeClr val="accent1">
                    <a:lumMod val="50000"/>
                  </a:schemeClr>
                </a:solidFill>
              </a:rPr>
              <a:t>13 settimane</a:t>
            </a:r>
            <a:r>
              <a:rPr lang="it-IT" sz="2800" dirty="0">
                <a:solidFill>
                  <a:schemeClr val="accent1">
                    <a:lumMod val="50000"/>
                  </a:schemeClr>
                </a:solidFill>
              </a:rPr>
              <a:t> a partire dal </a:t>
            </a:r>
            <a:r>
              <a:rPr lang="it-IT" sz="2800" b="1" dirty="0">
                <a:solidFill>
                  <a:schemeClr val="accent1">
                    <a:lumMod val="50000"/>
                  </a:schemeClr>
                </a:solidFill>
              </a:rPr>
              <a:t>3 febbraio</a:t>
            </a:r>
            <a:r>
              <a:rPr lang="it-IT" sz="2800" dirty="0">
                <a:solidFill>
                  <a:schemeClr val="accent1">
                    <a:lumMod val="50000"/>
                  </a:schemeClr>
                </a:solidFill>
              </a:rPr>
              <a:t> fino al </a:t>
            </a:r>
            <a:r>
              <a:rPr lang="it-IT" sz="2800" b="1" dirty="0">
                <a:solidFill>
                  <a:schemeClr val="accent1">
                    <a:lumMod val="50000"/>
                  </a:schemeClr>
                </a:solidFill>
              </a:rPr>
              <a:t>6 maggio</a:t>
            </a:r>
            <a:r>
              <a:rPr lang="it-IT" sz="2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it-IT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2800" i="1" dirty="0">
                <a:solidFill>
                  <a:schemeClr val="accent1">
                    <a:lumMod val="50000"/>
                  </a:schemeClr>
                </a:solidFill>
              </a:rPr>
              <a:t>Le lezioni si terranno</a:t>
            </a:r>
            <a:endParaRPr lang="it-IT" sz="2800" i="1" dirty="0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pPr algn="just"/>
            <a:endParaRPr lang="it-IT" sz="2800" i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accent1">
                    <a:lumMod val="50000"/>
                  </a:schemeClr>
                </a:solidFill>
              </a:rPr>
              <a:t>Lunedì in presenza dalle 17:00 alle 18:30</a:t>
            </a:r>
            <a:endParaRPr lang="it-IT" sz="2800" dirty="0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accent1">
                    <a:lumMod val="50000"/>
                  </a:schemeClr>
                </a:solidFill>
              </a:rPr>
              <a:t>Martedì in presenza dalle 10.30 alle 12.00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7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46">
            <a:extLst>
              <a:ext uri="{FF2B5EF4-FFF2-40B4-BE49-F238E27FC236}">
                <a16:creationId xmlns:a16="http://schemas.microsoft.com/office/drawing/2014/main" id="{81426377-1A7E-8148-A8FB-3EF0D0F0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36524"/>
            <a:ext cx="11222038" cy="993775"/>
          </a:xfrm>
        </p:spPr>
        <p:txBody>
          <a:bodyPr>
            <a:normAutofit fontScale="90000"/>
          </a:bodyPr>
          <a:lstStyle/>
          <a:p>
            <a:r>
              <a:rPr lang="it-IT" sz="4000" b="1" dirty="0">
                <a:latin typeface="Luiss Sans"/>
              </a:rPr>
              <a:t>Dettagli del corso Diritto Pubblico dell’Innovazione e della Sostenibilità - </a:t>
            </a:r>
            <a:r>
              <a:rPr lang="it-IT" sz="4000" b="1" i="1" dirty="0">
                <a:latin typeface="Luiss Sans"/>
              </a:rPr>
              <a:t>Lezioni e Seminari</a:t>
            </a:r>
          </a:p>
        </p:txBody>
      </p:sp>
      <p:sp>
        <p:nvSpPr>
          <p:cNvPr id="38" name="Segnaposto testo 37">
            <a:extLst>
              <a:ext uri="{FF2B5EF4-FFF2-40B4-BE49-F238E27FC236}">
                <a16:creationId xmlns:a16="http://schemas.microsoft.com/office/drawing/2014/main" id="{D7506231-5CF1-204D-AEA6-D5094E4C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20392"/>
            <a:ext cx="11440804" cy="4614751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Attraverso questo corso lo studente potrà apprendere le basi del rapporto tra </a:t>
            </a:r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Scienza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, </a:t>
            </a:r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Ricerca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, </a:t>
            </a:r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Innovazione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 e </a:t>
            </a:r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Sostenibilità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. Il corso verterà e analizzerà </a:t>
            </a:r>
            <a:r>
              <a:rPr lang="it-IT" sz="1600" u="sng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(con un taglio </a:t>
            </a:r>
            <a:r>
              <a:rPr lang="it-IT" sz="1600" b="1" u="sng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interdisciplinare</a:t>
            </a:r>
            <a:r>
              <a:rPr lang="it-IT" sz="1600" u="sng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)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 le </a:t>
            </a:r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politiche pubbliche (nazionali ed euro-unitarie) 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più rilevanti sui temi dell'innovazione e della sostenibilità. 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Il corso si concentrerà sull'analisi dei </a:t>
            </a:r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casi di studio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 rilevanti nei settori più rilevanti per l'incrocio tra innovazione e sostenibilità (ad esempio, energia, mobilità, trasporti e urbanistica, salute e biotecnologie, finanza sostenibile e fintech, aerospazio e </a:t>
            </a:r>
            <a:r>
              <a:rPr lang="it-IT" sz="1600" dirty="0" err="1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foodtech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). Inoltre, il corso stimolerà la </a:t>
            </a:r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discussione in classe 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sugli strumenti del diritto dell'innovazione e sulle politiche pubbliche nazionali ed europee che orientano allo sviluppo sostenibile l'innovazione, come i programmi europei di finanziamento alla ricerca e innovazione o alla coesione territoriale, gli appalti pubblici strategici e gli investimenti sostenibili.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Questo corso può contare su un </a:t>
            </a:r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ecosistema più ampio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 che si compone di realtà innovative quali: Luiss LIFE-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Law and Investment on Future and Earth, 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Luiss BILL-Blockchain, </a:t>
            </a:r>
            <a:r>
              <a:rPr lang="it-IT" sz="1600" dirty="0" err="1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Artificial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 Intelligence and </a:t>
            </a:r>
            <a:r>
              <a:rPr lang="it-IT" sz="1600" dirty="0" err="1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digital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 </a:t>
            </a:r>
            <a:r>
              <a:rPr lang="it-IT" sz="1600" dirty="0" err="1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innovation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 </a:t>
            </a:r>
            <a:r>
              <a:rPr lang="it-IT" sz="1600" dirty="0" err="1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Law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 Lab, Luiss </a:t>
            </a:r>
            <a:r>
              <a:rPr lang="it-IT" sz="1600" dirty="0" err="1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LabGov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 – </a:t>
            </a:r>
            <a:r>
              <a:rPr lang="it-IT" sz="1600" dirty="0" err="1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LABoratory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 for the </a:t>
            </a:r>
            <a:r>
              <a:rPr lang="it-IT" sz="1600" dirty="0" err="1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GOVernance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 of the City come Commons, EU City Science </a:t>
            </a:r>
            <a:r>
              <a:rPr lang="it-IT" sz="1600" dirty="0" err="1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Initiative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, House of </a:t>
            </a:r>
            <a:r>
              <a:rPr lang="it-IT" sz="1600" dirty="0" err="1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Emerging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  <a:latin typeface="Luiss Sans"/>
                <a:cs typeface="Calibri"/>
              </a:rPr>
              <a:t> Technologies in Rome, AgID - Agenzia Italiana per la Digitalizzazione e molte altre aziende e PA, oltre a progetti di R&amp;I nazionali e comunitari (EUARENAS.EU, ENGAGE R&amp;I, AWARE-EU.EU, PED4ALL).</a:t>
            </a:r>
            <a:endParaRPr lang="it-IT" sz="16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4294967295"/>
          </p:nvPr>
        </p:nvSpPr>
        <p:spPr>
          <a:xfrm>
            <a:off x="10896600" y="6224587"/>
            <a:ext cx="85883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defPPr>
              <a:defRPr lang="it-IT"/>
            </a:defPPr>
            <a:lvl1pPr marL="0" algn="r" defTabSz="914400" rtl="0" eaLnBrk="1" latinLnBrk="0" hangingPunct="1">
              <a:defRPr sz="1400" b="0" i="0" kern="120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589A36-170F-7348-BCDB-23CF9D860473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48609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230517D473354DB465EE97A51689FA" ma:contentTypeVersion="16" ma:contentTypeDescription="Creare un nuovo documento." ma:contentTypeScope="" ma:versionID="a896682a91a954d1508ad4499e05233a">
  <xsd:schema xmlns:xsd="http://www.w3.org/2001/XMLSchema" xmlns:xs="http://www.w3.org/2001/XMLSchema" xmlns:p="http://schemas.microsoft.com/office/2006/metadata/properties" xmlns:ns3="282e6043-c0ef-45bc-b2aa-0efb7c76d9bf" xmlns:ns4="46712c4c-949d-4c08-afee-b7ed418746a4" targetNamespace="http://schemas.microsoft.com/office/2006/metadata/properties" ma:root="true" ma:fieldsID="cb72c1a26664ebc330ec05f6b755c72a" ns3:_="" ns4:_="">
    <xsd:import namespace="282e6043-c0ef-45bc-b2aa-0efb7c76d9bf"/>
    <xsd:import namespace="46712c4c-949d-4c08-afee-b7ed418746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CR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e6043-c0ef-45bc-b2aa-0efb7c76d9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12c4c-949d-4c08-afee-b7ed418746a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82e6043-c0ef-45bc-b2aa-0efb7c76d9bf" xsi:nil="true"/>
  </documentManagement>
</p:properties>
</file>

<file path=customXml/itemProps1.xml><?xml version="1.0" encoding="utf-8"?>
<ds:datastoreItem xmlns:ds="http://schemas.openxmlformats.org/officeDocument/2006/customXml" ds:itemID="{A361BDCB-0468-457A-9668-BC7CB8FECD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EC00F8-0F6E-435F-A161-CFBC500F0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2e6043-c0ef-45bc-b2aa-0efb7c76d9bf"/>
    <ds:schemaRef ds:uri="46712c4c-949d-4c08-afee-b7ed418746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9F9AB6-2668-49D5-87CB-6E8E7BE4C2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82e6043-c0ef-45bc-b2aa-0efb7c76d9bf"/>
    <ds:schemaRef ds:uri="46712c4c-949d-4c08-afee-b7ed418746a4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dea03c14-1435-4ef5-bb92-af8fb4129243}" enabled="1" method="Privileged" siteId="{8c4b47b5-ea35-4370-817f-95066d4f846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2298</Words>
  <Application>Microsoft Office PowerPoint</Application>
  <PresentationFormat>Widescreen</PresentationFormat>
  <Paragraphs>169</Paragraphs>
  <Slides>24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24</vt:i4>
      </vt:variant>
    </vt:vector>
  </HeadingPairs>
  <TitlesOfParts>
    <vt:vector size="27" baseType="lpstr">
      <vt:lpstr>1_Tema di Office</vt:lpstr>
      <vt:lpstr>Tema di Office</vt:lpstr>
      <vt:lpstr>2_Tema di Office</vt:lpstr>
      <vt:lpstr>Diritto pubblico dell’Innovazione e della Sostenibilità   Introduzione al corso   2024/2025  </vt:lpstr>
      <vt:lpstr>Introduzione al corso </vt:lpstr>
      <vt:lpstr>Team e arco narrativo del corso</vt:lpstr>
      <vt:lpstr>Introduzione al corso – Prof. Christian Iaione </vt:lpstr>
      <vt:lpstr>Teaching Assistants </vt:lpstr>
      <vt:lpstr>Arco Narrativo del corso: un viaggio nell’Innovazione Sostenibile (IS)</vt:lpstr>
      <vt:lpstr>Come funziona il corso?</vt:lpstr>
      <vt:lpstr>Dettagli del Corso – Calendario </vt:lpstr>
      <vt:lpstr>Dettagli del corso Diritto Pubblico dell’Innovazione e della Sostenibilità - Lezioni e Seminari</vt:lpstr>
      <vt:lpstr>Materiali didattici e lezioni online</vt:lpstr>
      <vt:lpstr>Esercitazioni 4 febbraio – 11 febbraio </vt:lpstr>
      <vt:lpstr>Metodologia</vt:lpstr>
      <vt:lpstr>Presentazione standard di PowerPoint</vt:lpstr>
      <vt:lpstr>Laboratorio di pensiero critico</vt:lpstr>
      <vt:lpstr>Linee guida per il laboratorio di pensiero critico</vt:lpstr>
      <vt:lpstr>Criteri di Valutazione  </vt:lpstr>
      <vt:lpstr>Criteri di Valutazione</vt:lpstr>
      <vt:lpstr>Partecipazione – fino a 10 punti</vt:lpstr>
      <vt:lpstr>2. Co-creazione in classe o a latere – fino a 10 punti </vt:lpstr>
      <vt:lpstr>3. Performance nell'Oxford-style debate – fino a 10 punti </vt:lpstr>
      <vt:lpstr>Criteri di valutazione – Studenti non frequentanti 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LabGov &amp;  MSc in Law, Digital Innovation and Sustainability</dc:title>
  <dc:creator>Pier Paolo Zitti</dc:creator>
  <cp:lastModifiedBy>Pier Paolo Zitti</cp:lastModifiedBy>
  <cp:revision>729</cp:revision>
  <dcterms:created xsi:type="dcterms:W3CDTF">2022-12-06T16:21:45Z</dcterms:created>
  <dcterms:modified xsi:type="dcterms:W3CDTF">2025-02-06T09:27:30Z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0x01010072230517D473354DB465EE97A51689FA</vt:lpwstr>
  </property>
</Properties>
</file>