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147469630" r:id="rId2"/>
    <p:sldId id="2147469682" r:id="rId3"/>
    <p:sldId id="2147469674" r:id="rId4"/>
    <p:sldId id="2147469678" r:id="rId5"/>
    <p:sldId id="2147469675" r:id="rId6"/>
    <p:sldId id="2147469676" r:id="rId7"/>
    <p:sldId id="2147469683" r:id="rId8"/>
    <p:sldId id="2147469677" r:id="rId9"/>
    <p:sldId id="2147469679" r:id="rId10"/>
    <p:sldId id="2147469680" r:id="rId11"/>
    <p:sldId id="2147469681" r:id="rId12"/>
    <p:sldId id="2147469684" r:id="rId13"/>
    <p:sldId id="2147469685" r:id="rId14"/>
    <p:sldId id="2147469686" r:id="rId15"/>
    <p:sldId id="2147469687" r:id="rId16"/>
    <p:sldId id="2147469688" r:id="rId17"/>
    <p:sldId id="2147469690" r:id="rId18"/>
    <p:sldId id="2147469689" r:id="rId19"/>
    <p:sldId id="2147469691" r:id="rId20"/>
    <p:sldId id="2147469692" r:id="rId21"/>
    <p:sldId id="2147469693" r:id="rId22"/>
    <p:sldId id="2147469694" r:id="rId23"/>
    <p:sldId id="2147469695" r:id="rId24"/>
    <p:sldId id="2147469696" r:id="rId25"/>
    <p:sldId id="2147469697" r:id="rId26"/>
    <p:sldId id="2147469698" r:id="rId27"/>
    <p:sldId id="2147469699" r:id="rId28"/>
    <p:sldId id="2147469700" r:id="rId29"/>
    <p:sldId id="2147469701" r:id="rId30"/>
    <p:sldId id="2147469702" r:id="rId31"/>
    <p:sldId id="2147469703" r:id="rId32"/>
    <p:sldId id="2147469704" r:id="rId33"/>
    <p:sldId id="2147469705" r:id="rId34"/>
    <p:sldId id="2147469706" r:id="rId35"/>
    <p:sldId id="2147469707" r:id="rId36"/>
    <p:sldId id="2147469708" r:id="rId37"/>
    <p:sldId id="214746970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98"/>
    <a:srgbClr val="003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811" autoAdjust="0"/>
  </p:normalViewPr>
  <p:slideViewPr>
    <p:cSldViewPr snapToGrid="0">
      <p:cViewPr varScale="1">
        <p:scale>
          <a:sx n="51" d="100"/>
          <a:sy n="51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5EFE4-BA4A-4974-9D32-50055C6E0D02}" type="datetimeFigureOut">
              <a:rPr lang="it-IT" smtClean="0"/>
              <a:t>03/04/2025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83005-C288-45C0-834D-9641FE9F12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10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3 aprile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43679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75FED-2144-8A45-B971-72FEF3C8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937F-DAC6-0B4A-AA33-EEC4AE615C47}" type="datetime4">
              <a:rPr lang="it-IT" smtClean="0"/>
              <a:t>3 aprile 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FAF3-5C89-784D-BB84-8D0F087F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1EA764-7BE2-C542-B147-FEDB2B2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1"/>
            <a:ext cx="11222038" cy="42148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2721728E-09D1-294C-815A-88BEBB89DB06}" type="datetime4">
              <a:rPr lang="it-IT" smtClean="0"/>
              <a:pPr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41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 testo - Blu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3A70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Titolo 1">
            <a:extLst>
              <a:ext uri="{FF2B5EF4-FFF2-40B4-BE49-F238E27FC236}">
                <a16:creationId xmlns:a16="http://schemas.microsoft.com/office/drawing/2014/main" id="{D8DEF125-2684-F549-A1D1-5B1717569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2519616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5" name="Sottotitolo 2">
            <a:extLst>
              <a:ext uri="{FF2B5EF4-FFF2-40B4-BE49-F238E27FC236}">
                <a16:creationId xmlns:a16="http://schemas.microsoft.com/office/drawing/2014/main" id="{3A2264A0-87FD-5146-8918-63226D4FB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3090483"/>
            <a:ext cx="11189994" cy="1254318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chemeClr val="bg1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9B6CC315-0E4A-A245-B067-31EAE6FB17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087" y="564745"/>
            <a:ext cx="1229572" cy="956079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1A770DC1-65C3-6EAB-E887-A0BDE4E3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6019655"/>
            <a:ext cx="2104551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3 aprile 2025</a:t>
            </a:fld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4D48674-4214-FF22-34A9-425D397AD7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88443" y="5820275"/>
            <a:ext cx="1078939" cy="778822"/>
          </a:xfrm>
          <a:prstGeom prst="rect">
            <a:avLst/>
          </a:prstGeom>
        </p:spPr>
      </p:pic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7DEB17C9-0DB6-0F88-9266-C1F7A84FFD66}"/>
              </a:ext>
            </a:extLst>
          </p:cNvPr>
          <p:cNvCxnSpPr>
            <a:cxnSpLocks/>
          </p:cNvCxnSpPr>
          <p:nvPr userDrawn="1"/>
        </p:nvCxnSpPr>
        <p:spPr>
          <a:xfrm>
            <a:off x="2626822" y="6464968"/>
            <a:ext cx="456368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702FB6D5-2FF3-26B3-00BB-A1318A5A8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91556" y="6166663"/>
            <a:ext cx="1044329" cy="31493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2CFB724-4F46-7184-A4C7-5A0F20F18F5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502275" y="6061233"/>
            <a:ext cx="1245514" cy="4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38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094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5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55B9F9E-793E-2948-9AFD-E3373DD2EA63}" type="datetime4">
              <a:rPr lang="it-IT" smtClean="0"/>
              <a:pPr/>
              <a:t>3 aprile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4963" y="542925"/>
            <a:ext cx="3706812" cy="50403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34" name="Segnaposto testo 77">
            <a:extLst>
              <a:ext uri="{FF2B5EF4-FFF2-40B4-BE49-F238E27FC236}">
                <a16:creationId xmlns:a16="http://schemas.microsoft.com/office/drawing/2014/main" id="{D6519D1F-4BB1-3A49-B60F-D7E64631F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45963D-F588-8B43-AA13-FDB8E527A8A9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919918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9" pos="7680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EE33963A-5F1C-9E44-A101-09D5145AB554}" type="datetime4">
              <a:rPr lang="it-IT" smtClean="0"/>
              <a:pPr/>
              <a:t>3 aprile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4963" y="1731963"/>
            <a:ext cx="3706812" cy="3851275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</a:t>
            </a:r>
          </a:p>
        </p:txBody>
      </p:sp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50DB0EED-3DD2-9C43-8E86-8A25CD5D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9" name="Sottotitolo 2">
            <a:extLst>
              <a:ext uri="{FF2B5EF4-FFF2-40B4-BE49-F238E27FC236}">
                <a16:creationId xmlns:a16="http://schemas.microsoft.com/office/drawing/2014/main" id="{CF92B6C9-72A5-AA4E-85B3-1B682783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38" name="Segnaposto testo 77">
            <a:extLst>
              <a:ext uri="{FF2B5EF4-FFF2-40B4-BE49-F238E27FC236}">
                <a16:creationId xmlns:a16="http://schemas.microsoft.com/office/drawing/2014/main" id="{E7B05D74-7AEC-EF47-A942-4934923EDB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E15AD69-25AC-6D42-A1A3-0514D984EE6F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4096226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1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4D5A4C28-790A-AE41-9A40-9C1FC37F4BA5}" type="datetime4">
              <a:rPr lang="it-IT" smtClean="0"/>
              <a:pPr/>
              <a:t>3 aprile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7" name="Segnaposto immagine 5">
            <a:extLst>
              <a:ext uri="{FF2B5EF4-FFF2-40B4-BE49-F238E27FC236}">
                <a16:creationId xmlns:a16="http://schemas.microsoft.com/office/drawing/2014/main" id="{E92A9B0A-F6E3-DB48-9ED3-A79538B108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0063" y="1731963"/>
            <a:ext cx="3711712" cy="3851276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 trattata con Pattern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363682A5-81A2-1B47-A929-A43EF07B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8" name="Sottotitolo 2">
            <a:extLst>
              <a:ext uri="{FF2B5EF4-FFF2-40B4-BE49-F238E27FC236}">
                <a16:creationId xmlns:a16="http://schemas.microsoft.com/office/drawing/2014/main" id="{157F673D-9926-BF4C-8EFF-1FC29A0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0" name="Segnaposto testo 77">
            <a:extLst>
              <a:ext uri="{FF2B5EF4-FFF2-40B4-BE49-F238E27FC236}">
                <a16:creationId xmlns:a16="http://schemas.microsoft.com/office/drawing/2014/main" id="{D968EEEE-3924-2946-95B6-5A9673C353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CBBDB73-3450-3546-9724-9B2D9C959017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796672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91674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14342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bg>
      <p:bgPr>
        <a:solidFill>
          <a:srgbClr val="FFC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772583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FFC72C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05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998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7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DADEC-74B6-2245-817D-CEA23C0F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45500" y="6224587"/>
            <a:ext cx="2286000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3A7BE5A2-6539-894E-945C-593AB235A246}" type="datetime4">
              <a:rPr lang="it-IT" smtClean="0"/>
              <a:pPr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2692" y="6224587"/>
            <a:ext cx="570770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l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90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31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5AB85-22CA-BE0C-98B1-9D3C8AF0C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19EE9359-031D-399C-AEC2-37115E95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94" y="3124993"/>
            <a:ext cx="11242812" cy="1084810"/>
          </a:xfrm>
        </p:spPr>
        <p:txBody>
          <a:bodyPr/>
          <a:lstStyle/>
          <a:p>
            <a:r>
              <a:rPr lang="it-IT" sz="6600" dirty="0">
                <a:latin typeface="Luiss Sans"/>
              </a:rPr>
              <a:t>Lezione 7 Aprile </a:t>
            </a:r>
            <a:br>
              <a:rPr lang="it-IT" sz="6600" dirty="0">
                <a:latin typeface="Luiss Sans"/>
              </a:rPr>
            </a:br>
            <a:r>
              <a:rPr lang="it-IT" sz="6600" dirty="0">
                <a:latin typeface="Luiss Sans"/>
              </a:rPr>
              <a:t>Investitori Istituzionali – BEI</a:t>
            </a:r>
          </a:p>
        </p:txBody>
      </p:sp>
      <p:pic>
        <p:nvPicPr>
          <p:cNvPr id="2050" name="Picture 2" descr="Sponsor - ATRIP Rome 2024">
            <a:extLst>
              <a:ext uri="{FF2B5EF4-FFF2-40B4-BE49-F238E27FC236}">
                <a16:creationId xmlns:a16="http://schemas.microsoft.com/office/drawing/2014/main" id="{D0F03569-9DFF-3065-FF4C-42D39D259C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42"/>
          <a:stretch/>
        </p:blipFill>
        <p:spPr bwMode="auto">
          <a:xfrm>
            <a:off x="605889" y="2261323"/>
            <a:ext cx="2857500" cy="76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4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E1E0E-9F64-1C41-150A-3AD1AE7F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Governance e ruolo degli Stati membri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9FC360-BFB3-5C76-CC03-07BE0BD4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Tre comitati: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Consultivo</a:t>
            </a:r>
            <a:r>
              <a:rPr lang="it-IT" dirty="0"/>
              <a:t>: disegno strumenti finanziari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Direttivo</a:t>
            </a:r>
            <a:r>
              <a:rPr lang="it-IT" dirty="0"/>
              <a:t>: orientamento strategico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Per gli investimenti</a:t>
            </a:r>
            <a:r>
              <a:rPr lang="it-IT" dirty="0"/>
              <a:t>: approva le operazioni coperte dalla garanzia 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Comparto SM</a:t>
            </a:r>
            <a:r>
              <a:rPr lang="it-IT" dirty="0"/>
              <a:t>: gli Stati possono usare risorse nazionali per cofinanziare progetti locali.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Ruolo attivo dell'Italia con </a:t>
            </a:r>
            <a:r>
              <a:rPr lang="it-IT" b="1" dirty="0"/>
              <a:t>CDP</a:t>
            </a:r>
            <a:r>
              <a:rPr lang="it-IT" dirty="0"/>
              <a:t>, sia come membro del Comitato direttivo, sia come potenziale partner esecutivo.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7EDFCA-F0D6-5935-949E-0FBD876B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5335E0-0926-9C52-ED34-0BCF5F3E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D3B92-034B-B032-1D36-2689CD99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75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A4D87D-C296-761A-7F6A-05B67DE6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 ruolo della BEI nella nuova governance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B0C4BA-30D6-F819-400C-6131E0D4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BEI = partner privilegiato</a:t>
            </a:r>
            <a:r>
              <a:rPr lang="it-IT" dirty="0"/>
              <a:t> (gestisce il 75% della garanzia 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Agisce come </a:t>
            </a:r>
            <a:r>
              <a:rPr lang="it-IT" b="1" dirty="0"/>
              <a:t>policy-</a:t>
            </a:r>
            <a:r>
              <a:rPr lang="it-IT" b="1" dirty="0" err="1"/>
              <a:t>taker</a:t>
            </a:r>
            <a:r>
              <a:rPr lang="it-IT" dirty="0"/>
              <a:t> al servizio della Commissione, più che come policy-maker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sua funzione pubblica si rafforza, ma resta ibrida (pubblica/privata)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Sfide: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Bilanciare sviluppo economico e transizione verde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Coordinarsi con strategie UE (</a:t>
            </a:r>
            <a:r>
              <a:rPr lang="it-IT" dirty="0" err="1"/>
              <a:t>cohesion</a:t>
            </a:r>
            <a:r>
              <a:rPr lang="it-IT" dirty="0"/>
              <a:t>, industria, clima)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InvestEU</a:t>
            </a:r>
            <a:r>
              <a:rPr lang="it-IT" dirty="0"/>
              <a:t> rafforza la BEI come </a:t>
            </a:r>
            <a:r>
              <a:rPr lang="it-IT" b="1" dirty="0"/>
              <a:t>istituzione centrale</a:t>
            </a:r>
            <a:r>
              <a:rPr lang="it-IT" dirty="0"/>
              <a:t> nell’integrazione europea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F3FC2-0B3B-FA0A-FC18-F2E15289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465537-6EE7-6C47-DC5E-9BAC4F3F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718837-ADC4-C994-599A-CD76372F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582D6-00FD-99B4-DC00-A7D9D901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Il ruolo di Cassa Depositi e Prestiti nel settore delle infrastrutture sociali”</a:t>
            </a:r>
            <a:r>
              <a:rPr lang="it-IT" dirty="0"/>
              <a:t>, pubblicato sulla </a:t>
            </a:r>
            <a:r>
              <a:rPr lang="it-IT" i="1" dirty="0"/>
              <a:t>Rivista Trimestrale di Diritto Pubblico</a:t>
            </a:r>
            <a:r>
              <a:rPr lang="it-IT" dirty="0"/>
              <a:t>.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0B5650-D4E9-4427-CDB9-EE27EBAF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158" y="3429000"/>
            <a:ext cx="11242812" cy="1443521"/>
          </a:xfrm>
        </p:spPr>
        <p:txBody>
          <a:bodyPr/>
          <a:lstStyle/>
          <a:p>
            <a:r>
              <a:rPr lang="it-IT" b="1" dirty="0"/>
              <a:t>Alessandra </a:t>
            </a:r>
            <a:r>
              <a:rPr lang="it-IT" b="1" dirty="0" err="1"/>
              <a:t>Mattoscio</a:t>
            </a:r>
            <a:r>
              <a:rPr lang="it-IT" dirty="0"/>
              <a:t>, </a:t>
            </a:r>
            <a:r>
              <a:rPr lang="it-IT" i="1" dirty="0"/>
              <a:t>“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025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D6FC9-DAE3-CB68-4F8A-BCEACDE6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Contesto e cornice teorica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D84D48-1D1B-6032-F9C5-2DAFB93A2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358900"/>
            <a:ext cx="11222038" cy="433995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Sviluppo sostenibile</a:t>
            </a:r>
            <a:r>
              <a:rPr lang="it-IT" dirty="0"/>
              <a:t> come principio-guida: equilibrio tra dimensioni economica, sociale e ambientale.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Implica una </a:t>
            </a:r>
            <a:r>
              <a:rPr lang="it-IT" b="1" dirty="0"/>
              <a:t>programmazione pluriennale</a:t>
            </a:r>
            <a:r>
              <a:rPr lang="it-IT" dirty="0"/>
              <a:t> e impatta su tutte le forme di impresa.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Le </a:t>
            </a:r>
            <a:r>
              <a:rPr lang="it-IT" b="1" dirty="0"/>
              <a:t>infrastrutture sociali</a:t>
            </a:r>
            <a:r>
              <a:rPr lang="it-IT" dirty="0"/>
              <a:t> (scuole, ospedali, housing) diventano strumenti e obiettivi dello sviluppo sostenibile.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Rilevante il </a:t>
            </a:r>
            <a:r>
              <a:rPr lang="it-IT" b="1" dirty="0"/>
              <a:t>superamento della dicotomia pubblico/privato</a:t>
            </a:r>
            <a:r>
              <a:rPr lang="it-IT" dirty="0"/>
              <a:t> a favore di una logica funzionale.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F911F1-15B6-DEE7-8C75-31F28E3D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55E937-69B0-35BA-4DD4-07276351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70C349-F064-43C6-7D17-F8882B3A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52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CCB36-9977-1858-4139-17FC4074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CDP come attore strategico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301BD5-B725-D6FF-9A98-7405C8FB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CDP è un </a:t>
            </a:r>
            <a:r>
              <a:rPr lang="it-IT" b="1" dirty="0"/>
              <a:t>istituto nazionale di promozione (INP)</a:t>
            </a:r>
            <a:r>
              <a:rPr lang="it-IT" dirty="0"/>
              <a:t>: risponde a fallimenti di mercato.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Opera con fondi pubblici (es. risparmio postale) e privati, anche in </a:t>
            </a:r>
            <a:r>
              <a:rPr lang="it-IT" b="1" dirty="0"/>
              <a:t>partnership con UE (FEIS, PNRR)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È un soggetto “</a:t>
            </a:r>
            <a:r>
              <a:rPr lang="it-IT" b="1" dirty="0"/>
              <a:t>più che pubblico</a:t>
            </a:r>
            <a:r>
              <a:rPr lang="it-IT" dirty="0"/>
              <a:t>”: agisce per interessi globali, non solo nazionali.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Attività: </a:t>
            </a:r>
            <a:r>
              <a:rPr lang="it-IT" b="1" dirty="0"/>
              <a:t>finanziamento, </a:t>
            </a:r>
            <a:r>
              <a:rPr lang="it-IT" b="1" dirty="0" err="1"/>
              <a:t>advisory</a:t>
            </a:r>
            <a:r>
              <a:rPr lang="it-IT" b="1" dirty="0"/>
              <a:t>, partecipazioni</a:t>
            </a:r>
            <a:r>
              <a:rPr lang="it-IT" dirty="0"/>
              <a:t>, strumenti innovativi (es. fondi ESG).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4E8056-8563-A72F-A596-AFD3BD49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946AEB-BE75-E50E-B3B4-7FA15195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ABF5DF-87CC-3831-1A62-B607CABF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13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0EFE7-C219-3167-7516-9B0E1029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Infrastrutture sociali e impatto sostenibile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11F33-2A18-4BED-5C44-76F89C4D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Ambiti di intervento prioritari: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Scuole</a:t>
            </a:r>
            <a:r>
              <a:rPr lang="it-IT" dirty="0"/>
              <a:t>: sicurezza sismica, efficienza energetica, spazi inclusivi (es. Polo di Gualdo Cattaneo).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Sanità</a:t>
            </a:r>
            <a:r>
              <a:rPr lang="it-IT" dirty="0"/>
              <a:t>: assistenza continuativa, ammodernamenti (es. Polo San Lazzaro - Padova).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Abitare</a:t>
            </a:r>
            <a:r>
              <a:rPr lang="it-IT" dirty="0"/>
              <a:t>: social housing, </a:t>
            </a:r>
            <a:r>
              <a:rPr lang="it-IT" dirty="0" err="1"/>
              <a:t>student</a:t>
            </a:r>
            <a:r>
              <a:rPr lang="it-IT" dirty="0"/>
              <a:t>/senior housing (es. Via </a:t>
            </a:r>
            <a:r>
              <a:rPr lang="it-IT" dirty="0" err="1"/>
              <a:t>Antegnati</a:t>
            </a:r>
            <a:r>
              <a:rPr lang="it-IT" dirty="0"/>
              <a:t> - Milano, Villaggio Olimpico - Torino).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CDP misura l’</a:t>
            </a:r>
            <a:r>
              <a:rPr lang="it-IT" b="1" dirty="0"/>
              <a:t>impatto sociale, ambientale e territoriale</a:t>
            </a:r>
            <a:r>
              <a:rPr lang="it-IT" dirty="0"/>
              <a:t> delle sue azioni ex ante ed ex post.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0F1739-55AB-5C5C-6CDB-2D801805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CC5534-EC37-7699-D9EC-7306078D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895454-B7BB-A07F-4D0E-75905F84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24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5B2BCD-B36B-1943-691B-2DDEAE4F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Prospettive e sfide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099AE3-5C3D-7BF5-6E0D-4BDDD8A3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Valutazione dell’impatto</a:t>
            </a:r>
            <a:r>
              <a:rPr lang="it-IT" dirty="0"/>
              <a:t>: difficile ma necessaria (es. SDA - </a:t>
            </a:r>
            <a:r>
              <a:rPr lang="it-IT" dirty="0" err="1"/>
              <a:t>Sustainable</a:t>
            </a:r>
            <a:r>
              <a:rPr lang="it-IT" dirty="0"/>
              <a:t> Development </a:t>
            </a:r>
            <a:r>
              <a:rPr lang="it-IT" dirty="0" err="1"/>
              <a:t>Assessment</a:t>
            </a:r>
            <a:r>
              <a:rPr lang="it-IT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CDP integra i principi </a:t>
            </a:r>
            <a:r>
              <a:rPr lang="it-IT" b="1" dirty="0"/>
              <a:t>ESG</a:t>
            </a:r>
            <a:r>
              <a:rPr lang="it-IT" dirty="0"/>
              <a:t> in ogni fase del ciclo di investimento.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principio di </a:t>
            </a:r>
            <a:r>
              <a:rPr lang="it-IT" b="1" dirty="0"/>
              <a:t>sviluppo sostenibile</a:t>
            </a:r>
            <a:r>
              <a:rPr lang="it-IT" dirty="0"/>
              <a:t> si impone come “meta-principio” costituzionale, insieme a solidarietà ed equità intergenerazionale.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Sfida chiave: </a:t>
            </a:r>
            <a:r>
              <a:rPr lang="it-IT" b="1" dirty="0"/>
              <a:t>coordinare Stato, mercato, pubblico e privato</a:t>
            </a:r>
            <a:r>
              <a:rPr lang="it-IT" dirty="0"/>
              <a:t> in una logica di coesione e crescita comune.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908033-169E-5E34-B222-A87F9CB3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4F72B4-0737-D008-2408-DA92A5DD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D6CDAE-CEEB-C83D-BA37-B1AA5C02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40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ED4B8-1B42-A8AD-AA36-701CCC97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/>
              <a:t>Indirizzare i finanziamenti pubblici e privati verso investimenti green. Il ruolo della Commissione europea</a:t>
            </a:r>
            <a:r>
              <a:rPr lang="it-IT" dirty="0"/>
              <a:t>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7208BE-96BC-2CD5-21BA-074CA5FF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3132905"/>
            <a:ext cx="11242812" cy="1443521"/>
          </a:xfrm>
        </p:spPr>
        <p:txBody>
          <a:bodyPr/>
          <a:lstStyle/>
          <a:p>
            <a:r>
              <a:rPr lang="it-IT" b="1" dirty="0"/>
              <a:t>Luna </a:t>
            </a:r>
            <a:r>
              <a:rPr lang="it-IT" b="1" dirty="0" err="1"/>
              <a:t>Aristei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18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0A554-5744-6101-E95B-7DD6DF3C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Commissione europea e la transizione green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282A7-1D37-D00E-97A7-C11E64BE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21766"/>
            <a:ext cx="11222038" cy="4339955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L'UE ha un ruolo centrale nelle politiche climatiche dagli anni 2000.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b="1" dirty="0"/>
              <a:t>Green Deal europeo (2019)</a:t>
            </a:r>
            <a:r>
              <a:rPr lang="it-IT" dirty="0"/>
              <a:t> segna un salto qualitativo: obiettivo neutralità climatica al 2050.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Servono ingenti risorse (260–350 miliardi €/anno): nasce il binomio </a:t>
            </a:r>
            <a:r>
              <a:rPr lang="it-IT" b="1" dirty="0"/>
              <a:t>finanza–sostenibilità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Commissione agisce da </a:t>
            </a:r>
            <a:r>
              <a:rPr lang="it-IT" b="1" dirty="0"/>
              <a:t>motore normativo e finanziario</a:t>
            </a:r>
            <a:r>
              <a:rPr lang="it-IT" dirty="0"/>
              <a:t> della transizione ecologica.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A90B26-5300-A63E-CA27-853B59CC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5478D3-6A43-7447-6708-DEABB987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F3A987-F42E-2F30-7BF0-001E539C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71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C3C87-0144-1E83-6CEC-CBA6D125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CBAM: il meccanismo della carbon </a:t>
            </a:r>
            <a:r>
              <a:rPr lang="it-IT" b="1" dirty="0" err="1"/>
              <a:t>border</a:t>
            </a:r>
            <a:r>
              <a:rPr lang="it-IT" b="1" dirty="0"/>
              <a:t> tax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F397B1-0067-EF87-5D71-A21A9E9F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b="1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Dal 2023: imposta sulle importazioni ad alta intensità di carbonio (CBAM).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Obiettivi: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Evitare la </a:t>
            </a:r>
            <a:r>
              <a:rPr lang="it-IT" b="1" dirty="0"/>
              <a:t>rilocalizzazione</a:t>
            </a:r>
            <a:r>
              <a:rPr lang="it-IT" dirty="0"/>
              <a:t> delle produzioni inquinanti.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Garantire concorrenza leale con i beni extra-UE.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Generare risorse</a:t>
            </a:r>
            <a:r>
              <a:rPr lang="it-IT" dirty="0"/>
              <a:t> per finanziare la transizione verde.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Dal 2026 entra a regime: sostituisce l’assegnazione gratuita delle quote ETS.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0226AD-4CE9-3E91-DF6D-6E8DECE0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61D5C6-F650-BCA7-E89A-34CB1804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DF2CD0-C0B3-E66E-5298-A973AC20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B800E3-02A4-399E-6A63-F79171DF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Diritto Pubblico Europeo Rassegna online Fascicolo 1/2024 112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VERSO UN RITORNO ALLO STATO «INTERVENTISTA»? </a:t>
            </a:r>
            <a:br>
              <a:rPr lang="it-IT" dirty="0"/>
            </a:br>
            <a:r>
              <a:rPr lang="it-IT" dirty="0"/>
              <a:t>di Antonio Saporito</a:t>
            </a:r>
          </a:p>
        </p:txBody>
      </p:sp>
    </p:spTree>
    <p:extLst>
      <p:ext uri="{BB962C8B-B14F-4D97-AF65-F5344CB8AC3E}">
        <p14:creationId xmlns:p14="http://schemas.microsoft.com/office/powerpoint/2010/main" val="374386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0137E-EACA-89A4-0A28-6746AD4A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Strumenti finanziari europei e </a:t>
            </a:r>
            <a:r>
              <a:rPr lang="it-IT" b="1" dirty="0" err="1"/>
              <a:t>blending</a:t>
            </a:r>
            <a:r>
              <a:rPr lang="it-IT" b="1" dirty="0"/>
              <a:t> pubblico-privato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204061-7CAF-ECFA-A32A-DD1C8667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</a:t>
            </a:r>
            <a:r>
              <a:rPr lang="it-IT" b="1" dirty="0"/>
              <a:t>finanza sostenibile</a:t>
            </a:r>
            <a:r>
              <a:rPr lang="it-IT" dirty="0"/>
              <a:t> affianca rendimento e impatto ambientale/sociale (criteri ESG).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Commissione crea strumenti per attirare capitali privati: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InvestEU</a:t>
            </a:r>
            <a:r>
              <a:rPr lang="it-IT" b="1" dirty="0"/>
              <a:t>, SEIP, </a:t>
            </a:r>
            <a:r>
              <a:rPr lang="it-IT" b="1" dirty="0" err="1"/>
              <a:t>REPowerEU</a:t>
            </a:r>
            <a:r>
              <a:rPr lang="it-IT" b="1" dirty="0"/>
              <a:t>, NGEU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Semestre europeo verde</a:t>
            </a:r>
            <a:r>
              <a:rPr lang="it-IT" dirty="0"/>
              <a:t> e PNRR con quota clima ≥ 37%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Strategia di </a:t>
            </a:r>
            <a:r>
              <a:rPr lang="it-IT" b="1" dirty="0" err="1"/>
              <a:t>blending</a:t>
            </a:r>
            <a:r>
              <a:rPr lang="it-IT" dirty="0"/>
              <a:t>: investimenti pubblici per attrarre quelli privati (effetto leva).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5D4BDD-F259-7EDC-D6BF-0FBDAB66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FC89FC-E233-EDFB-5C47-F91AE3DB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98D233-61E7-B313-3F66-0C7404D9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76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5D49C-8B0E-E704-F156-C566CA6D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La tassonomia finanziaria sostenibile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8F110B-6EEC-ABC6-1971-CCC49FE4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Regolamento UE 2020/852: </a:t>
            </a:r>
            <a:r>
              <a:rPr lang="it-IT" b="1" dirty="0"/>
              <a:t>etichetta verde</a:t>
            </a:r>
            <a:r>
              <a:rPr lang="it-IT" dirty="0"/>
              <a:t> per definire attività economiche sostenibili.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Basata sul principio DNSH: “do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</a:t>
            </a:r>
            <a:r>
              <a:rPr lang="it-IT" dirty="0" err="1"/>
              <a:t>harm</a:t>
            </a:r>
            <a:r>
              <a:rPr lang="it-IT" dirty="0"/>
              <a:t>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Obiettivi: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Chiarezza per investitori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Riduzione greenwashing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Convergenza di pubblico e privato verso progetti strategici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Necessari aggiornamenti costanti e attenzione a possibili </a:t>
            </a:r>
            <a:r>
              <a:rPr lang="it-IT" b="1" dirty="0"/>
              <a:t>asimmetrie tra Stati membri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EC8974-0248-C1B9-2B99-6B608C26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36981F-0BA0-6390-BBB2-9788F596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857D18-6E2B-C372-1825-295C9382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92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59A8C-73F7-7193-0B8F-AD0350BA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Sentenza della Corte di Giustizia dell’Unione Europea</a:t>
            </a:r>
            <a:r>
              <a:rPr lang="it-IT" dirty="0"/>
              <a:t> (Grande Sezione) del </a:t>
            </a:r>
            <a:r>
              <a:rPr lang="it-IT" b="1" dirty="0"/>
              <a:t>10 settembre 2024</a:t>
            </a:r>
            <a:r>
              <a:rPr lang="it-IT" dirty="0"/>
              <a:t>, riguardante il caso </a:t>
            </a:r>
            <a:r>
              <a:rPr lang="it-IT" b="1" dirty="0"/>
              <a:t>Commissione c. Irlanda e Apple</a:t>
            </a:r>
            <a:r>
              <a:rPr lang="it-IT" dirty="0"/>
              <a:t> (C-465/20 P), relativo ai </a:t>
            </a:r>
            <a:r>
              <a:rPr lang="it-IT" b="1" dirty="0"/>
              <a:t>ruling fiscali irlandesi concessi al gruppo Apple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8153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4AD08-FBCE-3E1D-9D9A-5DB9BE44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⚖️ Contesto del caso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6360E3-2F63-0B76-9204-D36FEC03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Oggetto</a:t>
            </a:r>
            <a:r>
              <a:rPr lang="it-IT" dirty="0"/>
              <a:t>: impugnazione da parte della Commissione europea della sentenza del Tribunale UE (2020) che aveva </a:t>
            </a:r>
            <a:r>
              <a:rPr lang="it-IT" b="1" dirty="0"/>
              <a:t>annullato la decisione</a:t>
            </a:r>
            <a:r>
              <a:rPr lang="it-IT" dirty="0"/>
              <a:t> della Commissione con cui si ordinava il </a:t>
            </a:r>
            <a:r>
              <a:rPr lang="it-IT" b="1" dirty="0"/>
              <a:t>recupero di aiuti di Stato illegittimi</a:t>
            </a:r>
            <a:r>
              <a:rPr lang="it-IT" dirty="0"/>
              <a:t> concessi dall’Irlanda a Apple.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Motivo del contendere</a:t>
            </a:r>
            <a:r>
              <a:rPr lang="it-IT" dirty="0"/>
              <a:t>: i </a:t>
            </a:r>
            <a:r>
              <a:rPr lang="it-IT" b="1" dirty="0"/>
              <a:t>ruling fiscali</a:t>
            </a:r>
            <a:r>
              <a:rPr lang="it-IT" dirty="0"/>
              <a:t> concessi nel 1991 e nel 2007 avrebbero attribuito ad Apple </a:t>
            </a:r>
            <a:r>
              <a:rPr lang="it-IT" b="1" dirty="0"/>
              <a:t>vantaggi fiscali selettivi</a:t>
            </a:r>
            <a:r>
              <a:rPr lang="it-IT" dirty="0"/>
              <a:t>, violando l’art. 107.1 TFUE.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BCE689-D93B-FDC6-3E8C-25CAF143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3B9313-E975-EA05-2758-6CAC2D45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00A953-9EC8-8474-B2A8-3F1F875C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909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3AE40-551D-D245-2F93-256262E0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 ruling fiscali contestati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35CF40-FB0B-5557-2029-A09935C8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Apple Sales International (ASI)</a:t>
            </a:r>
            <a:r>
              <a:rPr lang="it-IT" dirty="0"/>
              <a:t> e </a:t>
            </a:r>
            <a:r>
              <a:rPr lang="it-IT" b="1" dirty="0"/>
              <a:t>Apple Operations Europe (AOE)</a:t>
            </a:r>
            <a:r>
              <a:rPr lang="it-IT" dirty="0"/>
              <a:t> avevano </a:t>
            </a:r>
            <a:r>
              <a:rPr lang="it-IT" b="1" dirty="0"/>
              <a:t>succursali irlandesi</a:t>
            </a:r>
            <a:r>
              <a:rPr lang="it-IT" dirty="0"/>
              <a:t> che svolgevano attività chiave (produzione, vendita, distribuzione).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 ruling consentivano di </a:t>
            </a:r>
            <a:r>
              <a:rPr lang="it-IT" b="1" dirty="0"/>
              <a:t>attribuire la maggior parte degli utili</a:t>
            </a:r>
            <a:r>
              <a:rPr lang="it-IT" dirty="0"/>
              <a:t> derivanti dalle licenze di proprietà intellettuale </a:t>
            </a:r>
            <a:r>
              <a:rPr lang="it-IT" b="1" dirty="0"/>
              <a:t>fuori dall’Irlanda</a:t>
            </a:r>
            <a:r>
              <a:rPr lang="it-IT" dirty="0"/>
              <a:t>, riducendo drasticamente la base imponibile.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9183F-93AE-9A25-F661-BF355D69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C43633-41C8-6969-8219-6808FE93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DE44A-53ED-8B4F-88A3-03DBC222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88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1E613-8436-B391-8113-42B1AE78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Decisione della Commissione (2016)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80ACA7-F670-9458-5040-588A7611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Gli accordi fiscali: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Costituivano un </a:t>
            </a:r>
            <a:r>
              <a:rPr lang="it-IT" b="1" dirty="0"/>
              <a:t>vantaggio selettivo</a:t>
            </a:r>
            <a:r>
              <a:rPr lang="it-IT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Erano </a:t>
            </a:r>
            <a:r>
              <a:rPr lang="it-IT" b="1" dirty="0"/>
              <a:t>imputabili allo Stato irlandese</a:t>
            </a:r>
            <a:r>
              <a:rPr lang="it-IT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Causavano una </a:t>
            </a:r>
            <a:r>
              <a:rPr lang="it-IT" b="1" dirty="0"/>
              <a:t>riduzione dell’imposta</a:t>
            </a:r>
            <a:r>
              <a:rPr lang="it-IT" dirty="0"/>
              <a:t> e alteravano la concorrenza.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Conclusione</a:t>
            </a:r>
            <a:r>
              <a:rPr lang="it-IT" dirty="0"/>
              <a:t>: Apple aveva ricevuto </a:t>
            </a:r>
            <a:r>
              <a:rPr lang="it-IT" b="1" dirty="0"/>
              <a:t>aiuti di Stato incompatibili</a:t>
            </a:r>
            <a:r>
              <a:rPr lang="it-IT" dirty="0"/>
              <a:t>, da recuperare per il periodo 2003–2014.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6D46BD-FABF-D7F6-B48C-1ACDC895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7093A1-C38F-DC26-E7C9-5683B7F5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2ACD38-91CF-C12F-CB79-FE0AD0F7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557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3BABD7-A770-2F3F-A099-67E69909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Sentenza del Tribunale UE (2020)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A8A4E6-AC4C-A29B-7308-2DFDF294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Annulla la decisione della Commissione.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Ritiene che: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La Commissione </a:t>
            </a:r>
            <a:r>
              <a:rPr lang="it-IT" b="1" dirty="0"/>
              <a:t>non ha provato</a:t>
            </a:r>
            <a:r>
              <a:rPr lang="it-IT" dirty="0"/>
              <a:t> l’esistenza di un vantaggio selettivo.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Il metodo di attribuzione degli utili </a:t>
            </a:r>
            <a:r>
              <a:rPr lang="it-IT" b="1" dirty="0"/>
              <a:t>non era manifestamente errato</a:t>
            </a:r>
            <a:r>
              <a:rPr lang="it-IT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Le funzioni esercitate dalle </a:t>
            </a:r>
            <a:r>
              <a:rPr lang="it-IT" b="1" dirty="0"/>
              <a:t>succursali irlandesi erano limitate</a:t>
            </a:r>
            <a:r>
              <a:rPr lang="it-IT" dirty="0"/>
              <a:t>, mentre le decisioni strategiche avvenivano negli USA.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2568B0-1017-E203-28DB-165D900E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E34D9A-D9D1-2E4B-31A8-82DAB6B9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B0F08E-04BB-518C-13EE-4B131538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950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4402A-AED4-176A-339E-F68FBCBB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Decisione della Corte di Giustizia (2024)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DBDE48-15E7-D21D-8B9C-5C55C41D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Accoglie il ricorso</a:t>
            </a:r>
            <a:r>
              <a:rPr lang="it-IT" dirty="0"/>
              <a:t> della Commissione </a:t>
            </a:r>
            <a:r>
              <a:rPr lang="it-IT" b="1" dirty="0"/>
              <a:t>in parte</a:t>
            </a:r>
            <a:r>
              <a:rPr lang="it-IT" dirty="0"/>
              <a:t>, censurando: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L’approccio del Tribunale che </a:t>
            </a:r>
            <a:r>
              <a:rPr lang="it-IT" b="1" dirty="0"/>
              <a:t>sottovalutava le funzioni reali</a:t>
            </a:r>
            <a:r>
              <a:rPr lang="it-IT" dirty="0"/>
              <a:t> delle succursali.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L’errata applicazione del concetto di </a:t>
            </a:r>
            <a:r>
              <a:rPr lang="it-IT" b="1" dirty="0"/>
              <a:t>vantaggio</a:t>
            </a:r>
            <a:r>
              <a:rPr lang="it-IT" dirty="0"/>
              <a:t> e della </a:t>
            </a:r>
            <a:r>
              <a:rPr lang="it-IT" b="1" dirty="0"/>
              <a:t>selettività fiscale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Sottolinea che: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Anche </a:t>
            </a:r>
            <a:r>
              <a:rPr lang="it-IT" b="1" dirty="0"/>
              <a:t>in assenza di armonizzazione fiscale</a:t>
            </a:r>
            <a:r>
              <a:rPr lang="it-IT" dirty="0"/>
              <a:t>, le misure che falsano la concorrenza </a:t>
            </a:r>
            <a:r>
              <a:rPr lang="it-IT" b="1" dirty="0"/>
              <a:t>possono costituire aiuti di Stato</a:t>
            </a:r>
            <a:r>
              <a:rPr lang="it-IT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Le autorità fiscali nazionali </a:t>
            </a:r>
            <a:r>
              <a:rPr lang="it-IT" b="1" dirty="0"/>
              <a:t>devono rispettare</a:t>
            </a:r>
            <a:r>
              <a:rPr lang="it-IT" dirty="0"/>
              <a:t> il principio di </a:t>
            </a:r>
            <a:r>
              <a:rPr lang="it-IT" b="1" dirty="0"/>
              <a:t>libera concorrenza</a:t>
            </a:r>
            <a:r>
              <a:rPr lang="it-IT" dirty="0"/>
              <a:t> nell’attribuzione degli utili.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Rinvia</a:t>
            </a:r>
            <a:r>
              <a:rPr lang="it-IT" dirty="0"/>
              <a:t> la causa al Tribunale per un nuovo esame degli altri motivi non trattati.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45F258-F2FA-6877-B6C8-6FD4E49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29F34B-60C4-8BE3-A898-29D2719A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4423F8-4988-54EB-78AE-55A96810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737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9BE41A-A478-B378-E1C4-47B53FE7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Rilievo giuridico e politico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8FA4D1-BCD4-0C79-DF0C-A20C402C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sentenza riafferma che la </a:t>
            </a:r>
            <a:r>
              <a:rPr lang="it-IT" b="1" dirty="0"/>
              <a:t>fiscalità nazionale è soggetta al diritto UE sugli aiuti di Stato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Si conferma l’orientamento della Commissione contro i </a:t>
            </a:r>
            <a:r>
              <a:rPr lang="it-IT" b="1" dirty="0"/>
              <a:t>meccanismi di ottimizzazione fiscale aggressiva</a:t>
            </a:r>
            <a:r>
              <a:rPr lang="it-IT" dirty="0"/>
              <a:t> delle multinazionali.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Rafforza l’importanza del </a:t>
            </a:r>
            <a:r>
              <a:rPr lang="it-IT" b="1" dirty="0"/>
              <a:t>principio di libera concorrenza</a:t>
            </a:r>
            <a:r>
              <a:rPr lang="it-IT" dirty="0"/>
              <a:t> anche in ambito fiscale.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4672BB-B332-3FA1-B6E0-8B608C6A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AF60C4-3311-C75F-150E-2FCA4E61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644F9B-7847-C84E-AAAE-FC6F1809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508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63E8E-F985-1194-97EA-0DA63190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Corte di Giustizia dell’Unione Europea (C‑212/21 P e C‑223/21 P) del </a:t>
            </a:r>
            <a:r>
              <a:rPr lang="it-IT" b="1" dirty="0"/>
              <a:t>6 luglio 2023</a:t>
            </a:r>
            <a:r>
              <a:rPr lang="it-IT" dirty="0"/>
              <a:t>, </a:t>
            </a:r>
            <a:r>
              <a:rPr lang="it-IT" i="1" dirty="0"/>
              <a:t>“BEI c. ClientEarth”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1779BE-FAF2-237F-6AD6-CA5773BB0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36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0225F-B75B-5A1C-FF7F-80868E04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contesto e la crisi del paradigma liberista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C0B22-3844-19B7-DD52-D48C9825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Prima fase (fino a Maastricht):</a:t>
            </a:r>
            <a:r>
              <a:rPr lang="it-IT" dirty="0"/>
              <a:t> prevale il modello dello Stato sociale, con intervento pubblico come attuazione della Costituzione.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Seconda fase (anni '90-2008):</a:t>
            </a:r>
            <a:r>
              <a:rPr lang="it-IT" dirty="0"/>
              <a:t> affermazione della costituzione economica europea, austerità, privatizzazioni, e marginalizzazione dello Stato imprenditore.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Terza fase (dal 2020):</a:t>
            </a:r>
            <a:r>
              <a:rPr lang="it-IT" dirty="0"/>
              <a:t> la crisi pandemica rompe il paradigma, riportando in primo piano l’intervento pubblico.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Crisi come leva per il cambiamento:</a:t>
            </a:r>
            <a:r>
              <a:rPr lang="it-IT" dirty="0"/>
              <a:t> emergono nuove tensioni tra diritto interno e assetto europeo.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5888DB-81F7-A4BD-1B72-03C3FDE1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7FEE65-9C4F-A486-88EC-4CBFDAA2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A9EC38-6626-5C81-D653-2E72B771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395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4C616-150C-AAD9-6EF4-FE15EE0E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Contesto e oggetto della controversia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9178F1-BB41-9EEB-0543-66119C5D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Fatti</a:t>
            </a:r>
            <a:r>
              <a:rPr lang="it-IT" dirty="0"/>
              <a:t>: La BEI ha approvato il finanziamento di una centrale a biomassa in Galizia (Spagna); l’ONG ClientEarth ha chiesto il riesame interno della decisione per violazione del diritto ambientale.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BEI ha respinto la richiesta come </a:t>
            </a:r>
            <a:r>
              <a:rPr lang="it-IT" b="1" dirty="0"/>
              <a:t>irricevibile</a:t>
            </a:r>
            <a:r>
              <a:rPr lang="it-IT" dirty="0"/>
              <a:t>, sostenendo che la delibera </a:t>
            </a:r>
            <a:r>
              <a:rPr lang="it-IT" b="1" dirty="0"/>
              <a:t>non fosse un atto amministrativo</a:t>
            </a:r>
            <a:r>
              <a:rPr lang="it-IT" dirty="0"/>
              <a:t> ai sensi del Reg. 1367/2006 (Aarhus).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Tribunale UE ha </a:t>
            </a:r>
            <a:r>
              <a:rPr lang="it-IT" b="1" dirty="0"/>
              <a:t>annullato la decisione della BEI</a:t>
            </a:r>
            <a:r>
              <a:rPr lang="it-IT" dirty="0"/>
              <a:t>, ritenendo applicabile il regolamento.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7A65B-6B6D-7C66-A0CF-239EC0A2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4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7A221B-812D-C509-5F47-41432A8E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464968-7239-6C47-4FCC-BFFCA841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13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8576C-A332-0663-FD08-E7156CF7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 punti giuridici centrali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009F4-71C6-B169-FE5A-ED291A17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Definizioni chiave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/>
              <a:t>Diritto ambientale</a:t>
            </a:r>
            <a:r>
              <a:rPr lang="it-IT" dirty="0"/>
              <a:t>: anche atti interni come policy e strategie ambientali (non solo atti legislativi formali).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i="1" dirty="0"/>
              <a:t>Atto amministrativo</a:t>
            </a:r>
            <a:r>
              <a:rPr lang="it-IT" dirty="0"/>
              <a:t>: la delibera BEI ha effetti giuridici esterni, è individuale e ricade nel campo ambientale.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Corte conferma che la </a:t>
            </a:r>
            <a:r>
              <a:rPr lang="it-IT" b="1" dirty="0"/>
              <a:t>BEI è soggetta alla Convenzione di Aarhus</a:t>
            </a:r>
            <a:r>
              <a:rPr lang="it-IT" dirty="0"/>
              <a:t> e al Reg. 1367/2006, quando agisce come organo pubblico (non legislativo o giudiziario).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</a:t>
            </a:r>
            <a:r>
              <a:rPr lang="it-IT" b="1" dirty="0"/>
              <a:t>riesame interno</a:t>
            </a:r>
            <a:r>
              <a:rPr lang="it-IT" dirty="0"/>
              <a:t> è uno strumento di democrazia ambientale e trasparenza.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5DD521-AE3F-BCD4-1BDB-B16A36B1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4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F32512-F1E8-1D3F-8C66-769759C2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CEF76E-ECE3-22ED-13F3-71A4755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95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C4E64-024A-9CC3-71BF-D600DDA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Esiti e principi giurisprudenziali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34B88C-24FA-AC36-B7DD-3FEA9154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La CGUE respinge le impugnazioni di BEI e Commissione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Conferma la </a:t>
            </a:r>
            <a:r>
              <a:rPr lang="it-IT" b="1" dirty="0"/>
              <a:t>competenza del giudice UE</a:t>
            </a:r>
            <a:r>
              <a:rPr lang="it-IT" dirty="0"/>
              <a:t> a pronunciarsi su un rifiuto di riesame.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La tutela ambientale impone un'interpretazione </a:t>
            </a:r>
            <a:r>
              <a:rPr lang="it-IT" b="1" dirty="0"/>
              <a:t>ampia e funzionale</a:t>
            </a:r>
            <a:r>
              <a:rPr lang="it-IT" dirty="0"/>
              <a:t> delle norme.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Principio guida</a:t>
            </a:r>
            <a:r>
              <a:rPr lang="it-IT" dirty="0"/>
              <a:t>: l’accesso alla giustizia ambientale deve essere </a:t>
            </a:r>
            <a:r>
              <a:rPr lang="it-IT" b="1" dirty="0"/>
              <a:t>effettivo</a:t>
            </a:r>
            <a:r>
              <a:rPr lang="it-IT" dirty="0"/>
              <a:t>, anche a fronte di atti adottati da istituzioni finanziarie come la BEI.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La sentenza rafforza il ruolo delle </a:t>
            </a:r>
            <a:r>
              <a:rPr lang="it-IT" b="1" dirty="0"/>
              <a:t>ONG come guardiani dell’ambiente</a:t>
            </a:r>
            <a:r>
              <a:rPr lang="it-IT" dirty="0"/>
              <a:t> nell’architettura giuridica dell’UE.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FEC0BC-A26C-DEF9-4788-35EEACA2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4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41C10E-BF91-2398-A519-4FE00DF8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D4EC9-D028-AAA7-3A2D-6113559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83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1C16B-54E1-4E01-5C9C-8CCB76D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Sentenza n. 6983/2024</a:t>
            </a:r>
            <a:r>
              <a:rPr lang="it-IT" dirty="0"/>
              <a:t> del </a:t>
            </a:r>
            <a:r>
              <a:rPr lang="it-IT" b="1" dirty="0"/>
              <a:t>Consiglio di Stato</a:t>
            </a:r>
            <a:r>
              <a:rPr lang="it-IT" dirty="0"/>
              <a:t>, relativa al trasferimento di </a:t>
            </a:r>
            <a:r>
              <a:rPr lang="it-IT" b="1" dirty="0"/>
              <a:t>Ferrovie del Sud Est (FSE)</a:t>
            </a:r>
            <a:r>
              <a:rPr lang="it-IT" dirty="0"/>
              <a:t> a </a:t>
            </a:r>
            <a:r>
              <a:rPr lang="it-IT" b="1" dirty="0"/>
              <a:t>Ferrovie dello Stato Italiane (FSI)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2072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7F6F7B-1DA9-4ECD-75F8-758D0DF6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Contesto della controversia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A7D53E-F779-F915-81D6-792A2E34C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Fatti principali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Trasferimento di FSE da MIT a FSI (entrambe partecipate dallo Stato).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Operazione </a:t>
            </a:r>
            <a:r>
              <a:rPr lang="it-IT" b="1" dirty="0"/>
              <a:t>senza gara</a:t>
            </a:r>
            <a:r>
              <a:rPr lang="it-IT" dirty="0"/>
              <a:t>, con corrispettivo pari a </a:t>
            </a:r>
            <a:r>
              <a:rPr lang="it-IT" b="1" dirty="0"/>
              <a:t>zero</a:t>
            </a:r>
            <a:r>
              <a:rPr lang="it-IT" dirty="0"/>
              <a:t> e impegno di FSI a sanare il deficit patrimoniale.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Stanziamento pubblico di 70 milioni di euro</a:t>
            </a:r>
            <a:r>
              <a:rPr lang="it-IT" dirty="0"/>
              <a:t> per assicurare la continuità del servizio.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Ricorso</a:t>
            </a:r>
            <a:r>
              <a:rPr lang="it-IT" dirty="0"/>
              <a:t>: aziende concorrenti (Arriva Italia, Ferrotramviaria, </a:t>
            </a:r>
            <a:r>
              <a:rPr lang="it-IT" dirty="0" err="1"/>
              <a:t>CoTrAP</a:t>
            </a:r>
            <a:r>
              <a:rPr lang="it-IT" dirty="0"/>
              <a:t>) contestano violazioni in materia di </a:t>
            </a:r>
            <a:r>
              <a:rPr lang="it-IT" b="1" dirty="0"/>
              <a:t>aiuti di Stato</a:t>
            </a:r>
            <a:r>
              <a:rPr lang="it-IT" dirty="0"/>
              <a:t> e </a:t>
            </a:r>
            <a:r>
              <a:rPr lang="it-IT" b="1" dirty="0"/>
              <a:t>trasparenza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8408AB-A1C5-A494-7496-57F435B1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4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37FAEA-3032-3096-10B0-252A1B28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9D95C0-80D8-1D84-AA22-49D5A64D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205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EDCFB-46C9-AC7E-4602-DBECEC82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Questioni giuridiche centrali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DEFADF-524F-2FEA-0A12-91BB4911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Aiuto di Stato</a:t>
            </a:r>
            <a:r>
              <a:rPr lang="it-IT" dirty="0"/>
              <a:t> (art. 107 TFUE): lo stanziamento e il trasferimento costituiscono vantaggio economico non notificato alla Commissione 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Test dell’operatore privato in economia di mercato (MEO test)</a:t>
            </a:r>
            <a:r>
              <a:rPr lang="it-IT" dirty="0"/>
              <a:t>: sarebbe stato disposto tale salvataggio da un operatore razionale?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Normativa sulla privatizzazione</a:t>
            </a:r>
            <a:r>
              <a:rPr lang="it-IT" dirty="0"/>
              <a:t>: mancata gara pubblica viola la disciplina del D.L. 332/1994?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Rinvio pregiudiziale alla Corte di Giustizia UE</a:t>
            </a:r>
            <a:r>
              <a:rPr lang="it-IT" dirty="0"/>
              <a:t>: dubbi sulla natura di aiuto e sulle conseguenze della mancata notifica (art. 108.3 TFUE).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767904-39BE-0771-EE74-5D9B5170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4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B90EF3-CDC3-42CD-2495-D87EF1C2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06C4B8-7D33-C3F8-0AAD-88FA110D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8402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C529E-FE92-6F07-6B06-77013E91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Risposte della Corte di Giustizia UE (C-385/18)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444426-81E5-3923-B446-F5F5C26B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Lo </a:t>
            </a:r>
            <a:r>
              <a:rPr lang="it-IT" b="1" dirty="0"/>
              <a:t>stanziamento</a:t>
            </a:r>
            <a:r>
              <a:rPr lang="it-IT" dirty="0"/>
              <a:t> e il </a:t>
            </a:r>
            <a:r>
              <a:rPr lang="it-IT" b="1" dirty="0"/>
              <a:t>trasferimento gratuito con obbligo di risanamento</a:t>
            </a:r>
            <a:r>
              <a:rPr lang="it-IT" dirty="0"/>
              <a:t> possono costituire </a:t>
            </a:r>
            <a:r>
              <a:rPr lang="it-IT" b="1" dirty="0"/>
              <a:t>aiuti di Stato</a:t>
            </a:r>
            <a:r>
              <a:rPr lang="it-IT" dirty="0"/>
              <a:t>, salva verifica in sede nazionale.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giudice nazionale deve trarre tutte le conseguenze della </a:t>
            </a:r>
            <a:r>
              <a:rPr lang="it-IT" b="1" dirty="0"/>
              <a:t>mancata notifica</a:t>
            </a:r>
            <a:r>
              <a:rPr lang="it-IT" dirty="0"/>
              <a:t>: gli aiuti non notificati sono </a:t>
            </a:r>
            <a:r>
              <a:rPr lang="it-IT" b="1" dirty="0"/>
              <a:t>illegittimi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 parametri Altmark devono essere soddisfatti per escludere l’aiuto: obblighi di servizio pubblico, compensazione trasparente, utile ragionevole, gestione efficiente.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BEEFE-AC28-BF22-722D-CF264B9D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4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8DF255-9940-EB4B-E11B-E90EF49D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F41069-D214-EAC8-F7FC-6B21EC4D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580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69EA1-1705-64BE-B42D-F976ABB4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Conclusione del Consiglio di Stato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76ED4-3706-17FB-9E82-B49A5602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Accertamento tecnico (verificazione)</a:t>
            </a:r>
            <a:r>
              <a:rPr lang="it-IT" dirty="0"/>
              <a:t>: il valore di FSE era </a:t>
            </a:r>
            <a:r>
              <a:rPr lang="it-IT" b="1" dirty="0"/>
              <a:t>negativo</a:t>
            </a:r>
            <a:r>
              <a:rPr lang="it-IT" dirty="0"/>
              <a:t> anche includendo i 70 mln €; l’investimento richiesto era maggiore del valore economico.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Conclusione</a:t>
            </a:r>
            <a:r>
              <a:rPr lang="it-IT" dirty="0"/>
              <a:t>: l’operazione </a:t>
            </a:r>
            <a:r>
              <a:rPr lang="it-IT" b="1" dirty="0"/>
              <a:t>non rispondeva a logiche di mercato</a:t>
            </a:r>
            <a:r>
              <a:rPr lang="it-IT" dirty="0"/>
              <a:t>, ma comportava </a:t>
            </a:r>
            <a:r>
              <a:rPr lang="it-IT" b="1" dirty="0"/>
              <a:t>vantaggi selettivi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Esito</a:t>
            </a:r>
            <a:r>
              <a:rPr lang="it-IT" dirty="0"/>
              <a:t>: il </a:t>
            </a:r>
            <a:r>
              <a:rPr lang="it-IT" dirty="0" err="1"/>
              <a:t>CdS</a:t>
            </a:r>
            <a:r>
              <a:rPr lang="it-IT" dirty="0"/>
              <a:t> riconosce la </a:t>
            </a:r>
            <a:r>
              <a:rPr lang="it-IT" b="1" dirty="0"/>
              <a:t>natura di aiuto di Stato</a:t>
            </a:r>
            <a:r>
              <a:rPr lang="it-IT" dirty="0"/>
              <a:t>, in linea con l’orientamento della CGUE; operazione priva di trasparenza e non conforme al diritto UE.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89EAEA-CA2A-F46C-EB14-4CA56978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4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5A9D0D-0D12-CD7C-0656-107C2784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5685DE-40E9-5D31-592F-A6FFA983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90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8F91B-69A8-EB82-59A0-947F551E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Il Next Generation EU e il nuovo ruolo dello Stato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378AD1-65E2-8095-E56C-5F15E5AD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NGEU come cambio di paradigma: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Condivisione del debito a livello 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Italia primo beneficiario (206 mld €)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PNRR:</a:t>
            </a:r>
            <a:r>
              <a:rPr lang="it-IT" dirty="0"/>
              <a:t> sei missioni strategiche (digitale, green, mobilità, istruzione, inclusione, salute)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Riscoperta della dimensione sociale:</a:t>
            </a:r>
            <a:r>
              <a:rPr lang="it-IT" dirty="0"/>
              <a:t> coesione, solidarietà, welfare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Nuovo modello europeo:</a:t>
            </a:r>
            <a:r>
              <a:rPr lang="it-IT" dirty="0"/>
              <a:t> promozione dell’innovazione e investimenti pubblici di lungo periodo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00C343-1AF5-0F0F-C4DD-C9DE97BF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526E56-4A7C-28D7-3AC0-A8C2972B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142567-D7E9-6FE9-9F17-D1F7F1D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30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E902A-CA86-96A3-4FE7-058D19D9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Le nuove forme dell’intervento pubblico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CD03A-7307-2C2D-63B4-6802ACB9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Dal regolatore al promotore: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Lo Stato non si limita a regolare, ma indirizza e stimola l’economia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Coinvolgimento strategico del privato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Art. 41 Cost. reinterpretato: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L’iniziativa privata è libera ma vincolata all’utilità sociale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L’intervento pubblico giustificato anche per garantire la concorrenza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Comparazioni europee: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Francia: focus su giovani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Germania: rilancio consumi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Spagna: sicurezza sociale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716D1C-2199-250B-70B6-FB289386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43F5E5-ECC4-26DD-FE1A-F5E2993B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B17B27-E7E0-DA6B-E22A-0975FCDE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65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A28F5A-E58A-67A2-40EE-8FF8A5D3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Opportunità e rischi del ritorno dello Stato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3C9A78-983D-9603-9AFF-A3F38B71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Opportunità: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Rafforzamento del welfare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Investimenti strategici e transizione green/digitale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Superamento delle diseguaglianze sociali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Rischi: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Eccessiva estensione dello Stato → freno all’innovazione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Ritorno alla logica emergenziale → spoliticizzazione decisionale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Tensione tra Stato e mercato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Conclusione:</a:t>
            </a:r>
            <a:r>
              <a:rPr lang="it-IT" dirty="0"/>
              <a:t> il ritorno dello Stato è in atto, ma richiede qualità, visione e attenzione ai nuovi equilibri democratici ed economici.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A7F34E-9A49-69BD-FF04-AB426D73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5CA12B-A5E4-7C05-70DA-C902CAF2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F23D8D-7799-215C-6FCA-2FDB1046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91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ABF56-5C03-61A3-832C-3E6DEB75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Programma </a:t>
            </a:r>
            <a:r>
              <a:rPr lang="it-IT" dirty="0" err="1"/>
              <a:t>InvestEU</a:t>
            </a:r>
            <a:r>
              <a:rPr lang="it-IT" dirty="0"/>
              <a:t> e la Banca europea degli investimenti nella governance economica europea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7C181D-FEDE-E2BD-FF39-0C48DD725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Elisabetta </a:t>
            </a:r>
            <a:r>
              <a:rPr lang="it-IT" dirty="0" err="1"/>
              <a:t>Tatì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10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4A1FA-CBBC-BDB7-7A8A-CC878A89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Contesto e finalità del programma </a:t>
            </a:r>
            <a:r>
              <a:rPr lang="it-IT" b="1" dirty="0" err="1"/>
              <a:t>InvestEU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E9CF96-E783-8E72-BFE5-F1283DC0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Nasce nel quadro del </a:t>
            </a:r>
            <a:r>
              <a:rPr lang="it-IT" b="1" dirty="0"/>
              <a:t>Next Generation EU</a:t>
            </a:r>
            <a:r>
              <a:rPr lang="it-IT" dirty="0"/>
              <a:t>, rafforzando il ruolo della </a:t>
            </a:r>
            <a:r>
              <a:rPr lang="it-IT" b="1" dirty="0"/>
              <a:t>BEI</a:t>
            </a:r>
            <a:r>
              <a:rPr lang="it-IT" dirty="0"/>
              <a:t>, della </a:t>
            </a:r>
            <a:r>
              <a:rPr lang="it-IT" b="1" dirty="0"/>
              <a:t>Commissione Europea</a:t>
            </a:r>
            <a:r>
              <a:rPr lang="it-IT" dirty="0"/>
              <a:t> e delle </a:t>
            </a:r>
            <a:r>
              <a:rPr lang="it-IT" b="1" dirty="0"/>
              <a:t>banche nazionali di promozione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Obiettivi: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Semplificare gli strumenti finanziari europei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Sostenere investimenti sostenibili, PMI, infrastrutture, ricerca e innovazione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Dedica </a:t>
            </a:r>
            <a:r>
              <a:rPr lang="it-IT" b="1" dirty="0"/>
              <a:t>almeno il 30%</a:t>
            </a:r>
            <a:r>
              <a:rPr lang="it-IT" dirty="0"/>
              <a:t> alla lotta al cambiamento climatico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Integra strumenti come: semestre europeo, PNRR, fondi strutturali.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E8C96-81E3-2EFF-1B45-F2FE14DD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CAB1DE-668F-B77F-6850-A8F9F0E7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FBFC2D-FCB3-6525-E44A-70E7E3C3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13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5EF70-B737-AB47-0499-82E6C70D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Differenze rispetto al Piano Juncker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80A052-CB55-8BAE-FA89-8F4C2303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InvestEU</a:t>
            </a:r>
            <a:r>
              <a:rPr lang="it-IT" dirty="0"/>
              <a:t> </a:t>
            </a:r>
            <a:r>
              <a:rPr lang="it-IT" b="1" dirty="0"/>
              <a:t>unifica</a:t>
            </a:r>
            <a:r>
              <a:rPr lang="it-IT" dirty="0"/>
              <a:t> i precedenti strumenti (come il FEIS) in </a:t>
            </a:r>
            <a:r>
              <a:rPr lang="it-IT" b="1" dirty="0"/>
              <a:t>un solo fondo</a:t>
            </a:r>
            <a:r>
              <a:rPr lang="it-IT" dirty="0"/>
              <a:t> con un sistema di garanzia unico.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Punta sulla </a:t>
            </a:r>
            <a:r>
              <a:rPr lang="it-IT" b="1" dirty="0"/>
              <a:t>qualità</a:t>
            </a:r>
            <a:r>
              <a:rPr lang="it-IT" dirty="0"/>
              <a:t> più che sulla quantità degli investimenti.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Obiettivo: mobilitare </a:t>
            </a:r>
            <a:r>
              <a:rPr lang="it-IT" b="1" dirty="0"/>
              <a:t>370 miliardi</a:t>
            </a:r>
            <a:r>
              <a:rPr lang="it-IT" dirty="0"/>
              <a:t> di investimenti (vs 500 miliardi del Piano Juncker).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Introduce </a:t>
            </a:r>
            <a:r>
              <a:rPr lang="it-IT" b="1" dirty="0"/>
              <a:t>meccanismi di consulenza</a:t>
            </a:r>
            <a:r>
              <a:rPr lang="it-IT" dirty="0"/>
              <a:t> e </a:t>
            </a:r>
            <a:r>
              <a:rPr lang="it-IT" b="1" dirty="0"/>
              <a:t>banca dati progetti</a:t>
            </a:r>
            <a:r>
              <a:rPr lang="it-IT" dirty="0"/>
              <a:t> per migliorare l’efficienza.</a:t>
            </a:r>
          </a:p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D8A901-CB86-C75B-79E2-8AB900A1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728E-09D1-294C-815A-88BEBB89DB06}" type="datetime4">
              <a:rPr lang="it-IT" smtClean="0"/>
              <a:t>3 aprile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66ABB2-C6E7-38DF-C448-9AB95219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CB664-7431-92E6-D962-27920280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91819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ea03c14-1435-4ef5-bb92-af8fb4129243}" enabled="1" method="Privileged" siteId="{8c4b47b5-ea35-4370-817f-95066d4f846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2433</Words>
  <Application>Microsoft Office PowerPoint</Application>
  <PresentationFormat>Widescreen</PresentationFormat>
  <Paragraphs>271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Aptos</vt:lpstr>
      <vt:lpstr>Arial</vt:lpstr>
      <vt:lpstr>Luiss Sans</vt:lpstr>
      <vt:lpstr>Luiss type</vt:lpstr>
      <vt:lpstr>1_Tema di Office</vt:lpstr>
      <vt:lpstr>Lezione 7 Aprile  Investitori Istituzionali – BEI</vt:lpstr>
      <vt:lpstr>Diritto Pubblico Europeo Rassegna online Fascicolo 1/2024 112   VERSO UN RITORNO ALLO STATO «INTERVENTISTA»?  di Antonio Saporito</vt:lpstr>
      <vt:lpstr>Il contesto e la crisi del paradigma liberista </vt:lpstr>
      <vt:lpstr>Il Next Generation EU e il nuovo ruolo dello Stato </vt:lpstr>
      <vt:lpstr>Le nuove forme dell’intervento pubblico </vt:lpstr>
      <vt:lpstr>Opportunità e rischi del ritorno dello Stato </vt:lpstr>
      <vt:lpstr>Il Programma InvestEU e la Banca europea degli investimenti nella governance economica europea </vt:lpstr>
      <vt:lpstr>Contesto e finalità del programma InvestEU </vt:lpstr>
      <vt:lpstr>Differenze rispetto al Piano Juncker </vt:lpstr>
      <vt:lpstr>Governance e ruolo degli Stati membri </vt:lpstr>
      <vt:lpstr>l ruolo della BEI nella nuova governance </vt:lpstr>
      <vt:lpstr>Il ruolo di Cassa Depositi e Prestiti nel settore delle infrastrutture sociali”, pubblicato sulla Rivista Trimestrale di Diritto Pubblico.</vt:lpstr>
      <vt:lpstr>Contesto e cornice teorica </vt:lpstr>
      <vt:lpstr>CDP come attore strategico </vt:lpstr>
      <vt:lpstr>Infrastrutture sociali e impatto sostenibile </vt:lpstr>
      <vt:lpstr>Prospettive e sfide </vt:lpstr>
      <vt:lpstr>Indirizzare i finanziamenti pubblici e privati verso investimenti green. Il ruolo della Commissione europea:</vt:lpstr>
      <vt:lpstr>La Commissione europea e la transizione green </vt:lpstr>
      <vt:lpstr>CBAM: il meccanismo della carbon border tax</vt:lpstr>
      <vt:lpstr>Strumenti finanziari europei e blending pubblico-privato </vt:lpstr>
      <vt:lpstr>La tassonomia finanziaria sostenibile </vt:lpstr>
      <vt:lpstr>Sentenza della Corte di Giustizia dell’Unione Europea (Grande Sezione) del 10 settembre 2024, riguardante il caso Commissione c. Irlanda e Apple (C-465/20 P), relativo ai ruling fiscali irlandesi concessi al gruppo Apple</vt:lpstr>
      <vt:lpstr>⚖️ Contesto del caso </vt:lpstr>
      <vt:lpstr>I ruling fiscali contestati </vt:lpstr>
      <vt:lpstr>Decisione della Commissione (2016) </vt:lpstr>
      <vt:lpstr>Sentenza del Tribunale UE (2020) </vt:lpstr>
      <vt:lpstr>Decisione della Corte di Giustizia (2024) </vt:lpstr>
      <vt:lpstr>Rilievo giuridico e politico </vt:lpstr>
      <vt:lpstr>Corte di Giustizia dell’Unione Europea (C‑212/21 P e C‑223/21 P) del 6 luglio 2023, “BEI c. ClientEarth”</vt:lpstr>
      <vt:lpstr>Contesto e oggetto della controversia </vt:lpstr>
      <vt:lpstr>I punti giuridici centrali </vt:lpstr>
      <vt:lpstr>Esiti e principi giurisprudenziali </vt:lpstr>
      <vt:lpstr>Sentenza n. 6983/2024 del Consiglio di Stato, relativa al trasferimento di Ferrovie del Sud Est (FSE) a Ferrovie dello Stato Italiane (FSI)</vt:lpstr>
      <vt:lpstr>Contesto della controversia </vt:lpstr>
      <vt:lpstr>Questioni giuridiche centrali </vt:lpstr>
      <vt:lpstr>Risposte della Corte di Giustizia UE (C-385/18) </vt:lpstr>
      <vt:lpstr>Conclusione del Consiglio di Stato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Ludovica Cuconato</dc:creator>
  <cp:lastModifiedBy>Pier Paolo Zitti</cp:lastModifiedBy>
  <cp:revision>3</cp:revision>
  <dcterms:created xsi:type="dcterms:W3CDTF">2025-01-13T13:20:26Z</dcterms:created>
  <dcterms:modified xsi:type="dcterms:W3CDTF">2025-04-04T06:52:14Z</dcterms:modified>
</cp:coreProperties>
</file>