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23"/>
  </p:notesMasterIdLst>
  <p:sldIdLst>
    <p:sldId id="494" r:id="rId2"/>
    <p:sldId id="2226" r:id="rId3"/>
    <p:sldId id="2231" r:id="rId4"/>
    <p:sldId id="2227" r:id="rId5"/>
    <p:sldId id="2243" r:id="rId6"/>
    <p:sldId id="2242" r:id="rId7"/>
    <p:sldId id="2240" r:id="rId8"/>
    <p:sldId id="2257" r:id="rId9"/>
    <p:sldId id="2241" r:id="rId10"/>
    <p:sldId id="2232" r:id="rId11"/>
    <p:sldId id="2239" r:id="rId12"/>
    <p:sldId id="2238" r:id="rId13"/>
    <p:sldId id="2258" r:id="rId14"/>
    <p:sldId id="2259" r:id="rId15"/>
    <p:sldId id="2237" r:id="rId16"/>
    <p:sldId id="2233" r:id="rId17"/>
    <p:sldId id="2260" r:id="rId18"/>
    <p:sldId id="2261" r:id="rId19"/>
    <p:sldId id="2262" r:id="rId20"/>
    <p:sldId id="2263" r:id="rId21"/>
    <p:sldId id="2264" r:id="rId2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F4D56BA-A650-38E2-B055-1894682F4C1D}" name="Christian Fernando  Iaione" initials="CI" userId="S::ciaione@luiss.it::342a6fbf-f550-4640-b236-51abcd9c8d17" providerId="AD"/>
  <p188:author id="{F3CCC9C5-9E79-DA51-A983-2A3487858AE2}" name="Alberica Aquili" initials="AA" userId="S::aaquili@luiss.it::df81069e-3f3e-4683-be2e-239834f7e74b" providerId="AD"/>
  <p188:author id="{FED26EEE-6E48-7ED1-B3A1-D709A3C31229}" name="Pier Paolo Zitti" initials="PZ" userId="S::pzitti@luiss.it::ef5c72d2-504f-44cb-a53d-3125d9e329c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CER" initials="A" lastIdx="1" clrIdx="0">
    <p:extLst>
      <p:ext uri="{19B8F6BF-5375-455C-9EA6-DF929625EA0E}">
        <p15:presenceInfo xmlns:p15="http://schemas.microsoft.com/office/powerpoint/2012/main" userId="AC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720"/>
  </p:normalViewPr>
  <p:slideViewPr>
    <p:cSldViewPr snapToGrid="0">
      <p:cViewPr varScale="1">
        <p:scale>
          <a:sx n="82" d="100"/>
          <a:sy n="82" d="100"/>
        </p:scale>
        <p:origin x="14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2CF08C-6E4F-3B42-9694-5A99BBF2D0B1}" type="datetimeFigureOut">
              <a:rPr lang="it-IT" smtClean="0"/>
              <a:t>12/04/2025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2CE8F-5951-6748-BF5E-36FD22E74AD0}" type="slidenum">
              <a:rPr lang="it-IT" smtClean="0"/>
              <a:t>‹N›</a:t>
            </a:fld>
            <a:endParaRPr lang="it-IT"/>
          </a:p>
        </p:txBody>
      </p:sp>
    </p:spTree>
    <p:extLst>
      <p:ext uri="{BB962C8B-B14F-4D97-AF65-F5344CB8AC3E}">
        <p14:creationId xmlns:p14="http://schemas.microsoft.com/office/powerpoint/2010/main" val="2226327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B0A04-BBE7-D343-BF4A-4CC426B845C4}"/>
              </a:ext>
            </a:extLst>
          </p:cNvPr>
          <p:cNvSpPr>
            <a:spLocks noGrp="1"/>
          </p:cNvSpPr>
          <p:nvPr>
            <p:ph type="ctrTitle"/>
          </p:nvPr>
        </p:nvSpPr>
        <p:spPr>
          <a:xfrm>
            <a:off x="506353" y="1672314"/>
            <a:ext cx="11189995" cy="547200"/>
          </a:xfrm>
        </p:spPr>
        <p:txBody>
          <a:bodyPr lIns="0" tIns="0" rIns="0" bIns="0" anchor="t" anchorCtr="0">
            <a:sp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0679AF4-40BB-0349-820B-505BF6BB121D}"/>
              </a:ext>
            </a:extLst>
          </p:cNvPr>
          <p:cNvSpPr>
            <a:spLocks noGrp="1"/>
          </p:cNvSpPr>
          <p:nvPr>
            <p:ph type="subTitle" idx="1"/>
          </p:nvPr>
        </p:nvSpPr>
        <p:spPr>
          <a:xfrm>
            <a:off x="498261" y="2243181"/>
            <a:ext cx="11189994" cy="619850"/>
          </a:xfrm>
        </p:spPr>
        <p:txBody>
          <a:bodyPr lIns="0" tIns="0" rIns="0" bIns="0" anchor="t">
            <a:spAutoFit/>
          </a:bodyPr>
          <a:lstStyle>
            <a:lvl1pPr marL="0" indent="0" algn="l">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p:spPr>
        <p:txBody>
          <a:bodyPr lIns="0" tIns="0" rIns="0" bIns="0" anchor="b"/>
          <a:lstStyle>
            <a:lvl1pPr algn="l">
              <a:defRPr sz="2200" b="1" i="0">
                <a:solidFill>
                  <a:srgbClr val="003A70"/>
                </a:solidFill>
                <a:latin typeface="Luiss Sans" pitchFamily="2" charset="0"/>
              </a:defRPr>
            </a:lvl1pPr>
          </a:lstStyle>
          <a:p>
            <a:fld id="{96610526-56F4-3B44-8A01-8B4FD29A8A2B}" type="datetime4">
              <a:rPr lang="it-IT" smtClean="0"/>
              <a:t>12 aprile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32" name="Segnaposto testo 77">
            <a:extLst>
              <a:ext uri="{FF2B5EF4-FFF2-40B4-BE49-F238E27FC236}">
                <a16:creationId xmlns:a16="http://schemas.microsoft.com/office/drawing/2014/main" id="{11E9754D-4544-094C-90CE-D95DEC303D3D}"/>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sp>
        <p:nvSpPr>
          <p:cNvPr id="7" name="CasellaDiTesto 6">
            <a:extLst>
              <a:ext uri="{FF2B5EF4-FFF2-40B4-BE49-F238E27FC236}">
                <a16:creationId xmlns:a16="http://schemas.microsoft.com/office/drawing/2014/main" id="{4F48BF19-5644-BB43-8AD2-AEB567996144}"/>
              </a:ext>
            </a:extLst>
          </p:cNvPr>
          <p:cNvSpPr txBox="1"/>
          <p:nvPr userDrawn="1"/>
        </p:nvSpPr>
        <p:spPr>
          <a:xfrm>
            <a:off x="527023" y="500698"/>
            <a:ext cx="5553075" cy="264671"/>
          </a:xfrm>
          <a:prstGeom prst="rect">
            <a:avLst/>
          </a:prstGeom>
          <a:noFill/>
        </p:spPr>
        <p:txBody>
          <a:bodyPr wrap="square" lIns="0" tIns="0" rIns="0" bIns="0" rtlCol="0" anchor="t">
            <a:noAutofit/>
          </a:bodyPr>
          <a:lstStyle/>
          <a:p>
            <a:pPr algn="l"/>
            <a:r>
              <a:rPr lang="it-IT" sz="2000" b="1" i="0">
                <a:solidFill>
                  <a:srgbClr val="003A70"/>
                </a:solidFill>
                <a:latin typeface="Luiss Sans" pitchFamily="2" charset="0"/>
              </a:rPr>
              <a:t>Luiss</a:t>
            </a:r>
          </a:p>
        </p:txBody>
      </p:sp>
      <p:pic>
        <p:nvPicPr>
          <p:cNvPr id="31" name="Immagine 30">
            <a:extLst>
              <a:ext uri="{FF2B5EF4-FFF2-40B4-BE49-F238E27FC236}">
                <a16:creationId xmlns:a16="http://schemas.microsoft.com/office/drawing/2014/main" id="{55DBE5F5-D117-4075-B33F-E2D4674BFABA}"/>
              </a:ext>
            </a:extLst>
          </p:cNvPr>
          <p:cNvPicPr>
            <a:picLocks noChangeAspect="1"/>
          </p:cNvPicPr>
          <p:nvPr userDrawn="1"/>
        </p:nvPicPr>
        <p:blipFill>
          <a:blip r:embed="rId2"/>
          <a:stretch>
            <a:fillRect/>
          </a:stretch>
        </p:blipFill>
        <p:spPr>
          <a:xfrm>
            <a:off x="515508" y="5066132"/>
            <a:ext cx="3257143" cy="547200"/>
          </a:xfrm>
          <a:prstGeom prst="rect">
            <a:avLst/>
          </a:prstGeom>
        </p:spPr>
      </p:pic>
      <p:pic>
        <p:nvPicPr>
          <p:cNvPr id="33" name="Picture 30" descr="A picture containing logo&#10;&#10;Description automatically generated">
            <a:extLst>
              <a:ext uri="{FF2B5EF4-FFF2-40B4-BE49-F238E27FC236}">
                <a16:creationId xmlns:a16="http://schemas.microsoft.com/office/drawing/2014/main" id="{FF05F3C4-ADBC-4200-97F8-78889E6195E1}"/>
              </a:ext>
            </a:extLst>
          </p:cNvPr>
          <p:cNvPicPr>
            <a:picLocks noChangeAspect="1"/>
          </p:cNvPicPr>
          <p:nvPr userDrawn="1"/>
        </p:nvPicPr>
        <p:blipFill>
          <a:blip r:embed="rId3"/>
          <a:stretch>
            <a:fillRect/>
          </a:stretch>
        </p:blipFill>
        <p:spPr>
          <a:xfrm>
            <a:off x="4596553" y="4899944"/>
            <a:ext cx="1594915" cy="879576"/>
          </a:xfrm>
          <a:prstGeom prst="rect">
            <a:avLst/>
          </a:prstGeom>
        </p:spPr>
      </p:pic>
      <p:pic>
        <p:nvPicPr>
          <p:cNvPr id="34" name="Immagine 6" descr="Immagine che contiene disegnando&#10;&#10;Descrizione generata automaticamente">
            <a:extLst>
              <a:ext uri="{FF2B5EF4-FFF2-40B4-BE49-F238E27FC236}">
                <a16:creationId xmlns:a16="http://schemas.microsoft.com/office/drawing/2014/main" id="{6A26C26C-7CAF-486F-B577-B1947EB89B7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10268" y="4928183"/>
            <a:ext cx="936803" cy="821708"/>
          </a:xfrm>
          <a:prstGeom prst="rect">
            <a:avLst/>
          </a:prstGeom>
        </p:spPr>
      </p:pic>
      <p:pic>
        <p:nvPicPr>
          <p:cNvPr id="35" name="image3.jpeg">
            <a:extLst>
              <a:ext uri="{FF2B5EF4-FFF2-40B4-BE49-F238E27FC236}">
                <a16:creationId xmlns:a16="http://schemas.microsoft.com/office/drawing/2014/main" id="{CF40DC18-3E86-45B1-8827-63651856456D}"/>
              </a:ext>
            </a:extLst>
          </p:cNvPr>
          <p:cNvPicPr/>
          <p:nvPr userDrawn="1"/>
        </p:nvPicPr>
        <p:blipFill>
          <a:blip r:embed="rId5" cstate="print"/>
          <a:stretch>
            <a:fillRect/>
          </a:stretch>
        </p:blipFill>
        <p:spPr>
          <a:xfrm>
            <a:off x="6724079" y="4993483"/>
            <a:ext cx="1010376" cy="685150"/>
          </a:xfrm>
          <a:prstGeom prst="rect">
            <a:avLst/>
          </a:prstGeom>
        </p:spPr>
      </p:pic>
      <p:pic>
        <p:nvPicPr>
          <p:cNvPr id="2050" name="Picture 2">
            <a:extLst>
              <a:ext uri="{FF2B5EF4-FFF2-40B4-BE49-F238E27FC236}">
                <a16:creationId xmlns:a16="http://schemas.microsoft.com/office/drawing/2014/main" id="{22E4DF34-8BA8-CA1F-236D-99E415BDBF99}"/>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243347" y="4993483"/>
            <a:ext cx="1768930" cy="685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434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10" pos="5011">
          <p15:clr>
            <a:srgbClr val="FBAE40"/>
          </p15:clr>
        </p15:guide>
        <p15:guide id="11" pos="46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CF852A-D30A-CC4D-BB28-885647985C0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A87984D-29CE-3442-8C11-C7B68CA421BA}"/>
              </a:ext>
            </a:extLst>
          </p:cNvPr>
          <p:cNvSpPr>
            <a:spLocks noGrp="1"/>
          </p:cNvSpPr>
          <p:nvPr>
            <p:ph sz="half" idx="1"/>
          </p:nvPr>
        </p:nvSpPr>
        <p:spPr>
          <a:xfrm>
            <a:off x="419099" y="1528003"/>
            <a:ext cx="5359131" cy="4351338"/>
          </a:xfrm>
        </p:spPr>
        <p:txBody>
          <a:bodyPr>
            <a:normAutofit/>
          </a:bodyPr>
          <a:lstStyle>
            <a:lvl1pPr>
              <a:defRPr sz="3200">
                <a:solidFill>
                  <a:schemeClr val="tx1">
                    <a:lumMod val="65000"/>
                    <a:lumOff val="35000"/>
                  </a:schemeClr>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sp>
        <p:nvSpPr>
          <p:cNvPr id="4" name="Segnaposto contenuto 3">
            <a:extLst>
              <a:ext uri="{FF2B5EF4-FFF2-40B4-BE49-F238E27FC236}">
                <a16:creationId xmlns:a16="http://schemas.microsoft.com/office/drawing/2014/main" id="{6020D039-24D7-3D4C-AC12-8A561B0819C2}"/>
              </a:ext>
            </a:extLst>
          </p:cNvPr>
          <p:cNvSpPr>
            <a:spLocks noGrp="1"/>
          </p:cNvSpPr>
          <p:nvPr>
            <p:ph sz="half" idx="2"/>
          </p:nvPr>
        </p:nvSpPr>
        <p:spPr>
          <a:xfrm>
            <a:off x="6030118" y="1534556"/>
            <a:ext cx="5611019" cy="4351338"/>
          </a:xfrm>
        </p:spPr>
        <p:txBody>
          <a:bodyPr>
            <a:normAutofit/>
          </a:bodyPr>
          <a:lstStyle>
            <a:lvl1pPr>
              <a:defRPr sz="3200">
                <a:solidFill>
                  <a:schemeClr val="tx1">
                    <a:lumMod val="65000"/>
                    <a:lumOff val="35000"/>
                  </a:schemeClr>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sp>
        <p:nvSpPr>
          <p:cNvPr id="5" name="Segnaposto data 4">
            <a:extLst>
              <a:ext uri="{FF2B5EF4-FFF2-40B4-BE49-F238E27FC236}">
                <a16:creationId xmlns:a16="http://schemas.microsoft.com/office/drawing/2014/main" id="{81475FED-2144-8A45-B971-72FEF3C89EC9}"/>
              </a:ext>
            </a:extLst>
          </p:cNvPr>
          <p:cNvSpPr>
            <a:spLocks noGrp="1"/>
          </p:cNvSpPr>
          <p:nvPr>
            <p:ph type="dt" sz="half" idx="10"/>
          </p:nvPr>
        </p:nvSpPr>
        <p:spPr/>
        <p:txBody>
          <a:bodyPr/>
          <a:lstStyle/>
          <a:p>
            <a:fld id="{5107C484-DEAD-E444-8C0E-49DF19570D92}" type="datetime4">
              <a:rPr lang="it-IT" smtClean="0"/>
              <a:t>12 aprile 2025</a:t>
            </a:fld>
            <a:endParaRPr lang="it-IT"/>
          </a:p>
        </p:txBody>
      </p:sp>
      <p:sp>
        <p:nvSpPr>
          <p:cNvPr id="6" name="Segnaposto piè di pagina 5">
            <a:extLst>
              <a:ext uri="{FF2B5EF4-FFF2-40B4-BE49-F238E27FC236}">
                <a16:creationId xmlns:a16="http://schemas.microsoft.com/office/drawing/2014/main" id="{85DAFAF3-5C89-784D-BB84-8D0F087F1544}"/>
              </a:ext>
            </a:extLst>
          </p:cNvPr>
          <p:cNvSpPr>
            <a:spLocks noGrp="1"/>
          </p:cNvSpPr>
          <p:nvPr>
            <p:ph type="ftr" sz="quarter" idx="11"/>
          </p:nvPr>
        </p:nvSpPr>
        <p:spPr/>
        <p:txBody>
          <a:bodyPr/>
          <a:lstStyle/>
          <a:p>
            <a:r>
              <a:rPr lang="it-IT"/>
              <a:t>Titolo della Presentazione/Sezione</a:t>
            </a:r>
          </a:p>
        </p:txBody>
      </p:sp>
      <p:sp>
        <p:nvSpPr>
          <p:cNvPr id="7" name="Segnaposto numero diapositiva 6">
            <a:extLst>
              <a:ext uri="{FF2B5EF4-FFF2-40B4-BE49-F238E27FC236}">
                <a16:creationId xmlns:a16="http://schemas.microsoft.com/office/drawing/2014/main" id="{DC1EA764-7BE2-C542-B147-FEDB2B2C1681}"/>
              </a:ext>
            </a:extLst>
          </p:cNvPr>
          <p:cNvSpPr>
            <a:spLocks noGrp="1"/>
          </p:cNvSpPr>
          <p:nvPr>
            <p:ph type="sldNum" sz="quarter" idx="12"/>
          </p:nvPr>
        </p:nvSpPr>
        <p:spPr/>
        <p:txBody>
          <a:bodyPr/>
          <a:lstStyle/>
          <a:p>
            <a:fld id="{DD589A36-170F-7348-BCDB-23CF9D860473}" type="slidenum">
              <a:rPr lang="it-IT" smtClean="0"/>
              <a:t>‹N›</a:t>
            </a:fld>
            <a:endParaRPr lang="it-IT"/>
          </a:p>
        </p:txBody>
      </p:sp>
      <p:pic>
        <p:nvPicPr>
          <p:cNvPr id="8" name="Immagine 7">
            <a:extLst>
              <a:ext uri="{FF2B5EF4-FFF2-40B4-BE49-F238E27FC236}">
                <a16:creationId xmlns:a16="http://schemas.microsoft.com/office/drawing/2014/main" id="{596D8687-7367-CD48-9FF8-EE4A129CDF25}"/>
              </a:ext>
            </a:extLst>
          </p:cNvPr>
          <p:cNvPicPr>
            <a:picLocks noChangeAspect="1"/>
          </p:cNvPicPr>
          <p:nvPr userDrawn="1"/>
        </p:nvPicPr>
        <p:blipFill>
          <a:blip r:embed="rId2"/>
          <a:stretch>
            <a:fillRect/>
          </a:stretch>
        </p:blipFill>
        <p:spPr>
          <a:xfrm>
            <a:off x="515508" y="6250912"/>
            <a:ext cx="1714284" cy="288000"/>
          </a:xfrm>
          <a:prstGeom prst="rect">
            <a:avLst/>
          </a:prstGeom>
        </p:spPr>
      </p:pic>
    </p:spTree>
    <p:extLst>
      <p:ext uri="{BB962C8B-B14F-4D97-AF65-F5344CB8AC3E}">
        <p14:creationId xmlns:p14="http://schemas.microsoft.com/office/powerpoint/2010/main" val="111690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olo e contenuto">
    <p:bg>
      <p:bgPr>
        <a:solidFill>
          <a:srgbClr val="003A70"/>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2522AE-B4DE-BE46-8DCD-711FCF7BB205}"/>
              </a:ext>
            </a:extLst>
          </p:cNvPr>
          <p:cNvSpPr>
            <a:spLocks noGrp="1"/>
          </p:cNvSpPr>
          <p:nvPr>
            <p:ph type="title"/>
          </p:nvPr>
        </p:nvSpPr>
        <p:spPr/>
        <p:txBody>
          <a:bodyPr/>
          <a:lstStyle>
            <a:lvl1pPr>
              <a:defRPr sz="2600" b="0">
                <a:solidFill>
                  <a:schemeClr val="bg1"/>
                </a:solidFill>
                <a:latin typeface="Luiss Sans" pitchFamily="2" charset="0"/>
              </a:defRPr>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32322D5-CD07-334E-AC52-C62261E6AA20}"/>
              </a:ext>
            </a:extLst>
          </p:cNvPr>
          <p:cNvSpPr>
            <a:spLocks noGrp="1"/>
          </p:cNvSpPr>
          <p:nvPr>
            <p:ph idx="1"/>
          </p:nvPr>
        </p:nvSpPr>
        <p:spPr>
          <a:xfrm>
            <a:off x="419100" y="1536971"/>
            <a:ext cx="11222038" cy="4214874"/>
          </a:xfrm>
        </p:spPr>
        <p:txBody>
          <a:bodyPr>
            <a:normAutofit/>
          </a:bodyPr>
          <a:lstStyle>
            <a:lvl1pPr>
              <a:lnSpc>
                <a:spcPct val="100000"/>
              </a:lnSpc>
              <a:defRPr sz="3200">
                <a:solidFill>
                  <a:schemeClr val="bg1"/>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7C2C449B-207F-D644-9692-120FA3AB9F12}"/>
              </a:ext>
            </a:extLst>
          </p:cNvPr>
          <p:cNvSpPr>
            <a:spLocks noGrp="1"/>
          </p:cNvSpPr>
          <p:nvPr>
            <p:ph type="dt" sz="half" idx="10"/>
          </p:nvPr>
        </p:nvSpPr>
        <p:spPr>
          <a:xfrm>
            <a:off x="8445500" y="6224587"/>
            <a:ext cx="2286000" cy="365125"/>
          </a:xfrm>
        </p:spPr>
        <p:txBody>
          <a:bodyPr/>
          <a:lstStyle>
            <a:lvl1pPr>
              <a:defRPr>
                <a:solidFill>
                  <a:schemeClr val="bg1"/>
                </a:solidFill>
                <a:latin typeface="Luiss Sans" pitchFamily="2" charset="0"/>
              </a:defRPr>
            </a:lvl1pPr>
          </a:lstStyle>
          <a:p>
            <a:fld id="{AA69D306-FCAE-2B41-96BB-373E82416A2D}" type="datetime4">
              <a:rPr lang="it-IT" smtClean="0"/>
              <a:t>12 aprile 2025</a:t>
            </a:fld>
            <a:endParaRPr lang="it-IT"/>
          </a:p>
        </p:txBody>
      </p:sp>
      <p:sp>
        <p:nvSpPr>
          <p:cNvPr id="5" name="Segnaposto piè di pagina 4">
            <a:extLst>
              <a:ext uri="{FF2B5EF4-FFF2-40B4-BE49-F238E27FC236}">
                <a16:creationId xmlns:a16="http://schemas.microsoft.com/office/drawing/2014/main" id="{E4602E30-BCD6-B540-9A70-A2109E6F85DD}"/>
              </a:ext>
            </a:extLst>
          </p:cNvPr>
          <p:cNvSpPr>
            <a:spLocks noGrp="1"/>
          </p:cNvSpPr>
          <p:nvPr>
            <p:ph type="ftr" sz="quarter" idx="11"/>
          </p:nvPr>
        </p:nvSpPr>
        <p:spPr>
          <a:xfrm>
            <a:off x="2572692" y="6224587"/>
            <a:ext cx="5707708" cy="365125"/>
          </a:xfrm>
        </p:spPr>
        <p:txBody>
          <a:bodyPr/>
          <a:lstStyle>
            <a:lvl1pPr>
              <a:defRPr>
                <a:solidFill>
                  <a:schemeClr val="bg1"/>
                </a:solidFill>
                <a:latin typeface="Luiss Sans" pitchFamily="2" charset="0"/>
              </a:defRPr>
            </a:lvl1pPr>
          </a:lstStyle>
          <a:p>
            <a:r>
              <a:rPr lang="it-IT"/>
              <a:t>Titolo della Presentazione/Sezione</a:t>
            </a:r>
          </a:p>
        </p:txBody>
      </p:sp>
      <p:sp>
        <p:nvSpPr>
          <p:cNvPr id="6" name="Segnaposto numero diapositiva 5">
            <a:extLst>
              <a:ext uri="{FF2B5EF4-FFF2-40B4-BE49-F238E27FC236}">
                <a16:creationId xmlns:a16="http://schemas.microsoft.com/office/drawing/2014/main" id="{5A169FEF-6CA0-6C4F-867F-1AC8C991C2FE}"/>
              </a:ext>
            </a:extLst>
          </p:cNvPr>
          <p:cNvSpPr>
            <a:spLocks noGrp="1"/>
          </p:cNvSpPr>
          <p:nvPr>
            <p:ph type="sldNum" sz="quarter" idx="12"/>
          </p:nvPr>
        </p:nvSpPr>
        <p:spPr>
          <a:xfrm>
            <a:off x="10896600" y="6224587"/>
            <a:ext cx="858838" cy="365125"/>
          </a:xfrm>
        </p:spPr>
        <p:txBody>
          <a:bodyPr/>
          <a:lstStyle>
            <a:lvl1pPr>
              <a:defRPr>
                <a:solidFill>
                  <a:schemeClr val="bg1"/>
                </a:solidFill>
                <a:latin typeface="Luiss Sans" pitchFamily="2" charset="0"/>
              </a:defRPr>
            </a:lvl1pPr>
          </a:lstStyle>
          <a:p>
            <a:fld id="{DD589A36-170F-7348-BCDB-23CF9D860473}" type="slidenum">
              <a:rPr lang="it-IT" smtClean="0"/>
              <a:pPr/>
              <a:t>‹N›</a:t>
            </a:fld>
            <a:endParaRPr lang="it-IT"/>
          </a:p>
        </p:txBody>
      </p:sp>
      <p:pic>
        <p:nvPicPr>
          <p:cNvPr id="7" name="Immagine 6">
            <a:extLst>
              <a:ext uri="{FF2B5EF4-FFF2-40B4-BE49-F238E27FC236}">
                <a16:creationId xmlns:a16="http://schemas.microsoft.com/office/drawing/2014/main" id="{18DBF9A1-392F-9E4C-AC39-82F1DA76A438}"/>
              </a:ext>
            </a:extLst>
          </p:cNvPr>
          <p:cNvPicPr>
            <a:picLocks noChangeAspect="1"/>
          </p:cNvPicPr>
          <p:nvPr userDrawn="1"/>
        </p:nvPicPr>
        <p:blipFill>
          <a:blip r:embed="rId2"/>
          <a:stretch>
            <a:fillRect/>
          </a:stretch>
        </p:blipFill>
        <p:spPr>
          <a:xfrm>
            <a:off x="515508" y="6250912"/>
            <a:ext cx="1714284" cy="287999"/>
          </a:xfrm>
          <a:prstGeom prst="rect">
            <a:avLst/>
          </a:prstGeom>
        </p:spPr>
      </p:pic>
    </p:spTree>
    <p:extLst>
      <p:ext uri="{BB962C8B-B14F-4D97-AF65-F5344CB8AC3E}">
        <p14:creationId xmlns:p14="http://schemas.microsoft.com/office/powerpoint/2010/main" val="893940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olo e contenuto">
    <p:spTree>
      <p:nvGrpSpPr>
        <p:cNvPr id="1" name=""/>
        <p:cNvGrpSpPr/>
        <p:nvPr/>
      </p:nvGrpSpPr>
      <p:grpSpPr>
        <a:xfrm>
          <a:off x="0" y="0"/>
          <a:ext cx="0" cy="0"/>
          <a:chOff x="0" y="0"/>
          <a:chExt cx="0" cy="0"/>
        </a:xfrm>
      </p:grpSpPr>
      <p:sp>
        <p:nvSpPr>
          <p:cNvPr id="10" name="Segnaposto immagine 9">
            <a:extLst>
              <a:ext uri="{FF2B5EF4-FFF2-40B4-BE49-F238E27FC236}">
                <a16:creationId xmlns:a16="http://schemas.microsoft.com/office/drawing/2014/main" id="{0D9461D8-08BF-204F-8ABB-496B7A5229D5}"/>
              </a:ext>
            </a:extLst>
          </p:cNvPr>
          <p:cNvSpPr>
            <a:spLocks noGrp="1"/>
          </p:cNvSpPr>
          <p:nvPr>
            <p:ph type="pic" sz="quarter" idx="10"/>
          </p:nvPr>
        </p:nvSpPr>
        <p:spPr>
          <a:xfrm>
            <a:off x="542925" y="549275"/>
            <a:ext cx="11098213" cy="5770563"/>
          </a:xfrm>
        </p:spPr>
        <p:txBody>
          <a:bodyPr/>
          <a:lstStyle>
            <a:lvl1pPr marL="0" indent="0" algn="ctr">
              <a:buNone/>
              <a:defRPr/>
            </a:lvl1pPr>
          </a:lstStyle>
          <a:p>
            <a:endParaRPr lang="it-IT"/>
          </a:p>
        </p:txBody>
      </p:sp>
    </p:spTree>
    <p:extLst>
      <p:ext uri="{BB962C8B-B14F-4D97-AF65-F5344CB8AC3E}">
        <p14:creationId xmlns:p14="http://schemas.microsoft.com/office/powerpoint/2010/main" val="206898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B0A04-BBE7-D343-BF4A-4CC426B845C4}"/>
              </a:ext>
            </a:extLst>
          </p:cNvPr>
          <p:cNvSpPr>
            <a:spLocks noGrp="1"/>
          </p:cNvSpPr>
          <p:nvPr>
            <p:ph type="ctrTitle"/>
          </p:nvPr>
        </p:nvSpPr>
        <p:spPr>
          <a:xfrm>
            <a:off x="506354" y="1672314"/>
            <a:ext cx="6923782" cy="964424"/>
          </a:xfrm>
        </p:spPr>
        <p:txBody>
          <a:bodyPr lIns="0" tIns="0" rIns="0" bIns="0" anchor="t" anchorCtr="0">
            <a:no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0679AF4-40BB-0349-820B-505BF6BB121D}"/>
              </a:ext>
            </a:extLst>
          </p:cNvPr>
          <p:cNvSpPr>
            <a:spLocks noGrp="1"/>
          </p:cNvSpPr>
          <p:nvPr>
            <p:ph type="subTitle" idx="1"/>
          </p:nvPr>
        </p:nvSpPr>
        <p:spPr>
          <a:xfrm>
            <a:off x="498261" y="2798576"/>
            <a:ext cx="6933116" cy="1090980"/>
          </a:xfrm>
        </p:spPr>
        <p:txBody>
          <a:bodyPr lIns="0" tIns="0" rIns="0" bIns="0" anchor="t">
            <a:noAutofit/>
          </a:bodyPr>
          <a:lstStyle>
            <a:lvl1pPr marL="0" indent="0" algn="l">
              <a:lnSpc>
                <a:spcPct val="90000"/>
              </a:lnSpc>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p:spPr>
        <p:txBody>
          <a:bodyPr lIns="0" tIns="0" rIns="0" bIns="0" anchor="b"/>
          <a:lstStyle>
            <a:lvl1pPr algn="l">
              <a:defRPr sz="2200" b="1" i="0">
                <a:solidFill>
                  <a:srgbClr val="003A70"/>
                </a:solidFill>
                <a:latin typeface="Luiss Sans" pitchFamily="2" charset="0"/>
              </a:defRPr>
            </a:lvl1pPr>
          </a:lstStyle>
          <a:p>
            <a:fld id="{F290996A-3AB8-9940-AA8B-8AB8F10338ED}" type="datetime4">
              <a:rPr lang="it-IT" smtClean="0"/>
              <a:t>12 aprile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75" name="Immagine 74">
            <a:extLst>
              <a:ext uri="{FF2B5EF4-FFF2-40B4-BE49-F238E27FC236}">
                <a16:creationId xmlns:a16="http://schemas.microsoft.com/office/drawing/2014/main" id="{F496A682-0F52-234A-8803-BDFAFDE999A5}"/>
              </a:ext>
            </a:extLst>
          </p:cNvPr>
          <p:cNvPicPr>
            <a:picLocks noChangeAspect="1"/>
          </p:cNvPicPr>
          <p:nvPr userDrawn="1"/>
        </p:nvPicPr>
        <p:blipFill>
          <a:blip r:embed="rId2"/>
          <a:stretch>
            <a:fillRect/>
          </a:stretch>
        </p:blipFill>
        <p:spPr>
          <a:xfrm>
            <a:off x="515508" y="5066132"/>
            <a:ext cx="3257143" cy="547200"/>
          </a:xfrm>
          <a:prstGeom prst="rect">
            <a:avLst/>
          </a:prstGeom>
        </p:spPr>
      </p:pic>
      <p:sp>
        <p:nvSpPr>
          <p:cNvPr id="6" name="Segnaposto immagine 5">
            <a:extLst>
              <a:ext uri="{FF2B5EF4-FFF2-40B4-BE49-F238E27FC236}">
                <a16:creationId xmlns:a16="http://schemas.microsoft.com/office/drawing/2014/main" id="{55D151DB-98DC-6D45-8A40-5DD000109ED8}"/>
              </a:ext>
            </a:extLst>
          </p:cNvPr>
          <p:cNvSpPr>
            <a:spLocks noGrp="1"/>
          </p:cNvSpPr>
          <p:nvPr>
            <p:ph type="pic" sz="quarter" idx="13"/>
          </p:nvPr>
        </p:nvSpPr>
        <p:spPr>
          <a:xfrm>
            <a:off x="7954963" y="542925"/>
            <a:ext cx="3706812" cy="5040313"/>
          </a:xfrm>
          <a:noFill/>
        </p:spPr>
        <p:txBody>
          <a:bodyPr>
            <a:normAutofit/>
          </a:bodyPr>
          <a:lstStyle>
            <a:lvl1pPr marL="0" indent="0">
              <a:buNone/>
              <a:defRPr sz="1500">
                <a:solidFill>
                  <a:schemeClr val="bg1">
                    <a:lumMod val="50000"/>
                  </a:schemeClr>
                </a:solidFill>
              </a:defRPr>
            </a:lvl1pPr>
          </a:lstStyle>
          <a:p>
            <a:endParaRPr lang="it-IT"/>
          </a:p>
        </p:txBody>
      </p:sp>
      <p:sp>
        <p:nvSpPr>
          <p:cNvPr id="34" name="Segnaposto testo 77">
            <a:extLst>
              <a:ext uri="{FF2B5EF4-FFF2-40B4-BE49-F238E27FC236}">
                <a16:creationId xmlns:a16="http://schemas.microsoft.com/office/drawing/2014/main" id="{D6519D1F-4BB1-3A49-B60F-D7E64631FF50}"/>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sp>
        <p:nvSpPr>
          <p:cNvPr id="36" name="CasellaDiTesto 35">
            <a:extLst>
              <a:ext uri="{FF2B5EF4-FFF2-40B4-BE49-F238E27FC236}">
                <a16:creationId xmlns:a16="http://schemas.microsoft.com/office/drawing/2014/main" id="{A145963D-F588-8B43-AA13-FDB8E527A8A9}"/>
              </a:ext>
            </a:extLst>
          </p:cNvPr>
          <p:cNvSpPr txBox="1"/>
          <p:nvPr userDrawn="1"/>
        </p:nvSpPr>
        <p:spPr>
          <a:xfrm>
            <a:off x="527023" y="500698"/>
            <a:ext cx="5553075" cy="264671"/>
          </a:xfrm>
          <a:prstGeom prst="rect">
            <a:avLst/>
          </a:prstGeom>
          <a:noFill/>
        </p:spPr>
        <p:txBody>
          <a:bodyPr wrap="square" lIns="0" tIns="0" rIns="0" bIns="0" rtlCol="0" anchor="t">
            <a:noAutofit/>
          </a:bodyPr>
          <a:lstStyle/>
          <a:p>
            <a:pPr algn="l"/>
            <a:r>
              <a:rPr lang="it-IT" sz="2000" b="1" i="0">
                <a:solidFill>
                  <a:srgbClr val="003A70"/>
                </a:solidFill>
                <a:latin typeface="Luiss Sans" pitchFamily="2" charset="0"/>
              </a:rPr>
              <a:t>Luiss</a:t>
            </a:r>
          </a:p>
        </p:txBody>
      </p:sp>
    </p:spTree>
    <p:extLst>
      <p:ext uri="{BB962C8B-B14F-4D97-AF65-F5344CB8AC3E}">
        <p14:creationId xmlns:p14="http://schemas.microsoft.com/office/powerpoint/2010/main" val="31188964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9" pos="7680">
          <p15:clr>
            <a:srgbClr val="FBAE40"/>
          </p15:clr>
        </p15:guide>
        <p15:guide id="10" pos="5011">
          <p15:clr>
            <a:srgbClr val="FBAE40"/>
          </p15:clr>
        </p15:guide>
        <p15:guide id="11" pos="467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apositiva titolo">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p:spPr>
        <p:txBody>
          <a:bodyPr lIns="0" tIns="0" rIns="0" bIns="0" anchor="b"/>
          <a:lstStyle>
            <a:lvl1pPr algn="l">
              <a:defRPr sz="2200" b="1" i="0">
                <a:solidFill>
                  <a:srgbClr val="003A70"/>
                </a:solidFill>
                <a:latin typeface="Luiss Sans" pitchFamily="2" charset="0"/>
              </a:defRPr>
            </a:lvl1pPr>
          </a:lstStyle>
          <a:p>
            <a:fld id="{944128C9-BA6C-2649-AAE1-A1442D21FB64}" type="datetime4">
              <a:rPr lang="it-IT" smtClean="0"/>
              <a:t>12 aprile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75" name="Immagine 74">
            <a:extLst>
              <a:ext uri="{FF2B5EF4-FFF2-40B4-BE49-F238E27FC236}">
                <a16:creationId xmlns:a16="http://schemas.microsoft.com/office/drawing/2014/main" id="{F496A682-0F52-234A-8803-BDFAFDE999A5}"/>
              </a:ext>
            </a:extLst>
          </p:cNvPr>
          <p:cNvPicPr>
            <a:picLocks noChangeAspect="1"/>
          </p:cNvPicPr>
          <p:nvPr userDrawn="1"/>
        </p:nvPicPr>
        <p:blipFill>
          <a:blip r:embed="rId2"/>
          <a:stretch>
            <a:fillRect/>
          </a:stretch>
        </p:blipFill>
        <p:spPr>
          <a:xfrm>
            <a:off x="515508" y="5066132"/>
            <a:ext cx="3257143" cy="547200"/>
          </a:xfrm>
          <a:prstGeom prst="rect">
            <a:avLst/>
          </a:prstGeom>
        </p:spPr>
      </p:pic>
      <p:sp>
        <p:nvSpPr>
          <p:cNvPr id="6" name="Segnaposto immagine 5">
            <a:extLst>
              <a:ext uri="{FF2B5EF4-FFF2-40B4-BE49-F238E27FC236}">
                <a16:creationId xmlns:a16="http://schemas.microsoft.com/office/drawing/2014/main" id="{55D151DB-98DC-6D45-8A40-5DD000109ED8}"/>
              </a:ext>
            </a:extLst>
          </p:cNvPr>
          <p:cNvSpPr>
            <a:spLocks noGrp="1"/>
          </p:cNvSpPr>
          <p:nvPr>
            <p:ph type="pic" sz="quarter" idx="13" hasCustomPrompt="1"/>
          </p:nvPr>
        </p:nvSpPr>
        <p:spPr>
          <a:xfrm>
            <a:off x="7954963" y="1731963"/>
            <a:ext cx="3706812" cy="3851275"/>
          </a:xfrm>
          <a:noFill/>
        </p:spPr>
        <p:txBody>
          <a:bodyPr>
            <a:normAutofit/>
          </a:bodyPr>
          <a:lstStyle>
            <a:lvl1pPr marL="0" indent="0">
              <a:buNone/>
              <a:defRPr sz="1500">
                <a:solidFill>
                  <a:schemeClr val="bg1">
                    <a:lumMod val="50000"/>
                  </a:schemeClr>
                </a:solidFill>
              </a:defRPr>
            </a:lvl1pPr>
          </a:lstStyle>
          <a:p>
            <a:r>
              <a:rPr lang="it-IT"/>
              <a:t>Immagine</a:t>
            </a:r>
          </a:p>
        </p:txBody>
      </p:sp>
      <p:sp>
        <p:nvSpPr>
          <p:cNvPr id="35" name="Segnaposto immagine 5">
            <a:extLst>
              <a:ext uri="{FF2B5EF4-FFF2-40B4-BE49-F238E27FC236}">
                <a16:creationId xmlns:a16="http://schemas.microsoft.com/office/drawing/2014/main" id="{4F0B9C52-DDDA-FE45-95B8-A0E8106B4EF5}"/>
              </a:ext>
            </a:extLst>
          </p:cNvPr>
          <p:cNvSpPr>
            <a:spLocks noGrp="1"/>
          </p:cNvSpPr>
          <p:nvPr>
            <p:ph type="pic" sz="quarter" idx="14" hasCustomPrompt="1"/>
          </p:nvPr>
        </p:nvSpPr>
        <p:spPr>
          <a:xfrm>
            <a:off x="10071651" y="548056"/>
            <a:ext cx="1590123" cy="433019"/>
          </a:xfrm>
          <a:noFill/>
        </p:spPr>
        <p:txBody>
          <a:bodyPr lIns="36000" tIns="0" rIns="36000" bIns="0">
            <a:normAutofit/>
          </a:bodyPr>
          <a:lstStyle>
            <a:lvl1pPr marL="0" indent="0">
              <a:spcBef>
                <a:spcPts val="0"/>
              </a:spcBef>
              <a:buNone/>
              <a:defRPr sz="1500">
                <a:solidFill>
                  <a:schemeClr val="bg1">
                    <a:lumMod val="50000"/>
                  </a:schemeClr>
                </a:solidFill>
              </a:defRPr>
            </a:lvl1pPr>
          </a:lstStyle>
          <a:p>
            <a:r>
              <a:rPr lang="it-IT"/>
              <a:t>Eventuale</a:t>
            </a:r>
            <a:br>
              <a:rPr lang="it-IT"/>
            </a:br>
            <a:r>
              <a:rPr lang="it-IT"/>
              <a:t>Logo Partner</a:t>
            </a:r>
          </a:p>
        </p:txBody>
      </p:sp>
      <p:sp>
        <p:nvSpPr>
          <p:cNvPr id="36" name="Segnaposto immagine 5">
            <a:extLst>
              <a:ext uri="{FF2B5EF4-FFF2-40B4-BE49-F238E27FC236}">
                <a16:creationId xmlns:a16="http://schemas.microsoft.com/office/drawing/2014/main" id="{5441D381-F275-1742-880C-884CF2AA04CC}"/>
              </a:ext>
            </a:extLst>
          </p:cNvPr>
          <p:cNvSpPr>
            <a:spLocks noGrp="1"/>
          </p:cNvSpPr>
          <p:nvPr>
            <p:ph type="pic" sz="quarter" idx="15" hasCustomPrompt="1"/>
          </p:nvPr>
        </p:nvSpPr>
        <p:spPr>
          <a:xfrm>
            <a:off x="7954093" y="548056"/>
            <a:ext cx="1590123" cy="433019"/>
          </a:xfrm>
          <a:noFill/>
        </p:spPr>
        <p:txBody>
          <a:bodyPr lIns="36000" tIns="0" rIns="36000" bIns="0">
            <a:normAutofit/>
          </a:bodyPr>
          <a:lstStyle>
            <a:lvl1pPr marL="0" indent="0">
              <a:spcBef>
                <a:spcPts val="0"/>
              </a:spcBef>
              <a:buNone/>
              <a:defRPr sz="1500">
                <a:solidFill>
                  <a:schemeClr val="bg1">
                    <a:lumMod val="50000"/>
                  </a:schemeClr>
                </a:solidFill>
              </a:defRPr>
            </a:lvl1pPr>
          </a:lstStyle>
          <a:p>
            <a:r>
              <a:rPr lang="it-IT"/>
              <a:t>Eventuale</a:t>
            </a:r>
            <a:br>
              <a:rPr lang="it-IT"/>
            </a:br>
            <a:r>
              <a:rPr lang="it-IT"/>
              <a:t>Logo Partner</a:t>
            </a:r>
          </a:p>
        </p:txBody>
      </p:sp>
      <p:sp>
        <p:nvSpPr>
          <p:cNvPr id="34" name="Titolo 1">
            <a:extLst>
              <a:ext uri="{FF2B5EF4-FFF2-40B4-BE49-F238E27FC236}">
                <a16:creationId xmlns:a16="http://schemas.microsoft.com/office/drawing/2014/main" id="{50DB0EED-3DD2-9C43-8E86-8A25CD5D8313}"/>
              </a:ext>
            </a:extLst>
          </p:cNvPr>
          <p:cNvSpPr>
            <a:spLocks noGrp="1"/>
          </p:cNvSpPr>
          <p:nvPr>
            <p:ph type="ctrTitle"/>
          </p:nvPr>
        </p:nvSpPr>
        <p:spPr>
          <a:xfrm>
            <a:off x="506354" y="1672314"/>
            <a:ext cx="6923782" cy="964424"/>
          </a:xfrm>
        </p:spPr>
        <p:txBody>
          <a:bodyPr lIns="0" tIns="0" rIns="0" bIns="0" anchor="t" anchorCtr="0">
            <a:no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9" name="Sottotitolo 2">
            <a:extLst>
              <a:ext uri="{FF2B5EF4-FFF2-40B4-BE49-F238E27FC236}">
                <a16:creationId xmlns:a16="http://schemas.microsoft.com/office/drawing/2014/main" id="{CF92B6C9-72A5-AA4E-85B3-1B682783E802}"/>
              </a:ext>
            </a:extLst>
          </p:cNvPr>
          <p:cNvSpPr>
            <a:spLocks noGrp="1"/>
          </p:cNvSpPr>
          <p:nvPr>
            <p:ph type="subTitle" idx="1"/>
          </p:nvPr>
        </p:nvSpPr>
        <p:spPr>
          <a:xfrm>
            <a:off x="498261" y="2798576"/>
            <a:ext cx="6933116" cy="1090980"/>
          </a:xfrm>
        </p:spPr>
        <p:txBody>
          <a:bodyPr lIns="0" tIns="0" rIns="0" bIns="0" anchor="t">
            <a:noAutofit/>
          </a:bodyPr>
          <a:lstStyle>
            <a:lvl1pPr marL="0" indent="0" algn="l">
              <a:lnSpc>
                <a:spcPct val="90000"/>
              </a:lnSpc>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38" name="Segnaposto testo 77">
            <a:extLst>
              <a:ext uri="{FF2B5EF4-FFF2-40B4-BE49-F238E27FC236}">
                <a16:creationId xmlns:a16="http://schemas.microsoft.com/office/drawing/2014/main" id="{E7B05D74-7AEC-EF47-A942-4934923EDB91}"/>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sp>
        <p:nvSpPr>
          <p:cNvPr id="42" name="CasellaDiTesto 41">
            <a:extLst>
              <a:ext uri="{FF2B5EF4-FFF2-40B4-BE49-F238E27FC236}">
                <a16:creationId xmlns:a16="http://schemas.microsoft.com/office/drawing/2014/main" id="{1E15AD69-25AC-6D42-A1A3-0514D984EE6F}"/>
              </a:ext>
            </a:extLst>
          </p:cNvPr>
          <p:cNvSpPr txBox="1"/>
          <p:nvPr userDrawn="1"/>
        </p:nvSpPr>
        <p:spPr>
          <a:xfrm>
            <a:off x="527023" y="500698"/>
            <a:ext cx="5553075" cy="264671"/>
          </a:xfrm>
          <a:prstGeom prst="rect">
            <a:avLst/>
          </a:prstGeom>
          <a:noFill/>
        </p:spPr>
        <p:txBody>
          <a:bodyPr wrap="square" lIns="0" tIns="0" rIns="0" bIns="0" rtlCol="0" anchor="t">
            <a:noAutofit/>
          </a:bodyPr>
          <a:lstStyle/>
          <a:p>
            <a:pPr algn="l"/>
            <a:r>
              <a:rPr lang="it-IT" sz="2000" b="1" i="0">
                <a:solidFill>
                  <a:srgbClr val="003A70"/>
                </a:solidFill>
                <a:latin typeface="Luiss Sans" pitchFamily="2" charset="0"/>
              </a:rPr>
              <a:t>Luiss</a:t>
            </a:r>
          </a:p>
        </p:txBody>
      </p:sp>
    </p:spTree>
    <p:extLst>
      <p:ext uri="{BB962C8B-B14F-4D97-AF65-F5344CB8AC3E}">
        <p14:creationId xmlns:p14="http://schemas.microsoft.com/office/powerpoint/2010/main" val="34019371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10" pos="5011">
          <p15:clr>
            <a:srgbClr val="FBAE40"/>
          </p15:clr>
        </p15:guide>
        <p15:guide id="11" pos="4674">
          <p15:clr>
            <a:srgbClr val="FBAE40"/>
          </p15:clr>
        </p15:guide>
        <p15:guide id="12" orient="horz" pos="61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apositiva titolo">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B71A5510-EE32-3446-8828-82083C2039E6}"/>
              </a:ext>
            </a:extLst>
          </p:cNvPr>
          <p:cNvSpPr>
            <a:spLocks noGrp="1"/>
          </p:cNvSpPr>
          <p:nvPr>
            <p:ph type="dt" sz="half" idx="10"/>
          </p:nvPr>
        </p:nvSpPr>
        <p:spPr>
          <a:xfrm>
            <a:off x="522271" y="3891534"/>
            <a:ext cx="5565913" cy="547200"/>
          </a:xfrm>
        </p:spPr>
        <p:txBody>
          <a:bodyPr lIns="0" tIns="0" rIns="0" bIns="0" anchor="b"/>
          <a:lstStyle>
            <a:lvl1pPr algn="l">
              <a:defRPr sz="2200" b="1" i="0">
                <a:solidFill>
                  <a:srgbClr val="003A70"/>
                </a:solidFill>
                <a:latin typeface="Luiss Sans" pitchFamily="2" charset="0"/>
              </a:defRPr>
            </a:lvl1pPr>
          </a:lstStyle>
          <a:p>
            <a:fld id="{AD2D7E27-BEAB-7340-9C87-28EA9182886F}" type="datetime4">
              <a:rPr lang="it-IT" smtClean="0"/>
              <a:t>12 aprile 2025</a:t>
            </a:fld>
            <a:endParaRPr lang="it-IT"/>
          </a:p>
        </p:txBody>
      </p:sp>
      <p:grpSp>
        <p:nvGrpSpPr>
          <p:cNvPr id="82" name="Gruppo 81">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54" name="Rettangolo 53">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Rettangolo 54">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Rettangolo 56">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58">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60">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Rettangolo 62">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Rettangolo 64">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Rettangolo 6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Rettangolo 70">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Rettangolo 72">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81" name="Gruppo 80">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56" name="Rettangolo 55">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8" name="Rettangolo 57">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59">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2" name="Rettangolo 61">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Rettangolo 63">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Rettangolo 65">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Rettangolo 67">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Rettangolo 6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Rettangolo 71">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Rettangolo 73">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75" name="Immagine 74">
            <a:extLst>
              <a:ext uri="{FF2B5EF4-FFF2-40B4-BE49-F238E27FC236}">
                <a16:creationId xmlns:a16="http://schemas.microsoft.com/office/drawing/2014/main" id="{F496A682-0F52-234A-8803-BDFAFDE999A5}"/>
              </a:ext>
            </a:extLst>
          </p:cNvPr>
          <p:cNvPicPr>
            <a:picLocks noChangeAspect="1"/>
          </p:cNvPicPr>
          <p:nvPr userDrawn="1"/>
        </p:nvPicPr>
        <p:blipFill>
          <a:blip r:embed="rId2"/>
          <a:stretch>
            <a:fillRect/>
          </a:stretch>
        </p:blipFill>
        <p:spPr>
          <a:xfrm>
            <a:off x="515508" y="5066132"/>
            <a:ext cx="3257143" cy="547200"/>
          </a:xfrm>
          <a:prstGeom prst="rect">
            <a:avLst/>
          </a:prstGeom>
        </p:spPr>
      </p:pic>
      <p:sp>
        <p:nvSpPr>
          <p:cNvPr id="35" name="Segnaposto immagine 5">
            <a:extLst>
              <a:ext uri="{FF2B5EF4-FFF2-40B4-BE49-F238E27FC236}">
                <a16:creationId xmlns:a16="http://schemas.microsoft.com/office/drawing/2014/main" id="{4F0B9C52-DDDA-FE45-95B8-A0E8106B4EF5}"/>
              </a:ext>
            </a:extLst>
          </p:cNvPr>
          <p:cNvSpPr>
            <a:spLocks noGrp="1"/>
          </p:cNvSpPr>
          <p:nvPr>
            <p:ph type="pic" sz="quarter" idx="14" hasCustomPrompt="1"/>
          </p:nvPr>
        </p:nvSpPr>
        <p:spPr>
          <a:xfrm>
            <a:off x="10071651" y="548056"/>
            <a:ext cx="1590123" cy="433019"/>
          </a:xfrm>
          <a:noFill/>
        </p:spPr>
        <p:txBody>
          <a:bodyPr lIns="36000" tIns="0" rIns="36000" bIns="0">
            <a:normAutofit/>
          </a:bodyPr>
          <a:lstStyle>
            <a:lvl1pPr marL="0" indent="0">
              <a:spcBef>
                <a:spcPts val="0"/>
              </a:spcBef>
              <a:buNone/>
              <a:defRPr sz="1500">
                <a:solidFill>
                  <a:schemeClr val="bg1">
                    <a:lumMod val="50000"/>
                  </a:schemeClr>
                </a:solidFill>
              </a:defRPr>
            </a:lvl1pPr>
          </a:lstStyle>
          <a:p>
            <a:r>
              <a:rPr lang="it-IT"/>
              <a:t>Eventuale</a:t>
            </a:r>
            <a:br>
              <a:rPr lang="it-IT"/>
            </a:br>
            <a:r>
              <a:rPr lang="it-IT"/>
              <a:t>Logo Partner</a:t>
            </a:r>
          </a:p>
        </p:txBody>
      </p:sp>
      <p:sp>
        <p:nvSpPr>
          <p:cNvPr id="36" name="Segnaposto immagine 5">
            <a:extLst>
              <a:ext uri="{FF2B5EF4-FFF2-40B4-BE49-F238E27FC236}">
                <a16:creationId xmlns:a16="http://schemas.microsoft.com/office/drawing/2014/main" id="{5441D381-F275-1742-880C-884CF2AA04CC}"/>
              </a:ext>
            </a:extLst>
          </p:cNvPr>
          <p:cNvSpPr>
            <a:spLocks noGrp="1"/>
          </p:cNvSpPr>
          <p:nvPr>
            <p:ph type="pic" sz="quarter" idx="15" hasCustomPrompt="1"/>
          </p:nvPr>
        </p:nvSpPr>
        <p:spPr>
          <a:xfrm>
            <a:off x="7954093" y="548056"/>
            <a:ext cx="1590123" cy="433019"/>
          </a:xfrm>
          <a:noFill/>
        </p:spPr>
        <p:txBody>
          <a:bodyPr lIns="36000" tIns="0" rIns="36000" bIns="0">
            <a:normAutofit/>
          </a:bodyPr>
          <a:lstStyle>
            <a:lvl1pPr marL="0" indent="0">
              <a:spcBef>
                <a:spcPts val="0"/>
              </a:spcBef>
              <a:buNone/>
              <a:defRPr sz="1500">
                <a:solidFill>
                  <a:schemeClr val="bg1">
                    <a:lumMod val="50000"/>
                  </a:schemeClr>
                </a:solidFill>
              </a:defRPr>
            </a:lvl1pPr>
          </a:lstStyle>
          <a:p>
            <a:r>
              <a:rPr lang="it-IT"/>
              <a:t>Eventuale</a:t>
            </a:r>
            <a:br>
              <a:rPr lang="it-IT"/>
            </a:br>
            <a:r>
              <a:rPr lang="it-IT"/>
              <a:t>Logo Partner</a:t>
            </a:r>
          </a:p>
        </p:txBody>
      </p:sp>
      <p:sp>
        <p:nvSpPr>
          <p:cNvPr id="37" name="Segnaposto immagine 5">
            <a:extLst>
              <a:ext uri="{FF2B5EF4-FFF2-40B4-BE49-F238E27FC236}">
                <a16:creationId xmlns:a16="http://schemas.microsoft.com/office/drawing/2014/main" id="{E92A9B0A-F6E3-DB48-9ED3-A79538B1089B}"/>
              </a:ext>
            </a:extLst>
          </p:cNvPr>
          <p:cNvSpPr>
            <a:spLocks noGrp="1"/>
          </p:cNvSpPr>
          <p:nvPr>
            <p:ph type="pic" sz="quarter" idx="13" hasCustomPrompt="1"/>
          </p:nvPr>
        </p:nvSpPr>
        <p:spPr>
          <a:xfrm>
            <a:off x="7950063" y="1731963"/>
            <a:ext cx="3711712" cy="3851276"/>
          </a:xfrm>
          <a:noFill/>
        </p:spPr>
        <p:txBody>
          <a:bodyPr>
            <a:normAutofit/>
          </a:bodyPr>
          <a:lstStyle>
            <a:lvl1pPr marL="0" indent="0">
              <a:buNone/>
              <a:defRPr sz="1500">
                <a:solidFill>
                  <a:schemeClr val="bg1">
                    <a:lumMod val="50000"/>
                  </a:schemeClr>
                </a:solidFill>
              </a:defRPr>
            </a:lvl1pPr>
          </a:lstStyle>
          <a:p>
            <a:r>
              <a:rPr lang="it-IT"/>
              <a:t>Immagine trattata con Pattern</a:t>
            </a:r>
          </a:p>
        </p:txBody>
      </p:sp>
      <p:sp>
        <p:nvSpPr>
          <p:cNvPr id="34" name="Titolo 1">
            <a:extLst>
              <a:ext uri="{FF2B5EF4-FFF2-40B4-BE49-F238E27FC236}">
                <a16:creationId xmlns:a16="http://schemas.microsoft.com/office/drawing/2014/main" id="{363682A5-81A2-1B47-A929-A43EF07B4A61}"/>
              </a:ext>
            </a:extLst>
          </p:cNvPr>
          <p:cNvSpPr>
            <a:spLocks noGrp="1"/>
          </p:cNvSpPr>
          <p:nvPr>
            <p:ph type="ctrTitle"/>
          </p:nvPr>
        </p:nvSpPr>
        <p:spPr>
          <a:xfrm>
            <a:off x="506354" y="1672314"/>
            <a:ext cx="6923782" cy="964424"/>
          </a:xfrm>
        </p:spPr>
        <p:txBody>
          <a:bodyPr lIns="0" tIns="0" rIns="0" bIns="0" anchor="t" anchorCtr="0">
            <a:noAutofit/>
          </a:bodyPr>
          <a:lstStyle>
            <a:lvl1pPr algn="l">
              <a:defRPr sz="3800" b="1" i="0">
                <a:solidFill>
                  <a:srgbClr val="003A70"/>
                </a:solidFill>
                <a:latin typeface="Luiss Sans" pitchFamily="2" charset="0"/>
              </a:defRPr>
            </a:lvl1pPr>
          </a:lstStyle>
          <a:p>
            <a:r>
              <a:rPr lang="it-IT"/>
              <a:t>Fare clic per modificare lo stile del titolo dello schema</a:t>
            </a:r>
          </a:p>
        </p:txBody>
      </p:sp>
      <p:sp>
        <p:nvSpPr>
          <p:cNvPr id="38" name="Sottotitolo 2">
            <a:extLst>
              <a:ext uri="{FF2B5EF4-FFF2-40B4-BE49-F238E27FC236}">
                <a16:creationId xmlns:a16="http://schemas.microsoft.com/office/drawing/2014/main" id="{157F673D-9926-BF4C-8EFF-1FC29A08A189}"/>
              </a:ext>
            </a:extLst>
          </p:cNvPr>
          <p:cNvSpPr>
            <a:spLocks noGrp="1"/>
          </p:cNvSpPr>
          <p:nvPr>
            <p:ph type="subTitle" idx="1"/>
          </p:nvPr>
        </p:nvSpPr>
        <p:spPr>
          <a:xfrm>
            <a:off x="498261" y="2798576"/>
            <a:ext cx="6933116" cy="1090980"/>
          </a:xfrm>
        </p:spPr>
        <p:txBody>
          <a:bodyPr lIns="0" tIns="0" rIns="0" bIns="0" anchor="t">
            <a:noAutofit/>
          </a:bodyPr>
          <a:lstStyle>
            <a:lvl1pPr marL="0" indent="0" algn="l">
              <a:lnSpc>
                <a:spcPct val="90000"/>
              </a:lnSpc>
              <a:buNone/>
              <a:defRPr sz="3800">
                <a:solidFill>
                  <a:srgbClr val="003A70"/>
                </a:solidFill>
                <a:latin typeface="Luiss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0" name="Segnaposto testo 77">
            <a:extLst>
              <a:ext uri="{FF2B5EF4-FFF2-40B4-BE49-F238E27FC236}">
                <a16:creationId xmlns:a16="http://schemas.microsoft.com/office/drawing/2014/main" id="{D968EEEE-3924-2946-95B6-5A9673C35377}"/>
              </a:ext>
            </a:extLst>
          </p:cNvPr>
          <p:cNvSpPr>
            <a:spLocks noGrp="1"/>
          </p:cNvSpPr>
          <p:nvPr>
            <p:ph type="body" sz="quarter" idx="11" hasCustomPrompt="1"/>
          </p:nvPr>
        </p:nvSpPr>
        <p:spPr>
          <a:xfrm>
            <a:off x="530225" y="795857"/>
            <a:ext cx="6889750" cy="724967"/>
          </a:xfrm>
        </p:spPr>
        <p:txBody>
          <a:bodyPr lIns="0" tIns="0" rIns="0" bIns="0" anchor="t">
            <a:noAutofit/>
          </a:bodyPr>
          <a:lstStyle>
            <a:lvl1pPr marL="0" indent="0">
              <a:lnSpc>
                <a:spcPct val="90000"/>
              </a:lnSpc>
              <a:spcBef>
                <a:spcPts val="0"/>
              </a:spcBef>
              <a:buNone/>
              <a:defRPr lang="it-IT" sz="2000" b="0" i="0" smtClean="0">
                <a:solidFill>
                  <a:srgbClr val="003A70"/>
                </a:solidFill>
                <a:effectLst/>
                <a:latin typeface="Luiss Sans" pitchFamily="2" charset="0"/>
              </a:defRPr>
            </a:lvl1pPr>
          </a:lstStyle>
          <a:p>
            <a:r>
              <a:rPr lang="it-IT"/>
              <a:t>Specifica, Dipartimento, School</a:t>
            </a:r>
            <a:endParaRPr lang="it-IT">
              <a:solidFill>
                <a:srgbClr val="004274"/>
              </a:solidFill>
              <a:effectLst/>
              <a:latin typeface="Luiss type" pitchFamily="2" charset="77"/>
            </a:endParaRPr>
          </a:p>
        </p:txBody>
      </p:sp>
      <p:sp>
        <p:nvSpPr>
          <p:cNvPr id="41" name="CasellaDiTesto 40">
            <a:extLst>
              <a:ext uri="{FF2B5EF4-FFF2-40B4-BE49-F238E27FC236}">
                <a16:creationId xmlns:a16="http://schemas.microsoft.com/office/drawing/2014/main" id="{0CBBDB73-3450-3546-9724-9B2D9C959017}"/>
              </a:ext>
            </a:extLst>
          </p:cNvPr>
          <p:cNvSpPr txBox="1"/>
          <p:nvPr userDrawn="1"/>
        </p:nvSpPr>
        <p:spPr>
          <a:xfrm>
            <a:off x="527023" y="500698"/>
            <a:ext cx="5553075" cy="264671"/>
          </a:xfrm>
          <a:prstGeom prst="rect">
            <a:avLst/>
          </a:prstGeom>
          <a:noFill/>
        </p:spPr>
        <p:txBody>
          <a:bodyPr wrap="square" lIns="0" tIns="0" rIns="0" bIns="0" rtlCol="0" anchor="t">
            <a:noAutofit/>
          </a:bodyPr>
          <a:lstStyle/>
          <a:p>
            <a:pPr algn="l"/>
            <a:r>
              <a:rPr lang="it-IT" sz="2000" b="1" i="0">
                <a:solidFill>
                  <a:srgbClr val="003A70"/>
                </a:solidFill>
                <a:latin typeface="Luiss Sans" pitchFamily="2" charset="0"/>
              </a:rPr>
              <a:t>Luiss</a:t>
            </a:r>
          </a:p>
        </p:txBody>
      </p:sp>
    </p:spTree>
    <p:extLst>
      <p:ext uri="{BB962C8B-B14F-4D97-AF65-F5344CB8AC3E}">
        <p14:creationId xmlns:p14="http://schemas.microsoft.com/office/powerpoint/2010/main" val="21352429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864">
          <p15:clr>
            <a:srgbClr val="FBAE40"/>
          </p15:clr>
        </p15:guide>
        <p15:guide id="5" orient="horz" pos="3517">
          <p15:clr>
            <a:srgbClr val="FBAE40"/>
          </p15:clr>
        </p15:guide>
        <p15:guide id="7" orient="horz" pos="2742">
          <p15:clr>
            <a:srgbClr val="FBAE40"/>
          </p15:clr>
        </p15:guide>
        <p15:guide id="8" orient="horz" pos="1091">
          <p15:clr>
            <a:srgbClr val="FBAE40"/>
          </p15:clr>
        </p15:guide>
        <p15:guide id="10" pos="5011">
          <p15:clr>
            <a:srgbClr val="FBAE40"/>
          </p15:clr>
        </p15:guide>
        <p15:guide id="11" pos="4674">
          <p15:clr>
            <a:srgbClr val="FBAE40"/>
          </p15:clr>
        </p15:guide>
        <p15:guide id="12" orient="horz" pos="6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grpSp>
        <p:nvGrpSpPr>
          <p:cNvPr id="30" name="Gruppo 29">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31" name="Rettangolo 30">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33">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ttangolo 34">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 name="Gruppo 41">
            <a:extLst>
              <a:ext uri="{FF2B5EF4-FFF2-40B4-BE49-F238E27FC236}">
                <a16:creationId xmlns:a16="http://schemas.microsoft.com/office/drawing/2014/main" id="{A4C5C7EC-083B-CD48-A862-19F4ED944048}"/>
              </a:ext>
            </a:extLst>
          </p:cNvPr>
          <p:cNvGrpSpPr/>
          <p:nvPr userDrawn="1"/>
        </p:nvGrpSpPr>
        <p:grpSpPr>
          <a:xfrm>
            <a:off x="1060174" y="6138000"/>
            <a:ext cx="10071652" cy="720000"/>
            <a:chOff x="1060174" y="6138000"/>
            <a:chExt cx="10071652" cy="720000"/>
          </a:xfrm>
          <a:solidFill>
            <a:srgbClr val="006298"/>
          </a:solidFill>
        </p:grpSpPr>
        <p:sp>
          <p:nvSpPr>
            <p:cNvPr id="43" name="Rettangolo 42">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5" name="Titolo 1">
            <a:extLst>
              <a:ext uri="{FF2B5EF4-FFF2-40B4-BE49-F238E27FC236}">
                <a16:creationId xmlns:a16="http://schemas.microsoft.com/office/drawing/2014/main" id="{05532EBB-7867-C448-AF61-F5F387DFCB7C}"/>
              </a:ext>
            </a:extLst>
          </p:cNvPr>
          <p:cNvSpPr>
            <a:spLocks noGrp="1"/>
          </p:cNvSpPr>
          <p:nvPr>
            <p:ph type="title"/>
          </p:nvPr>
        </p:nvSpPr>
        <p:spPr>
          <a:xfrm>
            <a:off x="419101" y="1672315"/>
            <a:ext cx="11242812" cy="1084810"/>
          </a:xfrm>
        </p:spPr>
        <p:txBody>
          <a:bodyPr anchor="t">
            <a:noAutofit/>
          </a:bodyPr>
          <a:lstStyle>
            <a:lvl1pPr>
              <a:defRPr sz="3800" b="1" i="0">
                <a:solidFill>
                  <a:srgbClr val="003A70"/>
                </a:solidFill>
                <a:latin typeface="Luiss Sans" pitchFamily="2" charset="0"/>
                <a:ea typeface="Luiss Sans" pitchFamily="2" charset="0"/>
                <a:cs typeface="Luiss Sans" pitchFamily="2" charset="0"/>
              </a:defRPr>
            </a:lvl1pPr>
          </a:lstStyle>
          <a:p>
            <a:r>
              <a:rPr lang="it-IT"/>
              <a:t>Fare clic per modificare lo stile del titolo dello schema</a:t>
            </a:r>
          </a:p>
        </p:txBody>
      </p:sp>
      <p:sp>
        <p:nvSpPr>
          <p:cNvPr id="56" name="Segnaposto testo 2">
            <a:extLst>
              <a:ext uri="{FF2B5EF4-FFF2-40B4-BE49-F238E27FC236}">
                <a16:creationId xmlns:a16="http://schemas.microsoft.com/office/drawing/2014/main" id="{322F0BCE-FF4B-A640-BDCF-4E622AB36FD8}"/>
              </a:ext>
            </a:extLst>
          </p:cNvPr>
          <p:cNvSpPr>
            <a:spLocks noGrp="1"/>
          </p:cNvSpPr>
          <p:nvPr>
            <p:ph type="body" idx="1"/>
          </p:nvPr>
        </p:nvSpPr>
        <p:spPr>
          <a:xfrm>
            <a:off x="419101" y="2757124"/>
            <a:ext cx="11242812" cy="1443521"/>
          </a:xfrm>
        </p:spPr>
        <p:txBody>
          <a:bodyPr anchor="t">
            <a:normAutofit/>
          </a:bodyPr>
          <a:lstStyle>
            <a:lvl1pPr marL="0" indent="0">
              <a:buNone/>
              <a:defRPr sz="3800" b="0" i="0">
                <a:solidFill>
                  <a:srgbClr val="003A70"/>
                </a:solidFill>
                <a:latin typeface="Luiss Sans" pitchFamily="2" charset="0"/>
                <a:ea typeface="Luiss Sans" pitchFamily="2" charset="0"/>
                <a:cs typeface="Luiss Sans"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a:t>
            </a:r>
          </a:p>
        </p:txBody>
      </p:sp>
    </p:spTree>
    <p:extLst>
      <p:ext uri="{BB962C8B-B14F-4D97-AF65-F5344CB8AC3E}">
        <p14:creationId xmlns:p14="http://schemas.microsoft.com/office/powerpoint/2010/main" val="3442590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Intestazione sezione">
    <p:bg>
      <p:bgPr>
        <a:solidFill>
          <a:srgbClr val="003A70"/>
        </a:solidFill>
        <a:effectLst/>
      </p:bgPr>
    </p:bg>
    <p:spTree>
      <p:nvGrpSpPr>
        <p:cNvPr id="1" name=""/>
        <p:cNvGrpSpPr/>
        <p:nvPr/>
      </p:nvGrpSpPr>
      <p:grpSpPr>
        <a:xfrm>
          <a:off x="0" y="0"/>
          <a:ext cx="0" cy="0"/>
          <a:chOff x="0" y="0"/>
          <a:chExt cx="0" cy="0"/>
        </a:xfrm>
      </p:grpSpPr>
      <p:grpSp>
        <p:nvGrpSpPr>
          <p:cNvPr id="30" name="Gruppo 29">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p:grpSpPr>
        <p:sp>
          <p:nvSpPr>
            <p:cNvPr id="31" name="Rettangolo 30">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33">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ttangolo 34">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solidFill>
              <a:srgbClr val="003A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7" name="Gruppo 6"/>
          <p:cNvGrpSpPr/>
          <p:nvPr userDrawn="1"/>
        </p:nvGrpSpPr>
        <p:grpSpPr>
          <a:xfrm>
            <a:off x="0" y="6138000"/>
            <a:ext cx="12192000" cy="720000"/>
            <a:chOff x="0" y="6138000"/>
            <a:chExt cx="12192000" cy="720000"/>
          </a:xfrm>
        </p:grpSpPr>
        <p:sp>
          <p:nvSpPr>
            <p:cNvPr id="43" name="Rettangolo 42">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Rettangolo 52">
              <a:extLst>
                <a:ext uri="{FF2B5EF4-FFF2-40B4-BE49-F238E27FC236}">
                  <a16:creationId xmlns:a16="http://schemas.microsoft.com/office/drawing/2014/main" id="{CE370570-6F3F-4D47-9CB5-970BC89BA15D}"/>
                </a:ext>
              </a:extLst>
            </p:cNvPr>
            <p:cNvSpPr/>
            <p:nvPr userDrawn="1"/>
          </p:nvSpPr>
          <p:spPr>
            <a:xfrm>
              <a:off x="11661913"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53">
              <a:extLst>
                <a:ext uri="{FF2B5EF4-FFF2-40B4-BE49-F238E27FC236}">
                  <a16:creationId xmlns:a16="http://schemas.microsoft.com/office/drawing/2014/main" id="{0C028009-61B6-504A-86BF-75FC39DE243E}"/>
                </a:ext>
              </a:extLst>
            </p:cNvPr>
            <p:cNvSpPr/>
            <p:nvPr userDrawn="1"/>
          </p:nvSpPr>
          <p:spPr>
            <a:xfrm>
              <a:off x="0" y="6138000"/>
              <a:ext cx="530087" cy="720000"/>
            </a:xfrm>
            <a:prstGeom prst="rect">
              <a:avLst/>
            </a:prstGeom>
            <a:solidFill>
              <a:srgbClr val="00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5" name="Titolo 1">
            <a:extLst>
              <a:ext uri="{FF2B5EF4-FFF2-40B4-BE49-F238E27FC236}">
                <a16:creationId xmlns:a16="http://schemas.microsoft.com/office/drawing/2014/main" id="{05532EBB-7867-C448-AF61-F5F387DFCB7C}"/>
              </a:ext>
            </a:extLst>
          </p:cNvPr>
          <p:cNvSpPr>
            <a:spLocks noGrp="1"/>
          </p:cNvSpPr>
          <p:nvPr>
            <p:ph type="title"/>
          </p:nvPr>
        </p:nvSpPr>
        <p:spPr>
          <a:xfrm>
            <a:off x="419101" y="1672315"/>
            <a:ext cx="11242812" cy="1084810"/>
          </a:xfrm>
        </p:spPr>
        <p:txBody>
          <a:bodyPr anchor="t">
            <a:noAutofit/>
          </a:bodyPr>
          <a:lstStyle>
            <a:lvl1pPr>
              <a:defRPr sz="3800" b="1" i="0">
                <a:solidFill>
                  <a:schemeClr val="bg1"/>
                </a:solidFill>
                <a:latin typeface="Luiss Sans" pitchFamily="2" charset="0"/>
                <a:ea typeface="Luiss Sans" pitchFamily="2" charset="0"/>
                <a:cs typeface="Luiss Sans" pitchFamily="2" charset="0"/>
              </a:defRPr>
            </a:lvl1pPr>
          </a:lstStyle>
          <a:p>
            <a:r>
              <a:rPr lang="it-IT"/>
              <a:t>Fare clic per modificare lo stile del titolo dello schema</a:t>
            </a:r>
          </a:p>
        </p:txBody>
      </p:sp>
      <p:sp>
        <p:nvSpPr>
          <p:cNvPr id="56" name="Segnaposto testo 2">
            <a:extLst>
              <a:ext uri="{FF2B5EF4-FFF2-40B4-BE49-F238E27FC236}">
                <a16:creationId xmlns:a16="http://schemas.microsoft.com/office/drawing/2014/main" id="{322F0BCE-FF4B-A640-BDCF-4E622AB36FD8}"/>
              </a:ext>
            </a:extLst>
          </p:cNvPr>
          <p:cNvSpPr>
            <a:spLocks noGrp="1"/>
          </p:cNvSpPr>
          <p:nvPr>
            <p:ph type="body" idx="1"/>
          </p:nvPr>
        </p:nvSpPr>
        <p:spPr>
          <a:xfrm>
            <a:off x="419101" y="2757124"/>
            <a:ext cx="11242812" cy="1443521"/>
          </a:xfrm>
        </p:spPr>
        <p:txBody>
          <a:bodyPr anchor="t">
            <a:normAutofit/>
          </a:bodyPr>
          <a:lstStyle>
            <a:lvl1pPr marL="0" indent="0">
              <a:buNone/>
              <a:defRPr sz="3800" b="0" i="0">
                <a:solidFill>
                  <a:schemeClr val="bg1"/>
                </a:solidFill>
                <a:latin typeface="Luiss Sans" pitchFamily="2" charset="0"/>
                <a:ea typeface="Luiss Sans" pitchFamily="2" charset="0"/>
                <a:cs typeface="Luiss Sans"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a:t>
            </a:r>
          </a:p>
        </p:txBody>
      </p:sp>
    </p:spTree>
    <p:extLst>
      <p:ext uri="{BB962C8B-B14F-4D97-AF65-F5344CB8AC3E}">
        <p14:creationId xmlns:p14="http://schemas.microsoft.com/office/powerpoint/2010/main" val="3804747382"/>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Intestazione sezione">
    <p:bg>
      <p:bgPr>
        <a:solidFill>
          <a:srgbClr val="FFC72C"/>
        </a:solidFill>
        <a:effectLst/>
      </p:bgPr>
    </p:bg>
    <p:spTree>
      <p:nvGrpSpPr>
        <p:cNvPr id="1" name=""/>
        <p:cNvGrpSpPr/>
        <p:nvPr/>
      </p:nvGrpSpPr>
      <p:grpSpPr>
        <a:xfrm>
          <a:off x="0" y="0"/>
          <a:ext cx="0" cy="0"/>
          <a:chOff x="0" y="0"/>
          <a:chExt cx="0" cy="0"/>
        </a:xfrm>
      </p:grpSpPr>
      <p:grpSp>
        <p:nvGrpSpPr>
          <p:cNvPr id="30" name="Gruppo 29">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a:solidFill>
            <a:srgbClr val="772583"/>
          </a:solidFill>
        </p:grpSpPr>
        <p:sp>
          <p:nvSpPr>
            <p:cNvPr id="31" name="Rettangolo 30">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Rettangolo 33">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Rettangolo 34">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Rettangolo 35">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Rettangolo 36">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Rettangolo 37">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Rettangolo 39">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7" name="Gruppo 6"/>
          <p:cNvGrpSpPr/>
          <p:nvPr userDrawn="1"/>
        </p:nvGrpSpPr>
        <p:grpSpPr>
          <a:xfrm>
            <a:off x="0" y="6138000"/>
            <a:ext cx="12192000" cy="720000"/>
            <a:chOff x="0" y="6138000"/>
            <a:chExt cx="12192000" cy="720000"/>
          </a:xfrm>
          <a:solidFill>
            <a:srgbClr val="FFC72C"/>
          </a:solidFill>
        </p:grpSpPr>
        <p:sp>
          <p:nvSpPr>
            <p:cNvPr id="43" name="Rettangolo 42">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Rettangolo 52">
              <a:extLst>
                <a:ext uri="{FF2B5EF4-FFF2-40B4-BE49-F238E27FC236}">
                  <a16:creationId xmlns:a16="http://schemas.microsoft.com/office/drawing/2014/main" id="{CE370570-6F3F-4D47-9CB5-970BC89BA15D}"/>
                </a:ext>
              </a:extLst>
            </p:cNvPr>
            <p:cNvSpPr/>
            <p:nvPr userDrawn="1"/>
          </p:nvSpPr>
          <p:spPr>
            <a:xfrm>
              <a:off x="1166191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53">
              <a:extLst>
                <a:ext uri="{FF2B5EF4-FFF2-40B4-BE49-F238E27FC236}">
                  <a16:creationId xmlns:a16="http://schemas.microsoft.com/office/drawing/2014/main" id="{0C028009-61B6-504A-86BF-75FC39DE243E}"/>
                </a:ext>
              </a:extLst>
            </p:cNvPr>
            <p:cNvSpPr/>
            <p:nvPr userDrawn="1"/>
          </p:nvSpPr>
          <p:spPr>
            <a:xfrm>
              <a:off x="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5" name="Titolo 1">
            <a:extLst>
              <a:ext uri="{FF2B5EF4-FFF2-40B4-BE49-F238E27FC236}">
                <a16:creationId xmlns:a16="http://schemas.microsoft.com/office/drawing/2014/main" id="{05532EBB-7867-C448-AF61-F5F387DFCB7C}"/>
              </a:ext>
            </a:extLst>
          </p:cNvPr>
          <p:cNvSpPr>
            <a:spLocks noGrp="1"/>
          </p:cNvSpPr>
          <p:nvPr>
            <p:ph type="title"/>
          </p:nvPr>
        </p:nvSpPr>
        <p:spPr>
          <a:xfrm>
            <a:off x="419101" y="1672315"/>
            <a:ext cx="11242812" cy="1084810"/>
          </a:xfrm>
        </p:spPr>
        <p:txBody>
          <a:bodyPr anchor="t">
            <a:noAutofit/>
          </a:bodyPr>
          <a:lstStyle>
            <a:lvl1pPr>
              <a:defRPr sz="3800" b="1" i="0">
                <a:solidFill>
                  <a:srgbClr val="772583"/>
                </a:solidFill>
                <a:latin typeface="Luiss Sans" pitchFamily="2" charset="0"/>
                <a:ea typeface="Luiss Sans" pitchFamily="2" charset="0"/>
                <a:cs typeface="Luiss Sans" pitchFamily="2" charset="0"/>
              </a:defRPr>
            </a:lvl1pPr>
          </a:lstStyle>
          <a:p>
            <a:r>
              <a:rPr lang="it-IT"/>
              <a:t>Fare clic per modificare lo stile del titolo dello schema</a:t>
            </a:r>
          </a:p>
        </p:txBody>
      </p:sp>
      <p:sp>
        <p:nvSpPr>
          <p:cNvPr id="56" name="Segnaposto testo 2">
            <a:extLst>
              <a:ext uri="{FF2B5EF4-FFF2-40B4-BE49-F238E27FC236}">
                <a16:creationId xmlns:a16="http://schemas.microsoft.com/office/drawing/2014/main" id="{322F0BCE-FF4B-A640-BDCF-4E622AB36FD8}"/>
              </a:ext>
            </a:extLst>
          </p:cNvPr>
          <p:cNvSpPr>
            <a:spLocks noGrp="1"/>
          </p:cNvSpPr>
          <p:nvPr>
            <p:ph type="body" idx="1"/>
          </p:nvPr>
        </p:nvSpPr>
        <p:spPr>
          <a:xfrm>
            <a:off x="419101" y="2757124"/>
            <a:ext cx="11242812" cy="1443521"/>
          </a:xfrm>
        </p:spPr>
        <p:txBody>
          <a:bodyPr anchor="t">
            <a:normAutofit/>
          </a:bodyPr>
          <a:lstStyle>
            <a:lvl1pPr marL="0" indent="0">
              <a:buNone/>
              <a:defRPr sz="3800" b="0" i="0">
                <a:solidFill>
                  <a:srgbClr val="772583"/>
                </a:solidFill>
                <a:latin typeface="Luiss Sans" pitchFamily="2" charset="0"/>
                <a:ea typeface="Luiss Sans" pitchFamily="2" charset="0"/>
                <a:cs typeface="Luiss Sans"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a:t>
            </a:r>
          </a:p>
        </p:txBody>
      </p:sp>
    </p:spTree>
    <p:extLst>
      <p:ext uri="{BB962C8B-B14F-4D97-AF65-F5344CB8AC3E}">
        <p14:creationId xmlns:p14="http://schemas.microsoft.com/office/powerpoint/2010/main" val="344302160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Intestazione sezione">
    <p:bg>
      <p:bgPr>
        <a:solidFill>
          <a:srgbClr val="00B2A9"/>
        </a:solidFill>
        <a:effectLst/>
      </p:bgPr>
    </p:bg>
    <p:spTree>
      <p:nvGrpSpPr>
        <p:cNvPr id="1" name=""/>
        <p:cNvGrpSpPr/>
        <p:nvPr/>
      </p:nvGrpSpPr>
      <p:grpSpPr>
        <a:xfrm>
          <a:off x="0" y="0"/>
          <a:ext cx="0" cy="0"/>
          <a:chOff x="0" y="0"/>
          <a:chExt cx="0" cy="0"/>
        </a:xfrm>
      </p:grpSpPr>
      <p:grpSp>
        <p:nvGrpSpPr>
          <p:cNvPr id="30" name="Gruppo 29">
            <a:extLst>
              <a:ext uri="{FF2B5EF4-FFF2-40B4-BE49-F238E27FC236}">
                <a16:creationId xmlns:a16="http://schemas.microsoft.com/office/drawing/2014/main" id="{5540BA0A-A2F8-1E48-AF86-D2449D532D96}"/>
              </a:ext>
            </a:extLst>
          </p:cNvPr>
          <p:cNvGrpSpPr/>
          <p:nvPr userDrawn="1"/>
        </p:nvGrpSpPr>
        <p:grpSpPr>
          <a:xfrm>
            <a:off x="530087" y="6138000"/>
            <a:ext cx="11131826" cy="720000"/>
            <a:chOff x="530087" y="6138000"/>
            <a:chExt cx="11131826" cy="720000"/>
          </a:xfrm>
          <a:solidFill>
            <a:schemeClr val="bg1"/>
          </a:solidFill>
        </p:grpSpPr>
        <p:sp>
          <p:nvSpPr>
            <p:cNvPr id="31" name="Rettangolo 30">
              <a:extLst>
                <a:ext uri="{FF2B5EF4-FFF2-40B4-BE49-F238E27FC236}">
                  <a16:creationId xmlns:a16="http://schemas.microsoft.com/office/drawing/2014/main" id="{A5FC1A69-9F52-EF47-8F85-0B6FB45ADFC0}"/>
                </a:ext>
              </a:extLst>
            </p:cNvPr>
            <p:cNvSpPr/>
            <p:nvPr userDrawn="1"/>
          </p:nvSpPr>
          <p:spPr>
            <a:xfrm>
              <a:off x="53008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2" name="Rettangolo 31">
              <a:extLst>
                <a:ext uri="{FF2B5EF4-FFF2-40B4-BE49-F238E27FC236}">
                  <a16:creationId xmlns:a16="http://schemas.microsoft.com/office/drawing/2014/main" id="{E7ECF867-CD1F-A544-93A7-59F02B7EB3F9}"/>
                </a:ext>
              </a:extLst>
            </p:cNvPr>
            <p:cNvSpPr/>
            <p:nvPr userDrawn="1"/>
          </p:nvSpPr>
          <p:spPr>
            <a:xfrm>
              <a:off x="159026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3" name="Rettangolo 32">
              <a:extLst>
                <a:ext uri="{FF2B5EF4-FFF2-40B4-BE49-F238E27FC236}">
                  <a16:creationId xmlns:a16="http://schemas.microsoft.com/office/drawing/2014/main" id="{E112286F-F6FC-FB40-A761-246E00D4D855}"/>
                </a:ext>
              </a:extLst>
            </p:cNvPr>
            <p:cNvSpPr/>
            <p:nvPr userDrawn="1"/>
          </p:nvSpPr>
          <p:spPr>
            <a:xfrm>
              <a:off x="265043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4" name="Rettangolo 33">
              <a:extLst>
                <a:ext uri="{FF2B5EF4-FFF2-40B4-BE49-F238E27FC236}">
                  <a16:creationId xmlns:a16="http://schemas.microsoft.com/office/drawing/2014/main" id="{61B4BD18-F688-0F4E-93F6-53DE176B107F}"/>
                </a:ext>
              </a:extLst>
            </p:cNvPr>
            <p:cNvSpPr/>
            <p:nvPr userDrawn="1"/>
          </p:nvSpPr>
          <p:spPr>
            <a:xfrm>
              <a:off x="371060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5" name="Rettangolo 34">
              <a:extLst>
                <a:ext uri="{FF2B5EF4-FFF2-40B4-BE49-F238E27FC236}">
                  <a16:creationId xmlns:a16="http://schemas.microsoft.com/office/drawing/2014/main" id="{35B704C4-AEA3-C647-9999-62D70618425C}"/>
                </a:ext>
              </a:extLst>
            </p:cNvPr>
            <p:cNvSpPr/>
            <p:nvPr userDrawn="1"/>
          </p:nvSpPr>
          <p:spPr>
            <a:xfrm>
              <a:off x="477078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6" name="Rettangolo 35">
              <a:extLst>
                <a:ext uri="{FF2B5EF4-FFF2-40B4-BE49-F238E27FC236}">
                  <a16:creationId xmlns:a16="http://schemas.microsoft.com/office/drawing/2014/main" id="{B5B290BF-9576-1543-872D-91DDB5937065}"/>
                </a:ext>
              </a:extLst>
            </p:cNvPr>
            <p:cNvSpPr/>
            <p:nvPr userDrawn="1"/>
          </p:nvSpPr>
          <p:spPr>
            <a:xfrm>
              <a:off x="583095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7" name="Rettangolo 36">
              <a:extLst>
                <a:ext uri="{FF2B5EF4-FFF2-40B4-BE49-F238E27FC236}">
                  <a16:creationId xmlns:a16="http://schemas.microsoft.com/office/drawing/2014/main" id="{0DCA18FE-2923-3B4E-A5C2-85D922F38FD0}"/>
                </a:ext>
              </a:extLst>
            </p:cNvPr>
            <p:cNvSpPr/>
            <p:nvPr userDrawn="1"/>
          </p:nvSpPr>
          <p:spPr>
            <a:xfrm>
              <a:off x="689113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8" name="Rettangolo 37">
              <a:extLst>
                <a:ext uri="{FF2B5EF4-FFF2-40B4-BE49-F238E27FC236}">
                  <a16:creationId xmlns:a16="http://schemas.microsoft.com/office/drawing/2014/main" id="{1E45AD85-CF93-2846-BC0C-2BA8D4DB418A}"/>
                </a:ext>
              </a:extLst>
            </p:cNvPr>
            <p:cNvSpPr/>
            <p:nvPr userDrawn="1"/>
          </p:nvSpPr>
          <p:spPr>
            <a:xfrm>
              <a:off x="795130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39" name="Rettangolo 38">
              <a:extLst>
                <a:ext uri="{FF2B5EF4-FFF2-40B4-BE49-F238E27FC236}">
                  <a16:creationId xmlns:a16="http://schemas.microsoft.com/office/drawing/2014/main" id="{0CF0D82F-31DB-C64B-8A03-2D08FA7E79D9}"/>
                </a:ext>
              </a:extLst>
            </p:cNvPr>
            <p:cNvSpPr/>
            <p:nvPr userDrawn="1"/>
          </p:nvSpPr>
          <p:spPr>
            <a:xfrm>
              <a:off x="901147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40" name="Rettangolo 39">
              <a:extLst>
                <a:ext uri="{FF2B5EF4-FFF2-40B4-BE49-F238E27FC236}">
                  <a16:creationId xmlns:a16="http://schemas.microsoft.com/office/drawing/2014/main" id="{324BE938-9044-8E47-9BA4-80AF2F19990B}"/>
                </a:ext>
              </a:extLst>
            </p:cNvPr>
            <p:cNvSpPr/>
            <p:nvPr userDrawn="1"/>
          </p:nvSpPr>
          <p:spPr>
            <a:xfrm>
              <a:off x="1007165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sp>
          <p:nvSpPr>
            <p:cNvPr id="41" name="Rettangolo 40">
              <a:extLst>
                <a:ext uri="{FF2B5EF4-FFF2-40B4-BE49-F238E27FC236}">
                  <a16:creationId xmlns:a16="http://schemas.microsoft.com/office/drawing/2014/main" id="{EDAFE086-4A55-2347-8DE3-D7DF548A3C4F}"/>
                </a:ext>
              </a:extLst>
            </p:cNvPr>
            <p:cNvSpPr/>
            <p:nvPr userDrawn="1"/>
          </p:nvSpPr>
          <p:spPr>
            <a:xfrm>
              <a:off x="1113182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grpSp>
      <p:grpSp>
        <p:nvGrpSpPr>
          <p:cNvPr id="7" name="Gruppo 6"/>
          <p:cNvGrpSpPr/>
          <p:nvPr userDrawn="1"/>
        </p:nvGrpSpPr>
        <p:grpSpPr>
          <a:xfrm>
            <a:off x="0" y="6138000"/>
            <a:ext cx="12192000" cy="720000"/>
            <a:chOff x="0" y="6138000"/>
            <a:chExt cx="12192000" cy="720000"/>
          </a:xfrm>
          <a:solidFill>
            <a:srgbClr val="00B2A9"/>
          </a:solidFill>
        </p:grpSpPr>
        <p:sp>
          <p:nvSpPr>
            <p:cNvPr id="43" name="Rettangolo 42">
              <a:extLst>
                <a:ext uri="{FF2B5EF4-FFF2-40B4-BE49-F238E27FC236}">
                  <a16:creationId xmlns:a16="http://schemas.microsoft.com/office/drawing/2014/main" id="{0C028009-61B6-504A-86BF-75FC39DE243E}"/>
                </a:ext>
              </a:extLst>
            </p:cNvPr>
            <p:cNvSpPr/>
            <p:nvPr userDrawn="1"/>
          </p:nvSpPr>
          <p:spPr>
            <a:xfrm>
              <a:off x="1060174"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Rettangolo 43">
              <a:extLst>
                <a:ext uri="{FF2B5EF4-FFF2-40B4-BE49-F238E27FC236}">
                  <a16:creationId xmlns:a16="http://schemas.microsoft.com/office/drawing/2014/main" id="{359FF146-AD7A-8345-996B-F028DF33A537}"/>
                </a:ext>
              </a:extLst>
            </p:cNvPr>
            <p:cNvSpPr/>
            <p:nvPr userDrawn="1"/>
          </p:nvSpPr>
          <p:spPr>
            <a:xfrm>
              <a:off x="2120348"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44">
              <a:extLst>
                <a:ext uri="{FF2B5EF4-FFF2-40B4-BE49-F238E27FC236}">
                  <a16:creationId xmlns:a16="http://schemas.microsoft.com/office/drawing/2014/main" id="{C3BE867D-189E-E140-90A2-9C373B76323D}"/>
                </a:ext>
              </a:extLst>
            </p:cNvPr>
            <p:cNvSpPr/>
            <p:nvPr userDrawn="1"/>
          </p:nvSpPr>
          <p:spPr>
            <a:xfrm>
              <a:off x="3180522"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a16="http://schemas.microsoft.com/office/drawing/2014/main" id="{B3968CAB-E9C9-C448-BAED-1164B67B83D6}"/>
                </a:ext>
              </a:extLst>
            </p:cNvPr>
            <p:cNvSpPr/>
            <p:nvPr userDrawn="1"/>
          </p:nvSpPr>
          <p:spPr>
            <a:xfrm>
              <a:off x="4240696"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a:extLst>
                <a:ext uri="{FF2B5EF4-FFF2-40B4-BE49-F238E27FC236}">
                  <a16:creationId xmlns:a16="http://schemas.microsoft.com/office/drawing/2014/main" id="{DD7E810C-6698-4141-AE4D-FED7B888FB8E}"/>
                </a:ext>
              </a:extLst>
            </p:cNvPr>
            <p:cNvSpPr/>
            <p:nvPr userDrawn="1"/>
          </p:nvSpPr>
          <p:spPr>
            <a:xfrm>
              <a:off x="530087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9B0258DC-87FE-6E48-B377-3E2FDBC08326}"/>
                </a:ext>
              </a:extLst>
            </p:cNvPr>
            <p:cNvSpPr/>
            <p:nvPr userDrawn="1"/>
          </p:nvSpPr>
          <p:spPr>
            <a:xfrm>
              <a:off x="636104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a:extLst>
                <a:ext uri="{FF2B5EF4-FFF2-40B4-BE49-F238E27FC236}">
                  <a16:creationId xmlns:a16="http://schemas.microsoft.com/office/drawing/2014/main" id="{922BA846-4255-384A-97F0-52FD5A3C3965}"/>
                </a:ext>
              </a:extLst>
            </p:cNvPr>
            <p:cNvSpPr/>
            <p:nvPr userDrawn="1"/>
          </p:nvSpPr>
          <p:spPr>
            <a:xfrm>
              <a:off x="7421217"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a16="http://schemas.microsoft.com/office/drawing/2014/main" id="{D2E5825D-0B98-D043-890F-554D5B9AF97E}"/>
                </a:ext>
              </a:extLst>
            </p:cNvPr>
            <p:cNvSpPr/>
            <p:nvPr userDrawn="1"/>
          </p:nvSpPr>
          <p:spPr>
            <a:xfrm>
              <a:off x="8481391"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a16="http://schemas.microsoft.com/office/drawing/2014/main" id="{888D3338-3950-944B-84B7-796D95024907}"/>
                </a:ext>
              </a:extLst>
            </p:cNvPr>
            <p:cNvSpPr/>
            <p:nvPr userDrawn="1"/>
          </p:nvSpPr>
          <p:spPr>
            <a:xfrm>
              <a:off x="9541565"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Rettangolo 51">
              <a:extLst>
                <a:ext uri="{FF2B5EF4-FFF2-40B4-BE49-F238E27FC236}">
                  <a16:creationId xmlns:a16="http://schemas.microsoft.com/office/drawing/2014/main" id="{CE370570-6F3F-4D47-9CB5-970BC89BA15D}"/>
                </a:ext>
              </a:extLst>
            </p:cNvPr>
            <p:cNvSpPr/>
            <p:nvPr userDrawn="1"/>
          </p:nvSpPr>
          <p:spPr>
            <a:xfrm>
              <a:off x="10601739"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Rettangolo 52">
              <a:extLst>
                <a:ext uri="{FF2B5EF4-FFF2-40B4-BE49-F238E27FC236}">
                  <a16:creationId xmlns:a16="http://schemas.microsoft.com/office/drawing/2014/main" id="{CE370570-6F3F-4D47-9CB5-970BC89BA15D}"/>
                </a:ext>
              </a:extLst>
            </p:cNvPr>
            <p:cNvSpPr/>
            <p:nvPr userDrawn="1"/>
          </p:nvSpPr>
          <p:spPr>
            <a:xfrm>
              <a:off x="11661913"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4" name="Rettangolo 53">
              <a:extLst>
                <a:ext uri="{FF2B5EF4-FFF2-40B4-BE49-F238E27FC236}">
                  <a16:creationId xmlns:a16="http://schemas.microsoft.com/office/drawing/2014/main" id="{0C028009-61B6-504A-86BF-75FC39DE243E}"/>
                </a:ext>
              </a:extLst>
            </p:cNvPr>
            <p:cNvSpPr/>
            <p:nvPr userDrawn="1"/>
          </p:nvSpPr>
          <p:spPr>
            <a:xfrm>
              <a:off x="0" y="6138000"/>
              <a:ext cx="530087"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5" name="Titolo 1">
            <a:extLst>
              <a:ext uri="{FF2B5EF4-FFF2-40B4-BE49-F238E27FC236}">
                <a16:creationId xmlns:a16="http://schemas.microsoft.com/office/drawing/2014/main" id="{05532EBB-7867-C448-AF61-F5F387DFCB7C}"/>
              </a:ext>
            </a:extLst>
          </p:cNvPr>
          <p:cNvSpPr>
            <a:spLocks noGrp="1"/>
          </p:cNvSpPr>
          <p:nvPr>
            <p:ph type="title"/>
          </p:nvPr>
        </p:nvSpPr>
        <p:spPr>
          <a:xfrm>
            <a:off x="419101" y="1672315"/>
            <a:ext cx="11242812" cy="1084810"/>
          </a:xfrm>
        </p:spPr>
        <p:txBody>
          <a:bodyPr anchor="t">
            <a:noAutofit/>
          </a:bodyPr>
          <a:lstStyle>
            <a:lvl1pPr>
              <a:defRPr sz="3800" b="1" i="0">
                <a:solidFill>
                  <a:schemeClr val="bg1"/>
                </a:solidFill>
                <a:latin typeface="Luiss Sans" pitchFamily="2" charset="0"/>
                <a:ea typeface="Luiss Sans" pitchFamily="2" charset="0"/>
                <a:cs typeface="Luiss Sans" pitchFamily="2" charset="0"/>
              </a:defRPr>
            </a:lvl1pPr>
          </a:lstStyle>
          <a:p>
            <a:r>
              <a:rPr lang="it-IT"/>
              <a:t>Fare clic per modificare lo stile del titolo dello schema</a:t>
            </a:r>
          </a:p>
        </p:txBody>
      </p:sp>
      <p:sp>
        <p:nvSpPr>
          <p:cNvPr id="56" name="Segnaposto testo 2">
            <a:extLst>
              <a:ext uri="{FF2B5EF4-FFF2-40B4-BE49-F238E27FC236}">
                <a16:creationId xmlns:a16="http://schemas.microsoft.com/office/drawing/2014/main" id="{322F0BCE-FF4B-A640-BDCF-4E622AB36FD8}"/>
              </a:ext>
            </a:extLst>
          </p:cNvPr>
          <p:cNvSpPr>
            <a:spLocks noGrp="1"/>
          </p:cNvSpPr>
          <p:nvPr>
            <p:ph type="body" idx="1"/>
          </p:nvPr>
        </p:nvSpPr>
        <p:spPr>
          <a:xfrm>
            <a:off x="419101" y="2757124"/>
            <a:ext cx="11242812" cy="1443521"/>
          </a:xfrm>
        </p:spPr>
        <p:txBody>
          <a:bodyPr anchor="t">
            <a:normAutofit/>
          </a:bodyPr>
          <a:lstStyle>
            <a:lvl1pPr marL="0" indent="0">
              <a:buNone/>
              <a:defRPr sz="3800" b="0" i="0">
                <a:solidFill>
                  <a:schemeClr val="bg1"/>
                </a:solidFill>
                <a:latin typeface="Luiss Sans" pitchFamily="2" charset="0"/>
                <a:ea typeface="Luiss Sans" pitchFamily="2" charset="0"/>
                <a:cs typeface="Luiss Sans"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it-IT"/>
              <a:t>Modifica gli stili del testo dello schema</a:t>
            </a:r>
          </a:p>
        </p:txBody>
      </p:sp>
    </p:spTree>
    <p:extLst>
      <p:ext uri="{BB962C8B-B14F-4D97-AF65-F5344CB8AC3E}">
        <p14:creationId xmlns:p14="http://schemas.microsoft.com/office/powerpoint/2010/main" val="361691289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2522AE-B4DE-BE46-8DCD-711FCF7BB205}"/>
              </a:ext>
            </a:extLst>
          </p:cNvPr>
          <p:cNvSpPr>
            <a:spLocks noGrp="1"/>
          </p:cNvSpPr>
          <p:nvPr>
            <p:ph type="title"/>
          </p:nvPr>
        </p:nvSpPr>
        <p:spPr/>
        <p:txBody>
          <a:bodyPr/>
          <a:lstStyle>
            <a:lvl1pPr>
              <a:defRPr>
                <a:latin typeface="Luiss Sans" pitchFamily="2" charset="0"/>
              </a:defRPr>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32322D5-CD07-334E-AC52-C62261E6AA20}"/>
              </a:ext>
            </a:extLst>
          </p:cNvPr>
          <p:cNvSpPr>
            <a:spLocks noGrp="1"/>
          </p:cNvSpPr>
          <p:nvPr>
            <p:ph idx="1"/>
          </p:nvPr>
        </p:nvSpPr>
        <p:spPr>
          <a:xfrm>
            <a:off x="419100" y="1536970"/>
            <a:ext cx="11222038" cy="4339955"/>
          </a:xfrm>
        </p:spPr>
        <p:txBody>
          <a:bodyPr>
            <a:normAutofit/>
          </a:bodyPr>
          <a:lstStyle>
            <a:lvl1pPr>
              <a:defRPr sz="3200">
                <a:solidFill>
                  <a:schemeClr val="tx1">
                    <a:lumMod val="65000"/>
                    <a:lumOff val="35000"/>
                  </a:schemeClr>
                </a:solidFill>
                <a:latin typeface="Luiss Sans" pitchFamily="2" charset="0"/>
                <a:cs typeface="Calibri" panose="020F0502020204030204" pitchFamily="34" charset="0"/>
              </a:defRPr>
            </a:lvl1p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7C2C449B-207F-D644-9692-120FA3AB9F12}"/>
              </a:ext>
            </a:extLst>
          </p:cNvPr>
          <p:cNvSpPr>
            <a:spLocks noGrp="1"/>
          </p:cNvSpPr>
          <p:nvPr>
            <p:ph type="dt" sz="half" idx="10"/>
          </p:nvPr>
        </p:nvSpPr>
        <p:spPr>
          <a:xfrm>
            <a:off x="8445500" y="6224587"/>
            <a:ext cx="2286000" cy="365125"/>
          </a:xfrm>
        </p:spPr>
        <p:txBody>
          <a:bodyPr/>
          <a:lstStyle/>
          <a:p>
            <a:fld id="{F253B523-2E92-7447-AF14-D14B212A7211}" type="datetime4">
              <a:rPr lang="it-IT" smtClean="0"/>
              <a:t>12 aprile 2025</a:t>
            </a:fld>
            <a:endParaRPr lang="it-IT"/>
          </a:p>
        </p:txBody>
      </p:sp>
      <p:sp>
        <p:nvSpPr>
          <p:cNvPr id="5" name="Segnaposto piè di pagina 4">
            <a:extLst>
              <a:ext uri="{FF2B5EF4-FFF2-40B4-BE49-F238E27FC236}">
                <a16:creationId xmlns:a16="http://schemas.microsoft.com/office/drawing/2014/main" id="{E4602E30-BCD6-B540-9A70-A2109E6F85DD}"/>
              </a:ext>
            </a:extLst>
          </p:cNvPr>
          <p:cNvSpPr>
            <a:spLocks noGrp="1"/>
          </p:cNvSpPr>
          <p:nvPr>
            <p:ph type="ftr" sz="quarter" idx="11"/>
          </p:nvPr>
        </p:nvSpPr>
        <p:spPr>
          <a:xfrm>
            <a:off x="2572692" y="6224587"/>
            <a:ext cx="5707708" cy="365125"/>
          </a:xfrm>
        </p:spPr>
        <p:txBody>
          <a:bodyPr/>
          <a:lstStyle/>
          <a:p>
            <a:r>
              <a:rPr lang="it-IT"/>
              <a:t>Titolo della Presentazione/Sezione</a:t>
            </a:r>
          </a:p>
        </p:txBody>
      </p:sp>
      <p:sp>
        <p:nvSpPr>
          <p:cNvPr id="6" name="Segnaposto numero diapositiva 5">
            <a:extLst>
              <a:ext uri="{FF2B5EF4-FFF2-40B4-BE49-F238E27FC236}">
                <a16:creationId xmlns:a16="http://schemas.microsoft.com/office/drawing/2014/main" id="{5A169FEF-6CA0-6C4F-867F-1AC8C991C2FE}"/>
              </a:ext>
            </a:extLst>
          </p:cNvPr>
          <p:cNvSpPr>
            <a:spLocks noGrp="1"/>
          </p:cNvSpPr>
          <p:nvPr>
            <p:ph type="sldNum" sz="quarter" idx="12"/>
          </p:nvPr>
        </p:nvSpPr>
        <p:spPr>
          <a:xfrm>
            <a:off x="10896600" y="6224587"/>
            <a:ext cx="858838" cy="365125"/>
          </a:xfrm>
        </p:spPr>
        <p:txBody>
          <a:bodyPr/>
          <a:lstStyle/>
          <a:p>
            <a:fld id="{DD589A36-170F-7348-BCDB-23CF9D860473}" type="slidenum">
              <a:rPr lang="it-IT" smtClean="0"/>
              <a:t>‹N›</a:t>
            </a:fld>
            <a:endParaRPr lang="it-IT"/>
          </a:p>
        </p:txBody>
      </p:sp>
      <p:pic>
        <p:nvPicPr>
          <p:cNvPr id="8" name="Immagine 7">
            <a:extLst>
              <a:ext uri="{FF2B5EF4-FFF2-40B4-BE49-F238E27FC236}">
                <a16:creationId xmlns:a16="http://schemas.microsoft.com/office/drawing/2014/main" id="{F06C1859-7B1B-464F-9B19-EFB05CA7F25F}"/>
              </a:ext>
            </a:extLst>
          </p:cNvPr>
          <p:cNvPicPr>
            <a:picLocks noChangeAspect="1"/>
          </p:cNvPicPr>
          <p:nvPr userDrawn="1"/>
        </p:nvPicPr>
        <p:blipFill>
          <a:blip r:embed="rId2"/>
          <a:stretch>
            <a:fillRect/>
          </a:stretch>
        </p:blipFill>
        <p:spPr>
          <a:xfrm>
            <a:off x="515508" y="6250912"/>
            <a:ext cx="1714284" cy="288000"/>
          </a:xfrm>
          <a:prstGeom prst="rect">
            <a:avLst/>
          </a:prstGeom>
        </p:spPr>
      </p:pic>
      <p:pic>
        <p:nvPicPr>
          <p:cNvPr id="9" name="Picture 7" descr="A picture containing logo&#10;&#10;Description automatically generated">
            <a:extLst>
              <a:ext uri="{FF2B5EF4-FFF2-40B4-BE49-F238E27FC236}">
                <a16:creationId xmlns:a16="http://schemas.microsoft.com/office/drawing/2014/main" id="{36D0C2EC-21E4-4EFF-AA6F-D62D2065CBDE}"/>
              </a:ext>
            </a:extLst>
          </p:cNvPr>
          <p:cNvPicPr>
            <a:picLocks noChangeAspect="1"/>
          </p:cNvPicPr>
          <p:nvPr userDrawn="1"/>
        </p:nvPicPr>
        <p:blipFill>
          <a:blip r:embed="rId3"/>
          <a:stretch>
            <a:fillRect/>
          </a:stretch>
        </p:blipFill>
        <p:spPr>
          <a:xfrm>
            <a:off x="3875960" y="6199313"/>
            <a:ext cx="936803" cy="516635"/>
          </a:xfrm>
          <a:prstGeom prst="rect">
            <a:avLst/>
          </a:prstGeom>
        </p:spPr>
      </p:pic>
      <p:pic>
        <p:nvPicPr>
          <p:cNvPr id="10" name="Immagine 6" descr="Immagine che contiene disegnando&#10;&#10;Descrizione generata automaticamente">
            <a:extLst>
              <a:ext uri="{FF2B5EF4-FFF2-40B4-BE49-F238E27FC236}">
                <a16:creationId xmlns:a16="http://schemas.microsoft.com/office/drawing/2014/main" id="{9BB3FEA3-9FFA-4135-B14B-7F0982D96AE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013146" y="6119493"/>
            <a:ext cx="627992" cy="550837"/>
          </a:xfrm>
          <a:prstGeom prst="rect">
            <a:avLst/>
          </a:prstGeom>
        </p:spPr>
      </p:pic>
      <p:pic>
        <p:nvPicPr>
          <p:cNvPr id="11" name="image3.jpeg">
            <a:extLst>
              <a:ext uri="{FF2B5EF4-FFF2-40B4-BE49-F238E27FC236}">
                <a16:creationId xmlns:a16="http://schemas.microsoft.com/office/drawing/2014/main" id="{97B84861-CE57-402F-AF9A-9B679C0C4A82}"/>
              </a:ext>
            </a:extLst>
          </p:cNvPr>
          <p:cNvPicPr/>
          <p:nvPr userDrawn="1"/>
        </p:nvPicPr>
        <p:blipFill>
          <a:blip r:embed="rId5" cstate="print"/>
          <a:stretch>
            <a:fillRect/>
          </a:stretch>
        </p:blipFill>
        <p:spPr>
          <a:xfrm>
            <a:off x="6137005" y="6234940"/>
            <a:ext cx="627991" cy="425849"/>
          </a:xfrm>
          <a:prstGeom prst="rect">
            <a:avLst/>
          </a:prstGeom>
        </p:spPr>
      </p:pic>
      <p:pic>
        <p:nvPicPr>
          <p:cNvPr id="1026" name="Picture 2">
            <a:extLst>
              <a:ext uri="{FF2B5EF4-FFF2-40B4-BE49-F238E27FC236}">
                <a16:creationId xmlns:a16="http://schemas.microsoft.com/office/drawing/2014/main" id="{AE5F8D07-7A03-87A5-8016-391243D0F545}"/>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048954" y="6206745"/>
            <a:ext cx="1141597" cy="44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353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F49B507-8551-CC47-91BD-DBB3E40CD605}"/>
              </a:ext>
            </a:extLst>
          </p:cNvPr>
          <p:cNvSpPr>
            <a:spLocks noGrp="1"/>
          </p:cNvSpPr>
          <p:nvPr>
            <p:ph type="title"/>
          </p:nvPr>
        </p:nvSpPr>
        <p:spPr>
          <a:xfrm>
            <a:off x="419100" y="365125"/>
            <a:ext cx="11222038" cy="993775"/>
          </a:xfrm>
          <a:prstGeom prst="rect">
            <a:avLst/>
          </a:prstGeom>
        </p:spPr>
        <p:txBody>
          <a:bodyPr vert="horz" lIns="91440" tIns="45720" rIns="91440" bIns="45720" rtlCol="0" anchor="t">
            <a:no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3411DEE-4AD8-E74D-AEA0-F1709A493D7D}"/>
              </a:ext>
            </a:extLst>
          </p:cNvPr>
          <p:cNvSpPr>
            <a:spLocks noGrp="1"/>
          </p:cNvSpPr>
          <p:nvPr>
            <p:ph type="body" idx="1"/>
          </p:nvPr>
        </p:nvSpPr>
        <p:spPr>
          <a:xfrm>
            <a:off x="419911" y="1532404"/>
            <a:ext cx="11222038" cy="4344521"/>
          </a:xfrm>
          <a:prstGeom prst="rect">
            <a:avLst/>
          </a:prstGeom>
        </p:spPr>
        <p:txBody>
          <a:bodyPr vert="horz" lIns="91440" tIns="45720" rIns="91440" bIns="45720" rtlCol="0" anchor="ctr">
            <a:noAutofit/>
          </a:bodyPr>
          <a:lstStyle/>
          <a:p>
            <a:r>
              <a:rPr lang="it-IT"/>
              <a:t>Modifica gli stili del testo dello schema
Secondo livello
Terzo livello
Quarto livello
Quinto livello</a:t>
            </a:r>
          </a:p>
        </p:txBody>
      </p:sp>
      <p:sp>
        <p:nvSpPr>
          <p:cNvPr id="4" name="Segnaposto data 3">
            <a:extLst>
              <a:ext uri="{FF2B5EF4-FFF2-40B4-BE49-F238E27FC236}">
                <a16:creationId xmlns:a16="http://schemas.microsoft.com/office/drawing/2014/main" id="{7F7DADEC-74B6-2245-817D-CEA23C0FF55F}"/>
              </a:ext>
            </a:extLst>
          </p:cNvPr>
          <p:cNvSpPr>
            <a:spLocks noGrp="1"/>
          </p:cNvSpPr>
          <p:nvPr>
            <p:ph type="dt" sz="half" idx="2"/>
          </p:nvPr>
        </p:nvSpPr>
        <p:spPr>
          <a:xfrm>
            <a:off x="8445500" y="6224587"/>
            <a:ext cx="2286000" cy="365125"/>
          </a:xfrm>
          <a:prstGeom prst="rect">
            <a:avLst/>
          </a:prstGeom>
        </p:spPr>
        <p:txBody>
          <a:bodyPr vert="horz" lIns="72000" tIns="0" rIns="72000" bIns="0" rtlCol="0" anchor="b"/>
          <a:lstStyle>
            <a:lvl1pPr algn="r">
              <a:defRPr sz="1400" b="0" i="0">
                <a:solidFill>
                  <a:srgbClr val="003A70"/>
                </a:solidFill>
                <a:latin typeface="Luiss Sans" pitchFamily="2" charset="0"/>
                <a:ea typeface="Luiss Sans" pitchFamily="2" charset="0"/>
                <a:cs typeface="Luiss Sans" pitchFamily="2" charset="0"/>
              </a:defRPr>
            </a:lvl1pPr>
          </a:lstStyle>
          <a:p>
            <a:fld id="{C2849C77-4588-A247-BA4F-6AA75438280F}" type="datetime4">
              <a:rPr lang="it-IT" smtClean="0"/>
              <a:t>12 aprile 2025</a:t>
            </a:fld>
            <a:endParaRPr lang="it-IT"/>
          </a:p>
        </p:txBody>
      </p:sp>
      <p:sp>
        <p:nvSpPr>
          <p:cNvPr id="5" name="Segnaposto piè di pagina 4">
            <a:extLst>
              <a:ext uri="{FF2B5EF4-FFF2-40B4-BE49-F238E27FC236}">
                <a16:creationId xmlns:a16="http://schemas.microsoft.com/office/drawing/2014/main" id="{9E383537-6367-1443-9D86-622943D14FE7}"/>
              </a:ext>
            </a:extLst>
          </p:cNvPr>
          <p:cNvSpPr>
            <a:spLocks noGrp="1"/>
          </p:cNvSpPr>
          <p:nvPr>
            <p:ph type="ftr" sz="quarter" idx="3"/>
          </p:nvPr>
        </p:nvSpPr>
        <p:spPr>
          <a:xfrm>
            <a:off x="2572692" y="6224587"/>
            <a:ext cx="5707708" cy="365125"/>
          </a:xfrm>
          <a:prstGeom prst="rect">
            <a:avLst/>
          </a:prstGeom>
        </p:spPr>
        <p:txBody>
          <a:bodyPr vert="horz" lIns="72000" tIns="0" rIns="72000" bIns="0" rtlCol="0" anchor="b"/>
          <a:lstStyle>
            <a:lvl1pPr algn="l">
              <a:defRPr sz="1400" b="1" i="0">
                <a:solidFill>
                  <a:srgbClr val="003A70"/>
                </a:solidFill>
                <a:latin typeface="Luiss Sans" pitchFamily="2" charset="0"/>
                <a:ea typeface="Luiss Sans" pitchFamily="2" charset="0"/>
                <a:cs typeface="Luiss Sans" pitchFamily="2" charset="0"/>
              </a:defRPr>
            </a:lvl1pPr>
          </a:lstStyle>
          <a:p>
            <a:r>
              <a:rPr lang="it-IT"/>
              <a:t>Titolo della Presentazione/Sezione</a:t>
            </a:r>
          </a:p>
        </p:txBody>
      </p:sp>
      <p:sp>
        <p:nvSpPr>
          <p:cNvPr id="6" name="Segnaposto numero diapositiva 5">
            <a:extLst>
              <a:ext uri="{FF2B5EF4-FFF2-40B4-BE49-F238E27FC236}">
                <a16:creationId xmlns:a16="http://schemas.microsoft.com/office/drawing/2014/main" id="{7EC8A305-BBBD-9C45-8197-11A6CAC5920F}"/>
              </a:ext>
            </a:extLst>
          </p:cNvPr>
          <p:cNvSpPr>
            <a:spLocks noGrp="1"/>
          </p:cNvSpPr>
          <p:nvPr>
            <p:ph type="sldNum" sz="quarter" idx="4"/>
          </p:nvPr>
        </p:nvSpPr>
        <p:spPr>
          <a:xfrm>
            <a:off x="10896600" y="6224587"/>
            <a:ext cx="858838" cy="365125"/>
          </a:xfrm>
          <a:prstGeom prst="rect">
            <a:avLst/>
          </a:prstGeom>
        </p:spPr>
        <p:txBody>
          <a:bodyPr vert="horz" lIns="72000" tIns="0" rIns="72000" bIns="0" rtlCol="0" anchor="b"/>
          <a:lstStyle>
            <a:lvl1pPr algn="r">
              <a:defRPr sz="1400" b="0" i="0">
                <a:solidFill>
                  <a:srgbClr val="003A70"/>
                </a:solidFill>
                <a:latin typeface="Luiss Sans" pitchFamily="2" charset="0"/>
                <a:ea typeface="Luiss Sans" pitchFamily="2" charset="0"/>
                <a:cs typeface="Luiss Sans" pitchFamily="2" charset="0"/>
              </a:defRPr>
            </a:lvl1pPr>
          </a:lstStyle>
          <a:p>
            <a:fld id="{DD589A36-170F-7348-BCDB-23CF9D860473}" type="slidenum">
              <a:rPr lang="it-IT" smtClean="0"/>
              <a:pPr/>
              <a:t>‹N›</a:t>
            </a:fld>
            <a:endParaRPr lang="it-IT"/>
          </a:p>
        </p:txBody>
      </p:sp>
    </p:spTree>
    <p:extLst>
      <p:ext uri="{BB962C8B-B14F-4D97-AF65-F5344CB8AC3E}">
        <p14:creationId xmlns:p14="http://schemas.microsoft.com/office/powerpoint/2010/main" val="1842514107"/>
      </p:ext>
    </p:extLst>
  </p:cSld>
  <p:clrMap bg1="lt1" tx1="dk1" bg2="lt2" tx2="dk2" accent1="accent1" accent2="accent2" accent3="accent3" accent4="accent4" accent5="accent5" accent6="accent6" hlink="hlink" folHlink="folHlink"/>
  <p:sldLayoutIdLst>
    <p:sldLayoutId id="2147483694" r:id="rId1"/>
    <p:sldLayoutId id="2147483662" r:id="rId2"/>
    <p:sldLayoutId id="2147483663" r:id="rId3"/>
    <p:sldLayoutId id="2147483695" r:id="rId4"/>
    <p:sldLayoutId id="2147483696" r:id="rId5"/>
    <p:sldLayoutId id="2147483697" r:id="rId6"/>
    <p:sldLayoutId id="2147483698" r:id="rId7"/>
    <p:sldLayoutId id="2147483699" r:id="rId8"/>
    <p:sldLayoutId id="2147483692" r:id="rId9"/>
    <p:sldLayoutId id="2147483670" r:id="rId10"/>
    <p:sldLayoutId id="2147483671" r:id="rId11"/>
    <p:sldLayoutId id="2147483672" r:id="rId12"/>
  </p:sldLayoutIdLst>
  <p:hf hdr="0" dt="0"/>
  <p:txStyles>
    <p:titleStyle>
      <a:lvl1pPr algn="l" defTabSz="914400" rtl="0" eaLnBrk="1" latinLnBrk="0" hangingPunct="1">
        <a:lnSpc>
          <a:spcPct val="90000"/>
        </a:lnSpc>
        <a:spcBef>
          <a:spcPct val="0"/>
        </a:spcBef>
        <a:buNone/>
        <a:defRPr sz="2600" b="0" i="0" kern="1200">
          <a:solidFill>
            <a:srgbClr val="003A70"/>
          </a:solidFill>
          <a:latin typeface="Luiss Sans" pitchFamily="2" charset="0"/>
          <a:ea typeface="Luiss Sans" pitchFamily="2" charset="0"/>
          <a:cs typeface="Luiss Sans" pitchFamily="2" charset="0"/>
        </a:defRPr>
      </a:lvl1pPr>
    </p:titleStyle>
    <p:bodyStyle>
      <a:lvl1pPr marL="228600" indent="-228600" algn="l" defTabSz="914400" rtl="0" eaLnBrk="1" latinLnBrk="0" hangingPunct="1">
        <a:lnSpc>
          <a:spcPct val="110000"/>
        </a:lnSpc>
        <a:spcBef>
          <a:spcPts val="1800"/>
        </a:spcBef>
        <a:buFont typeface="Arial" panose="020B0604020202020204" pitchFamily="34" charset="0"/>
        <a:buChar char="•"/>
        <a:defRPr sz="3200" b="0" i="0" kern="1200">
          <a:solidFill>
            <a:schemeClr val="tx1">
              <a:lumMod val="65000"/>
              <a:lumOff val="35000"/>
            </a:schemeClr>
          </a:solidFill>
          <a:latin typeface="Luiss Sans" pitchFamily="2" charset="0"/>
          <a:ea typeface="Luiss Sans" pitchFamily="2" charset="0"/>
          <a:cs typeface="Luiss Sans"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331">
          <p15:clr>
            <a:srgbClr val="F26B43"/>
          </p15:clr>
        </p15:guide>
        <p15:guide id="7" orient="horz" pos="346">
          <p15:clr>
            <a:srgbClr val="F26B43"/>
          </p15:clr>
        </p15:guide>
        <p15:guide id="8" orient="horz" pos="3981">
          <p15:clr>
            <a:srgbClr val="F26B43"/>
          </p15:clr>
        </p15:guide>
        <p15:guide id="9" orient="horz" pos="300">
          <p15:clr>
            <a:srgbClr val="F26B43"/>
          </p15:clr>
        </p15:guide>
        <p15:guide id="10" orient="horz" pos="958">
          <p15:clr>
            <a:srgbClr val="F26B43"/>
          </p15:clr>
        </p15:guide>
        <p15:guide id="11" orient="horz" pos="3702">
          <p15:clr>
            <a:srgbClr val="F26B43"/>
          </p15:clr>
        </p15:guide>
        <p15:guide id="12" pos="73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7D3803-E683-4367-BE59-9D3DFC4BFCEC}"/>
              </a:ext>
            </a:extLst>
          </p:cNvPr>
          <p:cNvSpPr>
            <a:spLocks noGrp="1"/>
          </p:cNvSpPr>
          <p:nvPr>
            <p:ph type="ctrTitle"/>
          </p:nvPr>
        </p:nvSpPr>
        <p:spPr>
          <a:xfrm>
            <a:off x="185720" y="1636688"/>
            <a:ext cx="11189995" cy="3822585"/>
          </a:xfrm>
        </p:spPr>
        <p:txBody>
          <a:bodyPr/>
          <a:lstStyle/>
          <a:p>
            <a:r>
              <a:rPr lang="en-US" sz="3200" dirty="0">
                <a:latin typeface="Luiss Sans"/>
              </a:rPr>
              <a:t>	</a:t>
            </a:r>
            <a:r>
              <a:rPr lang="en-US" sz="3200" dirty="0" err="1">
                <a:latin typeface="Luiss Sans"/>
              </a:rPr>
              <a:t>Diritto</a:t>
            </a:r>
            <a:r>
              <a:rPr lang="en-US" sz="3200" dirty="0">
                <a:latin typeface="Luiss Sans"/>
              </a:rPr>
              <a:t> </a:t>
            </a:r>
            <a:r>
              <a:rPr lang="en-US" sz="3200" dirty="0" err="1">
                <a:latin typeface="Luiss Sans"/>
              </a:rPr>
              <a:t>pubblico</a:t>
            </a:r>
            <a:r>
              <a:rPr lang="en-US" sz="3200" dirty="0">
                <a:latin typeface="Luiss Sans"/>
              </a:rPr>
              <a:t> </a:t>
            </a:r>
            <a:r>
              <a:rPr lang="en-US" sz="3200" dirty="0" err="1">
                <a:latin typeface="Luiss Sans"/>
              </a:rPr>
              <a:t>dell’</a:t>
            </a:r>
            <a:r>
              <a:rPr lang="en-US" sz="3200" i="1" dirty="0" err="1">
                <a:latin typeface="Luiss Sans"/>
              </a:rPr>
              <a:t>Innovazione</a:t>
            </a:r>
            <a:r>
              <a:rPr lang="en-US" sz="3200" dirty="0">
                <a:latin typeface="Luiss Sans"/>
              </a:rPr>
              <a:t> e </a:t>
            </a:r>
            <a:r>
              <a:rPr lang="en-US" sz="3200" dirty="0" err="1">
                <a:latin typeface="Luiss Sans"/>
              </a:rPr>
              <a:t>della</a:t>
            </a:r>
            <a:r>
              <a:rPr lang="en-US" sz="3200" dirty="0">
                <a:latin typeface="Luiss Sans"/>
              </a:rPr>
              <a:t> </a:t>
            </a:r>
            <a:r>
              <a:rPr lang="en-US" sz="3200" i="1" dirty="0" err="1">
                <a:latin typeface="Luiss Sans"/>
              </a:rPr>
              <a:t>Sostenibilità</a:t>
            </a:r>
            <a:r>
              <a:rPr lang="en-US" sz="3200" dirty="0">
                <a:latin typeface="Luiss Sans"/>
              </a:rPr>
              <a:t> </a:t>
            </a:r>
            <a:br>
              <a:rPr lang="en-US" sz="3200" dirty="0">
                <a:latin typeface="Luiss Sans"/>
              </a:rPr>
            </a:br>
            <a:br>
              <a:rPr lang="en-US" sz="3200" dirty="0">
                <a:latin typeface="Luiss Sans"/>
              </a:rPr>
            </a:br>
            <a:r>
              <a:rPr lang="en-US" sz="3200" dirty="0">
                <a:latin typeface="Luiss Sans"/>
              </a:rPr>
              <a:t>	</a:t>
            </a:r>
            <a:r>
              <a:rPr lang="en-US" sz="2400" dirty="0">
                <a:latin typeface="Luiss Sans"/>
              </a:rPr>
              <a:t>Le </a:t>
            </a:r>
            <a:r>
              <a:rPr lang="en-US" sz="2400" dirty="0" err="1">
                <a:latin typeface="Luiss Sans"/>
              </a:rPr>
              <a:t>comunità</a:t>
            </a:r>
            <a:r>
              <a:rPr lang="en-US" sz="2400" dirty="0">
                <a:latin typeface="Luiss Sans"/>
              </a:rPr>
              <a:t> </a:t>
            </a:r>
            <a:r>
              <a:rPr lang="en-US" sz="2400" dirty="0" err="1">
                <a:latin typeface="Luiss Sans"/>
              </a:rPr>
              <a:t>energetiche</a:t>
            </a:r>
            <a:r>
              <a:rPr lang="en-US" sz="2400" dirty="0">
                <a:latin typeface="Luiss Sans"/>
              </a:rPr>
              <a:t> </a:t>
            </a:r>
            <a:r>
              <a:rPr lang="en-US" sz="2400" dirty="0" err="1">
                <a:latin typeface="Luiss Sans"/>
              </a:rPr>
              <a:t>rinnovabili</a:t>
            </a:r>
            <a:br>
              <a:rPr lang="en-US" sz="2400" dirty="0">
                <a:latin typeface="Luiss Sans"/>
              </a:rPr>
            </a:br>
            <a:r>
              <a:rPr lang="en-US" sz="2400" dirty="0">
                <a:latin typeface="Luiss Sans"/>
              </a:rPr>
              <a:t>             </a:t>
            </a:r>
            <a:br>
              <a:rPr lang="en-US" sz="2400" dirty="0">
                <a:latin typeface="Luiss Sans"/>
              </a:rPr>
            </a:br>
            <a:r>
              <a:rPr lang="en-US" sz="2400" dirty="0">
                <a:latin typeface="Luiss Sans"/>
              </a:rPr>
              <a:t>	</a:t>
            </a:r>
            <a:r>
              <a:rPr lang="en-US" sz="2400" b="0" dirty="0">
                <a:latin typeface="Luiss Sans"/>
              </a:rPr>
              <a:t>a cura di Antonio Persico</a:t>
            </a:r>
            <a:br>
              <a:rPr lang="en-US" sz="2400" dirty="0">
                <a:latin typeface="Luiss Sans"/>
              </a:rPr>
            </a:br>
            <a:r>
              <a:rPr lang="en-US" sz="2400" dirty="0">
                <a:latin typeface="Luiss Sans"/>
              </a:rPr>
              <a:t> </a:t>
            </a:r>
            <a:br>
              <a:rPr lang="en-US" sz="3200" dirty="0">
                <a:latin typeface="Luiss Sans"/>
              </a:rPr>
            </a:br>
            <a:r>
              <a:rPr lang="en-US" sz="3200" dirty="0">
                <a:latin typeface="Luiss Sans"/>
              </a:rPr>
              <a:t>	</a:t>
            </a:r>
            <a:r>
              <a:rPr lang="en-US" sz="2400" dirty="0">
                <a:latin typeface="Luiss Sans"/>
              </a:rPr>
              <a:t>14 Aprile 2025</a:t>
            </a:r>
            <a:br>
              <a:rPr lang="en-US" dirty="0">
                <a:latin typeface="Luiss Sans"/>
              </a:rPr>
            </a:br>
            <a:br>
              <a:rPr lang="en-US" dirty="0">
                <a:latin typeface="Luiss Sans"/>
              </a:rPr>
            </a:br>
            <a:endParaRPr lang="en-US" dirty="0">
              <a:latin typeface="Luiss Sans"/>
            </a:endParaRPr>
          </a:p>
        </p:txBody>
      </p:sp>
      <p:sp>
        <p:nvSpPr>
          <p:cNvPr id="5" name="Segnaposto testo 4">
            <a:extLst>
              <a:ext uri="{FF2B5EF4-FFF2-40B4-BE49-F238E27FC236}">
                <a16:creationId xmlns:a16="http://schemas.microsoft.com/office/drawing/2014/main" id="{A8E4A225-89D1-4713-B7B6-24A1E43B17E9}"/>
              </a:ext>
            </a:extLst>
          </p:cNvPr>
          <p:cNvSpPr>
            <a:spLocks noGrp="1"/>
          </p:cNvSpPr>
          <p:nvPr>
            <p:ph type="body" sz="quarter" idx="11"/>
          </p:nvPr>
        </p:nvSpPr>
        <p:spPr>
          <a:xfrm>
            <a:off x="530225" y="862117"/>
            <a:ext cx="6889750" cy="65870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2049094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66B08-720E-ADF9-E239-9ACE3F77A47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293BB5E-779C-38DD-D407-473498F58AAC}"/>
              </a:ext>
            </a:extLst>
          </p:cNvPr>
          <p:cNvSpPr>
            <a:spLocks noGrp="1"/>
          </p:cNvSpPr>
          <p:nvPr>
            <p:ph type="ctrTitle"/>
          </p:nvPr>
        </p:nvSpPr>
        <p:spPr>
          <a:xfrm>
            <a:off x="939453" y="1118796"/>
            <a:ext cx="9920614" cy="2659190"/>
          </a:xfrm>
        </p:spPr>
        <p:txBody>
          <a:bodyPr/>
          <a:lstStyle/>
          <a:p>
            <a:r>
              <a:rPr lang="en-US" sz="2000" dirty="0">
                <a:latin typeface="Luiss Sans"/>
                <a:sym typeface="Wingdings" pitchFamily="2" charset="2"/>
              </a:rPr>
              <a:t>La </a:t>
            </a:r>
            <a:r>
              <a:rPr lang="en-US" sz="2000" dirty="0" err="1">
                <a:latin typeface="Luiss Sans"/>
                <a:sym typeface="Wingdings" pitchFamily="2" charset="2"/>
              </a:rPr>
              <a:t>disponibilità</a:t>
            </a:r>
            <a:r>
              <a:rPr lang="en-US" sz="2000" dirty="0">
                <a:latin typeface="Luiss Sans"/>
                <a:sym typeface="Wingdings" pitchFamily="2" charset="2"/>
              </a:rPr>
              <a:t> </a:t>
            </a:r>
            <a:r>
              <a:rPr lang="en-US" sz="2000" dirty="0" err="1">
                <a:latin typeface="Luiss Sans"/>
                <a:sym typeface="Wingdings" pitchFamily="2" charset="2"/>
              </a:rPr>
              <a:t>degli</a:t>
            </a:r>
            <a:r>
              <a:rPr lang="en-US" sz="2000" dirty="0">
                <a:latin typeface="Luiss Sans"/>
                <a:sym typeface="Wingdings" pitchFamily="2" charset="2"/>
              </a:rPr>
              <a:t> </a:t>
            </a:r>
            <a:r>
              <a:rPr lang="en-US" sz="2000" dirty="0" err="1">
                <a:latin typeface="Luiss Sans"/>
                <a:sym typeface="Wingdings" pitchFamily="2" charset="2"/>
              </a:rPr>
              <a:t>impianti</a:t>
            </a:r>
            <a:br>
              <a:rPr lang="en-US" sz="2000" b="0" dirty="0">
                <a:latin typeface="Luiss Sans"/>
                <a:sym typeface="Wingdings" pitchFamily="2" charset="2"/>
              </a:rPr>
            </a:br>
            <a:br>
              <a:rPr lang="en-US" sz="2000" b="0" dirty="0">
                <a:latin typeface="Luiss Sans"/>
                <a:sym typeface="Wingdings" pitchFamily="2" charset="2"/>
              </a:rPr>
            </a:br>
            <a:r>
              <a:rPr lang="it-IT" sz="1200" dirty="0"/>
              <a:t>- </a:t>
            </a:r>
            <a:r>
              <a:rPr lang="it-IT" sz="1600" b="0" dirty="0"/>
              <a:t>ai fini dell'energia condivisa rileva solo la produzione di energia rinnovabile degli impianti che risultano nella disponibilità e sotto il controllo della comunità.</a:t>
            </a:r>
            <a:br>
              <a:rPr lang="it-IT" sz="1600" b="0" dirty="0"/>
            </a:br>
            <a:r>
              <a:rPr lang="it-IT" sz="1600" b="0" dirty="0"/>
              <a:t>- Disponibilità ≠ proprietà. Ad es. locazione, comodato.</a:t>
            </a:r>
            <a:br>
              <a:rPr lang="it-IT" sz="1600" b="0" dirty="0"/>
            </a:br>
            <a:br>
              <a:rPr lang="it-IT" sz="1600" b="0" dirty="0"/>
            </a:br>
            <a:r>
              <a:rPr lang="it-IT" sz="1600" b="0" dirty="0"/>
              <a:t>- produttori terzi </a:t>
            </a:r>
            <a:br>
              <a:rPr lang="it-IT" sz="1600" b="0" dirty="0"/>
            </a:br>
            <a:br>
              <a:rPr lang="it-IT" sz="1600" b="0" dirty="0"/>
            </a:br>
            <a:r>
              <a:rPr lang="it-IT" sz="1600" b="0" dirty="0"/>
              <a:t>- Energia bene comune?</a:t>
            </a:r>
            <a:br>
              <a:rPr lang="it-IT" sz="1200" b="0" dirty="0"/>
            </a:br>
            <a:br>
              <a:rPr lang="en-US" sz="2000" dirty="0">
                <a:latin typeface="Luiss Sans"/>
              </a:rPr>
            </a:br>
            <a:endParaRPr lang="en-US" sz="2000" b="0" dirty="0">
              <a:latin typeface="Luiss Sans"/>
            </a:endParaRPr>
          </a:p>
        </p:txBody>
      </p:sp>
      <p:sp>
        <p:nvSpPr>
          <p:cNvPr id="5" name="Segnaposto testo 4">
            <a:extLst>
              <a:ext uri="{FF2B5EF4-FFF2-40B4-BE49-F238E27FC236}">
                <a16:creationId xmlns:a16="http://schemas.microsoft.com/office/drawing/2014/main" id="{7E5B9A24-D772-F10C-C22D-E21B52B51CF5}"/>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2785937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7D538-E6B7-3A96-7381-CBDEAD0AD4B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4597C5D-DEF7-C0D7-D95A-88B88420F349}"/>
              </a:ext>
            </a:extLst>
          </p:cNvPr>
          <p:cNvSpPr>
            <a:spLocks noGrp="1"/>
          </p:cNvSpPr>
          <p:nvPr>
            <p:ph type="ctrTitle"/>
          </p:nvPr>
        </p:nvSpPr>
        <p:spPr>
          <a:xfrm>
            <a:off x="939453" y="1198880"/>
            <a:ext cx="9920614" cy="3850285"/>
          </a:xfrm>
        </p:spPr>
        <p:txBody>
          <a:bodyPr/>
          <a:lstStyle/>
          <a:p>
            <a:r>
              <a:rPr lang="it-IT" sz="1800" dirty="0"/>
              <a:t>La forma giuridica</a:t>
            </a:r>
            <a:br>
              <a:rPr lang="it-IT" sz="1600" dirty="0"/>
            </a:br>
            <a:br>
              <a:rPr lang="en-US" sz="2000" b="0" dirty="0">
                <a:latin typeface="Luiss Sans"/>
                <a:sym typeface="Wingdings" pitchFamily="2" charset="2"/>
              </a:rPr>
            </a:br>
            <a:r>
              <a:rPr lang="it-IT" sz="1600" b="0" dirty="0"/>
              <a:t>- considerando 71 dir. 2018/2001: gli Stati membri dovrebbero avere la possibilità di scegliere una qualsiasi forma di entità per le comunità di energia rinnovabile a condizione che tale entità possa, agendo a proprio nome, esercitare diritti ed essere soggetta a determinati obblighi. Per evitare gli abusi e garantire un'ampia partecipazione, le comunità di energia rinnovabile dovrebbero poter mantenere la propria autonomia dai singoli membri e dagli altri attori di mercato tradizionali che partecipano alla comunità in qualità di membri o azionisti, o che cooperano con altri mezzi, come gli investimenti. La partecipazione ai progetti di energia rinnovabile dovrebbe essere aperta a tutti i potenziali membri locali sulla base di criteri oggettivi, trasparenti e non discriminatori. </a:t>
            </a:r>
            <a:br>
              <a:rPr lang="it-IT" sz="1600" b="0" dirty="0"/>
            </a:br>
            <a:r>
              <a:rPr lang="it-IT" sz="1600" b="0" dirty="0"/>
              <a:t>- dovrebbero escludersi società con fine di lucro ex 2247 c.c.</a:t>
            </a:r>
            <a:br>
              <a:rPr lang="it-IT" sz="1600" b="0" dirty="0"/>
            </a:br>
            <a:r>
              <a:rPr lang="it-IT" sz="1600" b="0" dirty="0"/>
              <a:t>- forme idonee: es. associazioni e società cooperative.</a:t>
            </a:r>
            <a:br>
              <a:rPr lang="it-IT" sz="1600" b="0" dirty="0"/>
            </a:br>
            <a:r>
              <a:rPr lang="it-IT" sz="1600" b="0" dirty="0"/>
              <a:t>- eventuale applicabilità d.lgs. n. 175/2016 in caso di partecipazione di </a:t>
            </a:r>
            <a:r>
              <a:rPr lang="it-IT" sz="1600" b="0" dirty="0" err="1"/>
              <a:t>p.AA</a:t>
            </a:r>
            <a:r>
              <a:rPr lang="it-IT" sz="1600" b="0" dirty="0"/>
              <a:t>. a ente avente forma di società.</a:t>
            </a:r>
            <a:br>
              <a:rPr lang="it-IT" sz="1600" b="0" dirty="0"/>
            </a:br>
            <a:r>
              <a:rPr lang="it-IT" sz="1600" b="0" dirty="0"/>
              <a:t>- i clienti finali possono recedere in ogni momento dalla configurazione di autoconsumo, fermi restando eventuali corrispettivi concordati in caso di recesso anticipato per la compartecipazione agli investimenti sostenuti, che devono comunque risultare equi e proporzionati.</a:t>
            </a:r>
            <a:br>
              <a:rPr lang="it-IT" sz="1600" b="0" dirty="0"/>
            </a:br>
            <a:r>
              <a:rPr lang="it-IT" sz="1600" b="0" dirty="0"/>
              <a:t>- la forma giuridica più consona dipende dalle attività che la CER dovrà realizzare secondo il proprio statuto</a:t>
            </a:r>
            <a:br>
              <a:rPr lang="en-US" sz="1600" dirty="0">
                <a:latin typeface="Luiss Sans"/>
              </a:rPr>
            </a:br>
            <a:endParaRPr lang="en-US" sz="1600" dirty="0">
              <a:latin typeface="Luiss Sans"/>
            </a:endParaRPr>
          </a:p>
        </p:txBody>
      </p:sp>
      <p:sp>
        <p:nvSpPr>
          <p:cNvPr id="5" name="Segnaposto testo 4">
            <a:extLst>
              <a:ext uri="{FF2B5EF4-FFF2-40B4-BE49-F238E27FC236}">
                <a16:creationId xmlns:a16="http://schemas.microsoft.com/office/drawing/2014/main" id="{38B2C71A-29C6-E7E9-81DC-B99A6F0944BF}"/>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954157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6BB72-F016-A8F7-3359-F93803B1E69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76A98F1-86E6-AD12-AB0E-9A92FCA88C7C}"/>
              </a:ext>
            </a:extLst>
          </p:cNvPr>
          <p:cNvSpPr>
            <a:spLocks noGrp="1"/>
          </p:cNvSpPr>
          <p:nvPr>
            <p:ph type="ctrTitle"/>
          </p:nvPr>
        </p:nvSpPr>
        <p:spPr>
          <a:xfrm>
            <a:off x="939453" y="1219200"/>
            <a:ext cx="9920614" cy="3639458"/>
          </a:xfrm>
        </p:spPr>
        <p:txBody>
          <a:bodyPr/>
          <a:lstStyle/>
          <a:p>
            <a:pPr lvl="0">
              <a:lnSpc>
                <a:spcPct val="110000"/>
              </a:lnSpc>
            </a:pPr>
            <a:r>
              <a:rPr lang="it-IT" sz="2000" dirty="0">
                <a:latin typeface="Luiss Sans"/>
                <a:sym typeface="Wingdings" pitchFamily="2" charset="2"/>
              </a:rPr>
              <a:t>Sistema incentivante</a:t>
            </a:r>
            <a:br>
              <a:rPr lang="it-IT" sz="2000" dirty="0">
                <a:latin typeface="Luiss Sans"/>
                <a:sym typeface="Wingdings" pitchFamily="2" charset="2"/>
              </a:rPr>
            </a:br>
            <a:r>
              <a:rPr lang="it-IT" sz="2000" b="0" dirty="0">
                <a:latin typeface="Luiss Sans"/>
                <a:sym typeface="Wingdings" pitchFamily="2" charset="2"/>
              </a:rPr>
              <a:t>- incentivo in conto esercizio/tariffa incentivante (vale per </a:t>
            </a:r>
            <a:r>
              <a:rPr lang="it-IT" sz="2000" b="0" dirty="0" err="1">
                <a:latin typeface="Luiss Sans"/>
                <a:sym typeface="Wingdings" pitchFamily="2" charset="2"/>
              </a:rPr>
              <a:t>cacer</a:t>
            </a:r>
            <a:r>
              <a:rPr lang="it-IT" sz="2000" b="0" dirty="0">
                <a:latin typeface="Luiss Sans"/>
                <a:sym typeface="Wingdings" pitchFamily="2" charset="2"/>
              </a:rPr>
              <a:t>: </a:t>
            </a:r>
            <a:r>
              <a:rPr lang="it-IT" sz="2000" b="0" dirty="0" err="1">
                <a:latin typeface="Luiss Sans"/>
                <a:sym typeface="Wingdings" pitchFamily="2" charset="2"/>
              </a:rPr>
              <a:t>autoconsumatore</a:t>
            </a:r>
            <a:r>
              <a:rPr lang="it-IT" sz="2000" b="0" dirty="0">
                <a:latin typeface="Luiss Sans"/>
                <a:sym typeface="Wingdings" pitchFamily="2" charset="2"/>
              </a:rPr>
              <a:t> a distanza, </a:t>
            </a:r>
            <a:r>
              <a:rPr lang="it-IT" sz="2000" b="0" dirty="0" err="1">
                <a:latin typeface="Luiss Sans"/>
                <a:sym typeface="Wingdings" pitchFamily="2" charset="2"/>
              </a:rPr>
              <a:t>cer</a:t>
            </a:r>
            <a:r>
              <a:rPr lang="it-IT" sz="2000" b="0" dirty="0">
                <a:latin typeface="Luiss Sans"/>
                <a:sym typeface="Wingdings" pitchFamily="2" charset="2"/>
              </a:rPr>
              <a:t> e gruppo di </a:t>
            </a:r>
            <a:r>
              <a:rPr lang="it-IT" sz="2000" b="0" dirty="0" err="1">
                <a:latin typeface="Luiss Sans"/>
                <a:sym typeface="Wingdings" pitchFamily="2" charset="2"/>
              </a:rPr>
              <a:t>autoconsumatori</a:t>
            </a:r>
            <a:r>
              <a:rPr lang="it-IT" sz="2000" b="0" dirty="0">
                <a:latin typeface="Luiss Sans"/>
                <a:sym typeface="Wingdings" pitchFamily="2" charset="2"/>
              </a:rPr>
              <a:t>)</a:t>
            </a:r>
            <a:br>
              <a:rPr lang="it-IT" sz="2000" b="0" dirty="0">
                <a:latin typeface="Luiss Sans"/>
                <a:sym typeface="Wingdings" pitchFamily="2" charset="2"/>
              </a:rPr>
            </a:br>
            <a:r>
              <a:rPr lang="it-IT" sz="2000" b="0" dirty="0">
                <a:latin typeface="Luiss Sans"/>
                <a:sym typeface="Wingdings" pitchFamily="2" charset="2"/>
              </a:rPr>
              <a:t>- quota vincolata a destinazione vincolata in caso di imprese</a:t>
            </a:r>
            <a:br>
              <a:rPr lang="it-IT" sz="2000" b="0" dirty="0">
                <a:latin typeface="Luiss Sans"/>
                <a:sym typeface="Wingdings" pitchFamily="2" charset="2"/>
              </a:rPr>
            </a:br>
            <a:r>
              <a:rPr lang="it-IT" sz="2000" b="0" dirty="0">
                <a:latin typeface="Luiss Sans"/>
                <a:sym typeface="Wingdings" pitchFamily="2" charset="2"/>
              </a:rPr>
              <a:t>- eventuale incentivo PNRR in conto capitale (Comuni con meno di 5000 abitanti)</a:t>
            </a:r>
            <a:br>
              <a:rPr lang="it-IT" sz="2000" b="0" dirty="0">
                <a:latin typeface="Luiss Sans"/>
                <a:sym typeface="Wingdings" pitchFamily="2" charset="2"/>
              </a:rPr>
            </a:br>
            <a:r>
              <a:rPr lang="it-IT" sz="2000" b="0" dirty="0">
                <a:latin typeface="Luiss Sans"/>
                <a:sym typeface="Wingdings" pitchFamily="2" charset="2"/>
              </a:rPr>
              <a:t>- contributo disciplinato da ARERA per valorizzazione autoconsumo diffuso</a:t>
            </a:r>
            <a:br>
              <a:rPr lang="it-IT" sz="1800" dirty="0">
                <a:solidFill>
                  <a:srgbClr val="333333"/>
                </a:solidFill>
                <a:latin typeface="Titillium Web" pitchFamily="2"/>
              </a:rPr>
            </a:br>
            <a:br>
              <a:rPr lang="en-US" sz="1800" dirty="0"/>
            </a:br>
            <a:br>
              <a:rPr lang="en-US" sz="1800" dirty="0"/>
            </a:br>
            <a:br>
              <a:rPr lang="en-US" sz="2000" b="0" dirty="0">
                <a:latin typeface="Luiss Sans"/>
                <a:sym typeface="Wingdings" pitchFamily="2" charset="2"/>
              </a:rPr>
            </a:br>
            <a:br>
              <a:rPr lang="en-US" sz="2000" dirty="0">
                <a:latin typeface="Luiss Sans"/>
              </a:rPr>
            </a:br>
            <a:endParaRPr lang="en-US" sz="2000" dirty="0">
              <a:latin typeface="Luiss Sans"/>
            </a:endParaRPr>
          </a:p>
        </p:txBody>
      </p:sp>
      <p:sp>
        <p:nvSpPr>
          <p:cNvPr id="5" name="Segnaposto testo 4">
            <a:extLst>
              <a:ext uri="{FF2B5EF4-FFF2-40B4-BE49-F238E27FC236}">
                <a16:creationId xmlns:a16="http://schemas.microsoft.com/office/drawing/2014/main" id="{A9AE8C79-B1A3-E872-12A1-6A5FE47C6A69}"/>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62527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18A47-6130-F063-9BAB-5AD78350D6F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4511D48-8665-AC82-6850-64D860A7E546}"/>
              </a:ext>
            </a:extLst>
          </p:cNvPr>
          <p:cNvSpPr>
            <a:spLocks noGrp="1"/>
          </p:cNvSpPr>
          <p:nvPr>
            <p:ph type="ctrTitle"/>
          </p:nvPr>
        </p:nvSpPr>
        <p:spPr>
          <a:xfrm>
            <a:off x="939453" y="1219200"/>
            <a:ext cx="9920614" cy="5603072"/>
          </a:xfrm>
        </p:spPr>
        <p:txBody>
          <a:bodyPr/>
          <a:lstStyle/>
          <a:p>
            <a:pPr lvl="0">
              <a:lnSpc>
                <a:spcPct val="110000"/>
              </a:lnSpc>
            </a:pPr>
            <a:r>
              <a:rPr lang="it-IT" sz="2000" dirty="0">
                <a:latin typeface="Luiss Sans"/>
                <a:sym typeface="Wingdings" pitchFamily="2" charset="2"/>
              </a:rPr>
              <a:t>Corte conti – Sez. reg. controllo </a:t>
            </a:r>
            <a:r>
              <a:rPr lang="it-IT" sz="1800" dirty="0">
                <a:latin typeface="Luiss Sans"/>
                <a:sym typeface="Wingdings" pitchFamily="2" charset="2"/>
              </a:rPr>
              <a:t>Toscana - </a:t>
            </a:r>
            <a:r>
              <a:rPr lang="it-IT" sz="1800" dirty="0"/>
              <a:t>Deliberazione n. 77/2023/PASP</a:t>
            </a:r>
            <a:br>
              <a:rPr lang="it-IT" sz="1800" dirty="0"/>
            </a:br>
            <a:r>
              <a:rPr lang="it-IT" sz="1800" dirty="0"/>
              <a:t>- </a:t>
            </a:r>
            <a:r>
              <a:rPr lang="it-IT" sz="1800" b="0" dirty="0"/>
              <a:t>Comunità energetica di Montevarchi Valdarno Scarl</a:t>
            </a:r>
            <a:br>
              <a:rPr lang="it-IT" sz="1800" b="0" dirty="0"/>
            </a:br>
            <a:r>
              <a:rPr lang="it-IT" sz="1800" b="0" dirty="0"/>
              <a:t>- pubblicazione preventiva di schema atto deliberativo</a:t>
            </a:r>
            <a:br>
              <a:rPr lang="it-IT" sz="1800" b="0" dirty="0"/>
            </a:br>
            <a:r>
              <a:rPr lang="it-IT" sz="1800" b="0" dirty="0">
                <a:latin typeface="Luiss Sans"/>
              </a:rPr>
              <a:t>- l’Ente, richiamati gli obiettivi climatici ed energetici e la disciplina europea e nazionale (legislativa e amministrativa) di settore, si era limitato ad affermare: “il ruolo delle amministrazioni locali assume estrema rilevanza all’interno delle CER, come punto di riferimento iniziale per la nascita della CER, per essere considerati enti aggregatori di tutta la comunità territoriale” (così, deliberazione del Consiglio comunale n. 5/2023, pag. 4); ciò senza fornire alcun puntuale ancoraggio della decisione di costituire la società alle finalità enucleate nell’art. 4 del T.U.S.P. Peraltro, dalla disamina dell’art. 4 dello Statuto “Scopo e oggetto sociale” emergeva che la CER Montevarchi - Valdarno Scarl era chiamata a svolgere attività ulteriori rispetto alla mission affidata, di norma, alle comunità di energia rinnovabili dalle legislazione europea e nazionale</a:t>
            </a:r>
            <a:br>
              <a:rPr lang="it-IT" sz="1800" b="0" dirty="0">
                <a:latin typeface="Luiss Sans"/>
              </a:rPr>
            </a:br>
            <a:br>
              <a:rPr lang="it-IT" sz="1800" b="0" dirty="0">
                <a:solidFill>
                  <a:srgbClr val="333333"/>
                </a:solidFill>
                <a:latin typeface="Luiss Sans"/>
              </a:rPr>
            </a:br>
            <a:br>
              <a:rPr lang="en-US" sz="1800" dirty="0"/>
            </a:br>
            <a:br>
              <a:rPr lang="en-US" sz="1800" dirty="0"/>
            </a:br>
            <a:br>
              <a:rPr lang="en-US" sz="2000" b="0" dirty="0">
                <a:latin typeface="Luiss Sans"/>
                <a:sym typeface="Wingdings" pitchFamily="2" charset="2"/>
              </a:rPr>
            </a:br>
            <a:br>
              <a:rPr lang="en-US" sz="2000" dirty="0">
                <a:latin typeface="Luiss Sans"/>
              </a:rPr>
            </a:br>
            <a:endParaRPr lang="en-US" sz="2000" dirty="0">
              <a:latin typeface="Luiss Sans"/>
            </a:endParaRPr>
          </a:p>
        </p:txBody>
      </p:sp>
      <p:sp>
        <p:nvSpPr>
          <p:cNvPr id="5" name="Segnaposto testo 4">
            <a:extLst>
              <a:ext uri="{FF2B5EF4-FFF2-40B4-BE49-F238E27FC236}">
                <a16:creationId xmlns:a16="http://schemas.microsoft.com/office/drawing/2014/main" id="{7E6FCC61-99CC-EF33-3E54-FB015C98DBCC}"/>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3587618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3DF8E-0571-B082-F6F8-10E53F49B7D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29B50BA-63BF-E028-EC51-94E9D35642BC}"/>
              </a:ext>
            </a:extLst>
          </p:cNvPr>
          <p:cNvSpPr>
            <a:spLocks noGrp="1"/>
          </p:cNvSpPr>
          <p:nvPr>
            <p:ph type="ctrTitle"/>
          </p:nvPr>
        </p:nvSpPr>
        <p:spPr>
          <a:xfrm>
            <a:off x="939453" y="1219200"/>
            <a:ext cx="9920614" cy="4858253"/>
          </a:xfrm>
        </p:spPr>
        <p:txBody>
          <a:bodyPr/>
          <a:lstStyle/>
          <a:p>
            <a:pPr lvl="0">
              <a:lnSpc>
                <a:spcPct val="110000"/>
              </a:lnSpc>
            </a:pPr>
            <a:r>
              <a:rPr lang="it-IT" sz="2000" dirty="0">
                <a:latin typeface="Luiss Sans"/>
                <a:sym typeface="Wingdings" pitchFamily="2" charset="2"/>
              </a:rPr>
              <a:t>Corte conti – Sez. reg. controllo </a:t>
            </a:r>
            <a:r>
              <a:rPr lang="it-IT" sz="1800" dirty="0">
                <a:latin typeface="Luiss Sans"/>
                <a:sym typeface="Wingdings" pitchFamily="2" charset="2"/>
              </a:rPr>
              <a:t>Toscana - </a:t>
            </a:r>
            <a:r>
              <a:rPr lang="it-IT" sz="1800" dirty="0"/>
              <a:t>Deliberazione n. 77/2023/PASP</a:t>
            </a:r>
            <a:br>
              <a:rPr lang="it-IT" sz="1800" dirty="0"/>
            </a:br>
            <a:r>
              <a:rPr lang="it-IT" sz="1400" dirty="0"/>
              <a:t>- Le finalità meritorie, cui le comunità energetiche sono volte, non possono tuttavia ritenersi di per sé sufficienti a suffragare le ragioni relative alla costituzione della società in esame. A conforto di ciò milita, in primo luogo, il dato testuale: nessuna previsione della legislazione europea e nazionale, né il T.U.S.P. esonerano l’Amministrazione procedente dall’onere motivazionale rafforzato di cui all’art. 5, comma 1, e all’art. 4 T.U.S.P. Nell’atto all’esame viene in rilievo non tanto la scelta in sé dell’Ente di partecipare ad una comunità energetica rinnovabile, quanto l’ammissibilità di conseguire tale obiettivo mediante il ricorso ad un modulo organizzativo di tipo societario. Tale specifica soluzione impone all’Amministrazione comunale, in primo luogo, di motivare la coerenza della partecipazione con le proprie finalità istituzionali, ancorando le specifiche valutazioni all’art. 4 T.U.S.P., il quale vieta la costituzione di società aventi per oggetto attività di produzione di beni e servizi che non siano strettamente necessarie per il perseguimento delle proprie finalità istituzionali. Le valutazioni devono essere quindi condotte avendo riguardo allo specifico oggetto sociale della società costituenda e non al “modello astratto” di comunità energetica, coniato dal legislatore. </a:t>
            </a:r>
            <a:br>
              <a:rPr lang="it-IT" sz="1400" dirty="0"/>
            </a:br>
            <a:r>
              <a:rPr lang="it-IT" sz="1400" dirty="0"/>
              <a:t>Montevarchi. </a:t>
            </a:r>
            <a:br>
              <a:rPr lang="it-IT" sz="1800" b="0" dirty="0">
                <a:latin typeface="Luiss Sans"/>
              </a:rPr>
            </a:br>
            <a:br>
              <a:rPr lang="it-IT" sz="1800" b="0" dirty="0">
                <a:solidFill>
                  <a:srgbClr val="333333"/>
                </a:solidFill>
                <a:latin typeface="Luiss Sans"/>
              </a:rPr>
            </a:br>
            <a:br>
              <a:rPr lang="en-US" sz="1800" dirty="0"/>
            </a:br>
            <a:br>
              <a:rPr lang="en-US" sz="1800" dirty="0"/>
            </a:br>
            <a:br>
              <a:rPr lang="en-US" sz="2000" b="0" dirty="0">
                <a:latin typeface="Luiss Sans"/>
                <a:sym typeface="Wingdings" pitchFamily="2" charset="2"/>
              </a:rPr>
            </a:br>
            <a:br>
              <a:rPr lang="en-US" sz="2000" dirty="0">
                <a:latin typeface="Luiss Sans"/>
              </a:rPr>
            </a:br>
            <a:endParaRPr lang="en-US" sz="2000" dirty="0">
              <a:latin typeface="Luiss Sans"/>
            </a:endParaRPr>
          </a:p>
        </p:txBody>
      </p:sp>
      <p:sp>
        <p:nvSpPr>
          <p:cNvPr id="5" name="Segnaposto testo 4">
            <a:extLst>
              <a:ext uri="{FF2B5EF4-FFF2-40B4-BE49-F238E27FC236}">
                <a16:creationId xmlns:a16="http://schemas.microsoft.com/office/drawing/2014/main" id="{48B66BDA-5689-61BA-2A2D-AC467808F518}"/>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4081717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A0C01-19A4-8AF3-42A5-9074AF47B10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795F828-1C21-610F-E9B7-EABF8E942BD0}"/>
              </a:ext>
            </a:extLst>
          </p:cNvPr>
          <p:cNvSpPr>
            <a:spLocks noGrp="1"/>
          </p:cNvSpPr>
          <p:nvPr>
            <p:ph type="ctrTitle"/>
          </p:nvPr>
        </p:nvSpPr>
        <p:spPr>
          <a:xfrm>
            <a:off x="990253" y="1330960"/>
            <a:ext cx="9920614" cy="3490186"/>
          </a:xfrm>
        </p:spPr>
        <p:txBody>
          <a:bodyPr/>
          <a:lstStyle/>
          <a:p>
            <a:pPr marL="0" lvl="0" indent="0">
              <a:buNone/>
            </a:pPr>
            <a:r>
              <a:rPr lang="it-IT" sz="3200" dirty="0">
                <a:latin typeface="Luiss Sans"/>
                <a:sym typeface="Wingdings" pitchFamily="2" charset="2"/>
              </a:rPr>
              <a:t>Corte conti – Sez. reg. controllo </a:t>
            </a:r>
            <a:r>
              <a:rPr lang="it-IT" sz="2800" dirty="0">
                <a:latin typeface="Luiss Sans"/>
                <a:sym typeface="Wingdings" pitchFamily="2" charset="2"/>
              </a:rPr>
              <a:t>Toscana - </a:t>
            </a:r>
            <a:r>
              <a:rPr lang="it-IT" sz="2800" dirty="0"/>
              <a:t>Deliberazione n. 77/2023/PASP </a:t>
            </a:r>
            <a:br>
              <a:rPr lang="it-IT" sz="2800" dirty="0"/>
            </a:br>
            <a:r>
              <a:rPr lang="it-IT" sz="1200" dirty="0"/>
              <a:t>Difatti, la produzione di energia da fonti rinnovabili – qualificata in giurisprudenza come attività d’interesse pubblico (cfr., Cons. St., sez. VI, 23 marzo 2016, n. 1201; Cons. St., sez. IV, 12 aprile 2021, n. 2983; Cons. St., sez. IV, 28 marzo 2022, n. 2242) - la condivisione, l’accumulo e la vendita della stessa - purché avvenga nel rispetto dell’art. 31 del d.lgs. n. 199/2021 – e alcune attività connesse (quali, gestire i rapporti con il GSE; monitorare produzione e consumi dei propri soci con finalità di verifica e rendicontazione; accedere agli incentivi e ai rimborsi connessi alla condivisione dell’energia tra i soci), previste dall’art. 4, comma 3, dello Statuto sono tendenzialmente in linea con le attività delle comunità energetiche ex art. 31 del d.lgs. n. 199/2021; esse possono, peraltro, assolvere ad una finalità pubblica purché la motivazione dimostri “che si tratta di attività di produzione e fornitura di un bene (nel caso di specie, l’energia elettrica) che, in relazione al territorio di riferimento, non sarebbe svolta dal mercato senza un intervento pubblico o sarebbe espletata a condizioni differenti in termini di accessibilità fisica ed economica, continuità, non discriminazione, qualità e sicurezza, e che il Comune, nell'ambito delle competenze attribuite dalla legge (cfr. art. 3 e 13 del d.lgs. n. 267 del 2000), assume come necessaria per assicurare la soddisfazione dei bisogni della collettività di riferimento” (così, ex </a:t>
            </a:r>
            <a:r>
              <a:rPr lang="it-IT" sz="1200" dirty="0" err="1"/>
              <a:t>plurimis</a:t>
            </a:r>
            <a:r>
              <a:rPr lang="it-IT" sz="1200" dirty="0"/>
              <a:t> Sezione regionale di controllo per la Lombardia, deliberazione n. 201/2017/PAR). Condizione questa che – come si è avuto già modo di precisare – non è stata pienamente adempiuta con l’atto deliberativo n. 5/2023. 4.1.3.3.2. A diversa conclusione deve, invece, pervenirsi con riguardo allo svolgimento di attività di ricerca (e quelle ad essa connesse), consentite alla CER Montevarchi – Valdarno s.c.a.r.l. ai sensi dell’art. 4, comma 4, dello Statuto: tale attività non risulta immediatamente riconducibile alle finalità istituzionali di un ente comunale </a:t>
            </a:r>
            <a:br>
              <a:rPr lang="it-IT" sz="1200" dirty="0"/>
            </a:br>
            <a:br>
              <a:rPr lang="en-US" sz="1200" b="0" dirty="0">
                <a:latin typeface="Luiss Sans"/>
                <a:sym typeface="Wingdings" pitchFamily="2" charset="2"/>
              </a:rPr>
            </a:br>
            <a:br>
              <a:rPr lang="en-US" sz="1200" dirty="0">
                <a:latin typeface="Luiss Sans"/>
              </a:rPr>
            </a:br>
            <a:endParaRPr lang="en-US" sz="1200" dirty="0">
              <a:latin typeface="Luiss Sans"/>
            </a:endParaRPr>
          </a:p>
        </p:txBody>
      </p:sp>
      <p:sp>
        <p:nvSpPr>
          <p:cNvPr id="5" name="Segnaposto testo 4">
            <a:extLst>
              <a:ext uri="{FF2B5EF4-FFF2-40B4-BE49-F238E27FC236}">
                <a16:creationId xmlns:a16="http://schemas.microsoft.com/office/drawing/2014/main" id="{3FE058EE-552E-B5D0-E309-7924B75357BF}"/>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3895396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314F1-7609-75FF-7F50-D8EDB52E9FB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55FC53A-8F2B-CDE9-7E3B-61906C4C3314}"/>
              </a:ext>
            </a:extLst>
          </p:cNvPr>
          <p:cNvSpPr>
            <a:spLocks noGrp="1"/>
          </p:cNvSpPr>
          <p:nvPr>
            <p:ph type="ctrTitle"/>
          </p:nvPr>
        </p:nvSpPr>
        <p:spPr>
          <a:xfrm>
            <a:off x="926631" y="1285319"/>
            <a:ext cx="9920614" cy="3968009"/>
          </a:xfrm>
        </p:spPr>
        <p:txBody>
          <a:bodyPr/>
          <a:lstStyle/>
          <a:p>
            <a:pPr lvl="0"/>
            <a:r>
              <a:rPr lang="it-IT" sz="2000" dirty="0">
                <a:latin typeface="Luiss Sans"/>
                <a:sym typeface="Wingdings" pitchFamily="2" charset="2"/>
              </a:rPr>
              <a:t>Corte conti – Sez. reg. controllo </a:t>
            </a:r>
            <a:r>
              <a:rPr lang="it-IT" sz="1800" dirty="0">
                <a:latin typeface="Luiss Sans"/>
                <a:sym typeface="Wingdings" pitchFamily="2" charset="2"/>
              </a:rPr>
              <a:t>Toscana - </a:t>
            </a:r>
            <a:r>
              <a:rPr lang="it-IT" sz="1800" dirty="0"/>
              <a:t>Deliberazione n. 77/2023/PASP</a:t>
            </a:r>
            <a:br>
              <a:rPr lang="en-US" sz="1800" dirty="0">
                <a:solidFill>
                  <a:schemeClr val="tx2">
                    <a:lumMod val="75000"/>
                  </a:schemeClr>
                </a:solidFill>
                <a:latin typeface="Luiss Sans"/>
              </a:rPr>
            </a:br>
            <a:r>
              <a:rPr lang="en-US" sz="1200" b="0" dirty="0">
                <a:solidFill>
                  <a:schemeClr val="tx2">
                    <a:lumMod val="75000"/>
                  </a:schemeClr>
                </a:solidFill>
                <a:latin typeface="Luiss Sans"/>
              </a:rPr>
              <a:t>Il </a:t>
            </a:r>
            <a:r>
              <a:rPr lang="it-IT" sz="1200" b="0" dirty="0"/>
              <a:t>Collegio osserva che la decisione di costituire la nuova entità giuridica nelle forme del tipo “società consortile a responsabilità limitata” - oltre alle illustrate carenze motivazionali – non appare superare neanche il parametro della ragionevolezza, proprio in considerazione delle caratteristiche strutturali del prototipo “comunità energetica rinnovabile”. Sul punto, appare utile rammentare che la normativa di settore configura quest’ultima come un “soggetto giuridico”: a) autonomo rispetto ai propri partecipanti, che possono essere persone fisiche, PMI, enti territoriali o Autorità locali, imprese etc.; b) teso a perseguire l’obiettivo principale di fornire benefici ambientali, economici o sociali a livello di comunità ai suoi soci o membri o alle aree locali in cui opera la comunità e non quello di realizzare profitti finanziari; c) basato sulla partecipazione aperta e volontaria. Sebbene il tipo s.c.a.r.l. soddisfi – come modello astratto - il requisito “soggetto dotato di autonomia” rispetto ai membri partecipanti alla stessa, sussistono dubbi in merito ad altre caratteristiche e, in primis, alla idoneità di garantire la partecipazione libera e volontaria dei membri della comunità. Ai sensi dell’art. 2615-ter c.c. le società consortili hanno, come scopo sociale, quello tipico del contratto di consorzio ex art. 2602 c.c. (i.e., l’istituzione di un’organizzazione comune per la disciplina o per lo svolgimento di determinate fasi delle rispettive imprese); inoltre, l’atto costitutivo può stabilire l’obbligo dei soci di versare contributi in denaro (cfr. art. 2615-ter, comma 2, c.c.). Il Collegio richiama, però, l’attenzione sulla circostanza che la società consortile (art. 2615 ter c.c.) e 23 il consorzio (art. 2602 c.c.) sono istituti differenti …</a:t>
            </a:r>
            <a:br>
              <a:rPr lang="it-IT" sz="1200" b="0" dirty="0"/>
            </a:br>
            <a:r>
              <a:rPr lang="it-IT" sz="1200" dirty="0"/>
              <a:t>Nell’ambito di questa cornice, il Collegio osserva che la s.r.l. o la società azionaria, ai cui framework normativi le società consortili ex art. 2615 ter c.c. tendono, sono strutture societarie cd. a capitale fisso. In queste fattispecie, l’ingresso dei nuovi soci può avere luogo, in estrema sintesi, attraverso le seguenti modalità: i) trasferimento della partecipazione già in circolazione in quanto detenuta da un socio; ii) delibera di aumento di capitale anche mediante offerta di quote di nuova emissione a terzi e sottoscrizione dello stesso (o di una parte) ad opera del nuovo socio, da liberarsi mediante conferimento in denaro o natura, con modifica dell’atto costitutivo. In tale ultimo caso e con specifico riguardo alla società a responsabilità limitata - tipo di società consortile opzionato dall’Ente – l’ingresso di nuovi soci nella compagine sociale potrebbe peraltro trovare un ostacolo nell’esercizio, da parte di uno o più quotisti, del diritto di opzione (</a:t>
            </a:r>
            <a:r>
              <a:rPr lang="it-IT" sz="1200" dirty="0" err="1"/>
              <a:t>recte</a:t>
            </a:r>
            <a:r>
              <a:rPr lang="it-IT" sz="1200" dirty="0"/>
              <a:t> diritto di sottoscrizione) riconosciuto dall’art. 2481-bis c.c. a tutela del carattere personalistico della società a responsabilità limitata. </a:t>
            </a:r>
            <a:br>
              <a:rPr lang="it-IT" sz="1200" b="0" dirty="0">
                <a:latin typeface="Luiss Sans"/>
              </a:rPr>
            </a:br>
            <a:br>
              <a:rPr lang="it-IT" sz="1200" dirty="0">
                <a:latin typeface="Luiss Sans"/>
              </a:rPr>
            </a:br>
            <a:br>
              <a:rPr lang="it-IT" sz="1050" dirty="0">
                <a:solidFill>
                  <a:srgbClr val="19191A"/>
                </a:solidFill>
                <a:latin typeface="Titillium Web" pitchFamily="2"/>
              </a:rPr>
            </a:br>
            <a:endParaRPr lang="en-US" sz="1600" dirty="0">
              <a:latin typeface="Luiss Sans"/>
            </a:endParaRPr>
          </a:p>
        </p:txBody>
      </p:sp>
      <p:sp>
        <p:nvSpPr>
          <p:cNvPr id="5" name="Segnaposto testo 4">
            <a:extLst>
              <a:ext uri="{FF2B5EF4-FFF2-40B4-BE49-F238E27FC236}">
                <a16:creationId xmlns:a16="http://schemas.microsoft.com/office/drawing/2014/main" id="{96E1AFF3-EAE4-A181-6C62-642FD5661B95}"/>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824224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F98F7-F710-218E-9112-A797BDCE412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2CE0BCA-1319-3CC4-19C7-88CE7B566FBF}"/>
              </a:ext>
            </a:extLst>
          </p:cNvPr>
          <p:cNvSpPr>
            <a:spLocks noGrp="1"/>
          </p:cNvSpPr>
          <p:nvPr>
            <p:ph type="ctrTitle"/>
          </p:nvPr>
        </p:nvSpPr>
        <p:spPr>
          <a:xfrm>
            <a:off x="926631" y="1285319"/>
            <a:ext cx="9920614" cy="2306016"/>
          </a:xfrm>
        </p:spPr>
        <p:txBody>
          <a:bodyPr/>
          <a:lstStyle/>
          <a:p>
            <a:pPr lvl="0"/>
            <a:r>
              <a:rPr lang="it-IT" sz="2000" dirty="0">
                <a:latin typeface="Luiss Sans"/>
                <a:sym typeface="Wingdings" pitchFamily="2" charset="2"/>
              </a:rPr>
              <a:t>Corte conti – Sez. reg. controllo </a:t>
            </a:r>
            <a:r>
              <a:rPr lang="it-IT" sz="1800" dirty="0">
                <a:latin typeface="Luiss Sans"/>
                <a:sym typeface="Wingdings" pitchFamily="2" charset="2"/>
              </a:rPr>
              <a:t>Toscana - </a:t>
            </a:r>
            <a:r>
              <a:rPr lang="it-IT" sz="1800" dirty="0"/>
              <a:t>Deliberazione n. 77/2023/PASP</a:t>
            </a:r>
            <a:br>
              <a:rPr lang="en-US" sz="1800" dirty="0">
                <a:solidFill>
                  <a:schemeClr val="tx2">
                    <a:lumMod val="75000"/>
                  </a:schemeClr>
                </a:solidFill>
                <a:latin typeface="Luiss Sans"/>
              </a:rPr>
            </a:br>
            <a:r>
              <a:rPr lang="it-IT" sz="1500" b="0" dirty="0"/>
              <a:t>Anche accantonando, pertanto, la problematica relativa al diritto di sottoscrizione dei quotisti in sede di aumento di capitale, le regole di “ingresso” di nuovi soci nella compagine sociale dettate per le società a capitale fisso non sembrerebbero comunque garantire il principio della partecipazione aperta e volontaria; nel quadro delineato dal legislatore nazionale e dal legislatore europeo, il modello della “comunità energetica rinnovabile” è concepito come un’entità giuridica autonoma caratterizzata da un alto livello di fluidità in ingresso e uscita dei soci, con una significativa riduzione degli oneri amministrativi. Le considerazioni che precedono avrebbero dovuto indurre l’Ente ad effettuare un’analisi comparata con altri modelli organizzativi, all’uopo più funzionali rispetto alle caratteristiche della comunità de qua. </a:t>
            </a:r>
            <a:br>
              <a:rPr lang="it-IT" sz="1500" b="0" dirty="0">
                <a:latin typeface="Luiss Sans"/>
              </a:rPr>
            </a:br>
            <a:br>
              <a:rPr lang="it-IT" sz="1500" b="0" dirty="0">
                <a:latin typeface="Luiss Sans"/>
              </a:rPr>
            </a:br>
            <a:br>
              <a:rPr lang="it-IT" sz="1050" dirty="0">
                <a:solidFill>
                  <a:srgbClr val="19191A"/>
                </a:solidFill>
                <a:latin typeface="Titillium Web" pitchFamily="2"/>
              </a:rPr>
            </a:br>
            <a:endParaRPr lang="en-US" sz="1600" dirty="0">
              <a:latin typeface="Luiss Sans"/>
            </a:endParaRPr>
          </a:p>
        </p:txBody>
      </p:sp>
      <p:sp>
        <p:nvSpPr>
          <p:cNvPr id="5" name="Segnaposto testo 4">
            <a:extLst>
              <a:ext uri="{FF2B5EF4-FFF2-40B4-BE49-F238E27FC236}">
                <a16:creationId xmlns:a16="http://schemas.microsoft.com/office/drawing/2014/main" id="{11E36893-5B1D-A48C-55A9-E4C6370C1B97}"/>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772311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F893A-793A-6A64-41C8-6DFADC7AB48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85FB3DD-BF7C-B5A7-B009-DEEE38CB7985}"/>
              </a:ext>
            </a:extLst>
          </p:cNvPr>
          <p:cNvSpPr>
            <a:spLocks noGrp="1"/>
          </p:cNvSpPr>
          <p:nvPr>
            <p:ph type="ctrTitle"/>
          </p:nvPr>
        </p:nvSpPr>
        <p:spPr>
          <a:xfrm>
            <a:off x="926631" y="1285319"/>
            <a:ext cx="9920614" cy="3961084"/>
          </a:xfrm>
        </p:spPr>
        <p:txBody>
          <a:bodyPr/>
          <a:lstStyle/>
          <a:p>
            <a:pPr lvl="0"/>
            <a:r>
              <a:rPr lang="it-IT" sz="2000" dirty="0">
                <a:latin typeface="Luiss Sans"/>
                <a:sym typeface="Wingdings" pitchFamily="2" charset="2"/>
              </a:rPr>
              <a:t>Corte conti – Sez. reg. controllo </a:t>
            </a:r>
            <a:r>
              <a:rPr lang="it-IT" sz="1800" dirty="0">
                <a:latin typeface="Luiss Sans"/>
                <a:sym typeface="Wingdings" pitchFamily="2" charset="2"/>
              </a:rPr>
              <a:t>Lombardia - </a:t>
            </a:r>
            <a:r>
              <a:rPr lang="it-IT" sz="1800" dirty="0"/>
              <a:t>Deliberazione n.202/2024/PASP</a:t>
            </a:r>
            <a:br>
              <a:rPr lang="en-US" sz="1800" dirty="0">
                <a:solidFill>
                  <a:schemeClr val="tx2">
                    <a:lumMod val="75000"/>
                  </a:schemeClr>
                </a:solidFill>
                <a:latin typeface="Luiss Sans"/>
              </a:rPr>
            </a:br>
            <a:r>
              <a:rPr lang="en-US" sz="1400" b="0" dirty="0">
                <a:solidFill>
                  <a:schemeClr val="tx2">
                    <a:lumMod val="75000"/>
                  </a:schemeClr>
                </a:solidFill>
                <a:latin typeface="Luiss Sans"/>
              </a:rPr>
              <a:t>- </a:t>
            </a:r>
            <a:r>
              <a:rPr lang="it-IT" sz="1400" b="0" dirty="0"/>
              <a:t>Comunità energetica rinnovabile solidale solare lodigiana società cooperativa</a:t>
            </a:r>
            <a:br>
              <a:rPr lang="it-IT" sz="1400" b="0" dirty="0"/>
            </a:br>
            <a:br>
              <a:rPr lang="it-IT" sz="1400" b="0" dirty="0"/>
            </a:br>
            <a:r>
              <a:rPr lang="it-IT" sz="1400" b="0" dirty="0"/>
              <a:t>- Nel caso in esame, si riscontra una lacuna nella motivazione dell’atto deliberativo proprio in ordine alla </a:t>
            </a:r>
            <a:r>
              <a:rPr lang="it-IT" sz="1400" u="sng" dirty="0"/>
              <a:t>stretta necessità dello strumento societario </a:t>
            </a:r>
            <a:r>
              <a:rPr lang="it-IT" sz="1400" b="0" dirty="0"/>
              <a:t>per il perseguimento delle finalità istituzionali, rinvenendosi unicamente affermazioni di carattere tautologico (“La Società è da considerarsi come necessaria per il Comune se vuole perseguire le finalità istituzionali che sono tipiche di qualsiasi comunità energetica rinnovabile”). Lacuna che si correla, come subito si dirà, alle carenze che connotano i passaggi della motivazione relativi alla convenienza economica e alla scelta tra autoproduzione ed esternalizzazione. a.3) Un’ulteriore lacuna si rinviene poi nella mancata </a:t>
            </a:r>
            <a:r>
              <a:rPr lang="it-IT" sz="1400" u="sng" dirty="0"/>
              <a:t>indicazione degli ulteriori soggetti partecipanti alla CER</a:t>
            </a:r>
            <a:r>
              <a:rPr lang="it-IT" sz="1400" b="0" dirty="0"/>
              <a:t>, riscontrandosi nelle premesse della relazione unicamente un riferimento al fatto che “la Società ha come promotori, oltre al Comune di Lodi, la Provincia di Lodi, associazioni, imprenditori e persone fisiche”.</a:t>
            </a:r>
            <a:br>
              <a:rPr lang="it-IT" sz="1400" b="0" dirty="0"/>
            </a:br>
            <a:r>
              <a:rPr lang="it-IT" sz="1400" b="0" dirty="0"/>
              <a:t>…</a:t>
            </a:r>
            <a:br>
              <a:rPr lang="it-IT" sz="1400" b="0" dirty="0">
                <a:latin typeface="Luiss Sans"/>
              </a:rPr>
            </a:br>
            <a:r>
              <a:rPr lang="it-IT" sz="1400" b="0" dirty="0">
                <a:latin typeface="Luiss Sans"/>
              </a:rPr>
              <a:t>Ora, nell’atto deliberativo in esame è presente una stringata giustificazione delle ragioni della scelta tra autoproduzione ed esternalizzazione, laddove la relazione allegata alla deliberazione consiliare afferma che gli obiettivi perseguiti dal Comune non possono essere conseguiti mediante una gestione diretta, per la quale - si legge nella deliberazione consiliare - il Comune “non possiederebbe le relative competenze, anche umane, ma solo partecipando alla Società e collaborando con le altre realtà che la compongono”. Così succintamente argomentata la non praticabilità dell’opzione gestionale diretta, risulta invece totalmente obliterata ogni valutazione in merito alla convenienza economica di ulteriori e alternative modalità di gestione congiunta dell’attività (associazione, consorzio, ente del terzo settore). </a:t>
            </a:r>
            <a:br>
              <a:rPr lang="it-IT" sz="1400" b="0" dirty="0">
                <a:latin typeface="Luiss Sans"/>
              </a:rPr>
            </a:br>
            <a:br>
              <a:rPr lang="it-IT" sz="1400" b="0" dirty="0">
                <a:solidFill>
                  <a:srgbClr val="19191A"/>
                </a:solidFill>
                <a:latin typeface="Luiss Sans"/>
              </a:rPr>
            </a:br>
            <a:endParaRPr lang="en-US" sz="1400" b="0" dirty="0">
              <a:latin typeface="Luiss Sans"/>
            </a:endParaRPr>
          </a:p>
        </p:txBody>
      </p:sp>
      <p:sp>
        <p:nvSpPr>
          <p:cNvPr id="5" name="Segnaposto testo 4">
            <a:extLst>
              <a:ext uri="{FF2B5EF4-FFF2-40B4-BE49-F238E27FC236}">
                <a16:creationId xmlns:a16="http://schemas.microsoft.com/office/drawing/2014/main" id="{A6C51DFE-A025-E861-849E-FF100CF448BD}"/>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3861173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D3B79-240E-10A5-14D4-EF4C7F5519E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8FF1636-CA3F-1CC8-EE7C-11046A42F871}"/>
              </a:ext>
            </a:extLst>
          </p:cNvPr>
          <p:cNvSpPr>
            <a:spLocks noGrp="1"/>
          </p:cNvSpPr>
          <p:nvPr>
            <p:ph type="ctrTitle"/>
          </p:nvPr>
        </p:nvSpPr>
        <p:spPr>
          <a:xfrm>
            <a:off x="926631" y="1285319"/>
            <a:ext cx="9920614" cy="3185487"/>
          </a:xfrm>
        </p:spPr>
        <p:txBody>
          <a:bodyPr/>
          <a:lstStyle/>
          <a:p>
            <a:pPr lvl="0"/>
            <a:r>
              <a:rPr lang="it-IT" sz="2000" dirty="0">
                <a:latin typeface="Luiss Sans"/>
                <a:sym typeface="Wingdings" pitchFamily="2" charset="2"/>
              </a:rPr>
              <a:t>Corte conti – Sez. reg. controllo </a:t>
            </a:r>
            <a:r>
              <a:rPr lang="it-IT" sz="1800" dirty="0">
                <a:latin typeface="Luiss Sans"/>
                <a:sym typeface="Wingdings" pitchFamily="2" charset="2"/>
              </a:rPr>
              <a:t>Sicilia - </a:t>
            </a:r>
            <a:r>
              <a:rPr lang="it-IT" sz="1800" dirty="0"/>
              <a:t>Deliberazione n. 10/2025/PASP</a:t>
            </a:r>
            <a:br>
              <a:rPr lang="en-US" sz="1800" dirty="0">
                <a:solidFill>
                  <a:schemeClr val="tx2">
                    <a:lumMod val="75000"/>
                  </a:schemeClr>
                </a:solidFill>
                <a:latin typeface="Luiss Sans"/>
              </a:rPr>
            </a:br>
            <a:r>
              <a:rPr lang="en-US" sz="1600" b="0" dirty="0">
                <a:solidFill>
                  <a:schemeClr val="tx2">
                    <a:lumMod val="75000"/>
                  </a:schemeClr>
                </a:solidFill>
                <a:latin typeface="Luiss Sans"/>
              </a:rPr>
              <a:t>- </a:t>
            </a:r>
            <a:r>
              <a:rPr lang="it-IT" sz="1600" b="0" dirty="0"/>
              <a:t>Comunità energetica:</a:t>
            </a:r>
            <a:r>
              <a:rPr lang="it-IT" sz="1600" b="0" dirty="0">
                <a:latin typeface="Luiss Sans"/>
              </a:rPr>
              <a:t> </a:t>
            </a:r>
            <a:r>
              <a:rPr lang="it-IT" sz="1600" b="0" dirty="0"/>
              <a:t>Società Cooperativa a r.l. - Impresa sociale di Comunità, Comune di Troina</a:t>
            </a:r>
            <a:br>
              <a:rPr lang="it-IT" sz="1600" b="0" dirty="0"/>
            </a:br>
            <a:r>
              <a:rPr lang="it-IT" sz="1600" b="0" dirty="0"/>
              <a:t>- opportuno evidenziare le puntuali caratteristiche conferite al procedimento di consultazione degli interessi territoriali ed alla scelta dello strumento individuato per la gestione degli interessi della Comunità energetica, sotto il profilo della compatibilità con l’ordinamento comunitario e della sostenibilità economica, entrambi pienamente e virtuosamente realizzati, come si evince dallo studio di fattibilità tecnico giuridica elaborato nell’ambito della convenzione stipulata tra il Comune di Troina e l’Università degli Studi di Catania, Dipartimento di Giurisprudenza e Dipartimento di Ingegneria </a:t>
            </a:r>
            <a:r>
              <a:rPr lang="it-IT" sz="1400" b="0" dirty="0"/>
              <a:t>Elettrica, Elettronica e Informatica (DIEEI).</a:t>
            </a:r>
            <a:br>
              <a:rPr lang="it-IT" sz="1400" b="0" dirty="0"/>
            </a:br>
            <a:r>
              <a:rPr lang="it-IT" sz="1400" b="0" dirty="0"/>
              <a:t>- al fine della valutazione del procedimento di consultazione pubblica, come si evince dalla documentazione pervenuta, a seguito dell’adozione della delibera n. 30 dell’8.5.2024, il Comune ha organizzato due incontri con la cittadinanza (in data 21.06.2024 e 20.09.2024 ) per esplicare lo scopo dell’iniziativa sul funzionamento della CER e sulla sua forma giuridica. Contemporaneamente, il Comune ha avviato una nuova procedura di Manifestazione di interesse (sulla base degli schemi di “Avviso pubblico” e “Manifestazione di interesse” allegati alla delibera), con scadenza al 30 settembre 2024; - la documentazione trasmessa alla Sezione di controllo include i risultati di tale consultazione e fornisce un quadro completo in merito al progetto di costituzione della CER</a:t>
            </a:r>
            <a:br>
              <a:rPr lang="it-IT" sz="1600" b="0" dirty="0">
                <a:solidFill>
                  <a:srgbClr val="19191A"/>
                </a:solidFill>
                <a:latin typeface="Luiss Sans"/>
              </a:rPr>
            </a:br>
            <a:endParaRPr lang="en-US" sz="1600" b="0" dirty="0">
              <a:latin typeface="Luiss Sans"/>
            </a:endParaRPr>
          </a:p>
        </p:txBody>
      </p:sp>
      <p:sp>
        <p:nvSpPr>
          <p:cNvPr id="5" name="Segnaposto testo 4">
            <a:extLst>
              <a:ext uri="{FF2B5EF4-FFF2-40B4-BE49-F238E27FC236}">
                <a16:creationId xmlns:a16="http://schemas.microsoft.com/office/drawing/2014/main" id="{9DA2F2B8-06CA-F49C-330F-EE81C08639FA}"/>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991716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0E907-6E5C-0634-C424-7139A11C522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6C95CD9-5464-A245-AB07-2A9816144ED6}"/>
              </a:ext>
            </a:extLst>
          </p:cNvPr>
          <p:cNvSpPr>
            <a:spLocks noGrp="1"/>
          </p:cNvSpPr>
          <p:nvPr>
            <p:ph type="ctrTitle"/>
          </p:nvPr>
        </p:nvSpPr>
        <p:spPr>
          <a:xfrm>
            <a:off x="1089765" y="1265130"/>
            <a:ext cx="9920614" cy="5900077"/>
          </a:xfrm>
        </p:spPr>
        <p:txBody>
          <a:bodyPr/>
          <a:lstStyle/>
          <a:p>
            <a:r>
              <a:rPr lang="it-IT" sz="2400" dirty="0">
                <a:solidFill>
                  <a:schemeClr val="tx1"/>
                </a:solidFill>
              </a:rPr>
              <a:t>LE FONTI</a:t>
            </a:r>
            <a:br>
              <a:rPr lang="it-IT" sz="1200" dirty="0">
                <a:solidFill>
                  <a:schemeClr val="tx1"/>
                </a:solidFill>
              </a:rPr>
            </a:br>
            <a:br>
              <a:rPr lang="it-IT" sz="1200" dirty="0">
                <a:solidFill>
                  <a:schemeClr val="tx1"/>
                </a:solidFill>
              </a:rPr>
            </a:br>
            <a:r>
              <a:rPr lang="it-IT" sz="1200" dirty="0">
                <a:solidFill>
                  <a:schemeClr val="tx1"/>
                </a:solidFill>
              </a:rPr>
              <a:t>- </a:t>
            </a:r>
            <a:r>
              <a:rPr lang="it-IT" sz="2000" dirty="0">
                <a:solidFill>
                  <a:schemeClr val="tx1"/>
                </a:solidFill>
                <a:effectLst/>
                <a:ea typeface="Calibri" panose="020F0502020204030204" pitchFamily="34" charset="0"/>
                <a:cs typeface="Times New Roman" panose="02020603050405020304" pitchFamily="18" charset="0"/>
              </a:rPr>
              <a:t>Direttiva (UE) 2018/2001 (art. 22)</a:t>
            </a:r>
            <a:br>
              <a:rPr lang="it-IT" sz="2000" dirty="0">
                <a:solidFill>
                  <a:schemeClr val="tx1"/>
                </a:solidFill>
                <a:effectLst/>
                <a:ea typeface="Calibri" panose="020F0502020204030204" pitchFamily="34" charset="0"/>
                <a:cs typeface="Times New Roman" panose="02020603050405020304" pitchFamily="18" charset="0"/>
              </a:rPr>
            </a:br>
            <a:br>
              <a:rPr lang="it-IT" sz="2000" dirty="0">
                <a:solidFill>
                  <a:schemeClr val="tx1"/>
                </a:solidFill>
                <a:effectLst/>
                <a:ea typeface="Calibri" panose="020F0502020204030204" pitchFamily="34" charset="0"/>
                <a:cs typeface="Times New Roman" panose="02020603050405020304" pitchFamily="18" charset="0"/>
              </a:rPr>
            </a:br>
            <a:r>
              <a:rPr lang="it-IT" sz="2000" dirty="0">
                <a:solidFill>
                  <a:schemeClr val="tx1"/>
                </a:solidFill>
                <a:cs typeface="Times New Roman" panose="02020603050405020304" pitchFamily="18" charset="0"/>
              </a:rPr>
              <a:t>- [D.L. </a:t>
            </a:r>
            <a:r>
              <a:rPr lang="it-IT" sz="2000" dirty="0">
                <a:solidFill>
                  <a:schemeClr val="tx1"/>
                </a:solidFill>
                <a:effectLst/>
                <a:ea typeface="Calibri" panose="020F0502020204030204" pitchFamily="34" charset="0"/>
                <a:cs typeface="Times New Roman" panose="02020603050405020304" pitchFamily="18" charset="0"/>
              </a:rPr>
              <a:t>30 dicembre 2019, n. 162, convertito con legge 28 febbraio 2020, n. 8 (art. 42-bis)]</a:t>
            </a:r>
            <a:br>
              <a:rPr lang="it-IT" sz="2000" dirty="0">
                <a:solidFill>
                  <a:schemeClr val="tx1"/>
                </a:solidFill>
                <a:effectLst/>
                <a:ea typeface="Calibri" panose="020F0502020204030204" pitchFamily="34" charset="0"/>
                <a:cs typeface="Times New Roman" panose="02020603050405020304" pitchFamily="18" charset="0"/>
              </a:rPr>
            </a:br>
            <a:r>
              <a:rPr lang="it-IT" sz="2000" dirty="0">
                <a:solidFill>
                  <a:schemeClr val="tx1"/>
                </a:solidFill>
                <a:cs typeface="Times New Roman" panose="02020603050405020304" pitchFamily="18" charset="0"/>
              </a:rPr>
              <a:t>- [Decreto MISE </a:t>
            </a:r>
            <a:r>
              <a:rPr lang="it-IT" sz="2000" dirty="0">
                <a:solidFill>
                  <a:schemeClr val="tx1"/>
                </a:solidFill>
                <a:effectLst/>
                <a:ea typeface="Calibri" panose="020F0502020204030204" pitchFamily="34" charset="0"/>
                <a:cs typeface="Tahoma" panose="020B0604030504040204" pitchFamily="34" charset="0"/>
              </a:rPr>
              <a:t>16 settembre 2020</a:t>
            </a:r>
            <a:r>
              <a:rPr lang="it-IT" sz="2000" dirty="0">
                <a:solidFill>
                  <a:schemeClr val="tx1"/>
                </a:solidFill>
                <a:cs typeface="Times New Roman" panose="02020603050405020304" pitchFamily="18" charset="0"/>
              </a:rPr>
              <a:t>]</a:t>
            </a:r>
            <a:br>
              <a:rPr lang="it-IT" sz="2000" dirty="0">
                <a:solidFill>
                  <a:schemeClr val="tx1"/>
                </a:solidFill>
                <a:cs typeface="Times New Roman" panose="02020603050405020304" pitchFamily="18" charset="0"/>
              </a:rPr>
            </a:br>
            <a:r>
              <a:rPr lang="it-IT" sz="2000" dirty="0">
                <a:solidFill>
                  <a:schemeClr val="tx1"/>
                </a:solidFill>
                <a:cs typeface="Times New Roman" panose="02020603050405020304" pitchFamily="18" charset="0"/>
              </a:rPr>
              <a:t>- [</a:t>
            </a:r>
            <a:r>
              <a:rPr lang="it-IT" sz="2000" dirty="0">
                <a:solidFill>
                  <a:schemeClr val="tx1"/>
                </a:solidFill>
                <a:effectLst/>
                <a:ea typeface="Calibri" panose="020F0502020204030204" pitchFamily="34" charset="0"/>
                <a:cs typeface="Times New Roman" panose="02020603050405020304" pitchFamily="18" charset="0"/>
              </a:rPr>
              <a:t>deliberazione ARERA 318/2020/R/</a:t>
            </a:r>
            <a:r>
              <a:rPr lang="it-IT" sz="2000" dirty="0" err="1">
                <a:solidFill>
                  <a:schemeClr val="tx1"/>
                </a:solidFill>
                <a:effectLst/>
                <a:ea typeface="Calibri" panose="020F0502020204030204" pitchFamily="34" charset="0"/>
                <a:cs typeface="Times New Roman" panose="02020603050405020304" pitchFamily="18" charset="0"/>
              </a:rPr>
              <a:t>eel</a:t>
            </a:r>
            <a:r>
              <a:rPr lang="it-IT" sz="2000" dirty="0">
                <a:solidFill>
                  <a:schemeClr val="tx1"/>
                </a:solidFill>
                <a:cs typeface="Times New Roman" panose="02020603050405020304" pitchFamily="18" charset="0"/>
              </a:rPr>
              <a:t>]</a:t>
            </a:r>
            <a:br>
              <a:rPr lang="it-IT" sz="2000" dirty="0">
                <a:solidFill>
                  <a:schemeClr val="tx1"/>
                </a:solidFill>
                <a:cs typeface="Times New Roman" panose="02020603050405020304" pitchFamily="18" charset="0"/>
              </a:rPr>
            </a:br>
            <a:br>
              <a:rPr lang="it-IT" sz="2000" dirty="0">
                <a:solidFill>
                  <a:schemeClr val="tx1"/>
                </a:solidFill>
                <a:cs typeface="Times New Roman" panose="02020603050405020304" pitchFamily="18" charset="0"/>
              </a:rPr>
            </a:br>
            <a:r>
              <a:rPr lang="it-IT" sz="2000" dirty="0">
                <a:solidFill>
                  <a:schemeClr val="tx1"/>
                </a:solidFill>
                <a:cs typeface="Times New Roman" panose="02020603050405020304" pitchFamily="18" charset="0"/>
              </a:rPr>
              <a:t>- D. Lgs. 8 novembre 2021 n. 199 (artt. 8, 31 e 32)</a:t>
            </a:r>
            <a:br>
              <a:rPr lang="it-IT" sz="2000" dirty="0">
                <a:solidFill>
                  <a:schemeClr val="tx1"/>
                </a:solidFill>
                <a:cs typeface="Times New Roman" panose="02020603050405020304" pitchFamily="18" charset="0"/>
              </a:rPr>
            </a:br>
            <a:r>
              <a:rPr lang="it-IT" sz="2000" dirty="0">
                <a:solidFill>
                  <a:schemeClr val="tx1"/>
                </a:solidFill>
                <a:cs typeface="Times New Roman" panose="02020603050405020304" pitchFamily="18" charset="0"/>
              </a:rPr>
              <a:t>- D</a:t>
            </a:r>
            <a:r>
              <a:rPr lang="it-IT" sz="2000" dirty="0">
                <a:solidFill>
                  <a:schemeClr val="tx1"/>
                </a:solidFill>
                <a:effectLst/>
                <a:ea typeface="Calibri" panose="020F0502020204030204" pitchFamily="34" charset="0"/>
                <a:cs typeface="Times New Roman" panose="02020603050405020304" pitchFamily="18" charset="0"/>
              </a:rPr>
              <a:t>eliberazione ARERA 727/2022/R/</a:t>
            </a:r>
            <a:r>
              <a:rPr lang="it-IT" sz="2000" dirty="0" err="1">
                <a:solidFill>
                  <a:schemeClr val="tx1"/>
                </a:solidFill>
                <a:effectLst/>
                <a:ea typeface="Calibri" panose="020F0502020204030204" pitchFamily="34" charset="0"/>
                <a:cs typeface="Times New Roman" panose="02020603050405020304" pitchFamily="18" charset="0"/>
              </a:rPr>
              <a:t>eel</a:t>
            </a:r>
            <a:br>
              <a:rPr lang="it-IT" sz="2000" dirty="0">
                <a:solidFill>
                  <a:schemeClr val="tx1"/>
                </a:solidFill>
                <a:cs typeface="Times New Roman" panose="02020603050405020304" pitchFamily="18" charset="0"/>
              </a:rPr>
            </a:br>
            <a:r>
              <a:rPr lang="it-IT" sz="2000" dirty="0">
                <a:solidFill>
                  <a:schemeClr val="tx1"/>
                </a:solidFill>
                <a:cs typeface="Times New Roman" panose="02020603050405020304" pitchFamily="18" charset="0"/>
              </a:rPr>
              <a:t>- DM MASE (CACER) n. 414/2023</a:t>
            </a:r>
            <a:br>
              <a:rPr lang="it-IT" sz="2000" dirty="0">
                <a:solidFill>
                  <a:schemeClr val="tx1"/>
                </a:solidFill>
                <a:cs typeface="Times New Roman" panose="02020603050405020304" pitchFamily="18" charset="0"/>
              </a:rPr>
            </a:br>
            <a:br>
              <a:rPr lang="it-IT" sz="2000" dirty="0">
                <a:solidFill>
                  <a:schemeClr val="tx1"/>
                </a:solidFill>
                <a:cs typeface="Times New Roman" panose="02020603050405020304" pitchFamily="18" charset="0"/>
              </a:rPr>
            </a:br>
            <a:r>
              <a:rPr lang="it-IT" sz="2000" dirty="0">
                <a:solidFill>
                  <a:schemeClr val="tx1"/>
                </a:solidFill>
                <a:cs typeface="Times New Roman" panose="02020603050405020304" pitchFamily="18" charset="0"/>
              </a:rPr>
              <a:t>- Regole Operative GSE (approvate con </a:t>
            </a:r>
            <a:r>
              <a:rPr lang="it-IT" sz="2000" dirty="0" err="1">
                <a:solidFill>
                  <a:schemeClr val="tx1"/>
                </a:solidFill>
                <a:cs typeface="Times New Roman" panose="02020603050405020304" pitchFamily="18" charset="0"/>
              </a:rPr>
              <a:t>d.d</a:t>
            </a:r>
            <a:r>
              <a:rPr lang="it-IT" sz="2000" dirty="0">
                <a:solidFill>
                  <a:schemeClr val="tx1"/>
                </a:solidFill>
                <a:cs typeface="Times New Roman" panose="02020603050405020304" pitchFamily="18" charset="0"/>
              </a:rPr>
              <a:t>. 22/2024)</a:t>
            </a:r>
            <a:br>
              <a:rPr lang="it-IT" sz="1200" dirty="0">
                <a:solidFill>
                  <a:schemeClr val="tx1"/>
                </a:solidFill>
              </a:rPr>
            </a:br>
            <a:br>
              <a:rPr lang="en-US" sz="2200" b="0" dirty="0">
                <a:latin typeface="Luiss Sans"/>
              </a:rPr>
            </a:br>
            <a:br>
              <a:rPr lang="en-US" sz="2200" b="0" dirty="0">
                <a:latin typeface="Luiss Sans"/>
              </a:rPr>
            </a:br>
            <a:br>
              <a:rPr lang="en-US" sz="2200" b="0" dirty="0">
                <a:latin typeface="Luiss Sans"/>
              </a:rPr>
            </a:br>
            <a:br>
              <a:rPr lang="en-US" sz="2200" b="0" dirty="0">
                <a:latin typeface="Luiss Sans"/>
              </a:rPr>
            </a:br>
            <a:br>
              <a:rPr lang="en-US" sz="2200" b="0" dirty="0">
                <a:latin typeface="Luiss Sans"/>
              </a:rPr>
            </a:br>
            <a:br>
              <a:rPr lang="en-US" sz="2200" b="0" dirty="0">
                <a:latin typeface="Luiss Sans"/>
              </a:rPr>
            </a:br>
            <a:endParaRPr lang="en-US" dirty="0">
              <a:latin typeface="Luiss Sans"/>
            </a:endParaRPr>
          </a:p>
        </p:txBody>
      </p:sp>
      <p:sp>
        <p:nvSpPr>
          <p:cNvPr id="5" name="Segnaposto testo 4">
            <a:extLst>
              <a:ext uri="{FF2B5EF4-FFF2-40B4-BE49-F238E27FC236}">
                <a16:creationId xmlns:a16="http://schemas.microsoft.com/office/drawing/2014/main" id="{405BAD3F-21B8-9644-43CC-5A2089D55EE0}"/>
              </a:ext>
            </a:extLst>
          </p:cNvPr>
          <p:cNvSpPr>
            <a:spLocks noGrp="1"/>
          </p:cNvSpPr>
          <p:nvPr>
            <p:ph type="body" sz="quarter" idx="11"/>
          </p:nvPr>
        </p:nvSpPr>
        <p:spPr>
          <a:xfrm>
            <a:off x="530225" y="862117"/>
            <a:ext cx="6889750" cy="65870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3765591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F92FE-8824-BEED-4BD6-255506EDE42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BE706E7-EB77-DF86-0C81-43A721A6A1A3}"/>
              </a:ext>
            </a:extLst>
          </p:cNvPr>
          <p:cNvSpPr>
            <a:spLocks noGrp="1"/>
          </p:cNvSpPr>
          <p:nvPr>
            <p:ph type="ctrTitle"/>
          </p:nvPr>
        </p:nvSpPr>
        <p:spPr>
          <a:xfrm>
            <a:off x="926631" y="1285319"/>
            <a:ext cx="9920614" cy="3697935"/>
          </a:xfrm>
        </p:spPr>
        <p:txBody>
          <a:bodyPr/>
          <a:lstStyle/>
          <a:p>
            <a:pPr lvl="0"/>
            <a:r>
              <a:rPr lang="it-IT" sz="2000" dirty="0">
                <a:latin typeface="Luiss Sans"/>
                <a:sym typeface="Wingdings" pitchFamily="2" charset="2"/>
              </a:rPr>
              <a:t>Corte conti – Sez. reg. controllo </a:t>
            </a:r>
            <a:r>
              <a:rPr lang="it-IT" sz="1800" dirty="0">
                <a:latin typeface="Luiss Sans"/>
                <a:sym typeface="Wingdings" pitchFamily="2" charset="2"/>
              </a:rPr>
              <a:t>Sicilia - </a:t>
            </a:r>
            <a:r>
              <a:rPr lang="it-IT" sz="1800" dirty="0"/>
              <a:t>Deliberazione n. 10/2025/PASP</a:t>
            </a:r>
            <a:br>
              <a:rPr lang="en-US" sz="1800" dirty="0">
                <a:solidFill>
                  <a:schemeClr val="tx2">
                    <a:lumMod val="75000"/>
                  </a:schemeClr>
                </a:solidFill>
                <a:latin typeface="Luiss Sans"/>
              </a:rPr>
            </a:br>
            <a:r>
              <a:rPr lang="en-US" sz="1300" b="0" dirty="0">
                <a:solidFill>
                  <a:schemeClr val="tx2">
                    <a:lumMod val="75000"/>
                  </a:schemeClr>
                </a:solidFill>
                <a:latin typeface="Luiss Sans"/>
              </a:rPr>
              <a:t>- la</a:t>
            </a:r>
            <a:r>
              <a:rPr lang="it-IT" sz="1300" b="0" dirty="0"/>
              <a:t> nascente CER: a) possiede una rilevante rappresentanza tra le diverse categorie del tessuto economico sociale; b) presenta profili di immissione di energia maggiori rispetto ai punti di prelievo, e proprio su tale dato potrà realizzare il necessario bilanciamento sociale procedendo ad ampliare la platea dei consumatori, rivolgendo particolare attenzione alla mission sociale di coinvolgere, tra gli utenti, coloro che versano in condizioni di povertà energetica. </a:t>
            </a:r>
            <a:br>
              <a:rPr lang="it-IT" sz="1300" b="0" dirty="0"/>
            </a:br>
            <a:r>
              <a:rPr lang="it-IT" sz="1300" b="0" dirty="0"/>
              <a:t>…</a:t>
            </a:r>
            <a:br>
              <a:rPr lang="it-IT" sz="1300" b="0" dirty="0"/>
            </a:br>
            <a:r>
              <a:rPr lang="it-IT" sz="1300" b="0" dirty="0"/>
              <a:t>il Collegio ritiene utile evidenziare la possibilità di partecipazione alla CER in favore di soggetti in condizioni di povertà o di vulnerabilità energetica, individuati per criteri statutari, tenendo conto anche degli indici forniti dall’Osservatorio nazionale della povertà energetica, istituito con decreto del Ministro della transizione ecologica del 29 marzo 2022 (art. 31, comma 1, lett. d), d.lgs. 199/2021, la partecipazione alla CER è aperta a tutti i consumatori, compresi quelli appartenenti a famiglie a basso reddito o vulnerabili); Inoltre, altrettanto rilevante è la natura mutualistica dello scopo, poiché in conformità alla normativa vigente, l’obiettivo principale della CER è quello di fornire benefici ambientali, economici e sociali alla comunità locale, ai suoi partecipanti o alle aree locali in cui opera, piuttosto che realizzare profitti finanziari (art. 2, lett. c) Dir. RED II, art. 31 D.lgs. 199/2021).</a:t>
            </a:r>
            <a:r>
              <a:rPr lang="it-IT" sz="1300" b="0" dirty="0">
                <a:solidFill>
                  <a:srgbClr val="19191A"/>
                </a:solidFill>
                <a:latin typeface="Luiss Sans"/>
              </a:rPr>
              <a:t> ...</a:t>
            </a:r>
            <a:br>
              <a:rPr lang="it-IT" sz="1300" b="0" dirty="0">
                <a:solidFill>
                  <a:srgbClr val="19191A"/>
                </a:solidFill>
                <a:latin typeface="Luiss Sans"/>
              </a:rPr>
            </a:br>
            <a:r>
              <a:rPr lang="it-IT" sz="1300" b="0" dirty="0"/>
              <a:t>L’iniziativa del Comune di Troina si colloca nell’ambito del modello, pienamente conforme e supportato dal diritto comunitario, secondo il quale la pubblica amministrazione assume il ruolo di guida e sostegno durante tutto l’iter di avvio della CER (modello “public lead”). Quindi, con la costituzione della CER, il Comune di Troina agisce nella qualità di soggetto istituzionalmente preposto alla tutela degli interessi pubblici e privati della comunità di riferimento e di garante delle azioni e dei programmi orientati al soddisfacimento dei livelli ottimali dei servizi che offre alla cittadinanza. In tale ambito, l’amministrazione comunale beneficia della capacità aggregativa della comunità di cittadini e di imprese presenti sul proprio territorio, per la promozione delle iniziative partecipative finalizzate alla realizzazione della CER nell’ambito di un percorso democratico, aperto e trasparente. </a:t>
            </a:r>
            <a:endParaRPr lang="en-US" sz="1300" b="0" dirty="0">
              <a:latin typeface="Luiss Sans"/>
            </a:endParaRPr>
          </a:p>
        </p:txBody>
      </p:sp>
      <p:sp>
        <p:nvSpPr>
          <p:cNvPr id="5" name="Segnaposto testo 4">
            <a:extLst>
              <a:ext uri="{FF2B5EF4-FFF2-40B4-BE49-F238E27FC236}">
                <a16:creationId xmlns:a16="http://schemas.microsoft.com/office/drawing/2014/main" id="{DBAFC252-E48B-AA46-D1E9-216773C3F81D}"/>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3398699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2B23D-77FD-4A23-4866-1BC4356B875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9CE3E47-EB42-40E9-EF66-DFAA3FFE7EF4}"/>
              </a:ext>
            </a:extLst>
          </p:cNvPr>
          <p:cNvSpPr>
            <a:spLocks noGrp="1"/>
          </p:cNvSpPr>
          <p:nvPr>
            <p:ph type="ctrTitle"/>
          </p:nvPr>
        </p:nvSpPr>
        <p:spPr>
          <a:xfrm>
            <a:off x="926631" y="1285319"/>
            <a:ext cx="9920614" cy="4321183"/>
          </a:xfrm>
        </p:spPr>
        <p:txBody>
          <a:bodyPr/>
          <a:lstStyle/>
          <a:p>
            <a:pPr lvl="0"/>
            <a:r>
              <a:rPr lang="it-IT" sz="1600" dirty="0"/>
              <a:t> REGOLAMENTO PER LA MESSA A DISPOSIZIONE DI AREE E IMPIANTI SOLARI FOTOVOLTAICI DI ROMA CAPITALE A FAVORE DI COMUNITÀ ENERGETICHE RINNOVABILI SOLIDALI - delibera m. 174/2024 dall’Assemblea Capitolina.</a:t>
            </a:r>
            <a:br>
              <a:rPr lang="it-IT" sz="1600" dirty="0"/>
            </a:br>
            <a:br>
              <a:rPr lang="it-IT" sz="1600" b="0" dirty="0"/>
            </a:br>
            <a:r>
              <a:rPr lang="it-IT" sz="1600" b="0" dirty="0"/>
              <a:t>- Comunità Energetica Rinnovabile Solidale o CERS: comunità energetica rinnovabile che, secondo quanto previsto nel relativo statuto, metta a disposizione i benefici derivanti dalla condivisione dell’energia alla comunità di riferimento per realizzare interventi di carattere ambientale, sociale ed economico attraverso convenzioni o patti di collaborazione da sottoscrivere tra la CERS e l’Amministrazione ai sensi del Regolamento per l’amministrazione condivisa dei beni comuni materiali e immateriali di Roma Capitale, ovvero altri strumenti di amministrazione condivisa ovvero, in ogni caso, altri strumenti che garantiscano la destinazione a interventi di carattere ambientale, sociale ed economico nell’area di riferimento; </a:t>
            </a:r>
            <a:br>
              <a:rPr lang="it-IT" sz="1600" b="0" dirty="0"/>
            </a:br>
            <a:br>
              <a:rPr lang="it-IT" sz="1600" b="0" dirty="0"/>
            </a:br>
            <a:r>
              <a:rPr lang="it-IT" sz="1600" b="0" dirty="0"/>
              <a:t>- coprogettazione con ETS</a:t>
            </a:r>
            <a:br>
              <a:rPr lang="it-IT" sz="1600" b="0" dirty="0"/>
            </a:br>
            <a:br>
              <a:rPr lang="it-IT" sz="1600" dirty="0"/>
            </a:br>
            <a:br>
              <a:rPr lang="it-IT" sz="1600" dirty="0"/>
            </a:br>
            <a:br>
              <a:rPr lang="it-IT" sz="900" dirty="0"/>
            </a:br>
            <a:br>
              <a:rPr lang="it-IT" sz="900" dirty="0"/>
            </a:br>
            <a:br>
              <a:rPr lang="it-IT" sz="900" dirty="0"/>
            </a:br>
            <a:br>
              <a:rPr lang="it-IT" sz="900" dirty="0"/>
            </a:br>
            <a:br>
              <a:rPr lang="it-IT" sz="900" dirty="0"/>
            </a:br>
            <a:br>
              <a:rPr lang="it-IT" sz="900" dirty="0"/>
            </a:br>
            <a:br>
              <a:rPr lang="it-IT" sz="900" dirty="0"/>
            </a:br>
            <a:br>
              <a:rPr lang="it-IT" sz="900" dirty="0"/>
            </a:br>
            <a:endParaRPr lang="en-US" sz="1600" dirty="0">
              <a:latin typeface="Luiss Sans"/>
            </a:endParaRPr>
          </a:p>
        </p:txBody>
      </p:sp>
      <p:sp>
        <p:nvSpPr>
          <p:cNvPr id="5" name="Segnaposto testo 4">
            <a:extLst>
              <a:ext uri="{FF2B5EF4-FFF2-40B4-BE49-F238E27FC236}">
                <a16:creationId xmlns:a16="http://schemas.microsoft.com/office/drawing/2014/main" id="{074C4B5D-C30B-6579-EFF2-A20B39088FA6}"/>
              </a:ext>
            </a:extLst>
          </p:cNvPr>
          <p:cNvSpPr>
            <a:spLocks noGrp="1"/>
          </p:cNvSpPr>
          <p:nvPr>
            <p:ph type="body" sz="quarter" idx="11"/>
          </p:nvPr>
        </p:nvSpPr>
        <p:spPr>
          <a:xfrm>
            <a:off x="530225" y="862117"/>
            <a:ext cx="6889750" cy="310467"/>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184926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95124-EEE6-CFD9-DE88-030D79592D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6FB26B7-0B0F-D490-429E-DCAF8F018B80}"/>
              </a:ext>
            </a:extLst>
          </p:cNvPr>
          <p:cNvSpPr>
            <a:spLocks noGrp="1"/>
          </p:cNvSpPr>
          <p:nvPr>
            <p:ph type="ctrTitle"/>
          </p:nvPr>
        </p:nvSpPr>
        <p:spPr>
          <a:xfrm>
            <a:off x="1089765" y="1265130"/>
            <a:ext cx="9920614" cy="4736681"/>
          </a:xfrm>
        </p:spPr>
        <p:txBody>
          <a:bodyPr/>
          <a:lstStyle/>
          <a:p>
            <a:r>
              <a:rPr lang="it-IT" sz="2600" dirty="0"/>
              <a:t>CER E CEC</a:t>
            </a:r>
            <a:br>
              <a:rPr lang="it-IT" sz="2000" b="0" dirty="0"/>
            </a:br>
            <a:r>
              <a:rPr lang="it-IT" sz="2000" b="0" dirty="0">
                <a:solidFill>
                  <a:schemeClr val="tx1"/>
                </a:solidFill>
              </a:rPr>
              <a:t>- CEC: direttiva 2019/944/UE e artt. 3 e 14 d.lgs. 210/2021</a:t>
            </a:r>
            <a:br>
              <a:rPr lang="it-IT" sz="2000" b="0" dirty="0">
                <a:solidFill>
                  <a:schemeClr val="tx1"/>
                </a:solidFill>
              </a:rPr>
            </a:br>
            <a:r>
              <a:rPr lang="it-IT" sz="2000" b="0" dirty="0">
                <a:solidFill>
                  <a:schemeClr val="tx1"/>
                </a:solidFill>
              </a:rPr>
              <a:t>- Partecipazione aperta e volontaria.</a:t>
            </a:r>
            <a:br>
              <a:rPr lang="it-IT" sz="2000" b="0" dirty="0">
                <a:solidFill>
                  <a:schemeClr val="tx1"/>
                </a:solidFill>
              </a:rPr>
            </a:br>
            <a:r>
              <a:rPr lang="it-IT" sz="2000" b="0" dirty="0">
                <a:solidFill>
                  <a:schemeClr val="tx1"/>
                </a:solidFill>
              </a:rPr>
              <a:t>- Benefici ambientali economici e sociali.</a:t>
            </a:r>
            <a:br>
              <a:rPr lang="it-IT" sz="2000" b="0" dirty="0">
                <a:solidFill>
                  <a:schemeClr val="tx1"/>
                </a:solidFill>
              </a:rPr>
            </a:br>
            <a:r>
              <a:rPr lang="it-IT" sz="2000" b="0" i="1" dirty="0">
                <a:solidFill>
                  <a:schemeClr val="tx1"/>
                </a:solidFill>
                <a:ea typeface="Calibri" panose="020F0502020204030204" pitchFamily="34" charset="0"/>
                <a:cs typeface="Times New Roman" panose="02020603050405020304" pitchFamily="18" charset="0"/>
              </a:rPr>
              <a:t> - </a:t>
            </a:r>
            <a:r>
              <a:rPr lang="it-IT" sz="2000" b="0" dirty="0">
                <a:solidFill>
                  <a:schemeClr val="tx1"/>
                </a:solidFill>
                <a:ea typeface="Calibri" panose="020F0502020204030204" pitchFamily="34" charset="0"/>
                <a:cs typeface="Times New Roman" panose="02020603050405020304" pitchFamily="18" charset="0"/>
              </a:rPr>
              <a:t>Attività: </a:t>
            </a:r>
            <a:r>
              <a:rPr lang="it-IT" sz="2000" b="0" kern="100" dirty="0">
                <a:solidFill>
                  <a:schemeClr val="tx1"/>
                </a:solidFill>
                <a:effectLst/>
                <a:ea typeface="Calibri" panose="020F0502020204030204" pitchFamily="34" charset="0"/>
                <a:cs typeface="Times New Roman" panose="02020603050405020304" pitchFamily="18" charset="0"/>
              </a:rPr>
              <a:t>le CEC possono partecipare  alla generazione, alla distribuzione, alla fornitura, al consumo, all'aggregazione, allo stoccaggio dell'energia, ai servizi di efficienza energetica, o a servizi di ricarica per veicoli elettrici o fornire altri servizi energetici  ai loro membri o soci; al ricorrere di determinate condizioni di carattere tecnico, le CEC possano gestire reti di distribuzione.</a:t>
            </a:r>
            <a:br>
              <a:rPr lang="it-IT" sz="2000" b="0" dirty="0">
                <a:solidFill>
                  <a:schemeClr val="tx1"/>
                </a:solidFill>
                <a:effectLst/>
                <a:ea typeface="Calibri" panose="020F0502020204030204" pitchFamily="34" charset="0"/>
                <a:cs typeface="Times New Roman" panose="02020603050405020304" pitchFamily="18" charset="0"/>
              </a:rPr>
            </a:br>
            <a:r>
              <a:rPr lang="it-IT" sz="2000" b="0" i="1" dirty="0">
                <a:solidFill>
                  <a:schemeClr val="tx1"/>
                </a:solidFill>
                <a:cs typeface="Times New Roman" panose="02020603050405020304" pitchFamily="18" charset="0"/>
              </a:rPr>
              <a:t>- </a:t>
            </a:r>
            <a:r>
              <a:rPr lang="it-IT" sz="2000" b="0" dirty="0">
                <a:solidFill>
                  <a:schemeClr val="tx1"/>
                </a:solidFill>
                <a:cs typeface="Times New Roman" panose="02020603050405020304" pitchFamily="18" charset="0"/>
              </a:rPr>
              <a:t>E</a:t>
            </a:r>
            <a:r>
              <a:rPr lang="it-IT" sz="2000" b="0" dirty="0">
                <a:solidFill>
                  <a:schemeClr val="tx1"/>
                </a:solidFill>
                <a:effectLst/>
                <a:ea typeface="Calibri" panose="020F0502020204030204" pitchFamily="34" charset="0"/>
                <a:cs typeface="Times New Roman" panose="02020603050405020304" pitchFamily="18" charset="0"/>
              </a:rPr>
              <a:t>nergia elettrica da qualunque fonte.</a:t>
            </a:r>
            <a:br>
              <a:rPr lang="it-IT" sz="2000" b="0" dirty="0">
                <a:solidFill>
                  <a:schemeClr val="tx1"/>
                </a:solidFill>
                <a:effectLst/>
                <a:ea typeface="Calibri" panose="020F0502020204030204" pitchFamily="34" charset="0"/>
                <a:cs typeface="Times New Roman" panose="02020603050405020304" pitchFamily="18" charset="0"/>
              </a:rPr>
            </a:br>
            <a:r>
              <a:rPr lang="it-IT" sz="2000" b="0" dirty="0">
                <a:solidFill>
                  <a:schemeClr val="tx1"/>
                </a:solidFill>
                <a:ea typeface="Calibri" panose="020F0502020204030204" pitchFamily="34" charset="0"/>
                <a:cs typeface="Times New Roman" panose="02020603050405020304" pitchFamily="18" charset="0"/>
              </a:rPr>
              <a:t>- Poteri di controllo: no ambito territoriale definito.</a:t>
            </a:r>
            <a:br>
              <a:rPr lang="it-IT" sz="2000" b="0" dirty="0">
                <a:solidFill>
                  <a:schemeClr val="tx1"/>
                </a:solidFill>
                <a:ea typeface="Calibri" panose="020F0502020204030204" pitchFamily="34" charset="0"/>
                <a:cs typeface="Times New Roman" panose="02020603050405020304" pitchFamily="18" charset="0"/>
              </a:rPr>
            </a:br>
            <a:r>
              <a:rPr lang="it-IT" sz="2000" b="0" dirty="0">
                <a:solidFill>
                  <a:schemeClr val="tx1"/>
                </a:solidFill>
                <a:effectLst/>
                <a:ea typeface="Calibri" panose="020F0502020204030204" pitchFamily="34" charset="0"/>
                <a:cs typeface="Times New Roman" panose="02020603050405020304" pitchFamily="18" charset="0"/>
              </a:rPr>
              <a:t>- No incentivi per condi</a:t>
            </a:r>
            <a:r>
              <a:rPr lang="it-IT" sz="2000" b="0" dirty="0">
                <a:solidFill>
                  <a:schemeClr val="tx1"/>
                </a:solidFill>
                <a:ea typeface="Calibri" panose="020F0502020204030204" pitchFamily="34" charset="0"/>
                <a:cs typeface="Times New Roman" panose="02020603050405020304" pitchFamily="18" charset="0"/>
              </a:rPr>
              <a:t>visione energia.</a:t>
            </a:r>
            <a:br>
              <a:rPr lang="it-IT" sz="2000" b="0" dirty="0">
                <a:solidFill>
                  <a:schemeClr val="tx1"/>
                </a:solidFill>
                <a:ea typeface="Calibri" panose="020F0502020204030204" pitchFamily="34" charset="0"/>
                <a:cs typeface="Times New Roman" panose="02020603050405020304" pitchFamily="18" charset="0"/>
              </a:rPr>
            </a:br>
            <a:br>
              <a:rPr lang="it-IT" sz="2000" b="0" dirty="0"/>
            </a:br>
            <a:br>
              <a:rPr lang="en-US" dirty="0">
                <a:latin typeface="Luiss Sans"/>
              </a:rPr>
            </a:br>
            <a:endParaRPr lang="en-US" dirty="0">
              <a:latin typeface="Luiss Sans"/>
            </a:endParaRPr>
          </a:p>
        </p:txBody>
      </p:sp>
      <p:sp>
        <p:nvSpPr>
          <p:cNvPr id="5" name="Segnaposto testo 4">
            <a:extLst>
              <a:ext uri="{FF2B5EF4-FFF2-40B4-BE49-F238E27FC236}">
                <a16:creationId xmlns:a16="http://schemas.microsoft.com/office/drawing/2014/main" id="{339E4F90-65C2-69BF-4A06-810C482ADAAD}"/>
              </a:ext>
            </a:extLst>
          </p:cNvPr>
          <p:cNvSpPr>
            <a:spLocks noGrp="1"/>
          </p:cNvSpPr>
          <p:nvPr>
            <p:ph type="body" sz="quarter" idx="11"/>
          </p:nvPr>
        </p:nvSpPr>
        <p:spPr>
          <a:xfrm>
            <a:off x="530225" y="862117"/>
            <a:ext cx="6889750" cy="403013"/>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3229978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699E3-FD0B-92BB-A4BF-511694A32D7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688734C-90D5-9690-861E-93274D2B9322}"/>
              </a:ext>
            </a:extLst>
          </p:cNvPr>
          <p:cNvSpPr>
            <a:spLocks noGrp="1"/>
          </p:cNvSpPr>
          <p:nvPr>
            <p:ph type="ctrTitle"/>
          </p:nvPr>
        </p:nvSpPr>
        <p:spPr>
          <a:xfrm>
            <a:off x="1089765" y="1265130"/>
            <a:ext cx="9920614" cy="1634294"/>
          </a:xfrm>
        </p:spPr>
        <p:txBody>
          <a:bodyPr/>
          <a:lstStyle/>
          <a:p>
            <a:br>
              <a:rPr lang="en-US" sz="1800" b="0" dirty="0">
                <a:latin typeface="Luiss Sans"/>
              </a:rPr>
            </a:br>
            <a:r>
              <a:rPr lang="en-US" sz="2400" dirty="0">
                <a:latin typeface="Luiss Sans"/>
              </a:rPr>
              <a:t> </a:t>
            </a:r>
            <a:br>
              <a:rPr lang="en-US" dirty="0">
                <a:latin typeface="Luiss Sans"/>
              </a:rPr>
            </a:br>
            <a:br>
              <a:rPr lang="en-US" dirty="0">
                <a:latin typeface="Luiss Sans"/>
              </a:rPr>
            </a:br>
            <a:endParaRPr lang="en-US" dirty="0">
              <a:latin typeface="Luiss Sans"/>
            </a:endParaRPr>
          </a:p>
        </p:txBody>
      </p:sp>
      <p:sp>
        <p:nvSpPr>
          <p:cNvPr id="5" name="Segnaposto testo 4">
            <a:extLst>
              <a:ext uri="{FF2B5EF4-FFF2-40B4-BE49-F238E27FC236}">
                <a16:creationId xmlns:a16="http://schemas.microsoft.com/office/drawing/2014/main" id="{DBDD04CD-43F0-67FB-2D45-7546077A31BD}"/>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
        <p:nvSpPr>
          <p:cNvPr id="6" name="CasellaDiTesto 5">
            <a:extLst>
              <a:ext uri="{FF2B5EF4-FFF2-40B4-BE49-F238E27FC236}">
                <a16:creationId xmlns:a16="http://schemas.microsoft.com/office/drawing/2014/main" id="{52035BD0-2F81-5360-8333-74D09940A838}"/>
              </a:ext>
            </a:extLst>
          </p:cNvPr>
          <p:cNvSpPr txBox="1"/>
          <p:nvPr/>
        </p:nvSpPr>
        <p:spPr>
          <a:xfrm>
            <a:off x="690880" y="1337598"/>
            <a:ext cx="10485120" cy="2585323"/>
          </a:xfrm>
          <a:prstGeom prst="rect">
            <a:avLst/>
          </a:prstGeom>
          <a:noFill/>
        </p:spPr>
        <p:txBody>
          <a:bodyPr wrap="square">
            <a:spAutoFit/>
          </a:bodyPr>
          <a:lstStyle/>
          <a:p>
            <a:pPr lvl="0">
              <a:lnSpc>
                <a:spcPct val="100000"/>
              </a:lnSpc>
            </a:pPr>
            <a:r>
              <a:rPr lang="en-US" sz="1800" b="1" dirty="0">
                <a:latin typeface="Inter"/>
              </a:rPr>
              <a:t>I VANTAGGI DELLE CER</a:t>
            </a:r>
          </a:p>
          <a:p>
            <a:pPr lvl="0">
              <a:lnSpc>
                <a:spcPct val="100000"/>
              </a:lnSpc>
            </a:pPr>
            <a:endParaRPr lang="en-US" sz="1800" b="1" dirty="0">
              <a:latin typeface="Inter"/>
            </a:endParaRPr>
          </a:p>
          <a:p>
            <a:r>
              <a:rPr lang="it-IT" dirty="0"/>
              <a:t>- Ambientali: produzione energia da fonti rinnovabili, minori perdite di rete.</a:t>
            </a:r>
          </a:p>
          <a:p>
            <a:r>
              <a:rPr lang="it-IT" dirty="0"/>
              <a:t>- Economici: minori costi per energia, contrasto a povertà energetica, minori lavori di potenziamento rete di trasmissione.</a:t>
            </a:r>
          </a:p>
          <a:p>
            <a:r>
              <a:rPr lang="it-IT" dirty="0"/>
              <a:t>- Sociali: coesione sociale in ambito territoriale, accettazione impianti FER, opportunità lavorative, gestione democratica, contrasto a povertà energetica.</a:t>
            </a:r>
          </a:p>
          <a:p>
            <a:endParaRPr lang="it-IT" dirty="0"/>
          </a:p>
          <a:p>
            <a:r>
              <a:rPr lang="it-IT" dirty="0"/>
              <a:t>- Altri vantaggi derivanti dall’impiego dei proventi a favore del territorio o dei membri della CER</a:t>
            </a:r>
            <a:endParaRPr lang="en-US" sz="1800" b="1" dirty="0">
              <a:latin typeface="Inter"/>
            </a:endParaRPr>
          </a:p>
        </p:txBody>
      </p:sp>
    </p:spTree>
    <p:extLst>
      <p:ext uri="{BB962C8B-B14F-4D97-AF65-F5344CB8AC3E}">
        <p14:creationId xmlns:p14="http://schemas.microsoft.com/office/powerpoint/2010/main" val="611751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FA409-3E0C-B16F-C061-FD7C44DB6FA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028C858-6F1B-C398-C26D-1BB359B7C491}"/>
              </a:ext>
            </a:extLst>
          </p:cNvPr>
          <p:cNvSpPr>
            <a:spLocks noGrp="1"/>
          </p:cNvSpPr>
          <p:nvPr>
            <p:ph type="ctrTitle"/>
          </p:nvPr>
        </p:nvSpPr>
        <p:spPr>
          <a:xfrm>
            <a:off x="1089765" y="1265130"/>
            <a:ext cx="9920614" cy="4958280"/>
          </a:xfrm>
        </p:spPr>
        <p:txBody>
          <a:bodyPr/>
          <a:lstStyle/>
          <a:p>
            <a:r>
              <a:rPr lang="en-US" dirty="0">
                <a:latin typeface="Luiss Sans"/>
              </a:rPr>
              <a:t>I </a:t>
            </a:r>
            <a:r>
              <a:rPr lang="en-US" dirty="0" err="1">
                <a:latin typeface="Luiss Sans"/>
              </a:rPr>
              <a:t>principi</a:t>
            </a:r>
            <a:r>
              <a:rPr lang="en-US" dirty="0">
                <a:latin typeface="Luiss Sans"/>
              </a:rPr>
              <a:t> </a:t>
            </a:r>
            <a:r>
              <a:rPr lang="en-US" dirty="0" err="1">
                <a:latin typeface="Luiss Sans"/>
              </a:rPr>
              <a:t>ispiratori</a:t>
            </a:r>
            <a:br>
              <a:rPr lang="en-US" dirty="0">
                <a:latin typeface="Luiss Sans"/>
              </a:rPr>
            </a:br>
            <a:r>
              <a:rPr lang="it-IT" sz="2400" b="0" dirty="0"/>
              <a:t>- Comunanza di interessi</a:t>
            </a:r>
            <a:br>
              <a:rPr lang="it-IT" sz="2400" b="0" dirty="0"/>
            </a:br>
            <a:r>
              <a:rPr lang="it-IT" sz="2400" b="0" dirty="0"/>
              <a:t>- Autonomia</a:t>
            </a:r>
            <a:br>
              <a:rPr lang="it-IT" sz="2400" b="0" dirty="0"/>
            </a:br>
            <a:r>
              <a:rPr lang="it-IT" sz="2400" b="0" dirty="0"/>
              <a:t>- Partecipazione aperta e volontaria</a:t>
            </a:r>
            <a:br>
              <a:rPr lang="it-IT" sz="2400" b="0" dirty="0"/>
            </a:br>
            <a:r>
              <a:rPr lang="it-IT" sz="2400" b="0" dirty="0"/>
              <a:t>- Struttura democratica</a:t>
            </a:r>
            <a:br>
              <a:rPr lang="it-IT" sz="2400" b="0" dirty="0"/>
            </a:br>
            <a:r>
              <a:rPr lang="it-IT" sz="2400" b="0" dirty="0"/>
              <a:t>- Scopo mutualistico o altruistico </a:t>
            </a:r>
            <a:br>
              <a:rPr lang="it-IT" sz="2400" b="0" dirty="0"/>
            </a:br>
            <a:r>
              <a:rPr lang="it-IT" sz="2400" b="0" dirty="0"/>
              <a:t>- Assenza di fine di lucro (in senso soggettivo)</a:t>
            </a:r>
            <a:br>
              <a:rPr lang="it-IT" sz="2400" b="0" dirty="0"/>
            </a:br>
            <a:r>
              <a:rPr lang="it-IT" sz="2400" b="0" dirty="0"/>
              <a:t>- Sussidiarietà</a:t>
            </a:r>
            <a:br>
              <a:rPr lang="it-IT" dirty="0"/>
            </a:br>
            <a:br>
              <a:rPr lang="en-US" dirty="0">
                <a:latin typeface="Luiss Sans"/>
              </a:rPr>
            </a:br>
            <a:br>
              <a:rPr lang="en-US" dirty="0">
                <a:latin typeface="Luiss Sans"/>
              </a:rPr>
            </a:br>
            <a:br>
              <a:rPr lang="it-IT" dirty="0"/>
            </a:br>
            <a:endParaRPr lang="en-US" dirty="0">
              <a:latin typeface="Luiss Sans"/>
            </a:endParaRPr>
          </a:p>
        </p:txBody>
      </p:sp>
      <p:sp>
        <p:nvSpPr>
          <p:cNvPr id="5" name="Segnaposto testo 4">
            <a:extLst>
              <a:ext uri="{FF2B5EF4-FFF2-40B4-BE49-F238E27FC236}">
                <a16:creationId xmlns:a16="http://schemas.microsoft.com/office/drawing/2014/main" id="{6DB52712-900E-BDC5-A9EF-6CF3A5572B2B}"/>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774281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391C2-DC38-8DAD-7658-F76501B9303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BC23F7B-33A5-EC5E-892E-CA951F75916B}"/>
              </a:ext>
            </a:extLst>
          </p:cNvPr>
          <p:cNvSpPr>
            <a:spLocks noGrp="1"/>
          </p:cNvSpPr>
          <p:nvPr>
            <p:ph type="ctrTitle"/>
          </p:nvPr>
        </p:nvSpPr>
        <p:spPr>
          <a:xfrm>
            <a:off x="1089765" y="1265130"/>
            <a:ext cx="9920614" cy="4459682"/>
          </a:xfrm>
        </p:spPr>
        <p:txBody>
          <a:bodyPr/>
          <a:lstStyle/>
          <a:p>
            <a:r>
              <a:rPr lang="it-IT" sz="2400" dirty="0"/>
              <a:t>La partecipazione</a:t>
            </a:r>
            <a:br>
              <a:rPr lang="it-IT" sz="2000" b="0" dirty="0"/>
            </a:br>
            <a:r>
              <a:rPr lang="it-IT" sz="2000" b="0" dirty="0"/>
              <a:t>- la partecipazione alle comunità energetiche rinnovabili è aperta a tutti i consumatori, compresi quelli appartenenti a famiglie a basso reddito o vulnerabili.</a:t>
            </a:r>
            <a:br>
              <a:rPr lang="it-IT" sz="2000" b="0" dirty="0"/>
            </a:br>
            <a:r>
              <a:rPr lang="it-IT" sz="2000" b="0" dirty="0"/>
              <a:t>- per quanto riguarda le imprese, la partecipazione alla comunità di energia rinnovabile non può costituire l'attività commerciale e industriale principale.</a:t>
            </a:r>
            <a:br>
              <a:rPr lang="it-IT" sz="2000" b="0" dirty="0"/>
            </a:br>
            <a:r>
              <a:rPr lang="it-IT" sz="2000" b="0" dirty="0"/>
              <a:t>- la comunità è un soggetto di diritto autonomo e l'esercizio dei poteri di controllo fa capo esclusivamente a persone fisiche, PMI, enti territoriali e autorità locali, ivi incluse le amministrazioni comunali, gli enti di ricerca e formazione, gli enti religiosi, quelli del terzo settore e di protezione ambientale nonché le amministrazioni locali contenute nell'elenco delle amministrazioni pubbliche divulgato dall'Istituto Nazionale di Statistica (di seguito: ISTAT) secondo quanto previsto all'articolo 1, comma 3, della legge 31 dicembre 2009, n. 196, che sono situate nel territorio degli stessi Comuni in cui sono ubicati gli impianti per la condivisione.</a:t>
            </a:r>
            <a:br>
              <a:rPr lang="it-IT" sz="2000" b="0" dirty="0"/>
            </a:br>
            <a:r>
              <a:rPr lang="it-IT" sz="2000" b="0" dirty="0"/>
              <a:t>- i membri mantengono i loro diritti di cliente finale, compreso quello di scegliere il proprio venditore</a:t>
            </a:r>
            <a:br>
              <a:rPr lang="it-IT" dirty="0"/>
            </a:br>
            <a:endParaRPr lang="en-US" dirty="0">
              <a:latin typeface="Luiss Sans"/>
            </a:endParaRPr>
          </a:p>
        </p:txBody>
      </p:sp>
      <p:sp>
        <p:nvSpPr>
          <p:cNvPr id="5" name="Segnaposto testo 4">
            <a:extLst>
              <a:ext uri="{FF2B5EF4-FFF2-40B4-BE49-F238E27FC236}">
                <a16:creationId xmlns:a16="http://schemas.microsoft.com/office/drawing/2014/main" id="{F320632A-9D3D-4B43-D158-DB28B22812D8}"/>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505582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6C300-A655-43DF-CBE2-89588E08947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55A0AE7-B1AE-3A3C-C3AD-7107D6218598}"/>
              </a:ext>
            </a:extLst>
          </p:cNvPr>
          <p:cNvSpPr>
            <a:spLocks noGrp="1"/>
          </p:cNvSpPr>
          <p:nvPr>
            <p:ph type="ctrTitle"/>
          </p:nvPr>
        </p:nvSpPr>
        <p:spPr>
          <a:xfrm>
            <a:off x="1089765" y="1265130"/>
            <a:ext cx="9920614" cy="4210383"/>
          </a:xfrm>
        </p:spPr>
        <p:txBody>
          <a:bodyPr/>
          <a:lstStyle/>
          <a:p>
            <a:pPr>
              <a:buNone/>
            </a:pPr>
            <a:r>
              <a:rPr lang="it-IT" sz="2800" dirty="0"/>
              <a:t>Corte cost. n. 48/2023</a:t>
            </a:r>
            <a:br>
              <a:rPr lang="it-IT" sz="2800" dirty="0"/>
            </a:br>
            <a:r>
              <a:rPr lang="it-IT" sz="1400" b="0" spc="110" dirty="0">
                <a:latin typeface="Luiss Sans"/>
              </a:rPr>
              <a:t>- l’</a:t>
            </a:r>
            <a:r>
              <a:rPr lang="it-IT" sz="1400" b="0" i="0" spc="110" dirty="0">
                <a:solidFill>
                  <a:srgbClr val="666666"/>
                </a:solidFill>
                <a:effectLst/>
                <a:latin typeface="Luiss Sans"/>
              </a:rPr>
              <a:t>art. 9, comma 1, lettera b), della legge reg. Abruzzo n. 8 del 2022 stabiliva che la Giunta regionale, con apposito disciplinare, definisce, sentita la competente commissione consiliare, «i requisiti dei soggetti che possono partecipare alle CER e le modalità di gestione delle fonti energetiche all’interno delle comunità e di distribuzione dell’energia prodotta senza finalità di lucro</a:t>
            </a:r>
            <a:br>
              <a:rPr lang="it-IT" sz="1400" b="0" i="0" spc="110" dirty="0">
                <a:solidFill>
                  <a:srgbClr val="666666"/>
                </a:solidFill>
                <a:effectLst/>
                <a:latin typeface="Luiss Sans"/>
              </a:rPr>
            </a:br>
            <a:br>
              <a:rPr lang="it-IT" sz="1400" spc="110" dirty="0">
                <a:latin typeface="Luiss Sans"/>
              </a:rPr>
            </a:br>
            <a:r>
              <a:rPr lang="it-IT" sz="1400" spc="110" dirty="0">
                <a:latin typeface="Luiss Sans"/>
              </a:rPr>
              <a:t>- </a:t>
            </a:r>
            <a:r>
              <a:rPr lang="it-IT" sz="1400" b="0" i="0" spc="110" dirty="0">
                <a:solidFill>
                  <a:srgbClr val="666666"/>
                </a:solidFill>
                <a:effectLst/>
                <a:latin typeface="Luiss Sans"/>
              </a:rPr>
              <a:t>L’art. 31 del d.lgs. n. 199 del 2021 detta, al comma 1, i requisiti che i clienti finali devono possedere per poter organizzarsi in CER, e, al comma 2, le condizioni nel rispetto delle quali devono operare le CER. Tali requisiti e tali condizioni sono improntati al principio, espresso dalla direttiva (UE) 2018/2001, della massima apertura delle CER.</a:t>
            </a:r>
            <a:br>
              <a:rPr lang="it-IT" sz="1400" b="0" i="0" spc="110" dirty="0">
                <a:solidFill>
                  <a:srgbClr val="666666"/>
                </a:solidFill>
                <a:effectLst/>
                <a:latin typeface="Luiss Sans"/>
              </a:rPr>
            </a:br>
            <a:r>
              <a:rPr lang="it-IT" sz="1400" b="0" i="0" spc="110" dirty="0">
                <a:solidFill>
                  <a:srgbClr val="666666"/>
                </a:solidFill>
                <a:effectLst/>
                <a:latin typeface="Luiss Sans"/>
              </a:rPr>
              <a:t>In questo senso si esprimono: l’art. 2, paragrafo 2, numero 16), lettera a), della direttiva citata, secondo cui la CER «si basa sulla partecipazione aperta e volontaria»; l’art. 22, paragrafo 1, ai sensi del quale «[g]li Stati membri assicurano che i clienti finali, in particolare i clienti domestici, abbiano il diritto di partecipare a comunità di energia rinnovabile, […] senza essere soggetti a condizioni o procedure ingiustificate o discriminatorie che ne impedirebbero la partecipazione a una comunità di energia rinnovabile […]»; e l’art. 22, paragrafo 4, lettera f), che richiede agli Stati membri di fornire «un quadro di sostegno atto a promuovere e agevolare lo sviluppo delle comunità di energia rinnovabile», che garantisca, tra l’altro, che «la partecipazione alle comunità di energia rinnovabile sia aperta a tutti i consumatori, compresi quelli appartenenti a famiglie a basso reddito o vulnerabili».</a:t>
            </a:r>
            <a:br>
              <a:rPr lang="it-IT" sz="1800" b="0" i="0" spc="110" dirty="0">
                <a:solidFill>
                  <a:srgbClr val="666666"/>
                </a:solidFill>
                <a:effectLst/>
                <a:latin typeface="Luiss Sans"/>
              </a:rPr>
            </a:br>
            <a:br>
              <a:rPr lang="it-IT" sz="2600" b="0" dirty="0"/>
            </a:br>
            <a:endParaRPr lang="en-US" sz="2600" b="0" dirty="0">
              <a:latin typeface="Luiss Sans"/>
            </a:endParaRPr>
          </a:p>
        </p:txBody>
      </p:sp>
      <p:sp>
        <p:nvSpPr>
          <p:cNvPr id="5" name="Segnaposto testo 4">
            <a:extLst>
              <a:ext uri="{FF2B5EF4-FFF2-40B4-BE49-F238E27FC236}">
                <a16:creationId xmlns:a16="http://schemas.microsoft.com/office/drawing/2014/main" id="{32F27CD0-917D-18AF-BCA2-CFFE857FB9EF}"/>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4734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8EB3E-D6B6-5201-2E2E-31E737DFD64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95AB2CE-FF8C-1F55-71A6-623BEEC7577B}"/>
              </a:ext>
            </a:extLst>
          </p:cNvPr>
          <p:cNvSpPr>
            <a:spLocks noGrp="1"/>
          </p:cNvSpPr>
          <p:nvPr>
            <p:ph type="ctrTitle"/>
          </p:nvPr>
        </p:nvSpPr>
        <p:spPr>
          <a:xfrm>
            <a:off x="1089765" y="1265130"/>
            <a:ext cx="9920614" cy="4016484"/>
          </a:xfrm>
        </p:spPr>
        <p:txBody>
          <a:bodyPr/>
          <a:lstStyle/>
          <a:p>
            <a:pPr>
              <a:buNone/>
            </a:pPr>
            <a:r>
              <a:rPr lang="it-IT" sz="2800" dirty="0"/>
              <a:t>Corte cost. n. 48/2023</a:t>
            </a:r>
            <a:br>
              <a:rPr lang="it-IT" sz="2800" dirty="0"/>
            </a:br>
            <a:br>
              <a:rPr lang="it-IT" sz="1800" b="0" i="0" spc="110" dirty="0">
                <a:solidFill>
                  <a:srgbClr val="666666"/>
                </a:solidFill>
                <a:effectLst/>
                <a:latin typeface="Luiss Sans"/>
              </a:rPr>
            </a:br>
            <a:r>
              <a:rPr lang="it-IT" sz="1600" b="0" i="0" dirty="0">
                <a:solidFill>
                  <a:srgbClr val="666666"/>
                </a:solidFill>
                <a:effectLst/>
                <a:latin typeface="Luiss Sans"/>
              </a:rPr>
              <a:t>In questo contesto, l’evocato parametro interposto esprime dunque un principio fondamentale della materia «produzione, trasporto e distribuzione nazionale dell’energia», finalizzato a garantire in maniera uniforme su tutto il territorio nazionale la più ampia possibilità di partecipare a una CER, in attuazione di quanto disposto dal legislatore europeo. La disposizione regionale impugnata contrasta con tale principio fondamentale, affidando alla Regione il compito di definire i requisiti per poter partecipare a una CER, laddove essi sono invece già esaustivamente definiti dalla legge statale. Né vale a escludere il vizio di illegittimità costituzionale il carattere non immediatamente lesivo della norma regionale, che non stabilisce essa stessa requisiti diversi da quelli stabiliti dal menzionato d.lgs. n. 199 del 2021, bensì fa rinvio ad un successivo atto della Giunta regionale. La violazione si concreta infatti già nel momento in cui la Regione si appropria di una disciplina che, a tutela della massima apertura delle CER, deve invece essere uniforme su tutto il territorio nazionale.</a:t>
            </a:r>
            <a:br>
              <a:rPr lang="it-IT" sz="1600" b="0" i="0" dirty="0">
                <a:solidFill>
                  <a:srgbClr val="666666"/>
                </a:solidFill>
                <a:effectLst/>
                <a:latin typeface="Luiss Sans"/>
              </a:rPr>
            </a:br>
            <a:r>
              <a:rPr lang="it-IT" sz="1600" b="0" i="0" dirty="0">
                <a:solidFill>
                  <a:srgbClr val="666666"/>
                </a:solidFill>
                <a:effectLst/>
                <a:latin typeface="Luiss Sans"/>
              </a:rPr>
              <a:t>Deve, pertanto, dichiararsi l’illegittimità costituzionale dell’art. 9, comma 1, lettera b), della legge reg. Abruzzo n. 8 del 2022, limitatamente alle parole «i requisiti dei soggetti che possono partecipare alle CER e».</a:t>
            </a:r>
            <a:br>
              <a:rPr lang="it-IT" sz="1600" b="0" dirty="0"/>
            </a:br>
            <a:br>
              <a:rPr lang="it-IT" sz="2600" b="0" dirty="0"/>
            </a:br>
            <a:endParaRPr lang="en-US" sz="2600" b="0" dirty="0">
              <a:latin typeface="Luiss Sans"/>
            </a:endParaRPr>
          </a:p>
        </p:txBody>
      </p:sp>
      <p:sp>
        <p:nvSpPr>
          <p:cNvPr id="5" name="Segnaposto testo 4">
            <a:extLst>
              <a:ext uri="{FF2B5EF4-FFF2-40B4-BE49-F238E27FC236}">
                <a16:creationId xmlns:a16="http://schemas.microsoft.com/office/drawing/2014/main" id="{C38CC6C7-7439-BCDD-A042-EF2D995D5EC7}"/>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2829262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6164B-6EAD-81E4-A367-05503C3D366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B9C898F-3319-4837-9570-833C476E6AA0}"/>
              </a:ext>
            </a:extLst>
          </p:cNvPr>
          <p:cNvSpPr>
            <a:spLocks noGrp="1"/>
          </p:cNvSpPr>
          <p:nvPr>
            <p:ph type="ctrTitle"/>
          </p:nvPr>
        </p:nvSpPr>
        <p:spPr>
          <a:xfrm>
            <a:off x="1089765" y="1265130"/>
            <a:ext cx="9920614" cy="4099584"/>
          </a:xfrm>
        </p:spPr>
        <p:txBody>
          <a:bodyPr/>
          <a:lstStyle/>
          <a:p>
            <a:r>
              <a:rPr lang="en-US" sz="1600" dirty="0">
                <a:latin typeface="Luiss Sans"/>
              </a:rPr>
              <a:t>Le </a:t>
            </a:r>
            <a:r>
              <a:rPr lang="en-US" sz="1600" dirty="0" err="1">
                <a:latin typeface="Luiss Sans"/>
              </a:rPr>
              <a:t>attività</a:t>
            </a:r>
            <a:br>
              <a:rPr lang="en-US" sz="1200" b="0" dirty="0">
                <a:latin typeface="Luiss Sans"/>
              </a:rPr>
            </a:br>
            <a:br>
              <a:rPr lang="en-US" sz="1200" b="0" dirty="0">
                <a:latin typeface="Luiss Sans"/>
              </a:rPr>
            </a:br>
            <a:r>
              <a:rPr lang="it-IT" sz="1600" b="0" dirty="0"/>
              <a:t>- l'energia autoprodotta è utilizzata prioritariamente per l'autoconsumo istantaneo in sito ovvero per la </a:t>
            </a:r>
            <a:r>
              <a:rPr lang="it-IT" sz="1600" b="0" dirty="0">
                <a:highlight>
                  <a:srgbClr val="FFFF00"/>
                </a:highlight>
              </a:rPr>
              <a:t>condivisione</a:t>
            </a:r>
            <a:r>
              <a:rPr lang="it-IT" sz="1600" b="0" dirty="0"/>
              <a:t> con i membri della comunità, mentre l'energia eventualmente eccedentaria può essere accumulata e venduta anche tramite accordi di compravendita di energia elettrica rinnovabile, direttamente o mediante aggregazione.</a:t>
            </a:r>
            <a:br>
              <a:rPr lang="it-IT" sz="1600" b="0" dirty="0"/>
            </a:br>
            <a:r>
              <a:rPr lang="it-IT" sz="1600" b="0" dirty="0"/>
              <a:t>- i membri della comunità utilizzano la rete di distribuzione per condividere l'energia prodotta, anche ricorrendo a impianti di stoccaggio, con le medesime modalità stabilite per le comunità energetiche dei cittadini. L'energia può essere condivisa nell'ambito della stessa zona di mercato, ferma restando la sussistenza del requisito di connessione alla medesima cabina primaria per l'accesso agli incentivi e per le restituzioni (valorizzazione).</a:t>
            </a:r>
            <a:br>
              <a:rPr lang="it-IT" sz="1600" b="0" dirty="0"/>
            </a:br>
            <a:r>
              <a:rPr lang="it-IT" sz="1600" b="0" dirty="0"/>
              <a:t>- la comunità può produrre altre forme di energia da fonti rinnovabili finalizzate all'utilizzo da parte dei membri, può promuovere interventi integrati di domotica, interventi di efficienza energetica, nonché offrire servizi di ricarica dei veicoli elettrici ai propri membri e assumere il ruolo di società di vendita al dettaglio e può offrire servizi ancillari e di flessibilità. </a:t>
            </a:r>
            <a:br>
              <a:rPr lang="it-IT" sz="1600" b="0" dirty="0"/>
            </a:br>
            <a:r>
              <a:rPr lang="it-IT" sz="1600" b="0" dirty="0"/>
              <a:t>- Altre attività (C.E.R.S.)?</a:t>
            </a:r>
            <a:br>
              <a:rPr lang="it-IT" sz="1200" b="0" dirty="0"/>
            </a:br>
            <a:br>
              <a:rPr lang="it-IT" dirty="0"/>
            </a:br>
            <a:endParaRPr lang="en-US" dirty="0">
              <a:latin typeface="Luiss Sans"/>
            </a:endParaRPr>
          </a:p>
        </p:txBody>
      </p:sp>
      <p:sp>
        <p:nvSpPr>
          <p:cNvPr id="5" name="Segnaposto testo 4">
            <a:extLst>
              <a:ext uri="{FF2B5EF4-FFF2-40B4-BE49-F238E27FC236}">
                <a16:creationId xmlns:a16="http://schemas.microsoft.com/office/drawing/2014/main" id="{4C33DCBA-8B0B-E5B5-37F0-A57FF562C462}"/>
              </a:ext>
            </a:extLst>
          </p:cNvPr>
          <p:cNvSpPr>
            <a:spLocks noGrp="1"/>
          </p:cNvSpPr>
          <p:nvPr>
            <p:ph type="body" sz="quarter" idx="11"/>
          </p:nvPr>
        </p:nvSpPr>
        <p:spPr>
          <a:xfrm>
            <a:off x="530225" y="862118"/>
            <a:ext cx="6889750" cy="256678"/>
          </a:xfrm>
        </p:spPr>
        <p:txBody>
          <a:bodyPr/>
          <a:lstStyle/>
          <a:p>
            <a:r>
              <a:rPr lang="en-US" b="1" dirty="0" err="1"/>
              <a:t>Dipartimento</a:t>
            </a:r>
            <a:r>
              <a:rPr lang="en-US" b="1" dirty="0"/>
              <a:t> di </a:t>
            </a:r>
            <a:r>
              <a:rPr lang="en-US" b="1" dirty="0" err="1"/>
              <a:t>Giurisprudenza</a:t>
            </a:r>
            <a:endParaRPr lang="en-US" b="1" dirty="0"/>
          </a:p>
        </p:txBody>
      </p:sp>
    </p:spTree>
    <p:extLst>
      <p:ext uri="{BB962C8B-B14F-4D97-AF65-F5344CB8AC3E}">
        <p14:creationId xmlns:p14="http://schemas.microsoft.com/office/powerpoint/2010/main" val="2473653887"/>
      </p:ext>
    </p:extLst>
  </p:cSld>
  <p:clrMapOvr>
    <a:masterClrMapping/>
  </p:clrMapOvr>
</p:sld>
</file>

<file path=ppt/theme/theme1.xml><?xml version="1.0" encoding="utf-8"?>
<a:theme xmlns:a="http://schemas.openxmlformats.org/drawingml/2006/main" name="1_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1582</TotalTime>
  <Words>4475</Words>
  <Application>Microsoft Office PowerPoint</Application>
  <PresentationFormat>Widescreen</PresentationFormat>
  <Paragraphs>49</Paragraphs>
  <Slides>21</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21</vt:i4>
      </vt:variant>
    </vt:vector>
  </HeadingPairs>
  <TitlesOfParts>
    <vt:vector size="29" baseType="lpstr">
      <vt:lpstr>Arial</vt:lpstr>
      <vt:lpstr>Calibri</vt:lpstr>
      <vt:lpstr>Inter</vt:lpstr>
      <vt:lpstr>Luiss Sans</vt:lpstr>
      <vt:lpstr>Luiss type</vt:lpstr>
      <vt:lpstr>Times New Roman</vt:lpstr>
      <vt:lpstr>Titillium Web</vt:lpstr>
      <vt:lpstr>1_Tema di Office</vt:lpstr>
      <vt:lpstr> Diritto pubblico dell’Innovazione e della Sostenibilità    Le comunità energetiche rinnovabili                a cura di Antonio Persico    14 Aprile 2025  </vt:lpstr>
      <vt:lpstr>LE FONTI  - Direttiva (UE) 2018/2001 (art. 22)  - [D.L. 30 dicembre 2019, n. 162, convertito con legge 28 febbraio 2020, n. 8 (art. 42-bis)] - [Decreto MISE 16 settembre 2020] - [deliberazione ARERA 318/2020/R/eel]  - D. Lgs. 8 novembre 2021 n. 199 (artt. 8, 31 e 32) - Deliberazione ARERA 727/2022/R/eel - DM MASE (CACER) n. 414/2023  - Regole Operative GSE (approvate con d.d. 22/2024)       </vt:lpstr>
      <vt:lpstr>CER E CEC - CEC: direttiva 2019/944/UE e artt. 3 e 14 d.lgs. 210/2021 - Partecipazione aperta e volontaria. - Benefici ambientali economici e sociali.  - Attività: le CEC possono partecipare  alla generazione, alla distribuzione, alla fornitura, al consumo, all'aggregazione, allo stoccaggio dell'energia, ai servizi di efficienza energetica, o a servizi di ricarica per veicoli elettrici o fornire altri servizi energetici  ai loro membri o soci; al ricorrere di determinate condizioni di carattere tecnico, le CEC possano gestire reti di distribuzione. - Energia elettrica da qualunque fonte. - Poteri di controllo: no ambito territoriale definito. - No incentivi per condivisione energia.   </vt:lpstr>
      <vt:lpstr>    </vt:lpstr>
      <vt:lpstr>I principi ispiratori - Comunanza di interessi - Autonomia - Partecipazione aperta e volontaria - Struttura democratica - Scopo mutualistico o altruistico  - Assenza di fine di lucro (in senso soggettivo) - Sussidiarietà    </vt:lpstr>
      <vt:lpstr>La partecipazione - la partecipazione alle comunità energetiche rinnovabili è aperta a tutti i consumatori, compresi quelli appartenenti a famiglie a basso reddito o vulnerabili. - per quanto riguarda le imprese, la partecipazione alla comunità di energia rinnovabile non può costituire l'attività commerciale e industriale principale. - la comunità è un soggetto di diritto autonomo e l'esercizio dei poteri di controllo fa capo esclusivamente a persone fisiche, PMI, enti territoriali e autorità locali, ivi incluse le amministrazioni comunali, gli enti di ricerca e formazione, gli enti religiosi, quelli del terzo settore e di protezione ambientale nonché le amministrazioni locali contenute nell'elenco delle amministrazioni pubbliche divulgato dall'Istituto Nazionale di Statistica (di seguito: ISTAT) secondo quanto previsto all'articolo 1, comma 3, della legge 31 dicembre 2009, n. 196, che sono situate nel territorio degli stessi Comuni in cui sono ubicati gli impianti per la condivisione. - i membri mantengono i loro diritti di cliente finale, compreso quello di scegliere il proprio venditore </vt:lpstr>
      <vt:lpstr>Corte cost. n. 48/2023 - l’art. 9, comma 1, lettera b), della legge reg. Abruzzo n. 8 del 2022 stabiliva che la Giunta regionale, con apposito disciplinare, definisce, sentita la competente commissione consiliare, «i requisiti dei soggetti che possono partecipare alle CER e le modalità di gestione delle fonti energetiche all’interno delle comunità e di distribuzione dell’energia prodotta senza finalità di lucro  - L’art. 31 del d.lgs. n. 199 del 2021 detta, al comma 1, i requisiti che i clienti finali devono possedere per poter organizzarsi in CER, e, al comma 2, le condizioni nel rispetto delle quali devono operare le CER. Tali requisiti e tali condizioni sono improntati al principio, espresso dalla direttiva (UE) 2018/2001, della massima apertura delle CER. In questo senso si esprimono: l’art. 2, paragrafo 2, numero 16), lettera a), della direttiva citata, secondo cui la CER «si basa sulla partecipazione aperta e volontaria»; l’art. 22, paragrafo 1, ai sensi del quale «[g]li Stati membri assicurano che i clienti finali, in particolare i clienti domestici, abbiano il diritto di partecipare a comunità di energia rinnovabile, […] senza essere soggetti a condizioni o procedure ingiustificate o discriminatorie che ne impedirebbero la partecipazione a una comunità di energia rinnovabile […]»; e l’art. 22, paragrafo 4, lettera f), che richiede agli Stati membri di fornire «un quadro di sostegno atto a promuovere e agevolare lo sviluppo delle comunità di energia rinnovabile», che garantisca, tra l’altro, che «la partecipazione alle comunità di energia rinnovabile sia aperta a tutti i consumatori, compresi quelli appartenenti a famiglie a basso reddito o vulnerabili».  </vt:lpstr>
      <vt:lpstr>Corte cost. n. 48/2023  In questo contesto, l’evocato parametro interposto esprime dunque un principio fondamentale della materia «produzione, trasporto e distribuzione nazionale dell’energia», finalizzato a garantire in maniera uniforme su tutto il territorio nazionale la più ampia possibilità di partecipare a una CER, in attuazione di quanto disposto dal legislatore europeo. La disposizione regionale impugnata contrasta con tale principio fondamentale, affidando alla Regione il compito di definire i requisiti per poter partecipare a una CER, laddove essi sono invece già esaustivamente definiti dalla legge statale. Né vale a escludere il vizio di illegittimità costituzionale il carattere non immediatamente lesivo della norma regionale, che non stabilisce essa stessa requisiti diversi da quelli stabiliti dal menzionato d.lgs. n. 199 del 2021, bensì fa rinvio ad un successivo atto della Giunta regionale. La violazione si concreta infatti già nel momento in cui la Regione si appropria di una disciplina che, a tutela della massima apertura delle CER, deve invece essere uniforme su tutto il territorio nazionale. Deve, pertanto, dichiararsi l’illegittimità costituzionale dell’art. 9, comma 1, lettera b), della legge reg. Abruzzo n. 8 del 2022, limitatamente alle parole «i requisiti dei soggetti che possono partecipare alle CER e».  </vt:lpstr>
      <vt:lpstr>Le attività  - l'energia autoprodotta è utilizzata prioritariamente per l'autoconsumo istantaneo in sito ovvero per la condivisione con i membri della comunità, mentre l'energia eventualmente eccedentaria può essere accumulata e venduta anche tramite accordi di compravendita di energia elettrica rinnovabile, direttamente o mediante aggregazione. - i membri della comunità utilizzano la rete di distribuzione per condividere l'energia prodotta, anche ricorrendo a impianti di stoccaggio, con le medesime modalità stabilite per le comunità energetiche dei cittadini. L'energia può essere condivisa nell'ambito della stessa zona di mercato, ferma restando la sussistenza del requisito di connessione alla medesima cabina primaria per l'accesso agli incentivi e per le restituzioni (valorizzazione). - la comunità può produrre altre forme di energia da fonti rinnovabili finalizzate all'utilizzo da parte dei membri, può promuovere interventi integrati di domotica, interventi di efficienza energetica, nonché offrire servizi di ricarica dei veicoli elettrici ai propri membri e assumere il ruolo di società di vendita al dettaglio e può offrire servizi ancillari e di flessibilità.  - Altre attività (C.E.R.S.)?  </vt:lpstr>
      <vt:lpstr>La disponibilità degli impianti  - ai fini dell'energia condivisa rileva solo la produzione di energia rinnovabile degli impianti che risultano nella disponibilità e sotto il controllo della comunità. - Disponibilità ≠ proprietà. Ad es. locazione, comodato.  - produttori terzi   - Energia bene comune?  </vt:lpstr>
      <vt:lpstr>La forma giuridica  - considerando 71 dir. 2018/2001: gli Stati membri dovrebbero avere la possibilità di scegliere una qualsiasi forma di entità per le comunità di energia rinnovabile a condizione che tale entità possa, agendo a proprio nome, esercitare diritti ed essere soggetta a determinati obblighi. Per evitare gli abusi e garantire un'ampia partecipazione, le comunità di energia rinnovabile dovrebbero poter mantenere la propria autonomia dai singoli membri e dagli altri attori di mercato tradizionali che partecipano alla comunità in qualità di membri o azionisti, o che cooperano con altri mezzi, come gli investimenti. La partecipazione ai progetti di energia rinnovabile dovrebbe essere aperta a tutti i potenziali membri locali sulla base di criteri oggettivi, trasparenti e non discriminatori.  - dovrebbero escludersi società con fine di lucro ex 2247 c.c. - forme idonee: es. associazioni e società cooperative. - eventuale applicabilità d.lgs. n. 175/2016 in caso di partecipazione di p.AA. a ente avente forma di società. - i clienti finali possono recedere in ogni momento dalla configurazione di autoconsumo, fermi restando eventuali corrispettivi concordati in caso di recesso anticipato per la compartecipazione agli investimenti sostenuti, che devono comunque risultare equi e proporzionati. - la forma giuridica più consona dipende dalle attività che la CER dovrà realizzare secondo il proprio statuto </vt:lpstr>
      <vt:lpstr>Sistema incentivante - incentivo in conto esercizio/tariffa incentivante (vale per cacer: autoconsumatore a distanza, cer e gruppo di autoconsumatori) - quota vincolata a destinazione vincolata in caso di imprese - eventuale incentivo PNRR in conto capitale (Comuni con meno di 5000 abitanti) - contributo disciplinato da ARERA per valorizzazione autoconsumo diffuso     </vt:lpstr>
      <vt:lpstr>Corte conti – Sez. reg. controllo Toscana - Deliberazione n. 77/2023/PASP - Comunità energetica di Montevarchi Valdarno Scarl - pubblicazione preventiva di schema atto deliberativo - l’Ente, richiamati gli obiettivi climatici ed energetici e la disciplina europea e nazionale (legislativa e amministrativa) di settore, si era limitato ad affermare: “il ruolo delle amministrazioni locali assume estrema rilevanza all’interno delle CER, come punto di riferimento iniziale per la nascita della CER, per essere considerati enti aggregatori di tutta la comunità territoriale” (così, deliberazione del Consiglio comunale n. 5/2023, pag. 4); ciò senza fornire alcun puntuale ancoraggio della decisione di costituire la società alle finalità enucleate nell’art. 4 del T.U.S.P. Peraltro, dalla disamina dell’art. 4 dello Statuto “Scopo e oggetto sociale” emergeva che la CER Montevarchi - Valdarno Scarl era chiamata a svolgere attività ulteriori rispetto alla mission affidata, di norma, alle comunità di energia rinnovabili dalle legislazione europea e nazionale      </vt:lpstr>
      <vt:lpstr>Corte conti – Sez. reg. controllo Toscana - Deliberazione n. 77/2023/PASP - Le finalità meritorie, cui le comunità energetiche sono volte, non possono tuttavia ritenersi di per sé sufficienti a suffragare le ragioni relative alla costituzione della società in esame. A conforto di ciò milita, in primo luogo, il dato testuale: nessuna previsione della legislazione europea e nazionale, né il T.U.S.P. esonerano l’Amministrazione procedente dall’onere motivazionale rafforzato di cui all’art. 5, comma 1, e all’art. 4 T.U.S.P. Nell’atto all’esame viene in rilievo non tanto la scelta in sé dell’Ente di partecipare ad una comunità energetica rinnovabile, quanto l’ammissibilità di conseguire tale obiettivo mediante il ricorso ad un modulo organizzativo di tipo societario. Tale specifica soluzione impone all’Amministrazione comunale, in primo luogo, di motivare la coerenza della partecipazione con le proprie finalità istituzionali, ancorando le specifiche valutazioni all’art. 4 T.U.S.P., il quale vieta la costituzione di società aventi per oggetto attività di produzione di beni e servizi che non siano strettamente necessarie per il perseguimento delle proprie finalità istituzionali. Le valutazioni devono essere quindi condotte avendo riguardo allo specifico oggetto sociale della società costituenda e non al “modello astratto” di comunità energetica, coniato dal legislatore.  Montevarchi.       </vt:lpstr>
      <vt:lpstr>Corte conti – Sez. reg. controllo Toscana - Deliberazione n. 77/2023/PASP  Difatti, la produzione di energia da fonti rinnovabili – qualificata in giurisprudenza come attività d’interesse pubblico (cfr., Cons. St., sez. VI, 23 marzo 2016, n. 1201; Cons. St., sez. IV, 12 aprile 2021, n. 2983; Cons. St., sez. IV, 28 marzo 2022, n. 2242) - la condivisione, l’accumulo e la vendita della stessa - purché avvenga nel rispetto dell’art. 31 del d.lgs. n. 199/2021 – e alcune attività connesse (quali, gestire i rapporti con il GSE; monitorare produzione e consumi dei propri soci con finalità di verifica e rendicontazione; accedere agli incentivi e ai rimborsi connessi alla condivisione dell’energia tra i soci), previste dall’art. 4, comma 3, dello Statuto sono tendenzialmente in linea con le attività delle comunità energetiche ex art. 31 del d.lgs. n. 199/2021; esse possono, peraltro, assolvere ad una finalità pubblica purché la motivazione dimostri “che si tratta di attività di produzione e fornitura di un bene (nel caso di specie, l’energia elettrica) che, in relazione al territorio di riferimento, non sarebbe svolta dal mercato senza un intervento pubblico o sarebbe espletata a condizioni differenti in termini di accessibilità fisica ed economica, continuità, non discriminazione, qualità e sicurezza, e che il Comune, nell'ambito delle competenze attribuite dalla legge (cfr. art. 3 e 13 del d.lgs. n. 267 del 2000), assume come necessaria per assicurare la soddisfazione dei bisogni della collettività di riferimento” (così, ex plurimis Sezione regionale di controllo per la Lombardia, deliberazione n. 201/2017/PAR). Condizione questa che – come si è avuto già modo di precisare – non è stata pienamente adempiuta con l’atto deliberativo n. 5/2023. 4.1.3.3.2. A diversa conclusione deve, invece, pervenirsi con riguardo allo svolgimento di attività di ricerca (e quelle ad essa connesse), consentite alla CER Montevarchi – Valdarno s.c.a.r.l. ai sensi dell’art. 4, comma 4, dello Statuto: tale attività non risulta immediatamente riconducibile alle finalità istituzionali di un ente comunale    </vt:lpstr>
      <vt:lpstr>Corte conti – Sez. reg. controllo Toscana - Deliberazione n. 77/2023/PASP Il Collegio osserva che la decisione di costituire la nuova entità giuridica nelle forme del tipo “società consortile a responsabilità limitata” - oltre alle illustrate carenze motivazionali – non appare superare neanche il parametro della ragionevolezza, proprio in considerazione delle caratteristiche strutturali del prototipo “comunità energetica rinnovabile”. Sul punto, appare utile rammentare che la normativa di settore configura quest’ultima come un “soggetto giuridico”: a) autonomo rispetto ai propri partecipanti, che possono essere persone fisiche, PMI, enti territoriali o Autorità locali, imprese etc.; b) teso a perseguire l’obiettivo principale di fornire benefici ambientali, economici o sociali a livello di comunità ai suoi soci o membri o alle aree locali in cui opera la comunità e non quello di realizzare profitti finanziari; c) basato sulla partecipazione aperta e volontaria. Sebbene il tipo s.c.a.r.l. soddisfi – come modello astratto - il requisito “soggetto dotato di autonomia” rispetto ai membri partecipanti alla stessa, sussistono dubbi in merito ad altre caratteristiche e, in primis, alla idoneità di garantire la partecipazione libera e volontaria dei membri della comunità. Ai sensi dell’art. 2615-ter c.c. le società consortili hanno, come scopo sociale, quello tipico del contratto di consorzio ex art. 2602 c.c. (i.e., l’istituzione di un’organizzazione comune per la disciplina o per lo svolgimento di determinate fasi delle rispettive imprese); inoltre, l’atto costitutivo può stabilire l’obbligo dei soci di versare contributi in denaro (cfr. art. 2615-ter, comma 2, c.c.). Il Collegio richiama, però, l’attenzione sulla circostanza che la società consortile (art. 2615 ter c.c.) e 23 il consorzio (art. 2602 c.c.) sono istituti differenti … Nell’ambito di questa cornice, il Collegio osserva che la s.r.l. o la società azionaria, ai cui framework normativi le società consortili ex art. 2615 ter c.c. tendono, sono strutture societarie cd. a capitale fisso. In queste fattispecie, l’ingresso dei nuovi soci può avere luogo, in estrema sintesi, attraverso le seguenti modalità: i) trasferimento della partecipazione già in circolazione in quanto detenuta da un socio; ii) delibera di aumento di capitale anche mediante offerta di quote di nuova emissione a terzi e sottoscrizione dello stesso (o di una parte) ad opera del nuovo socio, da liberarsi mediante conferimento in denaro o natura, con modifica dell’atto costitutivo. In tale ultimo caso e con specifico riguardo alla società a responsabilità limitata - tipo di società consortile opzionato dall’Ente – l’ingresso di nuovi soci nella compagine sociale potrebbe peraltro trovare un ostacolo nell’esercizio, da parte di uno o più quotisti, del diritto di opzione (recte diritto di sottoscrizione) riconosciuto dall’art. 2481-bis c.c. a tutela del carattere personalistico della società a responsabilità limitata.    </vt:lpstr>
      <vt:lpstr>Corte conti – Sez. reg. controllo Toscana - Deliberazione n. 77/2023/PASP Anche accantonando, pertanto, la problematica relativa al diritto di sottoscrizione dei quotisti in sede di aumento di capitale, le regole di “ingresso” di nuovi soci nella compagine sociale dettate per le società a capitale fisso non sembrerebbero comunque garantire il principio della partecipazione aperta e volontaria; nel quadro delineato dal legislatore nazionale e dal legislatore europeo, il modello della “comunità energetica rinnovabile” è concepito come un’entità giuridica autonoma caratterizzata da un alto livello di fluidità in ingresso e uscita dei soci, con una significativa riduzione degli oneri amministrativi. Le considerazioni che precedono avrebbero dovuto indurre l’Ente ad effettuare un’analisi comparata con altri modelli organizzativi, all’uopo più funzionali rispetto alle caratteristiche della comunità de qua.    </vt:lpstr>
      <vt:lpstr>Corte conti – Sez. reg. controllo Lombardia - Deliberazione n.202/2024/PASP - Comunità energetica rinnovabile solidale solare lodigiana società cooperativa  - Nel caso in esame, si riscontra una lacuna nella motivazione dell’atto deliberativo proprio in ordine alla stretta necessità dello strumento societario per il perseguimento delle finalità istituzionali, rinvenendosi unicamente affermazioni di carattere tautologico (“La Società è da considerarsi come necessaria per il Comune se vuole perseguire le finalità istituzionali che sono tipiche di qualsiasi comunità energetica rinnovabile”). Lacuna che si correla, come subito si dirà, alle carenze che connotano i passaggi della motivazione relativi alla convenienza economica e alla scelta tra autoproduzione ed esternalizzazione. a.3) Un’ulteriore lacuna si rinviene poi nella mancata indicazione degli ulteriori soggetti partecipanti alla CER, riscontrandosi nelle premesse della relazione unicamente un riferimento al fatto che “la Società ha come promotori, oltre al Comune di Lodi, la Provincia di Lodi, associazioni, imprenditori e persone fisiche”. … Ora, nell’atto deliberativo in esame è presente una stringata giustificazione delle ragioni della scelta tra autoproduzione ed esternalizzazione, laddove la relazione allegata alla deliberazione consiliare afferma che gli obiettivi perseguiti dal Comune non possono essere conseguiti mediante una gestione diretta, per la quale - si legge nella deliberazione consiliare - il Comune “non possiederebbe le relative competenze, anche umane, ma solo partecipando alla Società e collaborando con le altre realtà che la compongono”. Così succintamente argomentata la non praticabilità dell’opzione gestionale diretta, risulta invece totalmente obliterata ogni valutazione in merito alla convenienza economica di ulteriori e alternative modalità di gestione congiunta dell’attività (associazione, consorzio, ente del terzo settore).   </vt:lpstr>
      <vt:lpstr>Corte conti – Sez. reg. controllo Sicilia - Deliberazione n. 10/2025/PASP - Comunità energetica: Società Cooperativa a r.l. - Impresa sociale di Comunità, Comune di Troina - opportuno evidenziare le puntuali caratteristiche conferite al procedimento di consultazione degli interessi territoriali ed alla scelta dello strumento individuato per la gestione degli interessi della Comunità energetica, sotto il profilo della compatibilità con l’ordinamento comunitario e della sostenibilità economica, entrambi pienamente e virtuosamente realizzati, come si evince dallo studio di fattibilità tecnico giuridica elaborato nell’ambito della convenzione stipulata tra il Comune di Troina e l’Università degli Studi di Catania, Dipartimento di Giurisprudenza e Dipartimento di Ingegneria Elettrica, Elettronica e Informatica (DIEEI). - al fine della valutazione del procedimento di consultazione pubblica, come si evince dalla documentazione pervenuta, a seguito dell’adozione della delibera n. 30 dell’8.5.2024, il Comune ha organizzato due incontri con la cittadinanza (in data 21.06.2024 e 20.09.2024 ) per esplicare lo scopo dell’iniziativa sul funzionamento della CER e sulla sua forma giuridica. Contemporaneamente, il Comune ha avviato una nuova procedura di Manifestazione di interesse (sulla base degli schemi di “Avviso pubblico” e “Manifestazione di interesse” allegati alla delibera), con scadenza al 30 settembre 2024; - la documentazione trasmessa alla Sezione di controllo include i risultati di tale consultazione e fornisce un quadro completo in merito al progetto di costituzione della CER </vt:lpstr>
      <vt:lpstr>Corte conti – Sez. reg. controllo Sicilia - Deliberazione n. 10/2025/PASP - la nascente CER: a) possiede una rilevante rappresentanza tra le diverse categorie del tessuto economico sociale; b) presenta profili di immissione di energia maggiori rispetto ai punti di prelievo, e proprio su tale dato potrà realizzare il necessario bilanciamento sociale procedendo ad ampliare la platea dei consumatori, rivolgendo particolare attenzione alla mission sociale di coinvolgere, tra gli utenti, coloro che versano in condizioni di povertà energetica.  … il Collegio ritiene utile evidenziare la possibilità di partecipazione alla CER in favore di soggetti in condizioni di povertà o di vulnerabilità energetica, individuati per criteri statutari, tenendo conto anche degli indici forniti dall’Osservatorio nazionale della povertà energetica, istituito con decreto del Ministro della transizione ecologica del 29 marzo 2022 (art. 31, comma 1, lett. d), d.lgs. 199/2021, la partecipazione alla CER è aperta a tutti i consumatori, compresi quelli appartenenti a famiglie a basso reddito o vulnerabili); Inoltre, altrettanto rilevante è la natura mutualistica dello scopo, poiché in conformità alla normativa vigente, l’obiettivo principale della CER è quello di fornire benefici ambientali, economici e sociali alla comunità locale, ai suoi partecipanti o alle aree locali in cui opera, piuttosto che realizzare profitti finanziari (art. 2, lett. c) Dir. RED II, art. 31 D.lgs. 199/2021). ... L’iniziativa del Comune di Troina si colloca nell’ambito del modello, pienamente conforme e supportato dal diritto comunitario, secondo il quale la pubblica amministrazione assume il ruolo di guida e sostegno durante tutto l’iter di avvio della CER (modello “public lead”). Quindi, con la costituzione della CER, il Comune di Troina agisce nella qualità di soggetto istituzionalmente preposto alla tutela degli interessi pubblici e privati della comunità di riferimento e di garante delle azioni e dei programmi orientati al soddisfacimento dei livelli ottimali dei servizi che offre alla cittadinanza. In tale ambito, l’amministrazione comunale beneficia della capacità aggregativa della comunità di cittadini e di imprese presenti sul proprio territorio, per la promozione delle iniziative partecipative finalizzate alla realizzazione della CER nell’ambito di un percorso democratico, aperto e trasparente. </vt:lpstr>
      <vt:lpstr> REGOLAMENTO PER LA MESSA A DISPOSIZIONE DI AREE E IMPIANTI SOLARI FOTOVOLTAICI DI ROMA CAPITALE A FAVORE DI COMUNITÀ ENERGETICHE RINNOVABILI SOLIDALI - delibera m. 174/2024 dall’Assemblea Capitolina.  - Comunità Energetica Rinnovabile Solidale o CERS: comunità energetica rinnovabile che, secondo quanto previsto nel relativo statuto, metta a disposizione i benefici derivanti dalla condivisione dell’energia alla comunità di riferimento per realizzare interventi di carattere ambientale, sociale ed economico attraverso convenzioni o patti di collaborazione da sottoscrivere tra la CERS e l’Amministrazione ai sensi del Regolamento per l’amministrazione condivisa dei beni comuni materiali e immateriali di Roma Capitale, ovvero altri strumenti di amministrazione condivisa ovvero, in ogni caso, altri strumenti che garantiscano la destinazione a interventi di carattere ambientale, sociale ed economico nell’area di riferimento;   - coprogettazione con ETS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LabGov &amp;  MSc in Law, Digital Innovation and Sustainability</dc:title>
  <dc:creator>Pier Paolo Zitti</dc:creator>
  <cp:lastModifiedBy>ACER</cp:lastModifiedBy>
  <cp:revision>75</cp:revision>
  <dcterms:created xsi:type="dcterms:W3CDTF">2022-12-06T16:21:45Z</dcterms:created>
  <dcterms:modified xsi:type="dcterms:W3CDTF">2025-04-12T14:23:31Z</dcterms:modified>
</cp:coreProperties>
</file>