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3"/>
  </p:notesMasterIdLst>
  <p:sldIdLst>
    <p:sldId id="494" r:id="rId2"/>
    <p:sldId id="2226" r:id="rId3"/>
    <p:sldId id="2231" r:id="rId4"/>
    <p:sldId id="2227" r:id="rId5"/>
    <p:sldId id="2232" r:id="rId6"/>
    <p:sldId id="2229" r:id="rId7"/>
    <p:sldId id="2233" r:id="rId8"/>
    <p:sldId id="2235" r:id="rId9"/>
    <p:sldId id="2236" r:id="rId10"/>
    <p:sldId id="2234" r:id="rId11"/>
    <p:sldId id="220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56BA-A650-38E2-B055-1894682F4C1D}" name="Christian Fernando  Iaione" initials="CI" userId="S::ciaione@luiss.it::342a6fbf-f550-4640-b236-51abcd9c8d17" providerId="AD"/>
  <p188:author id="{F3CCC9C5-9E79-DA51-A983-2A3487858AE2}" name="Alberica Aquili" initials="AA" userId="S::aaquili@luiss.it::df81069e-3f3e-4683-be2e-239834f7e74b" providerId="AD"/>
  <p188:author id="{FED26EEE-6E48-7ED1-B3A1-D709A3C31229}" name="Pier Paolo Zitti" initials="PZ" userId="S::pzitti@luiss.it::ef5c72d2-504f-44cb-a53d-3125d9e329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CC3F2-E2D0-F47D-F3EE-46B638BAD7A4}" v="4" dt="2025-01-31T13:46:3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720"/>
  </p:normalViewPr>
  <p:slideViewPr>
    <p:cSldViewPr snapToGrid="0">
      <p:cViewPr varScale="1">
        <p:scale>
          <a:sx n="102" d="100"/>
          <a:sy n="10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F08C-6E4F-3B42-9694-5A99BBF2D0B1}" type="datetimeFigureOut">
              <a:rPr lang="it-IT" smtClean="0"/>
              <a:t>07/02/25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CE8F-5951-6748-BF5E-36FD22E74A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6610526-56F4-3B44-8A01-8B4FD29A8A2B}" type="datetime4">
              <a:rPr lang="it-IT" smtClean="0"/>
              <a:t>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5DBE5F5-D117-4075-B33F-E2D4674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3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FF05F3C4-ADBC-4200-97F8-78889E6195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553" y="4899944"/>
            <a:ext cx="1594915" cy="879576"/>
          </a:xfrm>
          <a:prstGeom prst="rect">
            <a:avLst/>
          </a:prstGeom>
        </p:spPr>
      </p:pic>
      <p:pic>
        <p:nvPicPr>
          <p:cNvPr id="3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26C26C-7CAF-486F-B577-B1947EB89B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35" name="image3.jpeg">
            <a:extLst>
              <a:ext uri="{FF2B5EF4-FFF2-40B4-BE49-F238E27FC236}">
                <a16:creationId xmlns:a16="http://schemas.microsoft.com/office/drawing/2014/main" id="{CF40DC18-3E86-45B1-8827-63651856456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24079" y="4993483"/>
            <a:ext cx="1010376" cy="685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E4DF34-8BA8-CA1F-236D-99E415BD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7" y="4993483"/>
            <a:ext cx="1768930" cy="6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C484-DEAD-E444-8C0E-49DF19570D92}" type="datetime4">
              <a:rPr lang="it-IT" smtClean="0"/>
              <a:t>7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AA69D306-FCAE-2B41-96BB-373E82416A2D}" type="datetime4">
              <a:rPr lang="it-IT" smtClean="0"/>
              <a:t>7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290996A-3AB8-9940-AA8B-8AB8F10338ED}" type="datetime4">
              <a:rPr lang="it-IT" smtClean="0"/>
              <a:t>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11889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44128C9-BA6C-2649-AAE1-A1442D21FB64}" type="datetime4">
              <a:rPr lang="it-IT" smtClean="0"/>
              <a:t>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40193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AD2D7E27-BEAB-7340-9C87-28EA9182886F}" type="datetime4">
              <a:rPr lang="it-IT" smtClean="0"/>
              <a:t>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13524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25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0474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30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F253B523-2E92-7447-AF14-D14B212A7211}" type="datetime4">
              <a:rPr lang="it-IT" smtClean="0"/>
              <a:t>7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6C1859-7B1B-464F-9B19-EFB05CA7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6D0C2EC-21E4-4EFF-AA6F-D62D2065C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5960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B3FEA3-9FFA-4135-B14B-7F0982D96A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97B84861-CE57-402F-AF9A-9B679C0C4A82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37005" y="6234940"/>
            <a:ext cx="627991" cy="425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5F8D07-7A03-87A5-8016-391243D0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54" y="6206745"/>
            <a:ext cx="1141597" cy="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C2849C77-4588-A247-BA4F-6AA75438280F}" type="datetime4">
              <a:rPr lang="it-IT" smtClean="0"/>
              <a:t>7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6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2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D3803-E683-4367-BE59-9D3DFC4B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20" y="1636688"/>
            <a:ext cx="11189995" cy="3933384"/>
          </a:xfrm>
        </p:spPr>
        <p:txBody>
          <a:bodyPr/>
          <a:lstStyle/>
          <a:p>
            <a:r>
              <a:rPr lang="en-US" sz="3200" dirty="0">
                <a:latin typeface="Luiss Sans"/>
              </a:rPr>
              <a:t>	</a:t>
            </a:r>
            <a:r>
              <a:rPr lang="en-US" sz="3200" dirty="0" err="1">
                <a:latin typeface="Luiss Sans"/>
              </a:rPr>
              <a:t>Diritto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pubblico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dell’</a:t>
            </a:r>
            <a:r>
              <a:rPr lang="en-US" sz="3200" i="1" dirty="0" err="1">
                <a:latin typeface="Luiss Sans"/>
              </a:rPr>
              <a:t>Innovazione</a:t>
            </a:r>
            <a:r>
              <a:rPr lang="en-US" sz="3200" dirty="0">
                <a:latin typeface="Luiss Sans"/>
              </a:rPr>
              <a:t> e </a:t>
            </a:r>
            <a:r>
              <a:rPr lang="en-US" sz="3200" dirty="0" err="1">
                <a:latin typeface="Luiss Sans"/>
              </a:rPr>
              <a:t>della</a:t>
            </a:r>
            <a:r>
              <a:rPr lang="en-US" sz="3200" dirty="0">
                <a:latin typeface="Luiss Sans"/>
              </a:rPr>
              <a:t> </a:t>
            </a:r>
            <a:r>
              <a:rPr lang="en-US" sz="3200" i="1" dirty="0" err="1">
                <a:latin typeface="Luiss Sans"/>
              </a:rPr>
              <a:t>Sostenibilità</a:t>
            </a:r>
            <a:r>
              <a:rPr lang="en-US" sz="32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r>
              <a:rPr lang="en-US" sz="3200" dirty="0">
                <a:latin typeface="Luiss Sans"/>
              </a:rPr>
              <a:t>	</a:t>
            </a:r>
            <a:r>
              <a:rPr lang="en-US" sz="2400" dirty="0">
                <a:latin typeface="Luiss Sans"/>
              </a:rPr>
              <a:t>Chi </a:t>
            </a:r>
            <a:r>
              <a:rPr lang="en-US" sz="2400" dirty="0" err="1">
                <a:latin typeface="Luiss Sans"/>
              </a:rPr>
              <a:t>guida</a:t>
            </a:r>
            <a:r>
              <a:rPr lang="en-US" sz="2400" dirty="0">
                <a:latin typeface="Luiss Sans"/>
              </a:rPr>
              <a:t> il </a:t>
            </a:r>
            <a:r>
              <a:rPr lang="en-US" sz="2400" dirty="0" err="1">
                <a:latin typeface="Luiss Sans"/>
              </a:rPr>
              <a:t>cambiamento</a:t>
            </a:r>
            <a:r>
              <a:rPr lang="en-US" sz="2400" dirty="0">
                <a:latin typeface="Luiss Sans"/>
              </a:rPr>
              <a:t>? </a:t>
            </a:r>
            <a:r>
              <a:rPr lang="en-US" sz="2400" dirty="0" err="1">
                <a:latin typeface="Luiss Sans"/>
              </a:rPr>
              <a:t>Innovazione</a:t>
            </a:r>
            <a:r>
              <a:rPr lang="en-US" sz="2400" dirty="0">
                <a:latin typeface="Luiss Sans"/>
              </a:rPr>
              <a:t> e </a:t>
            </a:r>
            <a:r>
              <a:rPr lang="en-US" sz="2400" dirty="0" err="1">
                <a:latin typeface="Luiss Sans"/>
              </a:rPr>
              <a:t>sostenibilità</a:t>
            </a:r>
            <a:r>
              <a:rPr lang="en-US" sz="2400" dirty="0">
                <a:latin typeface="Luiss Sans"/>
              </a:rPr>
              <a:t> </a:t>
            </a:r>
            <a:r>
              <a:rPr lang="en-US" sz="2400" dirty="0" err="1">
                <a:latin typeface="Luiss Sans"/>
              </a:rPr>
              <a:t>tra</a:t>
            </a:r>
            <a:r>
              <a:rPr lang="en-US" sz="2400" dirty="0">
                <a:latin typeface="Luiss Sans"/>
              </a:rPr>
              <a:t> Città, </a:t>
            </a:r>
            <a:r>
              <a:rPr lang="en-US" sz="2400" dirty="0" err="1">
                <a:latin typeface="Luiss Sans"/>
              </a:rPr>
              <a:t>Regioni</a:t>
            </a:r>
            <a:r>
              <a:rPr lang="en-US" sz="2400" dirty="0">
                <a:latin typeface="Luiss Sans"/>
              </a:rPr>
              <a:t> e </a:t>
            </a:r>
            <a:r>
              <a:rPr lang="en-US" sz="2400" dirty="0" err="1">
                <a:latin typeface="Luiss Sans"/>
              </a:rPr>
              <a:t>Stato</a:t>
            </a:r>
            <a:r>
              <a:rPr lang="en-US" sz="2400" dirty="0">
                <a:latin typeface="Luiss Sans"/>
              </a:rPr>
              <a:t>.</a:t>
            </a:r>
            <a:br>
              <a:rPr lang="en-US" sz="2400" dirty="0">
                <a:latin typeface="Luiss Sans"/>
              </a:rPr>
            </a:br>
            <a:r>
              <a:rPr lang="en-US" sz="2400" dirty="0">
                <a:latin typeface="Luiss Sans"/>
              </a:rPr>
              <a:t>             </a:t>
            </a:r>
            <a:br>
              <a:rPr lang="en-US" sz="2400" dirty="0">
                <a:latin typeface="Luiss Sans"/>
              </a:rPr>
            </a:br>
            <a:r>
              <a:rPr lang="en-US" sz="2400" dirty="0">
                <a:latin typeface="Luiss Sans"/>
              </a:rPr>
              <a:t>             </a:t>
            </a:r>
            <a:r>
              <a:rPr lang="en-US" sz="2400" b="0" dirty="0">
                <a:latin typeface="Luiss Sans"/>
              </a:rPr>
              <a:t>La </a:t>
            </a:r>
            <a:r>
              <a:rPr lang="en-US" sz="2400" b="0" dirty="0" err="1">
                <a:latin typeface="Luiss Sans"/>
              </a:rPr>
              <a:t>prospettiva</a:t>
            </a:r>
            <a:r>
              <a:rPr lang="en-US" sz="2400" b="0" dirty="0">
                <a:latin typeface="Luiss Sans"/>
              </a:rPr>
              <a:t> </a:t>
            </a:r>
            <a:r>
              <a:rPr lang="en-US" sz="2400" b="0" dirty="0" err="1">
                <a:latin typeface="Luiss Sans"/>
              </a:rPr>
              <a:t>delle</a:t>
            </a:r>
            <a:r>
              <a:rPr lang="en-US" sz="2400" b="0" dirty="0">
                <a:latin typeface="Luiss Sans"/>
              </a:rPr>
              <a:t> </a:t>
            </a:r>
            <a:r>
              <a:rPr lang="en-US" sz="2400" b="0" dirty="0" err="1">
                <a:latin typeface="Luiss Sans"/>
              </a:rPr>
              <a:t>Regioni</a:t>
            </a:r>
            <a:r>
              <a:rPr lang="en-US" sz="2400" b="0" dirty="0">
                <a:latin typeface="Luiss Sans"/>
              </a:rPr>
              <a:t> e </a:t>
            </a:r>
            <a:r>
              <a:rPr lang="en-US" sz="2400" b="0" dirty="0" err="1">
                <a:latin typeface="Luiss Sans"/>
              </a:rPr>
              <a:t>degli</a:t>
            </a:r>
            <a:r>
              <a:rPr lang="en-US" sz="2400" b="0" dirty="0">
                <a:latin typeface="Luiss Sans"/>
              </a:rPr>
              <a:t> </a:t>
            </a:r>
            <a:r>
              <a:rPr lang="en-US" sz="2400" b="0" dirty="0" err="1">
                <a:latin typeface="Luiss Sans"/>
              </a:rPr>
              <a:t>enti</a:t>
            </a:r>
            <a:r>
              <a:rPr lang="en-US" sz="2400" b="0" dirty="0">
                <a:latin typeface="Luiss Sans"/>
              </a:rPr>
              <a:t> </a:t>
            </a:r>
            <a:r>
              <a:rPr lang="en-US" sz="2400" b="0" dirty="0" err="1">
                <a:latin typeface="Luiss Sans"/>
              </a:rPr>
              <a:t>locali</a:t>
            </a:r>
            <a:r>
              <a:rPr lang="en-US" sz="2400" b="0" dirty="0">
                <a:latin typeface="Luiss Sans"/>
              </a:rPr>
              <a:t> – a cura di Davide Testa</a:t>
            </a:r>
            <a:br>
              <a:rPr lang="en-US" sz="2400" dirty="0">
                <a:latin typeface="Luiss Sans"/>
              </a:rPr>
            </a:br>
            <a:r>
              <a:rPr lang="en-US" sz="24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r>
              <a:rPr lang="en-US" sz="3200" dirty="0">
                <a:latin typeface="Luiss Sans"/>
              </a:rPr>
              <a:t>	</a:t>
            </a:r>
            <a:r>
              <a:rPr lang="en-US" sz="2400" dirty="0">
                <a:latin typeface="Luiss Sans"/>
              </a:rPr>
              <a:t>10 </a:t>
            </a:r>
            <a:r>
              <a:rPr lang="en-US" sz="2400" dirty="0" err="1">
                <a:latin typeface="Luiss Sans"/>
              </a:rPr>
              <a:t>febbraio</a:t>
            </a:r>
            <a:r>
              <a:rPr lang="en-US" sz="2400" dirty="0">
                <a:latin typeface="Luiss Sans"/>
              </a:rPr>
              <a:t> 2025</a:t>
            </a: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E4A225-89D1-4713-B7B6-24A1E43B1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E3EB5-2A04-C6A7-0713-88717B12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9ED5E-B4B8-F027-43EA-86A866CE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105" y="1172584"/>
            <a:ext cx="9920614" cy="3988784"/>
          </a:xfrm>
        </p:spPr>
        <p:txBody>
          <a:bodyPr/>
          <a:lstStyle/>
          <a:p>
            <a:r>
              <a:rPr lang="en-US" sz="1800" dirty="0">
                <a:latin typeface="Luiss Sans"/>
              </a:rPr>
              <a:t>3. GOVERNANCE DEL PNRR</a:t>
            </a:r>
            <a:r>
              <a:rPr lang="en-US" sz="1800" b="0" dirty="0">
                <a:latin typeface="Luiss Sans"/>
              </a:rPr>
              <a:t> 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b="0" dirty="0">
                <a:latin typeface="Luiss Sans"/>
              </a:rPr>
              <a:t>In </a:t>
            </a:r>
            <a:r>
              <a:rPr lang="en-US" sz="1800" b="0" dirty="0" err="1">
                <a:latin typeface="Luiss Sans"/>
              </a:rPr>
              <a:t>netta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controtendenza</a:t>
            </a:r>
            <a:r>
              <a:rPr lang="en-US" sz="1800" b="0" dirty="0">
                <a:latin typeface="Luiss Sans"/>
              </a:rPr>
              <a:t> rispetto alle </a:t>
            </a:r>
            <a:r>
              <a:rPr lang="en-US" sz="1800" b="0" dirty="0" err="1">
                <a:latin typeface="Luiss Sans"/>
              </a:rPr>
              <a:t>ipotesi</a:t>
            </a:r>
            <a:r>
              <a:rPr lang="en-US" sz="1800" b="0" dirty="0">
                <a:latin typeface="Luiss Sans"/>
              </a:rPr>
              <a:t> fin qui formulate: procedure fortemente </a:t>
            </a:r>
            <a:r>
              <a:rPr lang="en-US" sz="1800" b="0" dirty="0" err="1">
                <a:latin typeface="Luiss Sans"/>
              </a:rPr>
              <a:t>accentrate</a:t>
            </a:r>
            <a:r>
              <a:rPr lang="en-US" sz="1800" b="0" dirty="0">
                <a:latin typeface="Luiss Sans"/>
              </a:rPr>
              <a:t>.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b="0" dirty="0" err="1">
                <a:latin typeface="Luiss Sans"/>
              </a:rPr>
              <a:t>Ragioni</a:t>
            </a:r>
            <a:r>
              <a:rPr lang="en-US" sz="1800" b="0" dirty="0">
                <a:latin typeface="Luiss Sans"/>
              </a:rPr>
              <a:t>: </a:t>
            </a:r>
            <a:r>
              <a:rPr lang="en-US" sz="1800" dirty="0">
                <a:latin typeface="Luiss Sans"/>
              </a:rPr>
              <a:t>EFFICIENZA</a:t>
            </a:r>
            <a:r>
              <a:rPr lang="en-US" sz="1800" b="0" dirty="0">
                <a:latin typeface="Luiss Sans"/>
              </a:rPr>
              <a:t>, </a:t>
            </a:r>
            <a:r>
              <a:rPr lang="en-US" sz="1800" b="0" dirty="0" err="1">
                <a:latin typeface="Luiss Sans"/>
              </a:rPr>
              <a:t>connessa</a:t>
            </a:r>
            <a:r>
              <a:rPr lang="en-US" sz="1800" b="0" dirty="0">
                <a:latin typeface="Luiss Sans"/>
              </a:rPr>
              <a:t> ai tempi </a:t>
            </a:r>
            <a:r>
              <a:rPr lang="en-US" sz="1800" b="0" dirty="0" err="1">
                <a:latin typeface="Luiss Sans"/>
              </a:rPr>
              <a:t>brevi</a:t>
            </a:r>
            <a:r>
              <a:rPr lang="en-US" sz="1800" b="0" dirty="0">
                <a:latin typeface="Luiss Sans"/>
              </a:rPr>
              <a:t> impost </a:t>
            </a:r>
            <a:r>
              <a:rPr lang="en-US" sz="1800" b="0" dirty="0" err="1">
                <a:latin typeface="Luiss Sans"/>
              </a:rPr>
              <a:t>dall’UE</a:t>
            </a:r>
            <a:r>
              <a:rPr lang="en-US" sz="1800" b="0" dirty="0">
                <a:latin typeface="Luiss Sans"/>
              </a:rPr>
              <a:t> per la </a:t>
            </a:r>
            <a:r>
              <a:rPr lang="en-US" sz="1800" b="0" dirty="0" err="1">
                <a:latin typeface="Luiss Sans"/>
              </a:rPr>
              <a:t>realizzazione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dei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progetti</a:t>
            </a:r>
            <a:r>
              <a:rPr lang="en-US" sz="1800" b="0" dirty="0">
                <a:latin typeface="Luiss Sans"/>
              </a:rPr>
              <a:t>. </a:t>
            </a:r>
            <a:r>
              <a:rPr lang="en-US" sz="1800" b="0" dirty="0" err="1">
                <a:latin typeface="Luiss Sans"/>
              </a:rPr>
              <a:t>Stessa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logica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della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necessità</a:t>
            </a:r>
            <a:r>
              <a:rPr lang="en-US" sz="1800" b="0" dirty="0">
                <a:latin typeface="Luiss Sans"/>
              </a:rPr>
              <a:t> e </a:t>
            </a:r>
            <a:r>
              <a:rPr lang="en-US" sz="1800" b="0" dirty="0" err="1">
                <a:latin typeface="Luiss Sans"/>
              </a:rPr>
              <a:t>urgenza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che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sono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presupposti</a:t>
            </a:r>
            <a:r>
              <a:rPr lang="en-US" sz="1800" b="0" dirty="0">
                <a:latin typeface="Luiss Sans"/>
              </a:rPr>
              <a:t> del </a:t>
            </a:r>
            <a:r>
              <a:rPr lang="en-US" sz="1800" b="0" dirty="0" err="1">
                <a:latin typeface="Luiss Sans"/>
              </a:rPr>
              <a:t>decreto-legge</a:t>
            </a:r>
            <a:r>
              <a:rPr lang="en-US" sz="1800" b="0" dirty="0">
                <a:latin typeface="Luiss Sans"/>
              </a:rPr>
              <a:t>…di cui </a:t>
            </a:r>
            <a:r>
              <a:rPr lang="en-US" sz="1800" b="0" dirty="0" err="1">
                <a:latin typeface="Luiss Sans"/>
              </a:rPr>
              <a:t>infatti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si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riscontra</a:t>
            </a:r>
            <a:r>
              <a:rPr lang="en-US" sz="1800" b="0" dirty="0">
                <a:latin typeface="Luiss Sans"/>
              </a:rPr>
              <a:t> il </a:t>
            </a:r>
            <a:r>
              <a:rPr lang="en-US" sz="1800" b="0" dirty="0" err="1">
                <a:latin typeface="Luiss Sans"/>
              </a:rPr>
              <a:t>sistematico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abuso</a:t>
            </a:r>
            <a:r>
              <a:rPr lang="en-US" sz="1800" b="0" dirty="0">
                <a:latin typeface="Luiss Sans"/>
              </a:rPr>
              <a:t>. MA </a:t>
            </a:r>
            <a:r>
              <a:rPr lang="en-US" sz="1800" b="0" dirty="0" err="1">
                <a:latin typeface="Luiss Sans"/>
              </a:rPr>
              <a:t>È</a:t>
            </a:r>
            <a:r>
              <a:rPr lang="en-US" sz="1800" b="0" dirty="0">
                <a:latin typeface="Luiss Sans"/>
              </a:rPr>
              <a:t> VERA EFFICIENZA SE REALIZZA OPERE SCOLLEGATE DAL TERRITORIO?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b="0" dirty="0" err="1">
                <a:latin typeface="Luiss Sans"/>
              </a:rPr>
              <a:t>Dottrina</a:t>
            </a:r>
            <a:r>
              <a:rPr lang="en-US" sz="1800" b="0" dirty="0">
                <a:latin typeface="Luiss Sans"/>
              </a:rPr>
              <a:t> molto </a:t>
            </a:r>
            <a:r>
              <a:rPr lang="en-US" sz="1800" b="0" dirty="0" err="1">
                <a:latin typeface="Luiss Sans"/>
              </a:rPr>
              <a:t>critica</a:t>
            </a:r>
            <a:r>
              <a:rPr lang="en-US" sz="1800" b="0" dirty="0">
                <a:latin typeface="Luiss Sans"/>
              </a:rPr>
              <a:t>: lo </a:t>
            </a:r>
            <a:r>
              <a:rPr lang="en-US" sz="1800" b="0" dirty="0" err="1">
                <a:latin typeface="Luiss Sans"/>
              </a:rPr>
              <a:t>Stato</a:t>
            </a:r>
            <a:r>
              <a:rPr lang="en-US" sz="1800" b="0" dirty="0">
                <a:latin typeface="Luiss Sans"/>
              </a:rPr>
              <a:t> ha ritenuto </a:t>
            </a:r>
            <a:r>
              <a:rPr lang="en-US" sz="1800" b="0" dirty="0" err="1">
                <a:latin typeface="Luiss Sans"/>
              </a:rPr>
              <a:t>necessario</a:t>
            </a:r>
            <a:r>
              <a:rPr lang="en-US" sz="1800" b="0" dirty="0">
                <a:latin typeface="Luiss Sans"/>
              </a:rPr>
              <a:t> “</a:t>
            </a:r>
            <a:r>
              <a:rPr lang="en-US" sz="1800" b="0" dirty="0" err="1">
                <a:latin typeface="Luiss Sans"/>
              </a:rPr>
              <a:t>attingere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prepotentemente</a:t>
            </a:r>
            <a:r>
              <a:rPr lang="en-US" sz="1800" b="0" dirty="0">
                <a:latin typeface="Luiss Sans"/>
              </a:rPr>
              <a:t> alle </a:t>
            </a:r>
            <a:r>
              <a:rPr lang="en-US" sz="1800" b="0" dirty="0" err="1">
                <a:latin typeface="Luiss Sans"/>
              </a:rPr>
              <a:t>competenze</a:t>
            </a:r>
            <a:r>
              <a:rPr lang="en-US" sz="1800" b="0" dirty="0">
                <a:latin typeface="Luiss Sans"/>
              </a:rPr>
              <a:t> legislative </a:t>
            </a:r>
            <a:r>
              <a:rPr lang="en-US" sz="1800" b="0" dirty="0" err="1">
                <a:latin typeface="Luiss Sans"/>
              </a:rPr>
              <a:t>regionali</a:t>
            </a:r>
            <a:r>
              <a:rPr lang="en-US" sz="1800" b="0" dirty="0">
                <a:latin typeface="Luiss Sans"/>
              </a:rPr>
              <a:t>”, come se la </a:t>
            </a:r>
            <a:r>
              <a:rPr lang="en-US" sz="1800" b="0" dirty="0" err="1">
                <a:latin typeface="Luiss Sans"/>
              </a:rPr>
              <a:t>realizzazione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degli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interventi</a:t>
            </a:r>
            <a:r>
              <a:rPr lang="en-US" sz="1800" b="0" dirty="0">
                <a:latin typeface="Luiss Sans"/>
              </a:rPr>
              <a:t> “</a:t>
            </a:r>
            <a:r>
              <a:rPr lang="en-US" sz="1800" b="0" dirty="0" err="1">
                <a:latin typeface="Luiss Sans"/>
              </a:rPr>
              <a:t>sfuggisse</a:t>
            </a:r>
            <a:r>
              <a:rPr lang="en-US" sz="1800" b="0" dirty="0">
                <a:latin typeface="Luiss Sans"/>
              </a:rPr>
              <a:t> alle </a:t>
            </a:r>
            <a:r>
              <a:rPr lang="en-US" sz="1800" b="0" dirty="0" err="1">
                <a:latin typeface="Luiss Sans"/>
              </a:rPr>
              <a:t>possibilità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valutative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dell’ambito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regionale</a:t>
            </a:r>
            <a:r>
              <a:rPr lang="en-US" sz="1800" b="0" dirty="0">
                <a:latin typeface="Luiss Sans"/>
              </a:rPr>
              <a:t>”.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b="0" dirty="0">
                <a:latin typeface="Luiss Sans"/>
              </a:rPr>
              <a:t>Il </a:t>
            </a:r>
            <a:r>
              <a:rPr lang="en-US" sz="1800" b="0" dirty="0" err="1">
                <a:latin typeface="Luiss Sans"/>
              </a:rPr>
              <a:t>coinvolgimento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delle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Regioni</a:t>
            </a:r>
            <a:r>
              <a:rPr lang="en-US" sz="1800" b="0" dirty="0">
                <a:latin typeface="Luiss Sans"/>
              </a:rPr>
              <a:t> e </a:t>
            </a:r>
            <a:r>
              <a:rPr lang="en-US" sz="1800" b="0" dirty="0" err="1">
                <a:latin typeface="Luiss Sans"/>
              </a:rPr>
              <a:t>degli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enti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locali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è</a:t>
            </a:r>
            <a:r>
              <a:rPr lang="en-US" sz="1800" b="0" dirty="0">
                <a:latin typeface="Luiss Sans"/>
              </a:rPr>
              <a:t> ridotto a meri ESECUTORI o al </a:t>
            </a:r>
            <a:r>
              <a:rPr lang="en-US" sz="1800" b="0" dirty="0" err="1">
                <a:latin typeface="Luiss Sans"/>
              </a:rPr>
              <a:t>limite</a:t>
            </a:r>
            <a:r>
              <a:rPr lang="en-US" sz="1800" b="0" dirty="0">
                <a:latin typeface="Luiss Sans"/>
              </a:rPr>
              <a:t>, a monte, a un </a:t>
            </a:r>
            <a:r>
              <a:rPr lang="en-US" sz="1800" b="0" dirty="0" err="1">
                <a:latin typeface="Luiss Sans"/>
              </a:rPr>
              <a:t>ruolo</a:t>
            </a:r>
            <a:r>
              <a:rPr lang="en-US" sz="1800" b="0" dirty="0">
                <a:latin typeface="Luiss Sans"/>
              </a:rPr>
              <a:t> CONSULTIVO PRIVO DI EFFICACIA VINCOLANTE (</a:t>
            </a:r>
            <a:r>
              <a:rPr lang="en-US" sz="1800" b="0" dirty="0" err="1">
                <a:latin typeface="Luiss Sans"/>
              </a:rPr>
              <a:t>parificate</a:t>
            </a:r>
            <a:r>
              <a:rPr lang="en-US" sz="1800" b="0" dirty="0">
                <a:latin typeface="Luiss Sans"/>
              </a:rPr>
              <a:t> alle </a:t>
            </a:r>
            <a:r>
              <a:rPr lang="en-US" sz="1800" b="0" dirty="0" err="1">
                <a:latin typeface="Luiss Sans"/>
              </a:rPr>
              <a:t>altre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categorie</a:t>
            </a:r>
            <a:r>
              <a:rPr lang="en-US" sz="1800" b="0" dirty="0">
                <a:latin typeface="Luiss Sans"/>
              </a:rPr>
              <a:t> del “</a:t>
            </a:r>
            <a:r>
              <a:rPr lang="en-US" sz="1800" b="0" dirty="0" err="1">
                <a:latin typeface="Luiss Sans"/>
              </a:rPr>
              <a:t>partenariato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economico</a:t>
            </a:r>
            <a:r>
              <a:rPr lang="en-US" sz="1800" b="0" dirty="0">
                <a:latin typeface="Luiss Sans"/>
              </a:rPr>
              <a:t>, </a:t>
            </a:r>
            <a:r>
              <a:rPr lang="en-US" sz="1800" b="0" dirty="0" err="1">
                <a:latin typeface="Luiss Sans"/>
              </a:rPr>
              <a:t>sociale</a:t>
            </a:r>
            <a:r>
              <a:rPr lang="en-US" sz="1800" b="0" dirty="0">
                <a:latin typeface="Luiss Sans"/>
              </a:rPr>
              <a:t> e </a:t>
            </a:r>
            <a:r>
              <a:rPr lang="en-US" sz="1800" b="0" dirty="0" err="1">
                <a:latin typeface="Luiss Sans"/>
              </a:rPr>
              <a:t>territoriale</a:t>
            </a:r>
            <a:r>
              <a:rPr lang="en-US" sz="1800" b="0" dirty="0">
                <a:latin typeface="Luiss Sans"/>
              </a:rPr>
              <a:t>”).</a:t>
            </a:r>
            <a:br>
              <a:rPr lang="en-US" sz="1800" b="0" dirty="0">
                <a:latin typeface="Luiss Sans"/>
              </a:rPr>
            </a:br>
            <a:endParaRPr lang="en-US" sz="1800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56F2E3-CF56-5104-E511-605AE4591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31046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52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7">
            <a:extLst>
              <a:ext uri="{FF2B5EF4-FFF2-40B4-BE49-F238E27FC236}">
                <a16:creationId xmlns:a16="http://schemas.microsoft.com/office/drawing/2014/main" id="{6A36C55D-C92E-2D40-81A5-A32C7E11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660912"/>
            <a:ext cx="11242812" cy="3976515"/>
          </a:xfrm>
        </p:spPr>
        <p:txBody>
          <a:bodyPr anchor="t">
            <a:normAutofit/>
          </a:bodyPr>
          <a:lstStyle/>
          <a:p>
            <a:r>
              <a:rPr lang="it-IT" sz="2200" b="1" i="1" dirty="0">
                <a:latin typeface="Luiss Sans"/>
              </a:rPr>
              <a:t>Contatti:</a:t>
            </a:r>
          </a:p>
          <a:p>
            <a:r>
              <a:rPr lang="it-IT" sz="2200" b="1" i="1" dirty="0">
                <a:latin typeface="Luiss Sans"/>
              </a:rPr>
              <a:t>Davide Testa </a:t>
            </a:r>
          </a:p>
          <a:p>
            <a:r>
              <a:rPr lang="it-IT" sz="2000" b="1" i="1" dirty="0">
                <a:latin typeface="Luiss Sans"/>
              </a:rPr>
              <a:t>Dottorando in Diritto e Impresa presso LUISS Guido Carli</a:t>
            </a:r>
            <a:endParaRPr lang="it-IT" sz="2000" dirty="0"/>
          </a:p>
          <a:p>
            <a:r>
              <a:rPr lang="it-IT" sz="2000" b="1" dirty="0" err="1">
                <a:solidFill>
                  <a:schemeClr val="accent1"/>
                </a:solidFill>
                <a:latin typeface="Luiss Sans"/>
              </a:rPr>
              <a:t>dtesta@luiss.it</a:t>
            </a:r>
            <a:r>
              <a:rPr lang="it-IT" sz="2000" b="1" dirty="0">
                <a:solidFill>
                  <a:schemeClr val="accent1"/>
                </a:solidFill>
                <a:latin typeface="Luiss Sans"/>
              </a:rPr>
              <a:t> </a:t>
            </a:r>
            <a:endParaRPr lang="it-IT" sz="2000" b="1" dirty="0">
              <a:solidFill>
                <a:schemeClr val="accent1"/>
              </a:solidFill>
            </a:endParaRPr>
          </a:p>
        </p:txBody>
      </p:sp>
      <p:sp>
        <p:nvSpPr>
          <p:cNvPr id="6" name="Titolo 46">
            <a:extLst>
              <a:ext uri="{FF2B5EF4-FFF2-40B4-BE49-F238E27FC236}">
                <a16:creationId xmlns:a16="http://schemas.microsoft.com/office/drawing/2014/main" id="{3AE20A93-BBD9-334C-AF36-014A948CDAD3}"/>
              </a:ext>
            </a:extLst>
          </p:cNvPr>
          <p:cNvSpPr txBox="1">
            <a:spLocks/>
          </p:cNvSpPr>
          <p:nvPr/>
        </p:nvSpPr>
        <p:spPr>
          <a:xfrm>
            <a:off x="419101" y="805335"/>
            <a:ext cx="11242812" cy="1084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 dirty="0">
                <a:latin typeface="Luiss Sans"/>
              </a:rPr>
              <a:t>Q&amp;A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7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E907-6E5C-0634-C424-7139A11C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95CD9-5464-A245-AB07-2A9816144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765" y="1265130"/>
            <a:ext cx="9920614" cy="4404283"/>
          </a:xfrm>
        </p:spPr>
        <p:txBody>
          <a:bodyPr/>
          <a:lstStyle/>
          <a:p>
            <a:r>
              <a:rPr lang="en-US" sz="2800" dirty="0" err="1">
                <a:latin typeface="Luiss Sans"/>
              </a:rPr>
              <a:t>Autonomia</a:t>
            </a:r>
            <a:r>
              <a:rPr lang="en-US" sz="2800" dirty="0">
                <a:latin typeface="Luiss Sans"/>
              </a:rPr>
              <a:t> e </a:t>
            </a:r>
            <a:r>
              <a:rPr lang="en-US" sz="2800" dirty="0" err="1">
                <a:latin typeface="Luiss Sans"/>
              </a:rPr>
              <a:t>decentramento</a:t>
            </a:r>
            <a:r>
              <a:rPr lang="en-US" sz="2800" dirty="0">
                <a:latin typeface="Luiss Sans"/>
              </a:rPr>
              <a:t> in </a:t>
            </a:r>
            <a:r>
              <a:rPr lang="en-US" sz="2800" dirty="0" err="1">
                <a:latin typeface="Luiss Sans"/>
              </a:rPr>
              <a:t>Costituzione</a:t>
            </a:r>
            <a:br>
              <a:rPr lang="en-US" sz="320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Art. 5 Cost.:  </a:t>
            </a:r>
            <a:r>
              <a:rPr lang="en-US" sz="2000" b="0" dirty="0">
                <a:latin typeface="Luiss Sans"/>
              </a:rPr>
              <a:t>“La Repubblica, </a:t>
            </a:r>
            <a:r>
              <a:rPr lang="en-US" sz="2000" b="0" dirty="0" err="1">
                <a:latin typeface="Luiss Sans"/>
              </a:rPr>
              <a:t>una</a:t>
            </a:r>
            <a:r>
              <a:rPr lang="en-US" sz="2000" b="0" dirty="0">
                <a:latin typeface="Luiss Sans"/>
              </a:rPr>
              <a:t> e </a:t>
            </a:r>
            <a:r>
              <a:rPr lang="en-US" sz="2000" b="0" dirty="0" err="1">
                <a:latin typeface="Luiss Sans"/>
              </a:rPr>
              <a:t>indivisibile</a:t>
            </a:r>
            <a:r>
              <a:rPr lang="en-US" sz="2000" b="0" dirty="0">
                <a:latin typeface="Luiss Sans"/>
              </a:rPr>
              <a:t>, </a:t>
            </a:r>
            <a:r>
              <a:rPr lang="en-US" sz="2000" b="0" dirty="0" err="1">
                <a:latin typeface="Luiss Sans"/>
              </a:rPr>
              <a:t>riconosce</a:t>
            </a:r>
            <a:r>
              <a:rPr lang="en-US" sz="2000" b="0" dirty="0">
                <a:latin typeface="Luiss Sans"/>
              </a:rPr>
              <a:t> e </a:t>
            </a:r>
            <a:r>
              <a:rPr lang="en-US" sz="2000" b="0" dirty="0" err="1">
                <a:solidFill>
                  <a:srgbClr val="FF0000"/>
                </a:solidFill>
                <a:latin typeface="Luiss Sans"/>
              </a:rPr>
              <a:t>promuove</a:t>
            </a:r>
            <a:r>
              <a:rPr lang="en-US" sz="2000" b="0" dirty="0">
                <a:latin typeface="Luiss Sans"/>
              </a:rPr>
              <a:t> le </a:t>
            </a:r>
            <a:r>
              <a:rPr lang="en-US" sz="2000" b="0" dirty="0" err="1">
                <a:latin typeface="Luiss Sans"/>
              </a:rPr>
              <a:t>autonomie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locali</a:t>
            </a:r>
            <a:r>
              <a:rPr lang="en-US" sz="2000" b="0" dirty="0">
                <a:latin typeface="Luiss Sans"/>
              </a:rPr>
              <a:t>; </a:t>
            </a:r>
            <a:r>
              <a:rPr lang="en-US" sz="2000" b="0" dirty="0" err="1">
                <a:latin typeface="Luiss Sans"/>
              </a:rPr>
              <a:t>attua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nei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servizi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che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dipendono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dallo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Stato</a:t>
            </a:r>
            <a:r>
              <a:rPr lang="en-US" sz="2000" b="0" dirty="0">
                <a:latin typeface="Luiss Sans"/>
              </a:rPr>
              <a:t> il </a:t>
            </a:r>
            <a:r>
              <a:rPr lang="en-US" sz="2000" b="0" dirty="0" err="1">
                <a:latin typeface="Luiss Sans"/>
              </a:rPr>
              <a:t>più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ampio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solidFill>
                  <a:srgbClr val="FF0000"/>
                </a:solidFill>
                <a:latin typeface="Luiss Sans"/>
              </a:rPr>
              <a:t>decentramento</a:t>
            </a:r>
            <a:r>
              <a:rPr lang="en-US" sz="2000" b="0" dirty="0">
                <a:solidFill>
                  <a:srgbClr val="FF0000"/>
                </a:solidFill>
                <a:latin typeface="Luiss Sans"/>
              </a:rPr>
              <a:t> </a:t>
            </a:r>
            <a:r>
              <a:rPr lang="en-US" sz="2000" b="0" dirty="0" err="1">
                <a:solidFill>
                  <a:srgbClr val="FF0000"/>
                </a:solidFill>
                <a:latin typeface="Luiss Sans"/>
              </a:rPr>
              <a:t>amministrativo</a:t>
            </a:r>
            <a:r>
              <a:rPr lang="en-US" sz="2000" b="0" dirty="0">
                <a:latin typeface="Luiss Sans"/>
              </a:rPr>
              <a:t>; </a:t>
            </a:r>
            <a:r>
              <a:rPr lang="en-US" sz="2000" b="0" dirty="0" err="1">
                <a:latin typeface="Luiss Sans"/>
              </a:rPr>
              <a:t>adegua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principi</a:t>
            </a:r>
            <a:r>
              <a:rPr lang="en-US" sz="2000" b="0" dirty="0">
                <a:latin typeface="Luiss Sans"/>
              </a:rPr>
              <a:t> ed </a:t>
            </a:r>
            <a:r>
              <a:rPr lang="en-US" sz="2000" b="0" dirty="0" err="1">
                <a:latin typeface="Luiss Sans"/>
              </a:rPr>
              <a:t>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metodi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della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sua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solidFill>
                  <a:srgbClr val="FF0000"/>
                </a:solidFill>
                <a:latin typeface="Luiss Sans"/>
              </a:rPr>
              <a:t>legislazione</a:t>
            </a:r>
            <a:r>
              <a:rPr lang="en-US" sz="2000" b="0" dirty="0">
                <a:latin typeface="Luiss Sans"/>
              </a:rPr>
              <a:t> alle </a:t>
            </a:r>
            <a:r>
              <a:rPr lang="en-US" sz="2000" b="0" dirty="0" err="1">
                <a:latin typeface="Luiss Sans"/>
              </a:rPr>
              <a:t>esigenze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dell'autonomia</a:t>
            </a:r>
            <a:r>
              <a:rPr lang="en-US" sz="2000" b="0" dirty="0">
                <a:latin typeface="Luiss Sans"/>
              </a:rPr>
              <a:t> e del </a:t>
            </a:r>
            <a:r>
              <a:rPr lang="en-US" sz="2000" b="0" dirty="0" err="1">
                <a:latin typeface="Luiss Sans"/>
              </a:rPr>
              <a:t>decentramento</a:t>
            </a:r>
            <a:r>
              <a:rPr lang="en-US" sz="2000" b="0" dirty="0">
                <a:latin typeface="Luiss Sans"/>
              </a:rPr>
              <a:t>”.</a:t>
            </a:r>
            <a:br>
              <a:rPr lang="en-US" sz="2000" b="0" dirty="0">
                <a:latin typeface="Luiss Sans"/>
              </a:rPr>
            </a:br>
            <a:br>
              <a:rPr lang="en-US" sz="20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Tre </a:t>
            </a:r>
            <a:r>
              <a:rPr lang="en-US" sz="2200" b="0" dirty="0" err="1">
                <a:latin typeface="Luiss Sans"/>
              </a:rPr>
              <a:t>aspetti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dell’autonomia</a:t>
            </a:r>
            <a:r>
              <a:rPr lang="en-US" sz="2200" b="0" dirty="0">
                <a:latin typeface="Luiss Sans"/>
              </a:rPr>
              <a:t>:  1. </a:t>
            </a:r>
            <a:r>
              <a:rPr lang="en-US" sz="2200" b="0" dirty="0" err="1">
                <a:latin typeface="Luiss Sans"/>
              </a:rPr>
              <a:t>legislativa</a:t>
            </a:r>
            <a:r>
              <a:rPr lang="en-US" sz="2200" b="0" dirty="0">
                <a:latin typeface="Luiss Sans"/>
              </a:rPr>
              <a:t> (art. 117)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                                                  2. </a:t>
            </a:r>
            <a:r>
              <a:rPr lang="en-US" sz="2200" b="0" dirty="0" err="1">
                <a:latin typeface="Luiss Sans"/>
              </a:rPr>
              <a:t>amministrativa</a:t>
            </a:r>
            <a:r>
              <a:rPr lang="en-US" sz="2200" b="0" dirty="0">
                <a:latin typeface="Luiss Sans"/>
              </a:rPr>
              <a:t> (art. 118)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                                                  3. </a:t>
            </a:r>
            <a:r>
              <a:rPr lang="en-US" sz="2200" b="0" dirty="0" err="1">
                <a:latin typeface="Luiss Sans"/>
              </a:rPr>
              <a:t>finanziaria</a:t>
            </a:r>
            <a:r>
              <a:rPr lang="en-US" sz="2200" b="0" dirty="0">
                <a:latin typeface="Luiss Sans"/>
              </a:rPr>
              <a:t> (art. 119)</a:t>
            </a:r>
            <a:br>
              <a:rPr lang="en-US" sz="2200" b="0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5BAD3F-21B8-9644-43CC-5A2089D55E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59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5124-EEE6-CFD9-DE88-030D79592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B26B7-0B0F-D490-429E-DCAF8F01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765" y="1265130"/>
            <a:ext cx="9920614" cy="4404283"/>
          </a:xfrm>
        </p:spPr>
        <p:txBody>
          <a:bodyPr/>
          <a:lstStyle/>
          <a:p>
            <a:r>
              <a:rPr lang="en-US" sz="2200" b="0" dirty="0">
                <a:latin typeface="Luiss Sans"/>
              </a:rPr>
              <a:t>La </a:t>
            </a:r>
            <a:r>
              <a:rPr lang="en-US" sz="2200" b="0" dirty="0" err="1">
                <a:latin typeface="Luiss Sans"/>
              </a:rPr>
              <a:t>ripartizione</a:t>
            </a:r>
            <a:r>
              <a:rPr lang="en-US" sz="2200" b="0" dirty="0">
                <a:latin typeface="Luiss Sans"/>
              </a:rPr>
              <a:t> per </a:t>
            </a:r>
            <a:r>
              <a:rPr lang="en-US" sz="2200" b="0" dirty="0" err="1">
                <a:latin typeface="Luiss Sans"/>
              </a:rPr>
              <a:t>materie</a:t>
            </a:r>
            <a:r>
              <a:rPr lang="en-US" sz="2200" b="0" dirty="0">
                <a:latin typeface="Luiss Sans"/>
              </a:rPr>
              <a:t> del </a:t>
            </a:r>
            <a:r>
              <a:rPr lang="en-US" sz="2200" b="0" dirty="0" err="1">
                <a:latin typeface="Luiss Sans"/>
              </a:rPr>
              <a:t>potere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dirty="0" err="1">
                <a:latin typeface="Luiss Sans"/>
              </a:rPr>
              <a:t>legislativo</a:t>
            </a:r>
            <a:r>
              <a:rPr lang="en-US" sz="2200" b="0" dirty="0">
                <a:latin typeface="Luiss Sans"/>
              </a:rPr>
              <a:t>.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Art. 117 Cost. 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- co. 2: </a:t>
            </a:r>
            <a:r>
              <a:rPr lang="en-US" sz="2200" b="0" dirty="0" err="1">
                <a:latin typeface="Luiss Sans"/>
              </a:rPr>
              <a:t>materie</a:t>
            </a:r>
            <a:r>
              <a:rPr lang="en-US" sz="2200" b="0" dirty="0">
                <a:latin typeface="Luiss Sans"/>
              </a:rPr>
              <a:t> di </a:t>
            </a:r>
            <a:r>
              <a:rPr lang="en-US" sz="2200" b="0" dirty="0" err="1">
                <a:latin typeface="Luiss Sans"/>
              </a:rPr>
              <a:t>competenza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esclusiva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dello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Stato</a:t>
            </a:r>
            <a:r>
              <a:rPr lang="en-US" sz="2200" b="0" dirty="0">
                <a:latin typeface="Luiss Sans"/>
              </a:rPr>
              <a:t>;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- co. 3: </a:t>
            </a:r>
            <a:r>
              <a:rPr lang="en-US" sz="2200" b="0" dirty="0" err="1">
                <a:latin typeface="Luiss Sans"/>
              </a:rPr>
              <a:t>materie</a:t>
            </a:r>
            <a:r>
              <a:rPr lang="en-US" sz="2200" b="0" dirty="0">
                <a:latin typeface="Luiss Sans"/>
              </a:rPr>
              <a:t> di </a:t>
            </a:r>
            <a:r>
              <a:rPr lang="en-US" sz="2200" b="0" dirty="0" err="1">
                <a:latin typeface="Luiss Sans"/>
              </a:rPr>
              <a:t>competenza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concorrente</a:t>
            </a:r>
            <a:r>
              <a:rPr lang="en-US" sz="2200" b="0" dirty="0">
                <a:latin typeface="Luiss Sans"/>
              </a:rPr>
              <a:t>;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- co. 4: </a:t>
            </a:r>
            <a:r>
              <a:rPr lang="en-US" sz="2200" b="0" dirty="0" err="1">
                <a:latin typeface="Luiss Sans"/>
              </a:rPr>
              <a:t>materie</a:t>
            </a:r>
            <a:r>
              <a:rPr lang="en-US" sz="2200" b="0" dirty="0">
                <a:latin typeface="Luiss Sans"/>
              </a:rPr>
              <a:t> di </a:t>
            </a:r>
            <a:r>
              <a:rPr lang="en-US" sz="2200" b="0" dirty="0" err="1">
                <a:latin typeface="Luiss Sans"/>
              </a:rPr>
              <a:t>competenza</a:t>
            </a:r>
            <a:r>
              <a:rPr lang="en-US" sz="2200" b="0" dirty="0">
                <a:latin typeface="Luiss Sans"/>
              </a:rPr>
              <a:t> “</a:t>
            </a:r>
            <a:r>
              <a:rPr lang="en-US" sz="2200" b="0" dirty="0">
                <a:solidFill>
                  <a:srgbClr val="FF0000"/>
                </a:solidFill>
                <a:latin typeface="Luiss Sans"/>
              </a:rPr>
              <a:t>RESIDUALE</a:t>
            </a:r>
            <a:r>
              <a:rPr lang="en-US" sz="2200" b="0" dirty="0">
                <a:latin typeface="Luiss Sans"/>
              </a:rPr>
              <a:t>” </a:t>
            </a:r>
            <a:r>
              <a:rPr lang="en-US" sz="2200" b="0" dirty="0">
                <a:latin typeface="Luiss Sans"/>
                <a:sym typeface="Wingdings" pitchFamily="2" charset="2"/>
              </a:rPr>
              <a:t> tutte le </a:t>
            </a:r>
            <a:r>
              <a:rPr lang="en-US" sz="2200" b="0" dirty="0" err="1">
                <a:latin typeface="Luiss Sans"/>
                <a:sym typeface="Wingdings" pitchFamily="2" charset="2"/>
              </a:rPr>
              <a:t>materie</a:t>
            </a:r>
            <a:r>
              <a:rPr lang="en-US" sz="2200" b="0" dirty="0">
                <a:latin typeface="Luiss Sans"/>
                <a:sym typeface="Wingdings" pitchFamily="2" charset="2"/>
              </a:rPr>
              <a:t> non </a:t>
            </a:r>
            <a:r>
              <a:rPr lang="en-US" sz="2200" b="0" dirty="0" err="1">
                <a:latin typeface="Luiss Sans"/>
                <a:sym typeface="Wingdings" pitchFamily="2" charset="2"/>
              </a:rPr>
              <a:t>attribuite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allo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Stato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sono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automaticamente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attribuite</a:t>
            </a:r>
            <a:r>
              <a:rPr lang="en-US" sz="2200" b="0" dirty="0">
                <a:latin typeface="Luiss Sans"/>
                <a:sym typeface="Wingdings" pitchFamily="2" charset="2"/>
              </a:rPr>
              <a:t> alle </a:t>
            </a:r>
            <a:r>
              <a:rPr lang="en-US" sz="2200" b="0" dirty="0" err="1">
                <a:latin typeface="Luiss Sans"/>
                <a:sym typeface="Wingdings" pitchFamily="2" charset="2"/>
              </a:rPr>
              <a:t>Regioni</a:t>
            </a:r>
            <a:r>
              <a:rPr lang="en-US" sz="2200" b="0" dirty="0">
                <a:latin typeface="Luiss Sans"/>
                <a:sym typeface="Wingdings" pitchFamily="2" charset="2"/>
              </a:rPr>
              <a:t>.</a:t>
            </a:r>
            <a:br>
              <a:rPr lang="en-US" sz="2200" b="0" dirty="0">
                <a:latin typeface="Luiss Sans"/>
                <a:sym typeface="Wingdings" pitchFamily="2" charset="2"/>
              </a:rPr>
            </a:br>
            <a:br>
              <a:rPr lang="en-US" sz="2200" b="0" dirty="0">
                <a:latin typeface="Luiss Sans"/>
                <a:sym typeface="Wingdings" pitchFamily="2" charset="2"/>
              </a:rPr>
            </a:br>
            <a:r>
              <a:rPr lang="en-US" sz="2200" b="0" dirty="0">
                <a:latin typeface="Luiss Sans"/>
                <a:sym typeface="Wingdings" pitchFamily="2" charset="2"/>
              </a:rPr>
              <a:t>Logica </a:t>
            </a:r>
            <a:r>
              <a:rPr lang="en-US" sz="2200" b="0" dirty="0" err="1">
                <a:latin typeface="Luiss Sans"/>
                <a:sym typeface="Wingdings" pitchFamily="2" charset="2"/>
              </a:rPr>
              <a:t>sottesa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alla</a:t>
            </a:r>
            <a:r>
              <a:rPr lang="en-US" sz="2200" b="0" dirty="0">
                <a:latin typeface="Luiss Sans"/>
                <a:sym typeface="Wingdings" pitchFamily="2" charset="2"/>
              </a:rPr>
              <a:t> l. cost. 3/2001: </a:t>
            </a:r>
            <a:r>
              <a:rPr lang="en-US" sz="2200" b="0" dirty="0" err="1">
                <a:latin typeface="Luiss Sans"/>
                <a:sym typeface="Wingdings" pitchFamily="2" charset="2"/>
              </a:rPr>
              <a:t>priorità</a:t>
            </a:r>
            <a:r>
              <a:rPr lang="en-US" sz="2200" b="0" dirty="0">
                <a:latin typeface="Luiss Sans"/>
                <a:sym typeface="Wingdings" pitchFamily="2" charset="2"/>
              </a:rPr>
              <a:t> al </a:t>
            </a:r>
            <a:r>
              <a:rPr lang="en-US" sz="2200" b="0" dirty="0" err="1">
                <a:latin typeface="Luiss Sans"/>
                <a:sym typeface="Wingdings" pitchFamily="2" charset="2"/>
              </a:rPr>
              <a:t>livello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più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vicino</a:t>
            </a:r>
            <a:r>
              <a:rPr lang="en-US" sz="2200" b="0" dirty="0">
                <a:latin typeface="Luiss Sans"/>
                <a:sym typeface="Wingdings" pitchFamily="2" charset="2"/>
              </a:rPr>
              <a:t> al </a:t>
            </a:r>
            <a:r>
              <a:rPr lang="en-US" sz="2200" b="0" dirty="0" err="1">
                <a:latin typeface="Luiss Sans"/>
                <a:sym typeface="Wingdings" pitchFamily="2" charset="2"/>
              </a:rPr>
              <a:t>territorio</a:t>
            </a:r>
            <a:r>
              <a:rPr lang="en-US" sz="2200" b="0" dirty="0">
                <a:latin typeface="Luiss Sans"/>
                <a:sym typeface="Wingdings" pitchFamily="2" charset="2"/>
              </a:rPr>
              <a:t>, SALVO </a:t>
            </a:r>
            <a:r>
              <a:rPr lang="en-US" sz="2200" b="0" dirty="0" err="1">
                <a:latin typeface="Luiss Sans"/>
                <a:sym typeface="Wingdings" pitchFamily="2" charset="2"/>
              </a:rPr>
              <a:t>esigenze</a:t>
            </a:r>
            <a:r>
              <a:rPr lang="en-US" sz="2200" b="0" dirty="0">
                <a:latin typeface="Luiss Sans"/>
                <a:sym typeface="Wingdings" pitchFamily="2" charset="2"/>
              </a:rPr>
              <a:t> di </a:t>
            </a:r>
            <a:r>
              <a:rPr lang="en-US" sz="2200" b="0" dirty="0" err="1">
                <a:latin typeface="Luiss Sans"/>
                <a:sym typeface="Wingdings" pitchFamily="2" charset="2"/>
              </a:rPr>
              <a:t>uniformità</a:t>
            </a:r>
            <a:r>
              <a:rPr lang="en-US" sz="2200" b="0" dirty="0">
                <a:latin typeface="Luiss Sans"/>
                <a:sym typeface="Wingdings" pitchFamily="2" charset="2"/>
              </a:rPr>
              <a:t> per </a:t>
            </a:r>
            <a:r>
              <a:rPr lang="en-US" sz="2200" b="0" dirty="0" err="1">
                <a:latin typeface="Luiss Sans"/>
                <a:sym typeface="Wingdings" pitchFamily="2" charset="2"/>
              </a:rPr>
              <a:t>garantire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i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diritti</a:t>
            </a:r>
            <a:r>
              <a:rPr lang="en-US" sz="2200" b="0" dirty="0">
                <a:latin typeface="Luiss Sans"/>
                <a:sym typeface="Wingdings" pitchFamily="2" charset="2"/>
              </a:rPr>
              <a:t> </a:t>
            </a:r>
            <a:r>
              <a:rPr lang="en-US" sz="2200" b="0" dirty="0" err="1">
                <a:latin typeface="Luiss Sans"/>
                <a:sym typeface="Wingdings" pitchFamily="2" charset="2"/>
              </a:rPr>
              <a:t>fondamentali</a:t>
            </a:r>
            <a:r>
              <a:rPr lang="en-US" sz="2200" b="0" dirty="0">
                <a:latin typeface="Luiss Sans"/>
                <a:sym typeface="Wingdings" pitchFamily="2" charset="2"/>
              </a:rPr>
              <a:t>. 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 </a:t>
            </a:r>
            <a:br>
              <a:rPr lang="en-US" sz="2200" b="0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9E4F90-65C2-69BF-4A06-810C482AD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403013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997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699E3-FD0B-92BB-A4BF-511694A3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8734C-90D5-9690-861E-93274D2B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765" y="1265130"/>
            <a:ext cx="9920614" cy="5041380"/>
          </a:xfrm>
        </p:spPr>
        <p:txBody>
          <a:bodyPr/>
          <a:lstStyle/>
          <a:p>
            <a:r>
              <a:rPr lang="en-US" sz="2200" b="0" dirty="0">
                <a:latin typeface="Luiss Sans"/>
              </a:rPr>
              <a:t>La </a:t>
            </a:r>
            <a:r>
              <a:rPr lang="en-US" sz="2200" b="0" dirty="0" err="1">
                <a:latin typeface="Luiss Sans"/>
              </a:rPr>
              <a:t>ripartizione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delle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funzioni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dirty="0" err="1">
                <a:latin typeface="Luiss Sans"/>
              </a:rPr>
              <a:t>amministrative</a:t>
            </a:r>
            <a:r>
              <a:rPr lang="en-US" sz="2200" b="0" dirty="0">
                <a:latin typeface="Luiss Sans"/>
              </a:rPr>
              <a:t>.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Art. 114 + Art. 118 Cost.: la </a:t>
            </a:r>
            <a:r>
              <a:rPr lang="en-US" sz="2200" b="0" dirty="0" err="1">
                <a:latin typeface="Luiss Sans"/>
              </a:rPr>
              <a:t>competenza</a:t>
            </a:r>
            <a:r>
              <a:rPr lang="en-US" sz="2200" b="0" dirty="0">
                <a:latin typeface="Luiss Sans"/>
              </a:rPr>
              <a:t> GENERALE </a:t>
            </a:r>
            <a:r>
              <a:rPr lang="en-US" sz="2200" b="0" dirty="0" err="1">
                <a:latin typeface="Luiss Sans"/>
              </a:rPr>
              <a:t>è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dell’ente</a:t>
            </a:r>
            <a:r>
              <a:rPr lang="en-US" sz="2200" b="0" dirty="0">
                <a:latin typeface="Luiss Sans"/>
              </a:rPr>
              <a:t> locale </a:t>
            </a:r>
            <a:r>
              <a:rPr lang="en-US" sz="1800" b="0" dirty="0">
                <a:latin typeface="Luiss Sans"/>
              </a:rPr>
              <a:t>(C. Cost. 43/2004 “</a:t>
            </a:r>
            <a:r>
              <a:rPr lang="en-US" sz="1800" b="0" dirty="0" err="1">
                <a:latin typeface="Luiss Sans"/>
              </a:rPr>
              <a:t>preferenza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generalizzata</a:t>
            </a:r>
            <a:r>
              <a:rPr lang="en-US" sz="1800" b="0" dirty="0">
                <a:latin typeface="Luiss Sans"/>
              </a:rPr>
              <a:t> per </a:t>
            </a:r>
            <a:r>
              <a:rPr lang="en-US" sz="1800" b="0" dirty="0" err="1">
                <a:latin typeface="Luiss Sans"/>
              </a:rPr>
              <a:t>gli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enti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più</a:t>
            </a:r>
            <a:r>
              <a:rPr lang="en-US" sz="1800" b="0" dirty="0">
                <a:latin typeface="Luiss Sans"/>
              </a:rPr>
              <a:t> </a:t>
            </a:r>
            <a:r>
              <a:rPr lang="en-US" sz="1800" b="0" dirty="0" err="1">
                <a:latin typeface="Luiss Sans"/>
              </a:rPr>
              <a:t>vicini</a:t>
            </a:r>
            <a:r>
              <a:rPr lang="en-US" sz="1800" b="0" dirty="0">
                <a:latin typeface="Luiss Sans"/>
              </a:rPr>
              <a:t> ai </a:t>
            </a:r>
            <a:r>
              <a:rPr lang="en-US" sz="1800" b="0" dirty="0" err="1">
                <a:latin typeface="Luiss Sans"/>
              </a:rPr>
              <a:t>cittadini</a:t>
            </a:r>
            <a:r>
              <a:rPr lang="en-US" sz="1800" b="0" dirty="0">
                <a:latin typeface="Luiss Sans"/>
              </a:rPr>
              <a:t>)</a:t>
            </a:r>
            <a:r>
              <a:rPr lang="en-US" sz="2200" b="0" dirty="0">
                <a:latin typeface="Luiss Sans"/>
              </a:rPr>
              <a:t> e </a:t>
            </a:r>
            <a:r>
              <a:rPr lang="en-US" sz="2200" b="0" dirty="0" err="1">
                <a:latin typeface="Luiss Sans"/>
              </a:rPr>
              <a:t>può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essere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attratta</a:t>
            </a:r>
            <a:r>
              <a:rPr lang="en-US" sz="2200" b="0" dirty="0">
                <a:latin typeface="Luiss Sans"/>
              </a:rPr>
              <a:t> a un </a:t>
            </a:r>
            <a:r>
              <a:rPr lang="en-US" sz="2200" b="0" dirty="0" err="1">
                <a:latin typeface="Luiss Sans"/>
              </a:rPr>
              <a:t>livello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superiore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sulla</a:t>
            </a:r>
            <a:r>
              <a:rPr lang="en-US" sz="2200" b="0" dirty="0">
                <a:latin typeface="Luiss Sans"/>
              </a:rPr>
              <a:t> base di: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- </a:t>
            </a:r>
            <a:r>
              <a:rPr lang="en-US" sz="2200" b="0" dirty="0" err="1">
                <a:latin typeface="Luiss Sans"/>
              </a:rPr>
              <a:t>sussidiarietà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- </a:t>
            </a:r>
            <a:r>
              <a:rPr lang="en-US" sz="2200" b="0" dirty="0" err="1">
                <a:latin typeface="Luiss Sans"/>
              </a:rPr>
              <a:t>differenziazione</a:t>
            </a: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- </a:t>
            </a:r>
            <a:r>
              <a:rPr lang="en-US" sz="2200" b="0" dirty="0" err="1">
                <a:latin typeface="Luiss Sans"/>
              </a:rPr>
              <a:t>adeguatezza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  <a:sym typeface="Wingdings" pitchFamily="2" charset="2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C. Cost. 106/2002: “</a:t>
            </a:r>
            <a:r>
              <a:rPr lang="en-US" sz="1800" b="0" dirty="0" err="1">
                <a:latin typeface="Luiss Sans"/>
                <a:sym typeface="Wingdings" pitchFamily="2" charset="2"/>
              </a:rPr>
              <a:t>gli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enti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territoriali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autonomi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sono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collocati</a:t>
            </a:r>
            <a:r>
              <a:rPr lang="en-US" sz="1800" b="0" dirty="0">
                <a:latin typeface="Luiss Sans"/>
                <a:sym typeface="Wingdings" pitchFamily="2" charset="2"/>
              </a:rPr>
              <a:t> al </a:t>
            </a:r>
            <a:r>
              <a:rPr lang="en-US" sz="1800" b="0" dirty="0" err="1">
                <a:latin typeface="Luiss Sans"/>
                <a:sym typeface="Wingdings" pitchFamily="2" charset="2"/>
              </a:rPr>
              <a:t>fianco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dello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Stato</a:t>
            </a:r>
            <a:r>
              <a:rPr lang="en-US" sz="1800" b="0" dirty="0">
                <a:latin typeface="Luiss Sans"/>
                <a:sym typeface="Wingdings" pitchFamily="2" charset="2"/>
              </a:rPr>
              <a:t> come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elementi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costitutivi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della</a:t>
            </a:r>
            <a:r>
              <a:rPr lang="en-US" sz="1800" b="0" dirty="0">
                <a:latin typeface="Luiss Sans"/>
                <a:sym typeface="Wingdings" pitchFamily="2" charset="2"/>
              </a:rPr>
              <a:t> Repubblica quasi 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svelarne</a:t>
            </a:r>
            <a:r>
              <a:rPr lang="en-US" sz="1800" b="0" dirty="0">
                <a:latin typeface="Luiss Sans"/>
                <a:sym typeface="Wingdings" pitchFamily="2" charset="2"/>
              </a:rPr>
              <a:t>, in </a:t>
            </a:r>
            <a:r>
              <a:rPr lang="en-US" sz="1800" b="0" dirty="0" err="1">
                <a:latin typeface="Luiss Sans"/>
                <a:sym typeface="Wingdings" pitchFamily="2" charset="2"/>
              </a:rPr>
              <a:t>una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formulazione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sintetica</a:t>
            </a:r>
            <a:r>
              <a:rPr lang="en-US" sz="1800" b="0" dirty="0">
                <a:latin typeface="Luiss Sans"/>
                <a:sym typeface="Wingdings" pitchFamily="2" charset="2"/>
              </a:rPr>
              <a:t>, la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comune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derivazione</a:t>
            </a:r>
            <a:r>
              <a:rPr lang="en-US" sz="1800" b="0" dirty="0">
                <a:latin typeface="Luiss Sans"/>
                <a:sym typeface="Wingdings" pitchFamily="2" charset="2"/>
              </a:rPr>
              <a:t> dal principio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democratico</a:t>
            </a:r>
            <a:r>
              <a:rPr lang="en-US" sz="1800" b="0" dirty="0">
                <a:latin typeface="Luiss Sans"/>
                <a:sym typeface="Wingdings" pitchFamily="2" charset="2"/>
              </a:rPr>
              <a:t> 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dalla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sovranità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popolare</a:t>
            </a:r>
            <a:r>
              <a:rPr lang="en-US" sz="1800" b="0" dirty="0">
                <a:latin typeface="Luiss Sans"/>
                <a:sym typeface="Wingdings" pitchFamily="2" charset="2"/>
              </a:rPr>
              <a:t>”</a:t>
            </a:r>
            <a:br>
              <a:rPr lang="en-US" sz="1800" b="0" dirty="0">
                <a:latin typeface="Luiss Sans"/>
              </a:rPr>
            </a:br>
            <a:r>
              <a:rPr lang="en-US" sz="2400" dirty="0">
                <a:latin typeface="Luiss Sans"/>
              </a:rPr>
              <a:t> </a:t>
            </a: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DD04CD-43F0-67FB-2D45-7546077A3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8"/>
            <a:ext cx="6889750" cy="256678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75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6B08-720E-ADF9-E239-9ACE3F77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3BB5E-779C-38DD-D407-473498F5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3" y="1118796"/>
            <a:ext cx="9920614" cy="4293483"/>
          </a:xfrm>
        </p:spPr>
        <p:txBody>
          <a:bodyPr/>
          <a:lstStyle/>
          <a:p>
            <a:r>
              <a:rPr lang="en-US" sz="2000" b="0" dirty="0">
                <a:latin typeface="Luiss Sans"/>
              </a:rPr>
              <a:t>Art. 120 co. 2: </a:t>
            </a:r>
            <a:r>
              <a:rPr lang="en-US" sz="2000" dirty="0" err="1">
                <a:latin typeface="Luiss Sans"/>
              </a:rPr>
              <a:t>chiamata</a:t>
            </a:r>
            <a:r>
              <a:rPr lang="en-US" sz="2000" dirty="0">
                <a:latin typeface="Luiss Sans"/>
              </a:rPr>
              <a:t> in </a:t>
            </a:r>
            <a:r>
              <a:rPr lang="en-US" sz="2000" dirty="0" err="1">
                <a:latin typeface="Luiss Sans"/>
              </a:rPr>
              <a:t>sussidiarietà</a:t>
            </a:r>
            <a:r>
              <a:rPr lang="en-US" sz="2000" b="0" dirty="0">
                <a:latin typeface="Luiss Sans"/>
              </a:rPr>
              <a:t>.</a:t>
            </a:r>
            <a:br>
              <a:rPr lang="en-US" sz="2000" b="0" dirty="0">
                <a:latin typeface="Luiss Sans"/>
              </a:rPr>
            </a:br>
            <a:br>
              <a:rPr lang="en-US" sz="2000" b="0" dirty="0">
                <a:latin typeface="Luiss Sans"/>
              </a:rPr>
            </a:br>
            <a:r>
              <a:rPr lang="en-US" sz="2000" b="0" dirty="0">
                <a:latin typeface="Luiss Sans"/>
                <a:sym typeface="Wingdings" pitchFamily="2" charset="2"/>
              </a:rPr>
              <a:t> </a:t>
            </a:r>
            <a:r>
              <a:rPr lang="en-US" sz="2000" b="0" dirty="0" err="1">
                <a:latin typeface="Luiss Sans"/>
                <a:sym typeface="Wingdings" pitchFamily="2" charset="2"/>
              </a:rPr>
              <a:t>istituto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che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riguarda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l’esercizio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delle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funzioni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amministrative</a:t>
            </a:r>
            <a:r>
              <a:rPr lang="en-US" sz="2000" b="0" dirty="0">
                <a:latin typeface="Luiss Sans"/>
                <a:sym typeface="Wingdings" pitchFamily="2" charset="2"/>
              </a:rPr>
              <a:t>, ma </a:t>
            </a:r>
            <a:r>
              <a:rPr lang="en-US" sz="2000" b="0" dirty="0" err="1">
                <a:latin typeface="Luiss Sans"/>
                <a:sym typeface="Wingdings" pitchFamily="2" charset="2"/>
              </a:rPr>
              <a:t>esteso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dalla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giurisprudenza</a:t>
            </a:r>
            <a:r>
              <a:rPr lang="en-US" sz="2000" b="0" dirty="0">
                <a:latin typeface="Luiss Sans"/>
                <a:sym typeface="Wingdings" pitchFamily="2" charset="2"/>
              </a:rPr>
              <a:t> (C. Cost. 303/2003) </a:t>
            </a:r>
            <a:r>
              <a:rPr lang="en-US" sz="2000" b="0" dirty="0" err="1">
                <a:latin typeface="Luiss Sans"/>
                <a:sym typeface="Wingdings" pitchFamily="2" charset="2"/>
              </a:rPr>
              <a:t>anche</a:t>
            </a:r>
            <a:r>
              <a:rPr lang="en-US" sz="2000" b="0" dirty="0">
                <a:latin typeface="Luiss Sans"/>
                <a:sym typeface="Wingdings" pitchFamily="2" charset="2"/>
              </a:rPr>
              <a:t> alle </a:t>
            </a:r>
            <a:r>
              <a:rPr lang="en-US" sz="2000" b="0" dirty="0" err="1">
                <a:latin typeface="Luiss Sans"/>
                <a:sym typeface="Wingdings" pitchFamily="2" charset="2"/>
              </a:rPr>
              <a:t>funzioni</a:t>
            </a:r>
            <a:r>
              <a:rPr lang="en-US" sz="2000" b="0" dirty="0">
                <a:latin typeface="Luiss Sans"/>
                <a:sym typeface="Wingdings" pitchFamily="2" charset="2"/>
              </a:rPr>
              <a:t> legislative</a:t>
            </a:r>
            <a:br>
              <a:rPr lang="en-US" sz="2000" b="0" dirty="0">
                <a:latin typeface="Luiss Sans"/>
                <a:sym typeface="Wingdings" pitchFamily="2" charset="2"/>
              </a:rPr>
            </a:br>
            <a:br>
              <a:rPr lang="en-US" sz="2000" b="0" dirty="0">
                <a:latin typeface="Luiss Sans"/>
              </a:rPr>
            </a:br>
            <a:r>
              <a:rPr lang="en-US" sz="1600" b="0" dirty="0">
                <a:latin typeface="Luiss Sans"/>
              </a:rPr>
              <a:t>“Il Governo </a:t>
            </a:r>
            <a:r>
              <a:rPr lang="en-US" sz="1600" b="0" dirty="0" err="1">
                <a:latin typeface="Luiss Sans"/>
              </a:rPr>
              <a:t>può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sostituirsi</a:t>
            </a:r>
            <a:r>
              <a:rPr lang="en-US" sz="1600" b="0" dirty="0">
                <a:latin typeface="Luiss Sans"/>
              </a:rPr>
              <a:t> a </a:t>
            </a:r>
            <a:r>
              <a:rPr lang="en-US" sz="1600" b="0" dirty="0" err="1">
                <a:latin typeface="Luiss Sans"/>
              </a:rPr>
              <a:t>organi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delle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Regioni</a:t>
            </a:r>
            <a:r>
              <a:rPr lang="en-US" sz="1600" b="0" dirty="0">
                <a:latin typeface="Luiss Sans"/>
              </a:rPr>
              <a:t>, </a:t>
            </a:r>
            <a:r>
              <a:rPr lang="en-US" sz="1600" b="0" dirty="0" err="1">
                <a:latin typeface="Luiss Sans"/>
              </a:rPr>
              <a:t>delle</a:t>
            </a:r>
            <a:r>
              <a:rPr lang="en-US" sz="1600" b="0" dirty="0">
                <a:latin typeface="Luiss Sans"/>
              </a:rPr>
              <a:t> Città </a:t>
            </a:r>
            <a:r>
              <a:rPr lang="en-US" sz="1600" b="0" dirty="0" err="1">
                <a:latin typeface="Luiss Sans"/>
              </a:rPr>
              <a:t>metropolitane</a:t>
            </a:r>
            <a:r>
              <a:rPr lang="en-US" sz="1600" b="0" dirty="0">
                <a:latin typeface="Luiss Sans"/>
              </a:rPr>
              <a:t>, </a:t>
            </a:r>
            <a:r>
              <a:rPr lang="en-US" sz="1600" b="0" dirty="0" err="1">
                <a:latin typeface="Luiss Sans"/>
              </a:rPr>
              <a:t>delle</a:t>
            </a:r>
            <a:r>
              <a:rPr lang="en-US" sz="1600" b="0" dirty="0">
                <a:latin typeface="Luiss Sans"/>
              </a:rPr>
              <a:t> Province e </a:t>
            </a:r>
            <a:r>
              <a:rPr lang="en-US" sz="1600" b="0" dirty="0" err="1">
                <a:latin typeface="Luiss Sans"/>
              </a:rPr>
              <a:t>dei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Comuni</a:t>
            </a:r>
            <a:r>
              <a:rPr lang="en-US" sz="1600" b="0" dirty="0">
                <a:latin typeface="Luiss Sans"/>
              </a:rPr>
              <a:t> […] </a:t>
            </a:r>
            <a:r>
              <a:rPr lang="en-US" sz="1600" b="0" dirty="0" err="1">
                <a:latin typeface="Luiss Sans"/>
              </a:rPr>
              <a:t>quando</a:t>
            </a:r>
            <a:r>
              <a:rPr lang="en-US" sz="1600" b="0" dirty="0">
                <a:latin typeface="Luiss Sans"/>
              </a:rPr>
              <a:t> lo </a:t>
            </a:r>
            <a:r>
              <a:rPr lang="en-US" sz="1600" b="0" dirty="0" err="1">
                <a:latin typeface="Luiss Sans"/>
              </a:rPr>
              <a:t>richiedono</a:t>
            </a:r>
            <a:r>
              <a:rPr lang="en-US" sz="1600" b="0" dirty="0">
                <a:latin typeface="Luiss Sans"/>
              </a:rPr>
              <a:t> la tutela </a:t>
            </a:r>
            <a:r>
              <a:rPr lang="en-US" sz="1600" b="0" dirty="0" err="1">
                <a:latin typeface="Luiss Sans"/>
              </a:rPr>
              <a:t>dell'unità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giuridica</a:t>
            </a:r>
            <a:r>
              <a:rPr lang="en-US" sz="1600" b="0" dirty="0">
                <a:latin typeface="Luiss Sans"/>
              </a:rPr>
              <a:t> o </a:t>
            </a:r>
            <a:r>
              <a:rPr lang="en-US" sz="1600" b="0" dirty="0" err="1">
                <a:latin typeface="Luiss Sans"/>
              </a:rPr>
              <a:t>dell'unità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economica</a:t>
            </a:r>
            <a:r>
              <a:rPr lang="en-US" sz="1600" b="0" dirty="0">
                <a:latin typeface="Luiss Sans"/>
              </a:rPr>
              <a:t> e in </a:t>
            </a:r>
            <a:r>
              <a:rPr lang="en-US" sz="1600" b="0" dirty="0" err="1">
                <a:latin typeface="Luiss Sans"/>
              </a:rPr>
              <a:t>particolare</a:t>
            </a:r>
            <a:r>
              <a:rPr lang="en-US" sz="1600" b="0" dirty="0">
                <a:latin typeface="Luiss Sans"/>
              </a:rPr>
              <a:t> la tutela </a:t>
            </a:r>
            <a:r>
              <a:rPr lang="en-US" sz="1600" b="0" dirty="0" err="1">
                <a:latin typeface="Luiss Sans"/>
              </a:rPr>
              <a:t>dei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livelli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essenziali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delle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prestazioni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concernenti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diritti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civili</a:t>
            </a:r>
            <a:r>
              <a:rPr lang="en-US" sz="1600" b="0" dirty="0">
                <a:latin typeface="Luiss Sans"/>
              </a:rPr>
              <a:t> e </a:t>
            </a:r>
            <a:r>
              <a:rPr lang="en-US" sz="1600" b="0" dirty="0" err="1">
                <a:latin typeface="Luiss Sans"/>
              </a:rPr>
              <a:t>sociali</a:t>
            </a:r>
            <a:r>
              <a:rPr lang="en-US" sz="1600" b="0" dirty="0">
                <a:latin typeface="Luiss Sans"/>
              </a:rPr>
              <a:t>, </a:t>
            </a:r>
            <a:r>
              <a:rPr lang="en-US" sz="1600" b="0" dirty="0" err="1">
                <a:latin typeface="Luiss Sans"/>
              </a:rPr>
              <a:t>prescindendo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dai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confini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territoriali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governi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locali</a:t>
            </a:r>
            <a:r>
              <a:rPr lang="en-US" sz="1600" b="0" dirty="0">
                <a:latin typeface="Luiss Sans"/>
              </a:rPr>
              <a:t>. La </a:t>
            </a:r>
            <a:r>
              <a:rPr lang="en-US" sz="1600" b="0" dirty="0" err="1">
                <a:latin typeface="Luiss Sans"/>
              </a:rPr>
              <a:t>legge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definisce</a:t>
            </a:r>
            <a:r>
              <a:rPr lang="en-US" sz="1600" b="0" dirty="0">
                <a:latin typeface="Luiss Sans"/>
              </a:rPr>
              <a:t> le procedure </a:t>
            </a:r>
            <a:r>
              <a:rPr lang="en-US" sz="1600" b="0" dirty="0" err="1">
                <a:latin typeface="Luiss Sans"/>
              </a:rPr>
              <a:t>atte</a:t>
            </a:r>
            <a:r>
              <a:rPr lang="en-US" sz="1600" b="0" dirty="0">
                <a:latin typeface="Luiss Sans"/>
              </a:rPr>
              <a:t> a </a:t>
            </a:r>
            <a:r>
              <a:rPr lang="en-US" sz="1600" b="0" dirty="0" err="1">
                <a:latin typeface="Luiss Sans"/>
              </a:rPr>
              <a:t>garantire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che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poteri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sostitutivi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siano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esercitati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nel</a:t>
            </a:r>
            <a:r>
              <a:rPr lang="en-US" sz="1600" b="0" dirty="0">
                <a:latin typeface="Luiss Sans"/>
              </a:rPr>
              <a:t> rispetto del principio di </a:t>
            </a:r>
            <a:r>
              <a:rPr lang="en-US" sz="1600" dirty="0" err="1">
                <a:latin typeface="Luiss Sans"/>
              </a:rPr>
              <a:t>sussidiarietà</a:t>
            </a:r>
            <a:r>
              <a:rPr lang="en-US" sz="1600" b="0" dirty="0">
                <a:latin typeface="Luiss Sans"/>
              </a:rPr>
              <a:t> e del principio di </a:t>
            </a:r>
            <a:r>
              <a:rPr lang="en-US" sz="1600" dirty="0" err="1">
                <a:latin typeface="Luiss Sans"/>
              </a:rPr>
              <a:t>leale</a:t>
            </a:r>
            <a:r>
              <a:rPr lang="en-US" sz="1600" dirty="0">
                <a:latin typeface="Luiss Sans"/>
              </a:rPr>
              <a:t> </a:t>
            </a:r>
            <a:r>
              <a:rPr lang="en-US" sz="1600" dirty="0" err="1">
                <a:latin typeface="Luiss Sans"/>
              </a:rPr>
              <a:t>collaborazione</a:t>
            </a:r>
            <a:r>
              <a:rPr lang="en-US" sz="1600" b="0" dirty="0">
                <a:latin typeface="Luiss Sans"/>
              </a:rPr>
              <a:t>”.</a:t>
            </a:r>
            <a:br>
              <a:rPr lang="en-US" sz="2000" b="0" dirty="0">
                <a:latin typeface="Luiss Sans"/>
              </a:rPr>
            </a:br>
            <a:r>
              <a:rPr lang="en-US" sz="2000" dirty="0">
                <a:latin typeface="Luiss Sans"/>
              </a:rPr>
              <a:t> </a:t>
            </a:r>
            <a:br>
              <a:rPr lang="en-US" sz="2000" dirty="0">
                <a:latin typeface="Luiss Sans"/>
              </a:rPr>
            </a:br>
            <a:r>
              <a:rPr lang="en-US" sz="2000" dirty="0">
                <a:latin typeface="Luiss Sans"/>
                <a:sym typeface="Wingdings" pitchFamily="2" charset="2"/>
              </a:rPr>
              <a:t>N.B.: </a:t>
            </a:r>
            <a:r>
              <a:rPr lang="en-US" sz="2000" b="0" dirty="0" err="1">
                <a:latin typeface="Luiss Sans"/>
                <a:sym typeface="Wingdings" pitchFamily="2" charset="2"/>
              </a:rPr>
              <a:t>accanto</a:t>
            </a:r>
            <a:r>
              <a:rPr lang="en-US" sz="2000" b="0" dirty="0">
                <a:latin typeface="Luiss Sans"/>
                <a:sym typeface="Wingdings" pitchFamily="2" charset="2"/>
              </a:rPr>
              <a:t> ai </a:t>
            </a:r>
            <a:r>
              <a:rPr lang="en-US" sz="2000" b="0" dirty="0" err="1">
                <a:latin typeface="Luiss Sans"/>
                <a:sym typeface="Wingdings" pitchFamily="2" charset="2"/>
              </a:rPr>
              <a:t>poteri</a:t>
            </a:r>
            <a:r>
              <a:rPr lang="en-US" sz="2000" b="0" dirty="0">
                <a:latin typeface="Luiss Sans"/>
                <a:sym typeface="Wingdings" pitchFamily="2" charset="2"/>
              </a:rPr>
              <a:t> di </a:t>
            </a:r>
            <a:r>
              <a:rPr lang="en-US" sz="2000" b="0" dirty="0" err="1">
                <a:latin typeface="Luiss Sans"/>
                <a:sym typeface="Wingdings" pitchFamily="2" charset="2"/>
              </a:rPr>
              <a:t>sostituzione</a:t>
            </a:r>
            <a:r>
              <a:rPr lang="en-US" sz="2000" b="0" dirty="0">
                <a:latin typeface="Luiss Sans"/>
                <a:sym typeface="Wingdings" pitchFamily="2" charset="2"/>
              </a:rPr>
              <a:t> “</a:t>
            </a:r>
            <a:r>
              <a:rPr lang="en-US" sz="2000" b="0" dirty="0" err="1">
                <a:latin typeface="Luiss Sans"/>
                <a:sym typeface="Wingdings" pitchFamily="2" charset="2"/>
              </a:rPr>
              <a:t>straordinaria</a:t>
            </a:r>
            <a:r>
              <a:rPr lang="en-US" sz="2000" b="0" dirty="0">
                <a:latin typeface="Luiss Sans"/>
                <a:sym typeface="Wingdings" pitchFamily="2" charset="2"/>
              </a:rPr>
              <a:t>” (art. 120) la </a:t>
            </a:r>
            <a:r>
              <a:rPr lang="en-US" sz="2000" b="0" dirty="0" err="1">
                <a:latin typeface="Luiss Sans"/>
                <a:sym typeface="Wingdings" pitchFamily="2" charset="2"/>
              </a:rPr>
              <a:t>giurisprudenza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riconosce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anche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poteri</a:t>
            </a:r>
            <a:r>
              <a:rPr lang="en-US" sz="2000" b="0" dirty="0">
                <a:latin typeface="Luiss Sans"/>
                <a:sym typeface="Wingdings" pitchFamily="2" charset="2"/>
              </a:rPr>
              <a:t> di </a:t>
            </a:r>
            <a:r>
              <a:rPr lang="en-US" sz="2000" b="0" dirty="0" err="1">
                <a:latin typeface="Luiss Sans"/>
                <a:sym typeface="Wingdings" pitchFamily="2" charset="2"/>
              </a:rPr>
              <a:t>sostituzione</a:t>
            </a:r>
            <a:r>
              <a:rPr lang="en-US" sz="2000" b="0" dirty="0">
                <a:latin typeface="Luiss Sans"/>
                <a:sym typeface="Wingdings" pitchFamily="2" charset="2"/>
              </a:rPr>
              <a:t> “</a:t>
            </a:r>
            <a:r>
              <a:rPr lang="en-US" sz="2000" b="0" dirty="0" err="1">
                <a:latin typeface="Luiss Sans"/>
                <a:sym typeface="Wingdings" pitchFamily="2" charset="2"/>
              </a:rPr>
              <a:t>ordinaria</a:t>
            </a:r>
            <a:r>
              <a:rPr lang="en-US" sz="2000" b="0" dirty="0">
                <a:latin typeface="Luiss Sans"/>
                <a:sym typeface="Wingdings" pitchFamily="2" charset="2"/>
              </a:rPr>
              <a:t>”, </a:t>
            </a:r>
            <a:r>
              <a:rPr lang="en-US" sz="2000" dirty="0" err="1">
                <a:latin typeface="Luiss Sans"/>
                <a:sym typeface="Wingdings" pitchFamily="2" charset="2"/>
              </a:rPr>
              <a:t>sia</a:t>
            </a:r>
            <a:r>
              <a:rPr lang="en-US" sz="2000" dirty="0">
                <a:latin typeface="Luiss Sans"/>
                <a:sym typeface="Wingdings" pitchFamily="2" charset="2"/>
              </a:rPr>
              <a:t> </a:t>
            </a:r>
            <a:r>
              <a:rPr lang="en-US" sz="2000" dirty="0" err="1">
                <a:latin typeface="Luiss Sans"/>
                <a:sym typeface="Wingdings" pitchFamily="2" charset="2"/>
              </a:rPr>
              <a:t>allo</a:t>
            </a:r>
            <a:r>
              <a:rPr lang="en-US" sz="2000" dirty="0">
                <a:latin typeface="Luiss Sans"/>
                <a:sym typeface="Wingdings" pitchFamily="2" charset="2"/>
              </a:rPr>
              <a:t> </a:t>
            </a:r>
            <a:r>
              <a:rPr lang="en-US" sz="2000" dirty="0" err="1">
                <a:latin typeface="Luiss Sans"/>
                <a:sym typeface="Wingdings" pitchFamily="2" charset="2"/>
              </a:rPr>
              <a:t>Stato</a:t>
            </a:r>
            <a:r>
              <a:rPr lang="en-US" sz="2000" dirty="0">
                <a:latin typeface="Luiss Sans"/>
                <a:sym typeface="Wingdings" pitchFamily="2" charset="2"/>
              </a:rPr>
              <a:t> </a:t>
            </a:r>
            <a:r>
              <a:rPr lang="en-US" sz="2000" dirty="0" err="1">
                <a:latin typeface="Luiss Sans"/>
                <a:sym typeface="Wingdings" pitchFamily="2" charset="2"/>
              </a:rPr>
              <a:t>che</a:t>
            </a:r>
            <a:r>
              <a:rPr lang="en-US" sz="2000" dirty="0">
                <a:latin typeface="Luiss Sans"/>
                <a:sym typeface="Wingdings" pitchFamily="2" charset="2"/>
              </a:rPr>
              <a:t> alle </a:t>
            </a:r>
            <a:r>
              <a:rPr lang="en-US" sz="2000" dirty="0" err="1">
                <a:latin typeface="Luiss Sans"/>
                <a:sym typeface="Wingdings" pitchFamily="2" charset="2"/>
              </a:rPr>
              <a:t>Regioni</a:t>
            </a:r>
            <a:r>
              <a:rPr lang="en-US" sz="2000" b="0" dirty="0">
                <a:latin typeface="Luiss Sans"/>
                <a:sym typeface="Wingdings" pitchFamily="2" charset="2"/>
              </a:rPr>
              <a:t>, </a:t>
            </a:r>
            <a:r>
              <a:rPr lang="en-US" sz="2000" b="0" dirty="0" err="1">
                <a:latin typeface="Luiss Sans"/>
                <a:sym typeface="Wingdings" pitchFamily="2" charset="2"/>
              </a:rPr>
              <a:t>nelle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funzione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attribuite</a:t>
            </a:r>
            <a:r>
              <a:rPr lang="en-US" sz="2000" b="0" dirty="0">
                <a:latin typeface="Luiss Sans"/>
                <a:sym typeface="Wingdings" pitchFamily="2" charset="2"/>
              </a:rPr>
              <a:t> con </a:t>
            </a:r>
            <a:r>
              <a:rPr lang="en-US" sz="2000" b="0" dirty="0" err="1">
                <a:latin typeface="Luiss Sans"/>
                <a:sym typeface="Wingdings" pitchFamily="2" charset="2"/>
              </a:rPr>
              <a:t>legge</a:t>
            </a:r>
            <a:r>
              <a:rPr lang="en-US" sz="2000" b="0" dirty="0">
                <a:latin typeface="Luiss Sans"/>
                <a:sym typeface="Wingdings" pitchFamily="2" charset="2"/>
              </a:rPr>
              <a:t> </a:t>
            </a:r>
            <a:r>
              <a:rPr lang="en-US" sz="2000" b="0" dirty="0" err="1">
                <a:latin typeface="Luiss Sans"/>
                <a:sym typeface="Wingdings" pitchFamily="2" charset="2"/>
              </a:rPr>
              <a:t>statale</a:t>
            </a:r>
            <a:r>
              <a:rPr lang="en-US" sz="2000" b="0" dirty="0">
                <a:latin typeface="Luiss Sans"/>
                <a:sym typeface="Wingdings" pitchFamily="2" charset="2"/>
              </a:rPr>
              <a:t> o </a:t>
            </a:r>
            <a:r>
              <a:rPr lang="en-US" sz="2000" b="0" dirty="0" err="1">
                <a:latin typeface="Luiss Sans"/>
                <a:sym typeface="Wingdings" pitchFamily="2" charset="2"/>
              </a:rPr>
              <a:t>regionale</a:t>
            </a:r>
            <a:r>
              <a:rPr lang="en-US" sz="2000" b="0" dirty="0">
                <a:latin typeface="Luiss Sans"/>
                <a:sym typeface="Wingdings" pitchFamily="2" charset="2"/>
              </a:rPr>
              <a:t>, per </a:t>
            </a:r>
            <a:r>
              <a:rPr lang="en-US" sz="2000" b="0" dirty="0" err="1">
                <a:latin typeface="Luiss Sans"/>
                <a:sym typeface="Wingdings" pitchFamily="2" charset="2"/>
              </a:rPr>
              <a:t>ragioni</a:t>
            </a:r>
            <a:r>
              <a:rPr lang="en-US" sz="2000" b="0" dirty="0">
                <a:latin typeface="Luiss Sans"/>
                <a:sym typeface="Wingdings" pitchFamily="2" charset="2"/>
              </a:rPr>
              <a:t> di </a:t>
            </a:r>
            <a:r>
              <a:rPr lang="en-US" sz="2000" b="0" dirty="0" err="1">
                <a:latin typeface="Luiss Sans"/>
                <a:sym typeface="Wingdings" pitchFamily="2" charset="2"/>
              </a:rPr>
              <a:t>uniformità</a:t>
            </a:r>
            <a:r>
              <a:rPr lang="en-US" sz="2000" b="0" dirty="0">
                <a:latin typeface="Luiss Sans"/>
                <a:sym typeface="Wingdings" pitchFamily="2" charset="2"/>
              </a:rPr>
              <a:t> (C. Cost. 43/2004).</a:t>
            </a:r>
            <a:br>
              <a:rPr lang="en-US" sz="2000" b="0" dirty="0">
                <a:latin typeface="Luiss Sans"/>
                <a:sym typeface="Wingdings" pitchFamily="2" charset="2"/>
              </a:rPr>
            </a:br>
            <a:br>
              <a:rPr lang="en-US" sz="2000" dirty="0">
                <a:latin typeface="Luiss Sans"/>
              </a:rPr>
            </a:br>
            <a:endParaRPr lang="en-US" sz="2000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5B9A24-D772-F10C-C22D-E21B52B51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8"/>
            <a:ext cx="6889750" cy="256678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59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18678-B664-5136-4AC4-01AA9D78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BF8E0D-9010-012F-4442-FC32A6FD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19" y="1372707"/>
            <a:ext cx="9920614" cy="3434786"/>
          </a:xfrm>
        </p:spPr>
        <p:txBody>
          <a:bodyPr/>
          <a:lstStyle/>
          <a:p>
            <a:r>
              <a:rPr lang="en-US" sz="2200" b="0" dirty="0">
                <a:latin typeface="Luiss Sans"/>
              </a:rPr>
              <a:t>Corte Cost. N. 192/2024 del 14 </a:t>
            </a:r>
            <a:r>
              <a:rPr lang="en-US" sz="2200" b="0" dirty="0" err="1">
                <a:latin typeface="Luiss Sans"/>
              </a:rPr>
              <a:t>novembre</a:t>
            </a:r>
            <a:r>
              <a:rPr lang="en-US" sz="2200" b="0" dirty="0">
                <a:latin typeface="Luiss Sans"/>
              </a:rPr>
              <a:t> 2024.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200" b="0" dirty="0">
                <a:latin typeface="Luiss Sans"/>
              </a:rPr>
              <a:t>Legge </a:t>
            </a:r>
            <a:r>
              <a:rPr lang="en-US" sz="2200" b="0" dirty="0" err="1">
                <a:latin typeface="Luiss Sans"/>
              </a:rPr>
              <a:t>impugnata</a:t>
            </a:r>
            <a:r>
              <a:rPr lang="en-US" sz="2200" b="0" dirty="0">
                <a:latin typeface="Luiss Sans"/>
              </a:rPr>
              <a:t>: l. 86/2024 (</a:t>
            </a:r>
            <a:r>
              <a:rPr lang="en-US" sz="2200" b="0" dirty="0" err="1">
                <a:latin typeface="Luiss Sans"/>
              </a:rPr>
              <a:t>Disposizioni</a:t>
            </a:r>
            <a:r>
              <a:rPr lang="en-US" sz="2200" b="0" dirty="0">
                <a:latin typeface="Luiss Sans"/>
              </a:rPr>
              <a:t> per </a:t>
            </a:r>
            <a:r>
              <a:rPr lang="en-US" sz="2200" b="0" dirty="0" err="1">
                <a:latin typeface="Luiss Sans"/>
              </a:rPr>
              <a:t>l’attuazione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dell’autonomia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differenziata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delle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Regioni</a:t>
            </a:r>
            <a:r>
              <a:rPr lang="en-US" sz="2200" b="0" dirty="0">
                <a:latin typeface="Luiss Sans"/>
              </a:rPr>
              <a:t> a </a:t>
            </a:r>
            <a:r>
              <a:rPr lang="en-US" sz="2200" b="0" dirty="0" err="1">
                <a:latin typeface="Luiss Sans"/>
              </a:rPr>
              <a:t>statuto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ordinario</a:t>
            </a:r>
            <a:r>
              <a:rPr lang="en-US" sz="2200" b="0" dirty="0">
                <a:latin typeface="Luiss Sans"/>
              </a:rPr>
              <a:t> ai sensi </a:t>
            </a:r>
            <a:r>
              <a:rPr lang="en-US" sz="2200" b="0" dirty="0" err="1">
                <a:latin typeface="Luiss Sans"/>
              </a:rPr>
              <a:t>dell’art</a:t>
            </a:r>
            <a:r>
              <a:rPr lang="en-US" sz="2200" b="0" dirty="0">
                <a:latin typeface="Luiss Sans"/>
              </a:rPr>
              <a:t>. 116 co. 3 </a:t>
            </a:r>
            <a:r>
              <a:rPr lang="en-US" sz="2200" b="0" dirty="0" err="1">
                <a:latin typeface="Luiss Sans"/>
              </a:rPr>
              <a:t>della</a:t>
            </a:r>
            <a:r>
              <a:rPr lang="en-US" sz="2200" b="0" dirty="0">
                <a:latin typeface="Luiss Sans"/>
              </a:rPr>
              <a:t> </a:t>
            </a:r>
            <a:r>
              <a:rPr lang="en-US" sz="2200" b="0" dirty="0" err="1">
                <a:latin typeface="Luiss Sans"/>
              </a:rPr>
              <a:t>Costituzione</a:t>
            </a:r>
            <a:r>
              <a:rPr lang="en-US" sz="2200" b="0" dirty="0">
                <a:latin typeface="Luiss Sans"/>
              </a:rPr>
              <a:t>).</a:t>
            </a:r>
            <a:br>
              <a:rPr lang="en-US" sz="2200" b="0" dirty="0">
                <a:latin typeface="Luiss Sans"/>
              </a:rPr>
            </a:br>
            <a:br>
              <a:rPr lang="en-US" sz="2200" b="0" dirty="0">
                <a:latin typeface="Luiss Sans"/>
              </a:rPr>
            </a:br>
            <a:r>
              <a:rPr lang="en-US" sz="2000" b="0" dirty="0" err="1">
                <a:latin typeface="Luiss Sans"/>
              </a:rPr>
              <a:t>Decisione</a:t>
            </a:r>
            <a:r>
              <a:rPr lang="en-US" sz="2000" b="0" dirty="0">
                <a:latin typeface="Luiss Sans"/>
              </a:rPr>
              <a:t>: </a:t>
            </a:r>
            <a:r>
              <a:rPr lang="en-US" sz="2000" b="0" dirty="0" err="1">
                <a:latin typeface="Luiss Sans"/>
              </a:rPr>
              <a:t>dichiara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l’illegittimità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costituzionale</a:t>
            </a:r>
            <a:r>
              <a:rPr lang="en-US" sz="2000" b="0" dirty="0">
                <a:latin typeface="Luiss Sans"/>
              </a:rPr>
              <a:t> di </a:t>
            </a:r>
            <a:r>
              <a:rPr lang="en-US" sz="2000" b="0" dirty="0" err="1">
                <a:latin typeface="Luiss Sans"/>
              </a:rPr>
              <a:t>alcune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norme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nelle</a:t>
            </a:r>
            <a:r>
              <a:rPr lang="en-US" sz="2000" b="0" dirty="0">
                <a:latin typeface="Luiss Sans"/>
              </a:rPr>
              <a:t> parti in cui </a:t>
            </a:r>
            <a:r>
              <a:rPr lang="en-US" sz="2000" b="0" dirty="0" err="1">
                <a:latin typeface="Luiss Sans"/>
              </a:rPr>
              <a:t>prevedono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l’attribuzione</a:t>
            </a:r>
            <a:r>
              <a:rPr lang="en-US" sz="2000" b="0" dirty="0">
                <a:latin typeface="Luiss Sans"/>
              </a:rPr>
              <a:t> alle </a:t>
            </a:r>
            <a:r>
              <a:rPr lang="en-US" sz="2000" b="0" dirty="0" err="1">
                <a:latin typeface="Luiss Sans"/>
              </a:rPr>
              <a:t>Regioni</a:t>
            </a:r>
            <a:r>
              <a:rPr lang="en-US" sz="2000" b="0" dirty="0">
                <a:latin typeface="Luiss Sans"/>
              </a:rPr>
              <a:t> di – e la </a:t>
            </a:r>
            <a:r>
              <a:rPr lang="en-US" sz="2000" b="0" dirty="0" err="1">
                <a:latin typeface="Luiss Sans"/>
              </a:rPr>
              <a:t>definizione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dei</a:t>
            </a:r>
            <a:r>
              <a:rPr lang="en-US" sz="2000" b="0" dirty="0">
                <a:latin typeface="Luiss Sans"/>
              </a:rPr>
              <a:t> LEP con </a:t>
            </a:r>
            <a:r>
              <a:rPr lang="en-US" sz="2000" b="0" dirty="0" err="1">
                <a:latin typeface="Luiss Sans"/>
              </a:rPr>
              <a:t>riguardo</a:t>
            </a:r>
            <a:r>
              <a:rPr lang="en-US" sz="2000" b="0" dirty="0">
                <a:latin typeface="Luiss Sans"/>
              </a:rPr>
              <a:t> a – “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materie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o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ambiti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di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materie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”</a:t>
            </a:r>
            <a:r>
              <a:rPr lang="en-US" sz="2000" b="0" dirty="0">
                <a:latin typeface="Luiss Sans"/>
              </a:rPr>
              <a:t> relative alle </a:t>
            </a:r>
            <a:r>
              <a:rPr lang="en-US" sz="2000" b="0" dirty="0" err="1">
                <a:latin typeface="Luiss Sans"/>
              </a:rPr>
              <a:t>ulteriori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forme</a:t>
            </a:r>
            <a:r>
              <a:rPr lang="en-US" sz="2000" b="0" dirty="0">
                <a:latin typeface="Luiss Sans"/>
              </a:rPr>
              <a:t> e </a:t>
            </a:r>
            <a:r>
              <a:rPr lang="en-US" sz="2000" b="0" dirty="0" err="1">
                <a:latin typeface="Luiss Sans"/>
              </a:rPr>
              <a:t>condizioni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particolari</a:t>
            </a:r>
            <a:r>
              <a:rPr lang="en-US" sz="2000" b="0" dirty="0">
                <a:latin typeface="Luiss Sans"/>
              </a:rPr>
              <a:t> di </a:t>
            </a:r>
            <a:r>
              <a:rPr lang="en-US" sz="2000" b="0" dirty="0" err="1">
                <a:latin typeface="Luiss Sans"/>
              </a:rPr>
              <a:t>autonomia</a:t>
            </a:r>
            <a:r>
              <a:rPr lang="en-US" sz="2000" b="0" dirty="0">
                <a:latin typeface="Luiss Sans"/>
              </a:rPr>
              <a:t>, </a:t>
            </a:r>
            <a:r>
              <a:rPr lang="en-US" sz="2000" b="0" dirty="0" err="1">
                <a:latin typeface="Luiss Sans"/>
              </a:rPr>
              <a:t>anziché</a:t>
            </a:r>
            <a:r>
              <a:rPr lang="en-US" sz="2000" b="0" dirty="0">
                <a:latin typeface="Luiss Sans"/>
              </a:rPr>
              <a:t> “</a:t>
            </a:r>
            <a:r>
              <a:rPr lang="en-US" sz="2000" dirty="0" err="1">
                <a:solidFill>
                  <a:schemeClr val="accent2"/>
                </a:solidFill>
                <a:latin typeface="Luiss Sans"/>
              </a:rPr>
              <a:t>specifiche</a:t>
            </a:r>
            <a:r>
              <a:rPr lang="en-US" sz="2000" dirty="0">
                <a:solidFill>
                  <a:schemeClr val="accent2"/>
                </a:solidFill>
                <a:latin typeface="Luiss Sans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Luiss Sans"/>
              </a:rPr>
              <a:t>funzioni</a:t>
            </a:r>
            <a:r>
              <a:rPr lang="en-US" sz="2000" dirty="0">
                <a:solidFill>
                  <a:schemeClr val="accent2"/>
                </a:solidFill>
                <a:latin typeface="Luiss Sans"/>
              </a:rPr>
              <a:t>” </a:t>
            </a:r>
            <a:r>
              <a:rPr lang="en-US" sz="2000" b="0" dirty="0">
                <a:latin typeface="Luiss Sans"/>
              </a:rPr>
              <a:t>relative alle </a:t>
            </a:r>
            <a:r>
              <a:rPr lang="en-US" sz="2000" b="0" dirty="0" err="1">
                <a:latin typeface="Luiss Sans"/>
              </a:rPr>
              <a:t>ulteriori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forme</a:t>
            </a:r>
            <a:r>
              <a:rPr lang="en-US" sz="2000" b="0" dirty="0">
                <a:latin typeface="Luiss Sans"/>
              </a:rPr>
              <a:t> e </a:t>
            </a:r>
            <a:r>
              <a:rPr lang="en-US" sz="2000" b="0" dirty="0" err="1">
                <a:latin typeface="Luiss Sans"/>
              </a:rPr>
              <a:t>condizioni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particolari</a:t>
            </a:r>
            <a:r>
              <a:rPr lang="en-US" sz="2000" b="0" dirty="0">
                <a:latin typeface="Luiss Sans"/>
              </a:rPr>
              <a:t> di </a:t>
            </a:r>
            <a:r>
              <a:rPr lang="en-US" sz="2000" b="0" dirty="0" err="1">
                <a:latin typeface="Luiss Sans"/>
              </a:rPr>
              <a:t>autonomia</a:t>
            </a:r>
            <a:r>
              <a:rPr lang="en-US" sz="2000" b="0" dirty="0">
                <a:latin typeface="Luiss Sans"/>
              </a:rPr>
              <a:t>;</a:t>
            </a:r>
            <a:br>
              <a:rPr lang="en-US" sz="2000" b="0" i="1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2000" b="0" dirty="0" err="1">
                <a:latin typeface="Luiss Sans"/>
              </a:rPr>
              <a:t>Dichiara</a:t>
            </a:r>
            <a:r>
              <a:rPr lang="en-US" sz="2000" b="0" dirty="0">
                <a:latin typeface="Luiss Sans"/>
              </a:rPr>
              <a:t> </a:t>
            </a:r>
            <a:r>
              <a:rPr lang="en-US" sz="2000" b="0" dirty="0" err="1">
                <a:latin typeface="Luiss Sans"/>
              </a:rPr>
              <a:t>l’illegittimità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costituzionale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dell’art</a:t>
            </a:r>
            <a:r>
              <a:rPr lang="en-US" sz="2000" b="0" dirty="0">
                <a:latin typeface="Luiss Sans"/>
              </a:rPr>
              <a:t>. 2, comma 1, primo </a:t>
            </a:r>
            <a:r>
              <a:rPr lang="en-US" sz="2000" b="0" dirty="0" err="1">
                <a:latin typeface="Luiss Sans"/>
              </a:rPr>
              <a:t>periodo</a:t>
            </a:r>
            <a:r>
              <a:rPr lang="en-US" sz="2000" b="0" dirty="0">
                <a:latin typeface="Luiss Sans"/>
              </a:rPr>
              <a:t>, </a:t>
            </a:r>
            <a:r>
              <a:rPr lang="en-US" sz="2000" b="0" dirty="0" err="1">
                <a:latin typeface="Luiss Sans"/>
              </a:rPr>
              <a:t>nella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parte</a:t>
            </a:r>
            <a:r>
              <a:rPr lang="en-US" sz="2000" b="0" dirty="0">
                <a:latin typeface="Luiss Sans"/>
              </a:rPr>
              <a:t> in cui non </a:t>
            </a:r>
            <a:r>
              <a:rPr lang="en-US" sz="2000" b="0" dirty="0" err="1">
                <a:latin typeface="Luiss Sans"/>
              </a:rPr>
              <a:t>prescrive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b="0" dirty="0" err="1">
                <a:latin typeface="Luiss Sans"/>
              </a:rPr>
              <a:t>che</a:t>
            </a:r>
            <a:r>
              <a:rPr lang="en-US" sz="2000" b="0" dirty="0">
                <a:latin typeface="Luiss San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l’iniziativa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regionale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sia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giustificata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alla</a:t>
            </a:r>
            <a:r>
              <a:rPr lang="en-US" sz="2000" dirty="0">
                <a:solidFill>
                  <a:srgbClr val="FF0000"/>
                </a:solidFill>
                <a:latin typeface="Luiss Sans"/>
              </a:rPr>
              <a:t> luce del principio di </a:t>
            </a:r>
            <a:r>
              <a:rPr lang="en-US" sz="2000" dirty="0" err="1">
                <a:solidFill>
                  <a:srgbClr val="FF0000"/>
                </a:solidFill>
                <a:latin typeface="Luiss Sans"/>
              </a:rPr>
              <a:t>sussidiarietà</a:t>
            </a:r>
            <a:r>
              <a:rPr lang="en-US" sz="2000" b="0" dirty="0">
                <a:latin typeface="Luiss Sans"/>
              </a:rPr>
              <a:t>;</a:t>
            </a:r>
            <a:r>
              <a:rPr lang="en-US" sz="2000" dirty="0">
                <a:latin typeface="Luiss Sans"/>
              </a:rPr>
              <a:t>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8C9E10-5614-7D67-6995-15B751262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17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314F1-7609-75FF-7F50-D8EDB52E9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FC53A-8F2B-CDE9-7E3B-61906C4C3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631" y="1285319"/>
            <a:ext cx="9920614" cy="3545586"/>
          </a:xfrm>
        </p:spPr>
        <p:txBody>
          <a:bodyPr/>
          <a:lstStyle/>
          <a:p>
            <a:r>
              <a:rPr lang="en-US" sz="1600" dirty="0">
                <a:latin typeface="Luiss Sans"/>
              </a:rPr>
              <a:t>PERCHÈ DARE PRIORITÀ ALL’ENTE DI LIVELLO </a:t>
            </a:r>
            <a:r>
              <a:rPr lang="en-US" sz="1600" dirty="0" err="1">
                <a:latin typeface="Luiss Sans"/>
              </a:rPr>
              <a:t>PiÙ</a:t>
            </a:r>
            <a:r>
              <a:rPr lang="en-US" sz="1600" dirty="0">
                <a:latin typeface="Luiss Sans"/>
              </a:rPr>
              <a:t> BASSO?</a:t>
            </a:r>
            <a:br>
              <a:rPr lang="en-US" sz="1600" dirty="0">
                <a:latin typeface="Luiss Sans"/>
              </a:rPr>
            </a:br>
            <a:br>
              <a:rPr lang="en-US" sz="1600" dirty="0">
                <a:latin typeface="Luiss Sans"/>
              </a:rPr>
            </a:br>
            <a:r>
              <a:rPr lang="en-US" sz="1600" dirty="0">
                <a:latin typeface="Luiss Sans"/>
              </a:rPr>
              <a:t>1. CONOSCENZA</a:t>
            </a:r>
            <a:br>
              <a:rPr lang="en-US" sz="1600" b="0" dirty="0">
                <a:latin typeface="Luiss Sans"/>
              </a:rPr>
            </a:br>
            <a:r>
              <a:rPr lang="en-US" sz="1600" b="0" dirty="0">
                <a:latin typeface="Luiss Sans"/>
              </a:rPr>
              <a:t>Il </a:t>
            </a:r>
            <a:r>
              <a:rPr lang="en-US" sz="1600" b="0" dirty="0" err="1">
                <a:latin typeface="Luiss Sans"/>
              </a:rPr>
              <a:t>livello</a:t>
            </a:r>
            <a:r>
              <a:rPr lang="en-US" sz="1600" b="0" dirty="0">
                <a:latin typeface="Luiss Sans"/>
              </a:rPr>
              <a:t> di </a:t>
            </a:r>
            <a:r>
              <a:rPr lang="en-US" sz="1600" b="0" dirty="0" err="1">
                <a:latin typeface="Luiss Sans"/>
              </a:rPr>
              <a:t>governo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più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vicino</a:t>
            </a:r>
            <a:r>
              <a:rPr lang="en-US" sz="1600" b="0" dirty="0">
                <a:latin typeface="Luiss Sans"/>
              </a:rPr>
              <a:t> al </a:t>
            </a:r>
            <a:r>
              <a:rPr lang="en-US" sz="1600" b="0" dirty="0" err="1">
                <a:latin typeface="Luiss Sans"/>
              </a:rPr>
              <a:t>popolo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è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quello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che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meglio</a:t>
            </a:r>
            <a:r>
              <a:rPr lang="en-US" sz="1600" b="0" dirty="0">
                <a:latin typeface="Luiss Sans"/>
              </a:rPr>
              <a:t> di tutti ne </a:t>
            </a:r>
            <a:r>
              <a:rPr lang="en-US" sz="1600" b="0" dirty="0" err="1">
                <a:latin typeface="Luiss Sans"/>
              </a:rPr>
              <a:t>conosce</a:t>
            </a:r>
            <a:r>
              <a:rPr lang="en-US" sz="1600" b="0" dirty="0">
                <a:latin typeface="Luiss Sans"/>
              </a:rPr>
              <a:t> le </a:t>
            </a:r>
            <a:r>
              <a:rPr lang="en-US" sz="1600" b="0" dirty="0" err="1">
                <a:latin typeface="Luiss Sans"/>
              </a:rPr>
              <a:t>esigenze</a:t>
            </a:r>
            <a:r>
              <a:rPr lang="en-US" sz="1600" b="0" dirty="0">
                <a:latin typeface="Luiss Sans"/>
              </a:rPr>
              <a:t>.</a:t>
            </a: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r>
              <a:rPr lang="en-US" sz="1600" dirty="0">
                <a:latin typeface="Luiss Sans"/>
              </a:rPr>
              <a:t>DEMOCRAZIA</a:t>
            </a:r>
            <a:br>
              <a:rPr lang="en-US" sz="1600" b="0" dirty="0">
                <a:latin typeface="Luiss Sans"/>
              </a:rPr>
            </a:br>
            <a:r>
              <a:rPr lang="en-US" sz="1600" b="0" dirty="0">
                <a:latin typeface="Luiss Sans"/>
              </a:rPr>
              <a:t>Si </a:t>
            </a:r>
            <a:r>
              <a:rPr lang="en-US" sz="1600" b="0" dirty="0" err="1">
                <a:latin typeface="Luiss Sans"/>
              </a:rPr>
              <a:t>tratta</a:t>
            </a:r>
            <a:r>
              <a:rPr lang="en-US" sz="1600" b="0" dirty="0">
                <a:latin typeface="Luiss Sans"/>
              </a:rPr>
              <a:t> di un principio </a:t>
            </a:r>
            <a:r>
              <a:rPr lang="en-US" sz="1600" b="0" dirty="0" err="1">
                <a:latin typeface="Luiss Sans"/>
              </a:rPr>
              <a:t>democratico</a:t>
            </a:r>
            <a:r>
              <a:rPr lang="en-US" sz="1600" b="0" dirty="0">
                <a:latin typeface="Luiss Sans"/>
              </a:rPr>
              <a:t>, </a:t>
            </a:r>
            <a:r>
              <a:rPr lang="en-US" sz="1600" b="0" dirty="0" err="1">
                <a:latin typeface="Luiss Sans"/>
              </a:rPr>
              <a:t>che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vede</a:t>
            </a:r>
            <a:r>
              <a:rPr lang="en-US" sz="1600" b="0" dirty="0">
                <a:latin typeface="Luiss Sans"/>
              </a:rPr>
              <a:t> la </a:t>
            </a:r>
            <a:r>
              <a:rPr lang="en-US" sz="1600" dirty="0" err="1">
                <a:latin typeface="Luiss Sans"/>
              </a:rPr>
              <a:t>democrazia</a:t>
            </a:r>
            <a:r>
              <a:rPr lang="en-US" sz="1600" dirty="0">
                <a:latin typeface="Luiss Sans"/>
              </a:rPr>
              <a:t> come </a:t>
            </a:r>
            <a:r>
              <a:rPr lang="en-US" sz="1600" dirty="0" err="1">
                <a:latin typeface="Luiss Sans"/>
              </a:rPr>
              <a:t>autogoverno</a:t>
            </a:r>
            <a:r>
              <a:rPr lang="en-US" sz="1600" b="0" dirty="0">
                <a:latin typeface="Luiss Sans"/>
              </a:rPr>
              <a:t>, </a:t>
            </a:r>
            <a:r>
              <a:rPr lang="en-US" sz="1600" b="0" dirty="0" err="1">
                <a:latin typeface="Luiss Sans"/>
              </a:rPr>
              <a:t>seppure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mediato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dagli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strumenti</a:t>
            </a:r>
            <a:r>
              <a:rPr lang="en-US" sz="1600" b="0" dirty="0">
                <a:latin typeface="Luiss Sans"/>
              </a:rPr>
              <a:t> ed </a:t>
            </a:r>
            <a:r>
              <a:rPr lang="en-US" sz="1600" b="0" dirty="0" err="1">
                <a:latin typeface="Luiss Sans"/>
              </a:rPr>
              <a:t>esercitato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entro</a:t>
            </a:r>
            <a:r>
              <a:rPr lang="en-US" sz="1600" b="0" dirty="0">
                <a:latin typeface="Luiss Sans"/>
              </a:rPr>
              <a:t> i </a:t>
            </a:r>
            <a:r>
              <a:rPr lang="en-US" sz="1600" b="0" dirty="0" err="1">
                <a:latin typeface="Luiss Sans"/>
              </a:rPr>
              <a:t>limiti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che</a:t>
            </a:r>
            <a:r>
              <a:rPr lang="en-US" sz="1600" b="0" dirty="0">
                <a:latin typeface="Luiss Sans"/>
              </a:rPr>
              <a:t> la </a:t>
            </a:r>
            <a:r>
              <a:rPr lang="en-US" sz="1600" b="0" dirty="0" err="1">
                <a:latin typeface="Luiss Sans"/>
              </a:rPr>
              <a:t>Costituzione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mette</a:t>
            </a:r>
            <a:r>
              <a:rPr lang="en-US" sz="1600" b="0" dirty="0">
                <a:latin typeface="Luiss Sans"/>
              </a:rPr>
              <a:t> a </a:t>
            </a:r>
            <a:r>
              <a:rPr lang="en-US" sz="1600" b="0" dirty="0" err="1">
                <a:latin typeface="Luiss Sans"/>
              </a:rPr>
              <a:t>disposizione</a:t>
            </a:r>
            <a:r>
              <a:rPr lang="en-US" sz="1600" b="0" dirty="0">
                <a:latin typeface="Luiss Sans"/>
              </a:rPr>
              <a:t>. </a:t>
            </a: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r>
              <a:rPr lang="en-US" sz="1600" b="0" dirty="0">
                <a:latin typeface="Luiss Sans"/>
              </a:rPr>
              <a:t>Questa </a:t>
            </a:r>
            <a:r>
              <a:rPr lang="en-US" sz="1600" b="0" dirty="0" err="1">
                <a:latin typeface="Luiss Sans"/>
              </a:rPr>
              <a:t>concezione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della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democrazia</a:t>
            </a:r>
            <a:r>
              <a:rPr lang="en-US" sz="1600" b="0" dirty="0">
                <a:latin typeface="Luiss Sans"/>
              </a:rPr>
              <a:t> locale </a:t>
            </a:r>
            <a:r>
              <a:rPr lang="en-US" sz="1600" b="0" dirty="0" err="1">
                <a:latin typeface="Luiss Sans"/>
              </a:rPr>
              <a:t>prende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atto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della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dirty="0" err="1">
                <a:latin typeface="Luiss Sans"/>
              </a:rPr>
              <a:t>intrinseca</a:t>
            </a:r>
            <a:r>
              <a:rPr lang="en-US" sz="1600" dirty="0">
                <a:latin typeface="Luiss Sans"/>
              </a:rPr>
              <a:t> </a:t>
            </a:r>
            <a:r>
              <a:rPr lang="en-US" sz="1600" dirty="0" err="1">
                <a:latin typeface="Luiss Sans"/>
              </a:rPr>
              <a:t>politicità</a:t>
            </a:r>
            <a:r>
              <a:rPr lang="en-US" sz="1600" dirty="0">
                <a:latin typeface="Luiss Sans"/>
              </a:rPr>
              <a:t> </a:t>
            </a:r>
            <a:r>
              <a:rPr lang="en-US" sz="1600" dirty="0" err="1">
                <a:latin typeface="Luiss Sans"/>
              </a:rPr>
              <a:t>della</a:t>
            </a:r>
            <a:r>
              <a:rPr lang="en-US" sz="1600" dirty="0">
                <a:latin typeface="Luiss Sans"/>
              </a:rPr>
              <a:t> </a:t>
            </a:r>
            <a:r>
              <a:rPr lang="en-US" sz="1600" dirty="0" err="1">
                <a:latin typeface="Luiss Sans"/>
              </a:rPr>
              <a:t>città</a:t>
            </a:r>
            <a:r>
              <a:rPr lang="en-US" sz="1600" dirty="0">
                <a:latin typeface="Luiss Sans"/>
              </a:rPr>
              <a:t> </a:t>
            </a:r>
            <a:r>
              <a:rPr lang="en-US" sz="1600" b="0" dirty="0">
                <a:latin typeface="Luiss Sans"/>
              </a:rPr>
              <a:t>– al di </a:t>
            </a:r>
            <a:r>
              <a:rPr lang="en-US" sz="1600" b="0" dirty="0" err="1">
                <a:latin typeface="Luiss Sans"/>
              </a:rPr>
              <a:t>là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della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sua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qualificazione</a:t>
            </a:r>
            <a:r>
              <a:rPr lang="en-US" sz="1600" b="0" dirty="0">
                <a:latin typeface="Luiss Sans"/>
              </a:rPr>
              <a:t> come </a:t>
            </a:r>
            <a:r>
              <a:rPr lang="en-US" sz="1600" b="0" dirty="0" err="1">
                <a:latin typeface="Luiss Sans"/>
              </a:rPr>
              <a:t>ente</a:t>
            </a:r>
            <a:r>
              <a:rPr lang="en-US" sz="1600" b="0" dirty="0">
                <a:latin typeface="Luiss Sans"/>
              </a:rPr>
              <a:t> locale (</a:t>
            </a:r>
            <a:r>
              <a:rPr lang="en-US" sz="1600" b="0" dirty="0" err="1">
                <a:latin typeface="Luiss Sans"/>
              </a:rPr>
              <a:t>Comune</a:t>
            </a:r>
            <a:r>
              <a:rPr lang="en-US" sz="1600" b="0" dirty="0">
                <a:latin typeface="Luiss Sans"/>
              </a:rPr>
              <a:t> / Provincia) – in </a:t>
            </a:r>
            <a:r>
              <a:rPr lang="en-US" sz="1600" b="0" dirty="0" err="1">
                <a:latin typeface="Luiss Sans"/>
              </a:rPr>
              <a:t>quanto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centro</a:t>
            </a:r>
            <a:r>
              <a:rPr lang="en-US" sz="1600" b="0" dirty="0">
                <a:latin typeface="Luiss Sans"/>
              </a:rPr>
              <a:t> di </a:t>
            </a:r>
            <a:r>
              <a:rPr lang="en-US" sz="1600" b="0" dirty="0" err="1">
                <a:latin typeface="Luiss Sans"/>
              </a:rPr>
              <a:t>aggregazione</a:t>
            </a:r>
            <a:r>
              <a:rPr lang="en-US" sz="1600" b="0" dirty="0">
                <a:latin typeface="Luiss Sans"/>
              </a:rPr>
              <a:t> di </a:t>
            </a:r>
            <a:r>
              <a:rPr lang="en-US" sz="1600" b="0" dirty="0" err="1">
                <a:latin typeface="Luiss Sans"/>
              </a:rPr>
              <a:t>soggetti</a:t>
            </a:r>
            <a:r>
              <a:rPr lang="en-US" sz="1600" b="0" dirty="0">
                <a:latin typeface="Luiss Sans"/>
              </a:rPr>
              <a:t> e di </a:t>
            </a:r>
            <a:r>
              <a:rPr lang="en-US" sz="1600" b="0" dirty="0" err="1">
                <a:latin typeface="Luiss Sans"/>
              </a:rPr>
              <a:t>interessi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diversi</a:t>
            </a:r>
            <a:r>
              <a:rPr lang="en-US" sz="1600" b="0" dirty="0">
                <a:latin typeface="Luiss Sans"/>
              </a:rPr>
              <a:t>, </a:t>
            </a:r>
            <a:r>
              <a:rPr lang="en-US" sz="1600" b="0" dirty="0" err="1">
                <a:latin typeface="Luiss Sans"/>
              </a:rPr>
              <a:t>sia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confliggenti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che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coincidenti</a:t>
            </a:r>
            <a:r>
              <a:rPr lang="en-US" sz="1600" b="0" dirty="0">
                <a:latin typeface="Luiss Sans"/>
              </a:rPr>
              <a:t>, ma in </a:t>
            </a:r>
            <a:r>
              <a:rPr lang="en-US" sz="1600" b="0" dirty="0" err="1">
                <a:latin typeface="Luiss Sans"/>
              </a:rPr>
              <a:t>ogni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caso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bisognosi</a:t>
            </a:r>
            <a:r>
              <a:rPr lang="en-US" sz="1600" b="0" dirty="0">
                <a:latin typeface="Luiss Sans"/>
              </a:rPr>
              <a:t> di </a:t>
            </a:r>
            <a:r>
              <a:rPr lang="en-US" sz="1600" b="0" dirty="0" err="1">
                <a:latin typeface="Luiss Sans"/>
              </a:rPr>
              <a:t>mediazione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>
                <a:latin typeface="Luiss Sans"/>
                <a:sym typeface="Wingdings" pitchFamily="2" charset="2"/>
              </a:rPr>
              <a:t> </a:t>
            </a:r>
            <a:r>
              <a:rPr lang="en-US" sz="1600" dirty="0">
                <a:latin typeface="Luiss Sans"/>
                <a:sym typeface="Wingdings" pitchFamily="2" charset="2"/>
              </a:rPr>
              <a:t>PRINCIPI DI COMUNANZA DI INTERESSI E COLLABORAZIONE CIVICA</a:t>
            </a: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r>
              <a:rPr lang="en-US" sz="1600" b="0" dirty="0" err="1">
                <a:latin typeface="Luiss Sans"/>
              </a:rPr>
              <a:t>Possibili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</a:rPr>
              <a:t>soluzioni</a:t>
            </a:r>
            <a:r>
              <a:rPr lang="en-US" sz="1600" b="0" dirty="0">
                <a:latin typeface="Luiss Sans"/>
              </a:rPr>
              <a:t> innovative: </a:t>
            </a:r>
            <a:r>
              <a:rPr lang="en-US" sz="1600" dirty="0">
                <a:latin typeface="Luiss Sans"/>
              </a:rPr>
              <a:t>PARTENARIATO MULTIATTORIALE </a:t>
            </a:r>
            <a:r>
              <a:rPr lang="en-US" sz="1600" b="0" dirty="0">
                <a:latin typeface="Luiss Sans"/>
              </a:rPr>
              <a:t>(</a:t>
            </a:r>
            <a:r>
              <a:rPr lang="en-US" sz="1600" b="0" dirty="0" err="1">
                <a:latin typeface="Luiss Sans"/>
              </a:rPr>
              <a:t>necessario</a:t>
            </a:r>
            <a:r>
              <a:rPr lang="en-US" sz="1600" b="0" dirty="0">
                <a:latin typeface="Luiss Sans"/>
              </a:rPr>
              <a:t> </a:t>
            </a:r>
            <a:r>
              <a:rPr lang="en-US" sz="1600" b="0" dirty="0" err="1">
                <a:latin typeface="Luiss Sans"/>
                <a:sym typeface="Wingdings" pitchFamily="2" charset="2"/>
              </a:rPr>
              <a:t>coinvolgimento</a:t>
            </a:r>
            <a:r>
              <a:rPr lang="en-US" sz="1600" b="0" dirty="0">
                <a:latin typeface="Luiss Sans"/>
                <a:sym typeface="Wingdings" pitchFamily="2" charset="2"/>
              </a:rPr>
              <a:t> di tutti </a:t>
            </a:r>
            <a:r>
              <a:rPr lang="en-US" sz="1600" b="0" dirty="0" err="1">
                <a:latin typeface="Luiss Sans"/>
                <a:sym typeface="Wingdings" pitchFamily="2" charset="2"/>
              </a:rPr>
              <a:t>gli</a:t>
            </a:r>
            <a:r>
              <a:rPr lang="en-US" sz="1600" b="0" dirty="0">
                <a:latin typeface="Luiss Sans"/>
                <a:sym typeface="Wingdings" pitchFamily="2" charset="2"/>
              </a:rPr>
              <a:t> stakeholders del </a:t>
            </a:r>
            <a:r>
              <a:rPr lang="en-US" sz="1600" b="0" dirty="0" err="1">
                <a:latin typeface="Luiss Sans"/>
                <a:sym typeface="Wingdings" pitchFamily="2" charset="2"/>
              </a:rPr>
              <a:t>terrorio</a:t>
            </a:r>
            <a:r>
              <a:rPr lang="en-US" sz="1600" b="0" dirty="0">
                <a:latin typeface="Luiss Sans"/>
                <a:sym typeface="Wingdings" pitchFamily="2" charset="2"/>
              </a:rPr>
              <a:t>  </a:t>
            </a:r>
            <a:r>
              <a:rPr lang="en-US" sz="1600" b="0" dirty="0" err="1">
                <a:latin typeface="Luiss Sans"/>
                <a:sym typeface="Wingdings" pitchFamily="2" charset="2"/>
              </a:rPr>
              <a:t>quintupla</a:t>
            </a:r>
            <a:r>
              <a:rPr lang="en-US" sz="1600" b="0" dirty="0">
                <a:latin typeface="Luiss Sans"/>
                <a:sym typeface="Wingdings" pitchFamily="2" charset="2"/>
              </a:rPr>
              <a:t> </a:t>
            </a:r>
            <a:r>
              <a:rPr lang="en-US" sz="1600" b="0" dirty="0" err="1">
                <a:latin typeface="Luiss Sans"/>
                <a:sym typeface="Wingdings" pitchFamily="2" charset="2"/>
              </a:rPr>
              <a:t>elica</a:t>
            </a:r>
            <a:r>
              <a:rPr lang="en-US" sz="1600" b="0" dirty="0">
                <a:latin typeface="Luiss Sans"/>
                <a:sym typeface="Wingdings" pitchFamily="2" charset="2"/>
              </a:rPr>
              <a:t>: </a:t>
            </a:r>
            <a:r>
              <a:rPr lang="en-US" sz="1600" b="0" dirty="0" err="1">
                <a:latin typeface="Luiss Sans"/>
                <a:sym typeface="Wingdings" pitchFamily="2" charset="2"/>
              </a:rPr>
              <a:t>attore</a:t>
            </a:r>
            <a:r>
              <a:rPr lang="en-US" sz="1600" b="0" dirty="0">
                <a:latin typeface="Luiss Sans"/>
                <a:sym typeface="Wingdings" pitchFamily="2" charset="2"/>
              </a:rPr>
              <a:t> </a:t>
            </a:r>
            <a:r>
              <a:rPr lang="en-US" sz="1600" b="0" dirty="0" err="1">
                <a:latin typeface="Luiss Sans"/>
                <a:sym typeface="Wingdings" pitchFamily="2" charset="2"/>
              </a:rPr>
              <a:t>pubblico</a:t>
            </a:r>
            <a:r>
              <a:rPr lang="en-US" sz="1600" b="0" dirty="0">
                <a:latin typeface="Luiss Sans"/>
                <a:sym typeface="Wingdings" pitchFamily="2" charset="2"/>
              </a:rPr>
              <a:t>, private profit, no profit, </a:t>
            </a:r>
            <a:r>
              <a:rPr lang="en-US" sz="1600" b="0" dirty="0" err="1">
                <a:latin typeface="Luiss Sans"/>
                <a:sym typeface="Wingdings" pitchFamily="2" charset="2"/>
              </a:rPr>
              <a:t>cittadini</a:t>
            </a:r>
            <a:r>
              <a:rPr lang="en-US" sz="1600" b="0" dirty="0">
                <a:latin typeface="Luiss Sans"/>
                <a:sym typeface="Wingdings" pitchFamily="2" charset="2"/>
              </a:rPr>
              <a:t>, </a:t>
            </a:r>
            <a:r>
              <a:rPr lang="en-US" sz="1600" b="0" dirty="0" err="1">
                <a:latin typeface="Luiss Sans"/>
                <a:sym typeface="Wingdings" pitchFamily="2" charset="2"/>
              </a:rPr>
              <a:t>istituzioni</a:t>
            </a:r>
            <a:r>
              <a:rPr lang="en-US" sz="1600" b="0" dirty="0">
                <a:latin typeface="Luiss Sans"/>
                <a:sym typeface="Wingdings" pitchFamily="2" charset="2"/>
              </a:rPr>
              <a:t> </a:t>
            </a:r>
            <a:r>
              <a:rPr lang="en-US" sz="1600" b="0" dirty="0" err="1">
                <a:latin typeface="Luiss Sans"/>
                <a:sym typeface="Wingdings" pitchFamily="2" charset="2"/>
              </a:rPr>
              <a:t>della</a:t>
            </a:r>
            <a:r>
              <a:rPr lang="en-US" sz="1600" b="0" dirty="0">
                <a:latin typeface="Luiss Sans"/>
                <a:sym typeface="Wingdings" pitchFamily="2" charset="2"/>
              </a:rPr>
              <a:t> </a:t>
            </a:r>
            <a:r>
              <a:rPr lang="en-US" sz="1600" b="0" dirty="0" err="1">
                <a:latin typeface="Luiss Sans"/>
                <a:sym typeface="Wingdings" pitchFamily="2" charset="2"/>
              </a:rPr>
              <a:t>conoscenza</a:t>
            </a:r>
            <a:r>
              <a:rPr lang="en-US" sz="1600" b="0" dirty="0">
                <a:latin typeface="Luiss Sans"/>
                <a:sym typeface="Wingdings" pitchFamily="2" charset="2"/>
              </a:rPr>
              <a:t>).</a:t>
            </a:r>
            <a:endParaRPr lang="en-US" sz="1600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E1AFF3-EAE4-A181-6C62-642FD5661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31046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422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6FC93-4787-9E43-5D02-CAE994B4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45202-E37A-8BC2-9DB9-B45C6197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157" y="1395867"/>
            <a:ext cx="9920614" cy="4376583"/>
          </a:xfrm>
        </p:spPr>
        <p:txBody>
          <a:bodyPr/>
          <a:lstStyle/>
          <a:p>
            <a:r>
              <a:rPr lang="en-US" sz="1800" dirty="0">
                <a:latin typeface="Luiss Sans"/>
              </a:rPr>
              <a:t>CASI DI STUDIO</a:t>
            </a:r>
            <a:r>
              <a:rPr lang="en-US" sz="1800" b="0" dirty="0">
                <a:latin typeface="Luiss Sans"/>
              </a:rPr>
              <a:t>: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dirty="0">
                <a:latin typeface="Luiss Sans"/>
              </a:rPr>
              <a:t>1. REGGIO EMILIA: PARTENARIATO PER LO SVILUPPO SOSTENIBILE E L’INNOVAZIONE 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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strumento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contrattuale</a:t>
            </a:r>
            <a:r>
              <a:rPr lang="en-US" sz="1800" b="0" dirty="0">
                <a:latin typeface="Luiss Sans"/>
                <a:sym typeface="Wingdings" pitchFamily="2" charset="2"/>
              </a:rPr>
              <a:t> per </a:t>
            </a:r>
            <a:r>
              <a:rPr lang="en-US" sz="1800" b="0" dirty="0" err="1">
                <a:latin typeface="Luiss Sans"/>
                <a:sym typeface="Wingdings" pitchFamily="2" charset="2"/>
              </a:rPr>
              <a:t>trasformare</a:t>
            </a:r>
            <a:r>
              <a:rPr lang="en-US" sz="1800" b="0" dirty="0">
                <a:latin typeface="Luiss Sans"/>
                <a:sym typeface="Wingdings" pitchFamily="2" charset="2"/>
              </a:rPr>
              <a:t> la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collaborazione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civica</a:t>
            </a:r>
            <a:r>
              <a:rPr lang="en-US" sz="1800" b="0" dirty="0">
                <a:latin typeface="Luiss Sans"/>
                <a:sym typeface="Wingdings" pitchFamily="2" charset="2"/>
              </a:rPr>
              <a:t> in PARTENARIATO,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strutturalmente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volto</a:t>
            </a:r>
            <a:r>
              <a:rPr lang="en-US" sz="1800" b="0" dirty="0">
                <a:latin typeface="Luiss Sans"/>
                <a:sym typeface="Wingdings" pitchFamily="2" charset="2"/>
              </a:rPr>
              <a:t> 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produrre</a:t>
            </a:r>
            <a:r>
              <a:rPr lang="en-US" sz="1800" b="0" dirty="0">
                <a:latin typeface="Luiss Sans"/>
                <a:sym typeface="Wingdings" pitchFamily="2" charset="2"/>
              </a:rPr>
              <a:t> un IMPATTO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positivo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su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una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serie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aspetti</a:t>
            </a:r>
            <a:r>
              <a:rPr lang="en-US" sz="1800" b="0" dirty="0">
                <a:latin typeface="Luiss Sans"/>
                <a:sym typeface="Wingdings" pitchFamily="2" charset="2"/>
              </a:rPr>
              <a:t>, da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valutare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attraverso</a:t>
            </a:r>
            <a:r>
              <a:rPr lang="en-US" sz="1800" b="0" dirty="0">
                <a:latin typeface="Luiss Sans"/>
                <a:sym typeface="Wingdings" pitchFamily="2" charset="2"/>
              </a:rPr>
              <a:t> il </a:t>
            </a:r>
            <a:r>
              <a:rPr lang="en-US" sz="1800" b="0" dirty="0" err="1">
                <a:latin typeface="Luiss Sans"/>
                <a:sym typeface="Wingdings" pitchFamily="2" charset="2"/>
              </a:rPr>
              <a:t>Bilancio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Comunità</a:t>
            </a:r>
            <a:r>
              <a:rPr lang="en-US" sz="1800" b="0" dirty="0">
                <a:latin typeface="Luiss Sans"/>
                <a:sym typeface="Wingdings" pitchFamily="2" charset="2"/>
              </a:rPr>
              <a:t>.</a:t>
            </a:r>
            <a:br>
              <a:rPr lang="en-US" sz="1800" b="0" dirty="0">
                <a:latin typeface="Luiss Sans"/>
                <a:sym typeface="Wingdings" pitchFamily="2" charset="2"/>
              </a:rPr>
            </a:br>
            <a:br>
              <a:rPr lang="en-US" sz="1800" b="0" dirty="0">
                <a:latin typeface="Luiss Sans"/>
                <a:sym typeface="Wingdings" pitchFamily="2" charset="2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N.B.: 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produrre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l’impatto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sul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territorio</a:t>
            </a:r>
            <a:r>
              <a:rPr lang="en-US" sz="1800" b="0" dirty="0">
                <a:latin typeface="Luiss Sans"/>
                <a:sym typeface="Wingdings" pitchFamily="2" charset="2"/>
              </a:rPr>
              <a:t> 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sulla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comunità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arriva</a:t>
            </a:r>
            <a:r>
              <a:rPr lang="en-US" sz="1800" b="0" dirty="0">
                <a:latin typeface="Luiss Sans"/>
                <a:sym typeface="Wingdings" pitchFamily="2" charset="2"/>
              </a:rPr>
              <a:t> 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partire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dai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bisogni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dei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cittadini</a:t>
            </a:r>
            <a:r>
              <a:rPr lang="en-US" sz="1800" b="0" dirty="0">
                <a:latin typeface="Luiss Sans"/>
                <a:sym typeface="Wingdings" pitchFamily="2" charset="2"/>
              </a:rPr>
              <a:t>,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attraverso</a:t>
            </a:r>
            <a:r>
              <a:rPr lang="en-US" sz="1800" b="0" dirty="0">
                <a:latin typeface="Luiss Sans"/>
                <a:sym typeface="Wingdings" pitchFamily="2" charset="2"/>
              </a:rPr>
              <a:t> 2 </a:t>
            </a:r>
            <a:r>
              <a:rPr lang="en-US" sz="1800" b="0" dirty="0" err="1">
                <a:latin typeface="Luiss Sans"/>
                <a:sym typeface="Wingdings" pitchFamily="2" charset="2"/>
              </a:rPr>
              <a:t>fasi</a:t>
            </a:r>
            <a:r>
              <a:rPr lang="en-US" sz="1800" b="0" dirty="0">
                <a:latin typeface="Luiss Sans"/>
                <a:sym typeface="Wingdings" pitchFamily="2" charset="2"/>
              </a:rPr>
              <a:t>:</a:t>
            </a:r>
            <a:br>
              <a:rPr lang="en-US" sz="1800" b="0" dirty="0">
                <a:latin typeface="Luiss Sans"/>
                <a:sym typeface="Wingdings" pitchFamily="2" charset="2"/>
              </a:rPr>
            </a:br>
            <a:br>
              <a:rPr lang="en-US" sz="1800" b="0" dirty="0">
                <a:latin typeface="Luiss Sans"/>
                <a:sym typeface="Wingdings" pitchFamily="2" charset="2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1. CO-PROGRAMMAZIONE (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Consulte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d’Ambito</a:t>
            </a:r>
            <a:r>
              <a:rPr lang="en-US" sz="1800" b="0" dirty="0">
                <a:latin typeface="Luiss Sans"/>
                <a:sym typeface="Wingdings" pitchFamily="2" charset="2"/>
              </a:rPr>
              <a:t>,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che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conducono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l’ascolto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dei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cittadini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nel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quartiere</a:t>
            </a:r>
            <a:r>
              <a:rPr lang="en-US" sz="1800" b="0" dirty="0">
                <a:latin typeface="Luiss Sans"/>
                <a:sym typeface="Wingdings" pitchFamily="2" charset="2"/>
              </a:rPr>
              <a:t> 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individuano</a:t>
            </a:r>
            <a:r>
              <a:rPr lang="en-US" sz="1800" b="0" dirty="0">
                <a:latin typeface="Luiss Sans"/>
                <a:sym typeface="Wingdings" pitchFamily="2" charset="2"/>
              </a:rPr>
              <a:t> le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priorità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i="1" dirty="0">
                <a:latin typeface="Luiss Sans"/>
                <a:sym typeface="Wingdings" pitchFamily="2" charset="2"/>
              </a:rPr>
              <a:t>policy </a:t>
            </a:r>
            <a:r>
              <a:rPr lang="en-US" sz="1800" b="0" dirty="0">
                <a:latin typeface="Luiss Sans"/>
                <a:sym typeface="Wingdings" pitchFamily="2" charset="2"/>
              </a:rPr>
              <a:t>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ogni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quartiere</a:t>
            </a:r>
            <a:r>
              <a:rPr lang="en-US" sz="1800" b="0" dirty="0">
                <a:latin typeface="Luiss Sans"/>
                <a:sym typeface="Wingdings" pitchFamily="2" charset="2"/>
              </a:rPr>
              <a:t>, 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Comune</a:t>
            </a:r>
            <a:r>
              <a:rPr lang="en-US" sz="1800" b="0" dirty="0">
                <a:latin typeface="Luiss Sans"/>
                <a:sym typeface="Wingdings" pitchFamily="2" charset="2"/>
              </a:rPr>
              <a:t>)</a:t>
            </a:r>
            <a:br>
              <a:rPr lang="en-US" sz="1800" b="0" dirty="0">
                <a:latin typeface="Luiss Sans"/>
                <a:sym typeface="Wingdings" pitchFamily="2" charset="2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2. CO-PROGETTAZIONE (il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Comune</a:t>
            </a:r>
            <a:r>
              <a:rPr lang="en-US" sz="1800" b="0" dirty="0">
                <a:latin typeface="Luiss Sans"/>
                <a:sym typeface="Wingdings" pitchFamily="2" charset="2"/>
              </a:rPr>
              <a:t> – regia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piubblica</a:t>
            </a:r>
            <a:r>
              <a:rPr lang="en-US" sz="1800" b="0" dirty="0">
                <a:latin typeface="Luiss Sans"/>
                <a:sym typeface="Wingdings" pitchFamily="2" charset="2"/>
              </a:rPr>
              <a:t> –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coinvolge</a:t>
            </a:r>
            <a:r>
              <a:rPr lang="en-US" sz="1800" b="0" dirty="0">
                <a:latin typeface="Luiss Sans"/>
                <a:sym typeface="Wingdings" pitchFamily="2" charset="2"/>
              </a:rPr>
              <a:t> tutti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gli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altri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attori</a:t>
            </a:r>
            <a:r>
              <a:rPr lang="en-US" sz="1800" b="0" dirty="0">
                <a:latin typeface="Luiss Sans"/>
                <a:sym typeface="Wingdings" pitchFamily="2" charset="2"/>
              </a:rPr>
              <a:t> del </a:t>
            </a:r>
            <a:r>
              <a:rPr lang="en-US" sz="1800" b="0" dirty="0" err="1">
                <a:latin typeface="Luiss Sans"/>
                <a:sym typeface="Wingdings" pitchFamily="2" charset="2"/>
              </a:rPr>
              <a:t>territorio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che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dimostrano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interessati</a:t>
            </a:r>
            <a:r>
              <a:rPr lang="en-US" sz="1800" b="0" dirty="0">
                <a:latin typeface="Luiss Sans"/>
                <a:sym typeface="Wingdings" pitchFamily="2" charset="2"/>
              </a:rPr>
              <a:t>).</a:t>
            </a: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endParaRPr lang="en-US" sz="1600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219857-3CBA-8D24-5741-B46833997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31046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89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05300-1D8B-12F8-6807-BC76889B0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0B476-3D81-6A11-40C7-FA4664A1B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157" y="1395867"/>
            <a:ext cx="9920614" cy="3656386"/>
          </a:xfrm>
        </p:spPr>
        <p:txBody>
          <a:bodyPr/>
          <a:lstStyle/>
          <a:p>
            <a:r>
              <a:rPr lang="en-US" sz="1800" dirty="0">
                <a:latin typeface="Luiss Sans"/>
              </a:rPr>
              <a:t>CASI DI STUDIO</a:t>
            </a:r>
            <a:r>
              <a:rPr lang="en-US" sz="1800" b="0" dirty="0">
                <a:latin typeface="Luiss Sans"/>
              </a:rPr>
              <a:t>: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dirty="0">
                <a:latin typeface="Luiss Sans"/>
              </a:rPr>
              <a:t>2. GESTIONE DELLE INFRASTRUTTURE DELLA SANITÀ</a:t>
            </a:r>
            <a:br>
              <a:rPr lang="en-US" sz="1800" b="0" dirty="0">
                <a:latin typeface="Luiss Sans"/>
              </a:rPr>
            </a:br>
            <a:br>
              <a:rPr lang="en-US" sz="1800" b="0" dirty="0">
                <a:latin typeface="Luiss Sans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 Anni ’90: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programmi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sperimentazione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nuovi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modelli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gestionali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attraverso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forme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collaborazione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tra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strutture</a:t>
            </a:r>
            <a:r>
              <a:rPr lang="en-US" sz="1800" b="0" dirty="0">
                <a:latin typeface="Luiss Sans"/>
                <a:sym typeface="Wingdings" pitchFamily="2" charset="2"/>
              </a:rPr>
              <a:t> del SSN,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anche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tramite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società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miste</a:t>
            </a:r>
            <a:r>
              <a:rPr lang="en-US" sz="1800" b="0" dirty="0">
                <a:latin typeface="Luiss Sans"/>
                <a:sym typeface="Wingdings" pitchFamily="2" charset="2"/>
              </a:rPr>
              <a:t>: </a:t>
            </a:r>
            <a:r>
              <a:rPr lang="en-US" sz="1800" b="0" dirty="0" err="1">
                <a:latin typeface="Luiss Sans"/>
                <a:sym typeface="Wingdings" pitchFamily="2" charset="2"/>
              </a:rPr>
              <a:t>esiti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polarizzati</a:t>
            </a:r>
            <a:r>
              <a:rPr lang="en-US" sz="1800" b="0" dirty="0">
                <a:latin typeface="Luiss Sans"/>
                <a:sym typeface="Wingdings" pitchFamily="2" charset="2"/>
              </a:rPr>
              <a:t> 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sul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privato</a:t>
            </a:r>
            <a:r>
              <a:rPr lang="en-US" sz="1800" b="0" dirty="0">
                <a:latin typeface="Luiss Sans"/>
                <a:sym typeface="Wingdings" pitchFamily="2" charset="2"/>
              </a:rPr>
              <a:t> (Marche) 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sul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pubblico</a:t>
            </a:r>
            <a:r>
              <a:rPr lang="en-US" sz="1800" b="0" dirty="0">
                <a:latin typeface="Luiss Sans"/>
                <a:sym typeface="Wingdings" pitchFamily="2" charset="2"/>
              </a:rPr>
              <a:t> (Emilia-Romagna), </a:t>
            </a:r>
            <a:r>
              <a:rPr lang="en-US" sz="1800" b="0" dirty="0" err="1">
                <a:latin typeface="Luiss Sans"/>
                <a:sym typeface="Wingdings" pitchFamily="2" charset="2"/>
              </a:rPr>
              <a:t>qualche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società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mista</a:t>
            </a:r>
            <a:r>
              <a:rPr lang="en-US" sz="1800" b="0" dirty="0">
                <a:latin typeface="Luiss Sans"/>
                <a:sym typeface="Wingdings" pitchFamily="2" charset="2"/>
              </a:rPr>
              <a:t> 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prevalenza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capitale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pubblico</a:t>
            </a:r>
            <a:r>
              <a:rPr lang="en-US" sz="1800" b="0" dirty="0">
                <a:latin typeface="Luiss Sans"/>
                <a:sym typeface="Wingdings" pitchFamily="2" charset="2"/>
              </a:rPr>
              <a:t> (Campania e Umbria).</a:t>
            </a:r>
            <a:br>
              <a:rPr lang="en-US" sz="1800" b="0" dirty="0">
                <a:latin typeface="Luiss Sans"/>
                <a:sym typeface="Wingdings" pitchFamily="2" charset="2"/>
              </a:rPr>
            </a:br>
            <a:br>
              <a:rPr lang="en-US" sz="1800" b="0" dirty="0">
                <a:latin typeface="Luiss Sans"/>
                <a:sym typeface="Wingdings" pitchFamily="2" charset="2"/>
              </a:rPr>
            </a:br>
            <a:r>
              <a:rPr lang="en-US" sz="1800" b="0" dirty="0">
                <a:latin typeface="Luiss Sans"/>
                <a:sym typeface="Wingdings" pitchFamily="2" charset="2"/>
              </a:rPr>
              <a:t> OPPORTUNITÀ: </a:t>
            </a:r>
            <a:r>
              <a:rPr lang="en-US" sz="1800" b="0" dirty="0" err="1">
                <a:latin typeface="Luiss Sans"/>
                <a:sym typeface="Wingdings" pitchFamily="2" charset="2"/>
              </a:rPr>
              <a:t>nuovi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strumenti</a:t>
            </a:r>
            <a:r>
              <a:rPr lang="en-US" sz="1800" b="0" dirty="0">
                <a:latin typeface="Luiss Sans"/>
                <a:sym typeface="Wingdings" pitchFamily="2" charset="2"/>
              </a:rPr>
              <a:t> di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collaborazione</a:t>
            </a:r>
            <a:r>
              <a:rPr lang="en-US" sz="1800" b="0" dirty="0">
                <a:latin typeface="Luiss Sans"/>
                <a:sym typeface="Wingdings" pitchFamily="2" charset="2"/>
              </a:rPr>
              <a:t>, con regia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pubblica</a:t>
            </a:r>
            <a:r>
              <a:rPr lang="en-US" sz="1800" b="0" dirty="0">
                <a:latin typeface="Luiss Sans"/>
                <a:sym typeface="Wingdings" pitchFamily="2" charset="2"/>
              </a:rPr>
              <a:t> (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Stato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innovatore</a:t>
            </a:r>
            <a:r>
              <a:rPr lang="en-US" sz="1800" b="0" dirty="0">
                <a:latin typeface="Luiss Sans"/>
                <a:sym typeface="Wingdings" pitchFamily="2" charset="2"/>
              </a:rPr>
              <a:t>). Es.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Appalti</a:t>
            </a:r>
            <a:r>
              <a:rPr lang="en-US" sz="1800" b="0" dirty="0">
                <a:latin typeface="Luiss Sans"/>
                <a:sym typeface="Wingdings" pitchFamily="2" charset="2"/>
              </a:rPr>
              <a:t> pre-</a:t>
            </a:r>
            <a:r>
              <a:rPr lang="en-US" sz="1800" b="0" dirty="0" err="1">
                <a:latin typeface="Luiss Sans"/>
                <a:sym typeface="Wingdings" pitchFamily="2" charset="2"/>
              </a:rPr>
              <a:t>commerciali</a:t>
            </a:r>
            <a:r>
              <a:rPr lang="en-US" sz="1800" b="0" dirty="0">
                <a:latin typeface="Luiss Sans"/>
                <a:sym typeface="Wingdings" pitchFamily="2" charset="2"/>
              </a:rPr>
              <a:t> e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partenariati</a:t>
            </a:r>
            <a:r>
              <a:rPr lang="en-US" sz="1800" b="0" dirty="0">
                <a:latin typeface="Luiss Sans"/>
                <a:sym typeface="Wingdings" pitchFamily="2" charset="2"/>
              </a:rPr>
              <a:t> per </a:t>
            </a:r>
            <a:r>
              <a:rPr lang="en-US" sz="1800" b="0" dirty="0" err="1">
                <a:latin typeface="Luiss Sans"/>
                <a:sym typeface="Wingdings" pitchFamily="2" charset="2"/>
              </a:rPr>
              <a:t>l’innovazione</a:t>
            </a:r>
            <a:r>
              <a:rPr lang="en-US" sz="1800" b="0" dirty="0">
                <a:latin typeface="Luiss Sans"/>
                <a:sym typeface="Wingdings" pitchFamily="2" charset="2"/>
              </a:rPr>
              <a:t>: </a:t>
            </a:r>
            <a:r>
              <a:rPr lang="en-US" sz="1800" b="0" dirty="0" err="1">
                <a:latin typeface="Luiss Sans"/>
                <a:sym typeface="Wingdings" pitchFamily="2" charset="2"/>
              </a:rPr>
              <a:t>strumenti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ancora</a:t>
            </a:r>
            <a:r>
              <a:rPr lang="en-US" sz="1800" b="0" dirty="0">
                <a:latin typeface="Luiss Sans"/>
                <a:sym typeface="Wingdings" pitchFamily="2" charset="2"/>
              </a:rPr>
              <a:t> poco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utilizzati</a:t>
            </a:r>
            <a:r>
              <a:rPr lang="en-US" sz="1800" b="0" dirty="0">
                <a:latin typeface="Luiss Sans"/>
                <a:sym typeface="Wingdings" pitchFamily="2" charset="2"/>
              </a:rPr>
              <a:t> rispetto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agli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altri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paesi</a:t>
            </a:r>
            <a:r>
              <a:rPr lang="en-US" sz="1800" b="0" dirty="0">
                <a:latin typeface="Luiss Sans"/>
                <a:sym typeface="Wingdings" pitchFamily="2" charset="2"/>
              </a:rPr>
              <a:t> UE, con </a:t>
            </a:r>
            <a:r>
              <a:rPr lang="en-US" sz="1800" b="0" dirty="0" err="1">
                <a:latin typeface="Luiss Sans"/>
                <a:sym typeface="Wingdings" pitchFamily="2" charset="2"/>
              </a:rPr>
              <a:t>qualche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eccezione</a:t>
            </a:r>
            <a:r>
              <a:rPr lang="en-US" sz="1800" b="0" dirty="0">
                <a:latin typeface="Luiss Sans"/>
                <a:sym typeface="Wingdings" pitchFamily="2" charset="2"/>
              </a:rPr>
              <a:t>, </a:t>
            </a:r>
            <a:r>
              <a:rPr lang="en-US" sz="1800" b="0" dirty="0" err="1">
                <a:latin typeface="Luiss Sans"/>
                <a:sym typeface="Wingdings" pitchFamily="2" charset="2"/>
              </a:rPr>
              <a:t>anche</a:t>
            </a:r>
            <a:r>
              <a:rPr lang="en-US" sz="1800" b="0" dirty="0">
                <a:latin typeface="Luiss Sans"/>
                <a:sym typeface="Wingdings" pitchFamily="2" charset="2"/>
              </a:rPr>
              <a:t> per il </a:t>
            </a:r>
            <a:r>
              <a:rPr lang="en-US" sz="1800" b="0" dirty="0" err="1">
                <a:latin typeface="Luiss Sans"/>
                <a:sym typeface="Wingdings" pitchFamily="2" charset="2"/>
              </a:rPr>
              <a:t>quandro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normativo</a:t>
            </a:r>
            <a:r>
              <a:rPr lang="en-US" sz="1800" b="0" dirty="0">
                <a:latin typeface="Luiss Sans"/>
                <a:sym typeface="Wingdings" pitchFamily="2" charset="2"/>
              </a:rPr>
              <a:t> poco </a:t>
            </a:r>
            <a:r>
              <a:rPr lang="en-US" sz="1800" b="0" dirty="0" err="1">
                <a:latin typeface="Luiss Sans"/>
                <a:sym typeface="Wingdings" pitchFamily="2" charset="2"/>
              </a:rPr>
              <a:t>incentivante</a:t>
            </a:r>
            <a:r>
              <a:rPr lang="en-US" sz="1800" b="0" dirty="0">
                <a:latin typeface="Luiss Sans"/>
                <a:sym typeface="Wingdings" pitchFamily="2" charset="2"/>
              </a:rPr>
              <a:t> (ma con </a:t>
            </a:r>
            <a:r>
              <a:rPr lang="en-US" sz="1800" b="0" dirty="0" err="1">
                <a:latin typeface="Luiss Sans"/>
                <a:sym typeface="Wingdings" pitchFamily="2" charset="2"/>
              </a:rPr>
              <a:t>eccezioni</a:t>
            </a:r>
            <a:r>
              <a:rPr lang="en-US" sz="1800" b="0" dirty="0">
                <a:latin typeface="Luiss Sans"/>
                <a:sym typeface="Wingdings" pitchFamily="2" charset="2"/>
              </a:rPr>
              <a:t> positive: </a:t>
            </a:r>
            <a:r>
              <a:rPr lang="en-US" sz="1800" b="0" dirty="0" err="1">
                <a:latin typeface="Luiss Sans"/>
                <a:sym typeface="Wingdings" pitchFamily="2" charset="2"/>
              </a:rPr>
              <a:t>Regione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Lombardia</a:t>
            </a:r>
            <a:r>
              <a:rPr lang="en-US" sz="1800" b="0" dirty="0">
                <a:latin typeface="Luiss Sans"/>
                <a:sym typeface="Wingdings" pitchFamily="2" charset="2"/>
              </a:rPr>
              <a:t> </a:t>
            </a:r>
            <a:r>
              <a:rPr lang="en-US" sz="1800" b="0" dirty="0" err="1">
                <a:latin typeface="Luiss Sans"/>
                <a:sym typeface="Wingdings" pitchFamily="2" charset="2"/>
              </a:rPr>
              <a:t>che</a:t>
            </a:r>
            <a:r>
              <a:rPr lang="en-US" sz="1800" b="0" dirty="0">
                <a:latin typeface="Luiss Sans"/>
                <a:sym typeface="Wingdings" pitchFamily="2" charset="2"/>
              </a:rPr>
              <a:t> ha normative ad hoc).</a:t>
            </a: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br>
              <a:rPr lang="en-US" sz="1600" b="0" dirty="0">
                <a:latin typeface="Luiss Sans"/>
              </a:rPr>
            </a:br>
            <a:endParaRPr lang="en-US" sz="1600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072F7A-E12B-26BE-9605-A569B6651A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31046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1648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1302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Luiss Sans</vt:lpstr>
      <vt:lpstr>Luiss type</vt:lpstr>
      <vt:lpstr>1_Tema di Office</vt:lpstr>
      <vt:lpstr> Diritto pubblico dell’Innovazione e della Sostenibilità    Chi guida il cambiamento? Innovazione e sostenibilità tra Città, Regioni e Stato.                            La prospettiva delle Regioni e degli enti locali – a cura di Davide Testa    10 febbraio 2025  </vt:lpstr>
      <vt:lpstr>Autonomia e decentramento in Costituzione  Art. 5 Cost.:  “La Repubblica, una e indivisibile, riconosce e promuove le autonomie locali; attua nei servizi che dipendono dallo Stato il più ampio decentramento amministrativo; adegua i principi ed i metodi della sua legislazione alle esigenze dell'autonomia e del decentramento”.  Tre aspetti dell’autonomia:  1. legislativa (art. 117)                                                    2. amministrativa (art. 118)                                                    3. finanziaria (art. 119)  </vt:lpstr>
      <vt:lpstr>La ripartizione per materie del potere legislativo.  Art. 117 Cost.  - co. 2: materie di competenza esclusiva dello Stato; - co. 3: materie di competenza concorrente; - co. 4: materie di competenza “RESIDUALE”  tutte le materie non attribuite allo Stato sono automaticamente attribuite alle Regioni.  Logica sottesa alla l. cost. 3/2001: priorità al livello più vicino al territorio, SALVO esigenze di uniformità per garantire i diritti fondamentali.     </vt:lpstr>
      <vt:lpstr>La ripartizione delle funzioni amministrative.  Art. 114 + Art. 118 Cost.: la competenza GENERALE è dell’ente locale (C. Cost. 43/2004 “preferenza generalizzata per gli enti più vicini ai cittadini) e può essere attratta a un livello superiore sulla base di: - sussidiarietà - differenziazione - adeguatezza  C. Cost. 106/2002: “gli enti territoriali autonomi sono collocati al fianco dello Stato come elementi costitutivi della Repubblica quasi a svelarne, in una formulazione sintetica, la comune derivazione dal principio democratico e dalla sovranità popolare”    </vt:lpstr>
      <vt:lpstr>Art. 120 co. 2: chiamata in sussidiarietà.   istituto che riguarda l’esercizio delle funzioni amministrative, ma esteso dalla giurisprudenza (C. Cost. 303/2003) anche alle funzioni legislative  “Il Governo può sostituirsi a organi delle Regioni, delle Città metropolitane, delle Province e dei Comuni […] quando lo richiedono la tutela dell'unità giuridica o dell'unità economica e in particolare la tutela dei livelli essenziali delle prestazioni concernenti i diritti civili e sociali, prescindendo dai confini territoriali dei governi locali. La legge definisce le procedure atte a garantire che i poteri sostitutivi siano esercitati nel rispetto del principio di sussidiarietà e del principio di leale collaborazione”.   N.B.: accanto ai poteri di sostituzione “straordinaria” (art. 120) la giurisprudenza riconosce anche poteri di sostituzione “ordinaria”, sia allo Stato che alle Regioni, nelle funzione attribuite con legge statale o regionale, per ragioni di uniformità (C. Cost. 43/2004).  </vt:lpstr>
      <vt:lpstr>Corte Cost. N. 192/2024 del 14 novembre 2024.  Legge impugnata: l. 86/2024 (Disposizioni per l’attuazione dell’autonomia differenziata delle Regioni a statuto ordinario ai sensi dell’art. 116 co. 3 della Costituzione).  Decisione: dichiara l’illegittimità costituzionale di alcune norme nelle parti in cui prevedono l’attribuzione alle Regioni di – e la definizione dei LEP con riguardo a – “materie o ambiti di materie” relative alle ulteriori forme e condizioni particolari di autonomia, anziché “specifiche funzioni” relative alle ulteriori forme e condizioni particolari di autonomia;  Dichiara l’illegittimità costituzionale dell’art. 2, comma 1, primo periodo, nella parte in cui non prescrive che l’iniziativa regionale sia giustificata alla luce del principio di sussidiarietà; </vt:lpstr>
      <vt:lpstr>PERCHÈ DARE PRIORITÀ ALL’ENTE DI LIVELLO PiÙ BASSO?  1. CONOSCENZA Il livello di governo più vicino al popolo è quello che meglio di tutti ne conosce le esigenze.  DEMOCRAZIA Si tratta di un principio democratico, che vede la democrazia come autogoverno, seppure mediato dagli strumenti ed esercitato entro i limiti che la Costituzione mette a disposizione.   Questa concezione della democrazia locale prende atto della intrinseca politicità della città – al di là della sua qualificazione come ente locale (Comune / Provincia) – in quanto centro di aggregazione di soggetti e di interessi diversi, sia confliggenti che coincidenti, ma in ogni caso bisognosi di mediazione  PRINCIPI DI COMUNANZA DI INTERESSI E COLLABORAZIONE CIVICA  Possibili soluzioni innovative: PARTENARIATO MULTIATTORIALE (necessario coinvolgimento di tutti gli stakeholders del terrorio  quintupla elica: attore pubblico, private profit, no profit, cittadini, istituzioni della conoscenza).</vt:lpstr>
      <vt:lpstr>CASI DI STUDIO:  1. REGGIO EMILIA: PARTENARIATO PER LO SVILUPPO SOSTENIBILE E L’INNOVAZIONE    strumento contrattuale per trasformare la collaborazione civica in PARTENARIATO, strutturalmente volto a produrre un IMPATTO positivo su una serie di aspetti, da valutare attraverso il Bilancio di Comunità.  N.B.: a produrre l’impatto sul territorio e sulla comunità si arriva a partire dai bisogni dei cittadini, attraverso 2 fasi:  1. CO-PROGRAMMAZIONE (Consulte d’Ambito, che conducono l’ascolto dei cittadini nel quartiere e individuano le priorità di policy di ogni quartiere, e Comune) 2. CO-PROGETTAZIONE (il Comune – regia piubblica – coinvolge tutti gli altri attori del territorio che si dimostrano interessati).    </vt:lpstr>
      <vt:lpstr>CASI DI STUDIO:  2. GESTIONE DELLE INFRASTRUTTURE DELLA SANITÀ   Anni ’90: programmi di sperimentazione di nuovi modelli gestionali attraverso forme di collaborazione tra strutture del SSN, anche tramite società miste: esiti polarizzati o sul privato (Marche) o sul pubblico (Emilia-Romagna), qualche società mista a prevalenza di capitale pubblico (Campania e Umbria).   OPPORTUNITÀ: nuovi strumenti di collaborazione, con regia pubblica (Stato innovatore). Es. Appalti pre-commerciali e partenariati per l’innovazione: strumenti ancora poco utilizzati rispetto agli altri paesi UE, con qualche eccezione, anche per il quandro normativo poco incentivante (ma con eccezioni positive: Regione Lombardia che ha normative ad hoc).   </vt:lpstr>
      <vt:lpstr>3. GOVERNANCE DEL PNRR   In netta controtendenza rispetto alle ipotesi fin qui formulate: procedure fortemente accentrate.  Ragioni: EFFICIENZA, connessa ai tempi brevi impost dall’UE per la realizzazione dei progetti. Stessa logica della necessità e urgenza che sono i presupposti del decreto-legge…di cui infatti si riscontra il sistematico abuso. MA È VERA EFFICIENZA SE REALIZZA OPERE SCOLLEGATE DAL TERRITORIO?  Dottrina molto critica: lo Stato ha ritenuto necessario “attingere prepotentemente alle competenze legislative regionali”, come se la realizzazione degli interventi “sfuggisse alle possibilità valutative dell’ambito regionale”.  Il coinvolgimento delle Regioni e degli enti locali è ridotto a meri ESECUTORI o al limite, a monte, a un ruolo CONSULTIVO PRIVO DI EFFICACIA VINCOLANTE (parificate alle altre categorie del “partenariato economico, sociale e territoriale”).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LabGov &amp;  MSc in Law, Digital Innovation and Sustainability</dc:title>
  <dc:creator>Pier Paolo Zitti</dc:creator>
  <cp:lastModifiedBy>Davide Testa</cp:lastModifiedBy>
  <cp:revision>69</cp:revision>
  <dcterms:created xsi:type="dcterms:W3CDTF">2022-12-06T16:21:45Z</dcterms:created>
  <dcterms:modified xsi:type="dcterms:W3CDTF">2025-02-07T16:05:00Z</dcterms:modified>
</cp:coreProperties>
</file>