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4" r:id="rId2"/>
    <p:sldId id="2187" r:id="rId3"/>
    <p:sldId id="2226" r:id="rId4"/>
    <p:sldId id="2231" r:id="rId5"/>
    <p:sldId id="2227" r:id="rId6"/>
    <p:sldId id="2243" r:id="rId7"/>
    <p:sldId id="2242" r:id="rId8"/>
    <p:sldId id="2240" r:id="rId9"/>
    <p:sldId id="2266" r:id="rId10"/>
    <p:sldId id="2241" r:id="rId11"/>
    <p:sldId id="2232" r:id="rId12"/>
    <p:sldId id="2239" r:id="rId13"/>
    <p:sldId id="2260" r:id="rId14"/>
    <p:sldId id="2261" r:id="rId15"/>
    <p:sldId id="2238" r:id="rId16"/>
    <p:sldId id="2237" r:id="rId17"/>
    <p:sldId id="2229" r:id="rId18"/>
    <p:sldId id="2264" r:id="rId19"/>
    <p:sldId id="2262" r:id="rId20"/>
    <p:sldId id="2263" r:id="rId21"/>
    <p:sldId id="2257" r:id="rId22"/>
    <p:sldId id="2265" r:id="rId23"/>
    <p:sldId id="2268" r:id="rId24"/>
    <p:sldId id="2267" r:id="rId25"/>
    <p:sldId id="2233" r:id="rId26"/>
    <p:sldId id="2256" r:id="rId27"/>
    <p:sldId id="2255" r:id="rId28"/>
    <p:sldId id="2254" r:id="rId29"/>
    <p:sldId id="2253" r:id="rId30"/>
    <p:sldId id="2259" r:id="rId31"/>
    <p:sldId id="2234" r:id="rId32"/>
    <p:sldId id="2236" r:id="rId33"/>
    <p:sldId id="2252" r:id="rId34"/>
    <p:sldId id="2251" r:id="rId35"/>
    <p:sldId id="2250" r:id="rId36"/>
    <p:sldId id="2249" r:id="rId37"/>
    <p:sldId id="2235" r:id="rId3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19"/>
  </p:normalViewPr>
  <p:slideViewPr>
    <p:cSldViewPr snapToGrid="0">
      <p:cViewPr varScale="1">
        <p:scale>
          <a:sx n="82" d="100"/>
          <a:sy n="82" d="100"/>
        </p:scale>
        <p:origin x="6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C0F6E6-2653-907D-1B0B-CE512413AC7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7DA45C3-CB54-AE91-0320-87A281F4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CB3AD2B-1C68-9353-4BC7-142DE525899C}"/>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5" name="Segnaposto piè di pagina 4">
            <a:extLst>
              <a:ext uri="{FF2B5EF4-FFF2-40B4-BE49-F238E27FC236}">
                <a16:creationId xmlns:a16="http://schemas.microsoft.com/office/drawing/2014/main" id="{7187303F-9291-5625-1686-2D218A728D1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79B2B5-4A14-F58F-CC75-833533A73507}"/>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2656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409681-82F1-F1D7-F060-6199004D6E4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2770137-DA62-B49E-475F-E90200A91C0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744C76-CE9C-5EBF-08DE-3C6AEE2E4ABB}"/>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5" name="Segnaposto piè di pagina 4">
            <a:extLst>
              <a:ext uri="{FF2B5EF4-FFF2-40B4-BE49-F238E27FC236}">
                <a16:creationId xmlns:a16="http://schemas.microsoft.com/office/drawing/2014/main" id="{5E7A5B5E-77DA-F6C3-0DFB-AE7AEF8348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2587D2-5AB2-FBC4-956D-C06CB08D8E6C}"/>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375627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57611EB-B1F1-D233-CD89-1B7B464241A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C1E0594-8106-2877-7F6F-996DC7C892C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8A77769-024D-2704-5EE0-50691489F2A6}"/>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5" name="Segnaposto piè di pagina 4">
            <a:extLst>
              <a:ext uri="{FF2B5EF4-FFF2-40B4-BE49-F238E27FC236}">
                <a16:creationId xmlns:a16="http://schemas.microsoft.com/office/drawing/2014/main" id="{6AF6AD3C-DD32-0110-9EBE-729C4EFF61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6FD58B-8E33-6C98-1BB2-3C956F3BE297}"/>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3877753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6610526-56F4-3B44-8A01-8B4FD29A8A2B}" type="datetime4">
              <a:rPr lang="it-IT" smtClean="0"/>
              <a:t>18 febbraio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pic>
        <p:nvPicPr>
          <p:cNvPr id="31" name="Immagine 30">
            <a:extLst>
              <a:ext uri="{FF2B5EF4-FFF2-40B4-BE49-F238E27FC236}">
                <a16:creationId xmlns:a16="http://schemas.microsoft.com/office/drawing/2014/main" id="{55DBE5F5-D117-4075-B33F-E2D4674BFABA}"/>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3" name="Picture 30" descr="A picture containing logo&#10;&#10;Description automatically generated">
            <a:extLst>
              <a:ext uri="{FF2B5EF4-FFF2-40B4-BE49-F238E27FC236}">
                <a16:creationId xmlns:a16="http://schemas.microsoft.com/office/drawing/2014/main" id="{FF05F3C4-ADBC-4200-97F8-78889E6195E1}"/>
              </a:ext>
            </a:extLst>
          </p:cNvPr>
          <p:cNvPicPr>
            <a:picLocks noChangeAspect="1"/>
          </p:cNvPicPr>
          <p:nvPr userDrawn="1"/>
        </p:nvPicPr>
        <p:blipFill>
          <a:blip r:embed="rId3"/>
          <a:stretch>
            <a:fillRect/>
          </a:stretch>
        </p:blipFill>
        <p:spPr>
          <a:xfrm>
            <a:off x="4596553" y="4899944"/>
            <a:ext cx="1594915" cy="879576"/>
          </a:xfrm>
          <a:prstGeom prst="rect">
            <a:avLst/>
          </a:prstGeom>
        </p:spPr>
      </p:pic>
      <p:pic>
        <p:nvPicPr>
          <p:cNvPr id="34" name="Immagine 6" descr="Immagine che contiene disegnando&#10;&#10;Descrizione generata automaticamente">
            <a:extLst>
              <a:ext uri="{FF2B5EF4-FFF2-40B4-BE49-F238E27FC236}">
                <a16:creationId xmlns:a16="http://schemas.microsoft.com/office/drawing/2014/main" id="{6A26C26C-7CAF-486F-B577-B1947EB89B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35" name="image3.jpeg">
            <a:extLst>
              <a:ext uri="{FF2B5EF4-FFF2-40B4-BE49-F238E27FC236}">
                <a16:creationId xmlns:a16="http://schemas.microsoft.com/office/drawing/2014/main" id="{CF40DC18-3E86-45B1-8827-63651856456D}"/>
              </a:ext>
            </a:extLst>
          </p:cNvPr>
          <p:cNvPicPr/>
          <p:nvPr userDrawn="1"/>
        </p:nvPicPr>
        <p:blipFill>
          <a:blip r:embed="rId5" cstate="print"/>
          <a:stretch>
            <a:fillRect/>
          </a:stretch>
        </p:blipFill>
        <p:spPr>
          <a:xfrm>
            <a:off x="6724079" y="4993483"/>
            <a:ext cx="1010376" cy="685150"/>
          </a:xfrm>
          <a:prstGeom prst="rect">
            <a:avLst/>
          </a:prstGeom>
        </p:spPr>
      </p:pic>
      <p:pic>
        <p:nvPicPr>
          <p:cNvPr id="2050" name="Picture 2">
            <a:extLst>
              <a:ext uri="{FF2B5EF4-FFF2-40B4-BE49-F238E27FC236}">
                <a16:creationId xmlns:a16="http://schemas.microsoft.com/office/drawing/2014/main" id="{22E4DF34-8BA8-CA1F-236D-99E415BDBF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3347" y="4993483"/>
            <a:ext cx="1768930" cy="68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0257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Intestazione sezione">
    <p:bg>
      <p:bgPr>
        <a:solidFill>
          <a:srgbClr val="00B2A9"/>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chemeClr val="bg1"/>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grpSp>
      <p:grpSp>
        <p:nvGrpSpPr>
          <p:cNvPr id="7" name="Gruppo 6"/>
          <p:cNvGrpSpPr/>
          <p:nvPr userDrawn="1"/>
        </p:nvGrpSpPr>
        <p:grpSpPr>
          <a:xfrm>
            <a:off x="0" y="6138000"/>
            <a:ext cx="12192000" cy="720000"/>
            <a:chOff x="0" y="6138000"/>
            <a:chExt cx="12192000" cy="720000"/>
          </a:xfrm>
          <a:solidFill>
            <a:srgbClr val="00B2A9"/>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6708189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A5CA9-6565-0023-27B5-20FD6225F35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A83AAE6-0486-F6D5-0145-3E023CFC4ED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D01210-5405-0749-50D2-828FE0D2E2CE}"/>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5" name="Segnaposto piè di pagina 4">
            <a:extLst>
              <a:ext uri="{FF2B5EF4-FFF2-40B4-BE49-F238E27FC236}">
                <a16:creationId xmlns:a16="http://schemas.microsoft.com/office/drawing/2014/main" id="{FDC8DDDE-6E3A-5E6E-C2A5-01342F2FBD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69CCCB-8100-9DAE-9AF8-5E456DCD30B9}"/>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421597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B9B7EC-7459-141F-90C9-EDE2F2526D9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E42CC81-3F8A-9F6E-B9E8-F9051B44E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B272964-9387-B953-ABF1-B60E055B8BFD}"/>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5" name="Segnaposto piè di pagina 4">
            <a:extLst>
              <a:ext uri="{FF2B5EF4-FFF2-40B4-BE49-F238E27FC236}">
                <a16:creationId xmlns:a16="http://schemas.microsoft.com/office/drawing/2014/main" id="{B93B3CE1-E3F4-6CF0-F807-BE6DCF6008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A7E765-F508-41C1-9099-FC5CEC30471C}"/>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377023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DDA680-7D81-EEBB-C79C-38463DB9C27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763E60B-96C5-246B-89D5-E0E6FB2622A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BC0A7FC-7D89-24FA-DC7C-E30B316E719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6E9CA33-3739-62B3-D096-2E54AD3ADA07}"/>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6" name="Segnaposto piè di pagina 5">
            <a:extLst>
              <a:ext uri="{FF2B5EF4-FFF2-40B4-BE49-F238E27FC236}">
                <a16:creationId xmlns:a16="http://schemas.microsoft.com/office/drawing/2014/main" id="{02EA7760-D7B9-652D-8A5D-EB989981B3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4A418B-8CDF-4C65-20B8-9D6FD13653AC}"/>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569381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CFB6DE-3EBF-A29E-0A0B-01F384B0019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A55877A-7638-0EF3-AFB1-F183B3082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77588AB-DE2E-F6C5-E533-7A5722E02AA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6D7DE94-2001-7F31-7D32-B709F1357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805506D-A046-CE32-EB47-4ECF30D04ED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E6AB761-5788-55EA-3BBD-49BD84773AFD}"/>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8" name="Segnaposto piè di pagina 7">
            <a:extLst>
              <a:ext uri="{FF2B5EF4-FFF2-40B4-BE49-F238E27FC236}">
                <a16:creationId xmlns:a16="http://schemas.microsoft.com/office/drawing/2014/main" id="{FBFE5302-2697-36BC-DA0F-7D3521303FB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ACB1951-1BC6-F6C2-2E06-808B3B2FD13E}"/>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194763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5A4CF6-CBBE-0A3D-EABF-8E311B88DC5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4DFA17F-C6AC-1FEF-1F81-9025DE01C567}"/>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4" name="Segnaposto piè di pagina 3">
            <a:extLst>
              <a:ext uri="{FF2B5EF4-FFF2-40B4-BE49-F238E27FC236}">
                <a16:creationId xmlns:a16="http://schemas.microsoft.com/office/drawing/2014/main" id="{461424D0-4CB5-0870-EF51-702426F4D50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9CE76D58-6C04-23F5-E865-AA80C3CF7201}"/>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350288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035DB18-63F8-071E-F635-F20F78ABF3B7}"/>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3" name="Segnaposto piè di pagina 2">
            <a:extLst>
              <a:ext uri="{FF2B5EF4-FFF2-40B4-BE49-F238E27FC236}">
                <a16:creationId xmlns:a16="http://schemas.microsoft.com/office/drawing/2014/main" id="{6F9C5C20-294D-C5D6-76D9-8C3D3888DF1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36B2830-9838-2719-31F7-5F6F5A253331}"/>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27164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540C08-1FEA-386E-805B-6489BA479D9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9C3D09-0FC2-C55E-865B-FCAEE7D1F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51B0B3E-B186-7FA0-2786-55864DA33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BB887F8-D634-BEA4-2AD7-2791EA105BBD}"/>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6" name="Segnaposto piè di pagina 5">
            <a:extLst>
              <a:ext uri="{FF2B5EF4-FFF2-40B4-BE49-F238E27FC236}">
                <a16:creationId xmlns:a16="http://schemas.microsoft.com/office/drawing/2014/main" id="{539A736D-BD4C-3E60-B7DD-86992C40A3F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2C1F51-DA05-FA28-0CA4-5B4769070AD2}"/>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1832643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90167F-0164-A428-E4D7-E62B4DA653B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72A5335-2A75-B749-7C32-16E250541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0AAB38F-275E-F947-27C2-3B4C1F84A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3CF183-8E6C-BB02-1425-5C59D517DFFC}"/>
              </a:ext>
            </a:extLst>
          </p:cNvPr>
          <p:cNvSpPr>
            <a:spLocks noGrp="1"/>
          </p:cNvSpPr>
          <p:nvPr>
            <p:ph type="dt" sz="half" idx="10"/>
          </p:nvPr>
        </p:nvSpPr>
        <p:spPr/>
        <p:txBody>
          <a:bodyPr/>
          <a:lstStyle/>
          <a:p>
            <a:fld id="{C14E4FFC-CE49-4478-982B-80CA76439DC6}" type="datetimeFigureOut">
              <a:rPr lang="it-IT" smtClean="0"/>
              <a:t>18/02/2025</a:t>
            </a:fld>
            <a:endParaRPr lang="it-IT"/>
          </a:p>
        </p:txBody>
      </p:sp>
      <p:sp>
        <p:nvSpPr>
          <p:cNvPr id="6" name="Segnaposto piè di pagina 5">
            <a:extLst>
              <a:ext uri="{FF2B5EF4-FFF2-40B4-BE49-F238E27FC236}">
                <a16:creationId xmlns:a16="http://schemas.microsoft.com/office/drawing/2014/main" id="{B6809B7F-1D67-A2BF-C615-8A0238E5366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F044C2-DB0E-B0CE-F8A3-FC55A265EE87}"/>
              </a:ext>
            </a:extLst>
          </p:cNvPr>
          <p:cNvSpPr>
            <a:spLocks noGrp="1"/>
          </p:cNvSpPr>
          <p:nvPr>
            <p:ph type="sldNum" sz="quarter" idx="12"/>
          </p:nvPr>
        </p:nvSpPr>
        <p:spPr/>
        <p:txBody>
          <a:bodyPr/>
          <a:lstStyle/>
          <a:p>
            <a:fld id="{47137B95-0CB6-4E26-AB2C-5FE2CDCE96DC}" type="slidenum">
              <a:rPr lang="it-IT" smtClean="0"/>
              <a:t>‹N›</a:t>
            </a:fld>
            <a:endParaRPr lang="it-IT"/>
          </a:p>
        </p:txBody>
      </p:sp>
    </p:spTree>
    <p:extLst>
      <p:ext uri="{BB962C8B-B14F-4D97-AF65-F5344CB8AC3E}">
        <p14:creationId xmlns:p14="http://schemas.microsoft.com/office/powerpoint/2010/main" val="152635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8B78A5F-955C-6F68-14E6-44D2C35CA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A141B66-1F2F-C2E6-D758-06B6BB03A9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71612FF-89F9-F047-E1B1-0592B8358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E4FFC-CE49-4478-982B-80CA76439DC6}" type="datetimeFigureOut">
              <a:rPr lang="it-IT" smtClean="0"/>
              <a:t>18/02/2025</a:t>
            </a:fld>
            <a:endParaRPr lang="it-IT"/>
          </a:p>
        </p:txBody>
      </p:sp>
      <p:sp>
        <p:nvSpPr>
          <p:cNvPr id="5" name="Segnaposto piè di pagina 4">
            <a:extLst>
              <a:ext uri="{FF2B5EF4-FFF2-40B4-BE49-F238E27FC236}">
                <a16:creationId xmlns:a16="http://schemas.microsoft.com/office/drawing/2014/main" id="{211C6AD7-1F71-1888-3B7C-C4CD349FF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FB0D100-DFA8-1CED-B5AC-15153D8E7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37B95-0CB6-4E26-AB2C-5FE2CDCE96DC}" type="slidenum">
              <a:rPr lang="it-IT" smtClean="0"/>
              <a:t>‹N›</a:t>
            </a:fld>
            <a:endParaRPr lang="it-IT"/>
          </a:p>
        </p:txBody>
      </p:sp>
    </p:spTree>
    <p:extLst>
      <p:ext uri="{BB962C8B-B14F-4D97-AF65-F5344CB8AC3E}">
        <p14:creationId xmlns:p14="http://schemas.microsoft.com/office/powerpoint/2010/main" val="3171251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italiadomani.gov.it/content/sogei-ng/it/it/Interventi/investimenti/competenze-digitali-di-base.html" TargetMode="External"/><Relationship Id="rId2" Type="http://schemas.openxmlformats.org/officeDocument/2006/relationships/hyperlink" Target="https://www.italiadomani.gov.it/content/sogei-ng/it/it/Interventi/investimenti/abilitazione-e-facilitazione-migrazione-al-cloud.html" TargetMode="External"/><Relationship Id="rId1" Type="http://schemas.openxmlformats.org/officeDocument/2006/relationships/slideLayout" Target="../slideLayouts/slideLayout12.xml"/><Relationship Id="rId6" Type="http://schemas.openxmlformats.org/officeDocument/2006/relationships/hyperlink" Target="https://www.italiadomani.gov.it/content/sogei-ng/it/it/Interventi/investimenti/innovazione-e-tecnologia-della-microelettronica.html" TargetMode="External"/><Relationship Id="rId5" Type="http://schemas.openxmlformats.org/officeDocument/2006/relationships/hyperlink" Target="https://www.italiadomani.gov.it/content/sogei-ng/it/it/Interventi/investimenti/reti-ultraveloci-banda-ultra-larga-e-5G.html" TargetMode="External"/><Relationship Id="rId4" Type="http://schemas.openxmlformats.org/officeDocument/2006/relationships/hyperlink" Target="https://www.italiadomani.gov.it/content/sogei-ng/it/it/Interventi/investimenti/digitalizzazione-delle-grandi-amministrazioni-centrali.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taliadomani.gov.it/content/sogei-ng/it/it/Interventi/investimenti/rinnovo-flotte-bus-e-treni-verdi.html" TargetMode="External"/><Relationship Id="rId2" Type="http://schemas.openxmlformats.org/officeDocument/2006/relationships/hyperlink" Target="https://www.italiadomani.gov.it/content/sogei-ng/it/it/Interventi/investimenti/promozione-rinnovabili-per-le-comunita-energetiche-e-l-auto-consumo.html"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D3803-E683-4367-BE59-9D3DFC4BFCEC}"/>
              </a:ext>
            </a:extLst>
          </p:cNvPr>
          <p:cNvSpPr>
            <a:spLocks noGrp="1"/>
          </p:cNvSpPr>
          <p:nvPr>
            <p:ph type="ctrTitle"/>
          </p:nvPr>
        </p:nvSpPr>
        <p:spPr>
          <a:xfrm>
            <a:off x="185720" y="1636688"/>
            <a:ext cx="11189995" cy="4154984"/>
          </a:xfrm>
        </p:spPr>
        <p:txBody>
          <a:bodyPr/>
          <a:lstStyle/>
          <a:p>
            <a:r>
              <a:rPr lang="en-US" sz="3200" dirty="0">
                <a:latin typeface="Luiss Sans"/>
              </a:rPr>
              <a:t>	</a:t>
            </a:r>
            <a:r>
              <a:rPr lang="en-US" sz="3200" dirty="0" err="1">
                <a:latin typeface="Luiss Sans"/>
              </a:rPr>
              <a:t>Diritto</a:t>
            </a:r>
            <a:r>
              <a:rPr lang="en-US" sz="3200" dirty="0">
                <a:latin typeface="Luiss Sans"/>
              </a:rPr>
              <a:t> </a:t>
            </a:r>
            <a:r>
              <a:rPr lang="en-US" sz="3200" dirty="0" err="1">
                <a:latin typeface="Luiss Sans"/>
              </a:rPr>
              <a:t>pubblico</a:t>
            </a:r>
            <a:r>
              <a:rPr lang="en-US" sz="3200" dirty="0">
                <a:latin typeface="Luiss Sans"/>
              </a:rPr>
              <a:t> </a:t>
            </a:r>
            <a:r>
              <a:rPr lang="en-US" sz="3200" dirty="0" err="1">
                <a:latin typeface="Luiss Sans"/>
              </a:rPr>
              <a:t>dell’</a:t>
            </a:r>
            <a:r>
              <a:rPr lang="en-US" sz="3200" i="1" dirty="0" err="1">
                <a:latin typeface="Luiss Sans"/>
              </a:rPr>
              <a:t>Innovazione</a:t>
            </a:r>
            <a:r>
              <a:rPr lang="en-US" sz="3200" dirty="0">
                <a:latin typeface="Luiss Sans"/>
              </a:rPr>
              <a:t> e </a:t>
            </a:r>
            <a:r>
              <a:rPr lang="en-US" sz="3200" dirty="0" err="1">
                <a:latin typeface="Luiss Sans"/>
              </a:rPr>
              <a:t>della</a:t>
            </a:r>
            <a:r>
              <a:rPr lang="en-US" sz="3200" dirty="0">
                <a:latin typeface="Luiss Sans"/>
              </a:rPr>
              <a:t> </a:t>
            </a:r>
            <a:r>
              <a:rPr lang="en-US" sz="3200" i="1" dirty="0" err="1">
                <a:latin typeface="Luiss Sans"/>
              </a:rPr>
              <a:t>Sostenibilità</a:t>
            </a:r>
            <a:r>
              <a:rPr lang="en-US" sz="3200" dirty="0">
                <a:latin typeface="Luiss Sans"/>
              </a:rPr>
              <a:t> </a:t>
            </a:r>
            <a:br>
              <a:rPr lang="en-US" sz="3200" dirty="0">
                <a:latin typeface="Luiss Sans"/>
              </a:rPr>
            </a:br>
            <a:br>
              <a:rPr lang="en-US" sz="3200" dirty="0">
                <a:latin typeface="Luiss Sans"/>
              </a:rPr>
            </a:br>
            <a:r>
              <a:rPr lang="en-US" sz="3200" dirty="0">
                <a:latin typeface="Luiss Sans"/>
              </a:rPr>
              <a:t>	</a:t>
            </a:r>
            <a:r>
              <a:rPr lang="en-US" sz="2400" dirty="0" err="1">
                <a:latin typeface="Luiss Sans"/>
              </a:rPr>
              <a:t>Innovazione</a:t>
            </a:r>
            <a:r>
              <a:rPr lang="en-US" sz="2400" dirty="0">
                <a:latin typeface="Luiss Sans"/>
              </a:rPr>
              <a:t> e </a:t>
            </a:r>
            <a:r>
              <a:rPr lang="en-US" sz="2400" dirty="0" err="1">
                <a:latin typeface="Luiss Sans"/>
              </a:rPr>
              <a:t>sostenibilità</a:t>
            </a:r>
            <a:r>
              <a:rPr lang="en-US" sz="2400" dirty="0">
                <a:latin typeface="Luiss Sans"/>
              </a:rPr>
              <a:t>: </a:t>
            </a:r>
            <a:r>
              <a:rPr lang="en-US" sz="2400" dirty="0" err="1">
                <a:latin typeface="Luiss Sans"/>
              </a:rPr>
              <a:t>i</a:t>
            </a:r>
            <a:r>
              <a:rPr lang="en-US" sz="2400" dirty="0">
                <a:latin typeface="Luiss Sans"/>
              </a:rPr>
              <a:t> </a:t>
            </a:r>
            <a:r>
              <a:rPr lang="en-US" sz="2400" dirty="0" err="1">
                <a:latin typeface="Luiss Sans"/>
              </a:rPr>
              <a:t>livelli</a:t>
            </a:r>
            <a:r>
              <a:rPr lang="en-US" sz="2400" dirty="0">
                <a:latin typeface="Luiss Sans"/>
              </a:rPr>
              <a:t> di </a:t>
            </a:r>
            <a:r>
              <a:rPr lang="en-US" sz="2400" dirty="0" err="1">
                <a:latin typeface="Luiss Sans"/>
              </a:rPr>
              <a:t>governo</a:t>
            </a:r>
            <a:r>
              <a:rPr lang="en-US" sz="2400" dirty="0">
                <a:latin typeface="Luiss Sans"/>
              </a:rPr>
              <a:t> </a:t>
            </a:r>
            <a:r>
              <a:rPr lang="en-US" sz="2400" dirty="0" err="1">
                <a:latin typeface="Luiss Sans"/>
              </a:rPr>
              <a:t>interessati</a:t>
            </a:r>
            <a:r>
              <a:rPr lang="en-US" sz="2400" dirty="0">
                <a:latin typeface="Luiss Sans"/>
              </a:rPr>
              <a:t> </a:t>
            </a:r>
            <a:r>
              <a:rPr lang="en-US" sz="2400" dirty="0" err="1">
                <a:latin typeface="Luiss Sans"/>
              </a:rPr>
              <a:t>tra</a:t>
            </a:r>
            <a:r>
              <a:rPr lang="en-US" sz="2400" dirty="0">
                <a:latin typeface="Luiss Sans"/>
              </a:rPr>
              <a:t> UE, </a:t>
            </a:r>
            <a:r>
              <a:rPr lang="en-US" sz="2400" dirty="0" err="1">
                <a:latin typeface="Luiss Sans"/>
              </a:rPr>
              <a:t>Stato</a:t>
            </a:r>
            <a:r>
              <a:rPr lang="en-US" sz="2400" dirty="0">
                <a:latin typeface="Luiss Sans"/>
              </a:rPr>
              <a:t>, </a:t>
            </a:r>
            <a:r>
              <a:rPr lang="en-US" sz="2400" dirty="0" err="1">
                <a:latin typeface="Luiss Sans"/>
              </a:rPr>
              <a:t>Regioni</a:t>
            </a:r>
            <a:r>
              <a:rPr lang="en-US" sz="2400" dirty="0">
                <a:latin typeface="Luiss Sans"/>
              </a:rPr>
              <a:t> e 	Città</a:t>
            </a:r>
            <a:br>
              <a:rPr lang="en-US" sz="2400" dirty="0">
                <a:latin typeface="Luiss Sans"/>
              </a:rPr>
            </a:br>
            <a:r>
              <a:rPr lang="en-US" sz="2400" dirty="0">
                <a:latin typeface="Luiss Sans"/>
              </a:rPr>
              <a:t>             </a:t>
            </a:r>
            <a:br>
              <a:rPr lang="en-US" sz="2400" dirty="0">
                <a:latin typeface="Luiss Sans"/>
              </a:rPr>
            </a:br>
            <a:r>
              <a:rPr lang="en-US" sz="2400" dirty="0">
                <a:latin typeface="Luiss Sans"/>
              </a:rPr>
              <a:t>             </a:t>
            </a:r>
            <a:r>
              <a:rPr lang="en-US" sz="2400" b="0" dirty="0">
                <a:latin typeface="Luiss Sans"/>
              </a:rPr>
              <a:t>A cura di Antonio Persico e Davide Testa</a:t>
            </a:r>
            <a:br>
              <a:rPr lang="en-US" sz="2400" dirty="0">
                <a:latin typeface="Luiss Sans"/>
              </a:rPr>
            </a:br>
            <a:r>
              <a:rPr lang="en-US" sz="2400" dirty="0">
                <a:latin typeface="Luiss Sans"/>
              </a:rPr>
              <a:t> </a:t>
            </a:r>
            <a:br>
              <a:rPr lang="en-US" sz="3200" dirty="0">
                <a:latin typeface="Luiss Sans"/>
              </a:rPr>
            </a:br>
            <a:r>
              <a:rPr lang="en-US" sz="3200" dirty="0">
                <a:latin typeface="Luiss Sans"/>
              </a:rPr>
              <a:t>	</a:t>
            </a:r>
            <a:r>
              <a:rPr lang="en-US" sz="2400" dirty="0">
                <a:latin typeface="Luiss Sans"/>
              </a:rPr>
              <a:t>10 </a:t>
            </a:r>
            <a:r>
              <a:rPr lang="en-US" sz="2400" dirty="0" err="1">
                <a:latin typeface="Luiss Sans"/>
              </a:rPr>
              <a:t>febbraio</a:t>
            </a:r>
            <a:r>
              <a:rPr lang="en-US" sz="2400" dirty="0">
                <a:latin typeface="Luiss Sans"/>
              </a:rPr>
              <a:t> 2025</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A8E4A225-89D1-4713-B7B6-24A1E43B17E9}"/>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04909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164B-6EAD-81E4-A367-05503C3D36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B9C898F-3319-4837-9570-833C476E6AA0}"/>
              </a:ext>
            </a:extLst>
          </p:cNvPr>
          <p:cNvSpPr>
            <a:spLocks noGrp="1"/>
          </p:cNvSpPr>
          <p:nvPr>
            <p:ph type="ctrTitle"/>
          </p:nvPr>
        </p:nvSpPr>
        <p:spPr>
          <a:xfrm>
            <a:off x="1089765" y="1265130"/>
            <a:ext cx="9920614" cy="3407087"/>
          </a:xfrm>
        </p:spPr>
        <p:txBody>
          <a:bodyPr/>
          <a:lstStyle/>
          <a:p>
            <a:pPr lvl="0"/>
            <a:r>
              <a:rPr lang="en-US" sz="2600" dirty="0">
                <a:latin typeface="Luiss Sans"/>
              </a:rPr>
              <a:t>IL RUOLO DELL’UE</a:t>
            </a:r>
            <a:br>
              <a:rPr lang="en-US" sz="2600" b="0" dirty="0">
                <a:latin typeface="Luiss Sans"/>
              </a:rPr>
            </a:br>
            <a:br>
              <a:rPr lang="en-US" sz="2600" b="0" dirty="0">
                <a:latin typeface="Luiss Sans"/>
              </a:rPr>
            </a:br>
            <a:r>
              <a:rPr lang="it-IT" sz="2600" b="0" dirty="0"/>
              <a:t>Competenze ESCLUSIVE (ART. 3 TFUE)</a:t>
            </a:r>
            <a:br>
              <a:rPr lang="en-US" sz="2600" b="0" dirty="0">
                <a:latin typeface="Luiss Sans"/>
              </a:rPr>
            </a:br>
            <a:r>
              <a:rPr lang="it-IT" sz="2600" b="0" dirty="0"/>
              <a:t>b) definizione delle regole di concorrenza necessarie al funzionamento del mercato interno; </a:t>
            </a:r>
            <a:br>
              <a:rPr lang="it-IT" sz="2600" b="0" dirty="0"/>
            </a:br>
            <a:r>
              <a:rPr lang="it-IT" sz="2600" b="0" dirty="0"/>
              <a:t>c) politica monetaria per gli Stati membri la cui moneta è l'euro; </a:t>
            </a:r>
            <a:br>
              <a:rPr lang="it-IT" sz="2600" b="0" dirty="0"/>
            </a:br>
            <a:r>
              <a:rPr lang="it-IT" sz="2600" b="0" dirty="0"/>
              <a:t>                                                    +</a:t>
            </a:r>
            <a:br>
              <a:rPr lang="it-IT" sz="2600" b="0" dirty="0"/>
            </a:br>
            <a:r>
              <a:rPr lang="it-IT" sz="2600" b="0" dirty="0"/>
              <a:t>PATTO DI STABILITA’</a:t>
            </a:r>
            <a:br>
              <a:rPr lang="it-IT" dirty="0"/>
            </a:br>
            <a:endParaRPr lang="en-US" dirty="0">
              <a:latin typeface="Luiss Sans"/>
            </a:endParaRPr>
          </a:p>
        </p:txBody>
      </p:sp>
      <p:sp>
        <p:nvSpPr>
          <p:cNvPr id="5" name="Segnaposto testo 4">
            <a:extLst>
              <a:ext uri="{FF2B5EF4-FFF2-40B4-BE49-F238E27FC236}">
                <a16:creationId xmlns:a16="http://schemas.microsoft.com/office/drawing/2014/main" id="{4C33DCBA-8B0B-E5B5-37F0-A57FF562C462}"/>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47365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6B08-720E-ADF9-E239-9ACE3F77A4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293BB5E-779C-38DD-D407-473498F58AAC}"/>
              </a:ext>
            </a:extLst>
          </p:cNvPr>
          <p:cNvSpPr>
            <a:spLocks noGrp="1"/>
          </p:cNvSpPr>
          <p:nvPr>
            <p:ph type="ctrTitle"/>
          </p:nvPr>
        </p:nvSpPr>
        <p:spPr>
          <a:xfrm>
            <a:off x="939453" y="1118796"/>
            <a:ext cx="9920614" cy="3877985"/>
          </a:xfrm>
        </p:spPr>
        <p:txBody>
          <a:bodyPr/>
          <a:lstStyle/>
          <a:p>
            <a:br>
              <a:rPr lang="en-US" sz="2000" b="0" dirty="0">
                <a:latin typeface="Luiss Sans"/>
                <a:sym typeface="Wingdings" pitchFamily="2" charset="2"/>
              </a:rPr>
            </a:br>
            <a:r>
              <a:rPr lang="en-US" sz="2000" dirty="0">
                <a:latin typeface="Luiss Sans"/>
              </a:rPr>
              <a:t>COMPETENZE CONCORRENTI UE (ART. 4TFUE)</a:t>
            </a:r>
            <a:br>
              <a:rPr lang="en-US" sz="2000" dirty="0">
                <a:latin typeface="Luiss Sans"/>
              </a:rPr>
            </a:br>
            <a:br>
              <a:rPr lang="en-US" sz="2000" dirty="0">
                <a:latin typeface="Luiss Sans"/>
              </a:rPr>
            </a:br>
            <a:r>
              <a:rPr lang="it-IT" sz="2000" b="0" dirty="0"/>
              <a:t>a) mercato interno; </a:t>
            </a:r>
            <a:br>
              <a:rPr lang="it-IT" sz="2000" b="0" dirty="0"/>
            </a:br>
            <a:r>
              <a:rPr lang="it-IT" sz="2000" b="0" dirty="0"/>
              <a:t>c) coesione economica, sociale e territoriale;</a:t>
            </a:r>
            <a:br>
              <a:rPr lang="it-IT" sz="2000" b="0" dirty="0"/>
            </a:br>
            <a:r>
              <a:rPr lang="it-IT" sz="2000" b="0" dirty="0"/>
              <a:t>e) ambiente; </a:t>
            </a:r>
            <a:br>
              <a:rPr lang="it-IT" sz="2000" b="0" dirty="0"/>
            </a:br>
            <a:r>
              <a:rPr lang="it-IT" sz="2000" b="0" dirty="0"/>
              <a:t>g) trasporti; </a:t>
            </a:r>
            <a:br>
              <a:rPr lang="it-IT" sz="2000" b="0" dirty="0"/>
            </a:br>
            <a:r>
              <a:rPr lang="it-IT" sz="2000" b="0" dirty="0"/>
              <a:t>h) reti transeuropee; </a:t>
            </a:r>
            <a:br>
              <a:rPr lang="it-IT" sz="2000" b="0" dirty="0"/>
            </a:br>
            <a:r>
              <a:rPr lang="it-IT" sz="2000" b="0" dirty="0"/>
              <a:t>i) energia; </a:t>
            </a:r>
            <a:br>
              <a:rPr lang="it-IT" sz="2000" b="0" dirty="0"/>
            </a:br>
            <a:br>
              <a:rPr lang="it-IT" sz="2000" b="0" dirty="0"/>
            </a:br>
            <a:r>
              <a:rPr lang="it-IT" sz="2000" b="0" dirty="0"/>
              <a:t>Nei settori della ricerca, dello sviluppo tecnologico e dello spazio, l'Unione ha competenza per condurre azioni, in particolare la definizione e l'attuazione di programmi, senza che l'esercizio di tale competenza possa avere per effetto di impedire agli Stati membri di esercitare la loro. </a:t>
            </a:r>
            <a:br>
              <a:rPr lang="it-IT" sz="2000" b="0" dirty="0"/>
            </a:br>
            <a:endParaRPr lang="en-US" sz="2000" b="0" dirty="0">
              <a:latin typeface="Luiss Sans"/>
            </a:endParaRPr>
          </a:p>
        </p:txBody>
      </p:sp>
      <p:sp>
        <p:nvSpPr>
          <p:cNvPr id="5" name="Segnaposto testo 4">
            <a:extLst>
              <a:ext uri="{FF2B5EF4-FFF2-40B4-BE49-F238E27FC236}">
                <a16:creationId xmlns:a16="http://schemas.microsoft.com/office/drawing/2014/main" id="{7E5B9A24-D772-F10C-C22D-E21B52B51CF5}"/>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78593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7D538-E6B7-3A96-7381-CBDEAD0AD4B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4597C5D-DEF7-C0D7-D95A-88B88420F349}"/>
              </a:ext>
            </a:extLst>
          </p:cNvPr>
          <p:cNvSpPr>
            <a:spLocks noGrp="1"/>
          </p:cNvSpPr>
          <p:nvPr>
            <p:ph type="ctrTitle"/>
          </p:nvPr>
        </p:nvSpPr>
        <p:spPr>
          <a:xfrm>
            <a:off x="939453" y="1198880"/>
            <a:ext cx="9920614" cy="4216539"/>
          </a:xfrm>
        </p:spPr>
        <p:txBody>
          <a:bodyPr/>
          <a:lstStyle/>
          <a:p>
            <a:pPr lvl="0">
              <a:lnSpc>
                <a:spcPct val="100000"/>
              </a:lnSpc>
            </a:pPr>
            <a:r>
              <a:rPr lang="it-IT" sz="1800" dirty="0"/>
              <a:t>L’INTERVENTO DELL’UNIONE NELL’ECONOMIA PER L’ INNOVAZIONE E LA SOSTENIBLITA</a:t>
            </a:r>
            <a:br>
              <a:rPr lang="it-IT" sz="1800" dirty="0"/>
            </a:br>
            <a:br>
              <a:rPr lang="it-IT" sz="1800" dirty="0"/>
            </a:br>
            <a:r>
              <a:rPr lang="it-IT" sz="1800" dirty="0"/>
              <a:t>- </a:t>
            </a:r>
            <a:r>
              <a:rPr lang="it-IT" sz="1800" b="0" dirty="0"/>
              <a:t>PNIEC in ambito energetico</a:t>
            </a:r>
            <a:br>
              <a:rPr lang="it-IT" sz="1800" dirty="0"/>
            </a:br>
            <a:r>
              <a:rPr lang="it-IT" sz="1800" dirty="0"/>
              <a:t>- </a:t>
            </a:r>
            <a:r>
              <a:rPr lang="it-IT" sz="2000" b="0" dirty="0" err="1"/>
              <a:t>NextGenerationEU</a:t>
            </a:r>
            <a:br>
              <a:rPr lang="it-IT" sz="2000" b="0" dirty="0"/>
            </a:br>
            <a:r>
              <a:rPr lang="it-IT" sz="2000" b="0" dirty="0"/>
              <a:t>- </a:t>
            </a:r>
            <a:r>
              <a:rPr lang="it-IT" sz="2000" b="0" dirty="0" err="1"/>
              <a:t>REPowerEU</a:t>
            </a:r>
            <a:br>
              <a:rPr lang="it-IT" sz="2000" b="0" dirty="0"/>
            </a:br>
            <a:r>
              <a:rPr lang="it-IT" sz="2000" b="0" dirty="0"/>
              <a:t>- Dispositivo per la ripresa e la resilienza </a:t>
            </a:r>
            <a:br>
              <a:rPr lang="it-IT" sz="2000" b="0" dirty="0"/>
            </a:br>
            <a:r>
              <a:rPr lang="it-IT" sz="2000" b="0" dirty="0"/>
              <a:t>- 291 mld euro in prestiti</a:t>
            </a:r>
            <a:br>
              <a:rPr lang="it-IT" sz="2000" b="0" dirty="0"/>
            </a:br>
            <a:r>
              <a:rPr lang="it-IT" sz="2000" b="0" dirty="0"/>
              <a:t>- 357 mld euro in sovvenzioni </a:t>
            </a:r>
            <a:br>
              <a:rPr lang="it-IT" sz="2000" b="0" dirty="0"/>
            </a:br>
            <a:r>
              <a:rPr lang="it-IT" sz="2000" b="0" dirty="0"/>
              <a:t>- Transizione verde, Crescita intelligente, sostenibile e inclusiva, Coesione sociale e territoriale, --- Politiche per la prossima generazione, Trasformazione digitale, Salute e resilienza economica, sociale e istituzionale</a:t>
            </a:r>
            <a:br>
              <a:rPr lang="it-IT" sz="2000" b="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38B2C71A-29C6-E7E9-81DC-B99A6F0944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95415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0E907-6E5C-0634-C424-7139A11C52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6C95CD9-5464-A245-AB07-2A9816144ED6}"/>
              </a:ext>
            </a:extLst>
          </p:cNvPr>
          <p:cNvSpPr>
            <a:spLocks noGrp="1"/>
          </p:cNvSpPr>
          <p:nvPr>
            <p:ph type="ctrTitle"/>
          </p:nvPr>
        </p:nvSpPr>
        <p:spPr>
          <a:xfrm>
            <a:off x="1089765" y="1265130"/>
            <a:ext cx="9920614" cy="4404283"/>
          </a:xfrm>
        </p:spPr>
        <p:txBody>
          <a:bodyPr/>
          <a:lstStyle/>
          <a:p>
            <a:r>
              <a:rPr lang="en-US" sz="2400" cap="all" dirty="0">
                <a:latin typeface="Luiss Sans"/>
              </a:rPr>
              <a:t>Autonomia e </a:t>
            </a:r>
            <a:r>
              <a:rPr lang="en-US" sz="2400" cap="all" dirty="0" err="1">
                <a:latin typeface="Luiss Sans"/>
              </a:rPr>
              <a:t>decentramento</a:t>
            </a:r>
            <a:r>
              <a:rPr lang="en-US" sz="2400" cap="all" dirty="0">
                <a:latin typeface="Luiss Sans"/>
              </a:rPr>
              <a:t> in </a:t>
            </a:r>
            <a:r>
              <a:rPr lang="en-US" sz="2400" cap="all" dirty="0" err="1">
                <a:latin typeface="Luiss Sans"/>
              </a:rPr>
              <a:t>Costituzione</a:t>
            </a:r>
            <a:br>
              <a:rPr lang="en-US" sz="3200" dirty="0">
                <a:latin typeface="Luiss Sans"/>
              </a:rPr>
            </a:br>
            <a:br>
              <a:rPr lang="en-US" sz="2200" b="0" dirty="0">
                <a:latin typeface="Luiss Sans"/>
              </a:rPr>
            </a:br>
            <a:r>
              <a:rPr lang="en-US" sz="2200" b="0" dirty="0">
                <a:latin typeface="Luiss Sans"/>
              </a:rPr>
              <a:t>Art. 5 Cost.:  </a:t>
            </a:r>
            <a:r>
              <a:rPr lang="en-US" sz="2000" b="0" dirty="0">
                <a:latin typeface="Luiss Sans"/>
              </a:rPr>
              <a:t>“La Repubblica, </a:t>
            </a:r>
            <a:r>
              <a:rPr lang="en-US" sz="2000" b="0" dirty="0" err="1">
                <a:latin typeface="Luiss Sans"/>
              </a:rPr>
              <a:t>una</a:t>
            </a:r>
            <a:r>
              <a:rPr lang="en-US" sz="2000" b="0" dirty="0">
                <a:latin typeface="Luiss Sans"/>
              </a:rPr>
              <a:t> e </a:t>
            </a:r>
            <a:r>
              <a:rPr lang="en-US" sz="2000" b="0" dirty="0" err="1">
                <a:latin typeface="Luiss Sans"/>
              </a:rPr>
              <a:t>indivisibile</a:t>
            </a:r>
            <a:r>
              <a:rPr lang="en-US" sz="2000" b="0" dirty="0">
                <a:latin typeface="Luiss Sans"/>
              </a:rPr>
              <a:t>, </a:t>
            </a:r>
            <a:r>
              <a:rPr lang="en-US" sz="2000" b="0" dirty="0" err="1">
                <a:latin typeface="Luiss Sans"/>
              </a:rPr>
              <a:t>riconosce</a:t>
            </a:r>
            <a:r>
              <a:rPr lang="en-US" sz="2000" b="0" dirty="0">
                <a:latin typeface="Luiss Sans"/>
              </a:rPr>
              <a:t> e </a:t>
            </a:r>
            <a:r>
              <a:rPr lang="en-US" sz="2000" b="0" dirty="0" err="1">
                <a:solidFill>
                  <a:srgbClr val="FF0000"/>
                </a:solidFill>
                <a:latin typeface="Luiss Sans"/>
              </a:rPr>
              <a:t>promuove</a:t>
            </a:r>
            <a:r>
              <a:rPr lang="en-US" sz="2000" b="0" dirty="0">
                <a:latin typeface="Luiss Sans"/>
              </a:rPr>
              <a:t> le </a:t>
            </a:r>
            <a:r>
              <a:rPr lang="en-US" sz="2000" b="0" dirty="0" err="1">
                <a:latin typeface="Luiss Sans"/>
              </a:rPr>
              <a:t>autonomie</a:t>
            </a:r>
            <a:r>
              <a:rPr lang="en-US" sz="2000" b="0" dirty="0">
                <a:latin typeface="Luiss Sans"/>
              </a:rPr>
              <a:t> </a:t>
            </a:r>
            <a:r>
              <a:rPr lang="en-US" sz="2000" b="0" dirty="0" err="1">
                <a:latin typeface="Luiss Sans"/>
              </a:rPr>
              <a:t>locali</a:t>
            </a:r>
            <a:r>
              <a:rPr lang="en-US" sz="2000" b="0" dirty="0">
                <a:latin typeface="Luiss Sans"/>
              </a:rPr>
              <a:t>; </a:t>
            </a:r>
            <a:r>
              <a:rPr lang="en-US" sz="2000" b="0" dirty="0" err="1">
                <a:latin typeface="Luiss Sans"/>
              </a:rPr>
              <a:t>attua</a:t>
            </a:r>
            <a:r>
              <a:rPr lang="en-US" sz="2000" b="0" dirty="0">
                <a:latin typeface="Luiss Sans"/>
              </a:rPr>
              <a:t> </a:t>
            </a:r>
            <a:r>
              <a:rPr lang="en-US" sz="2000" b="0" dirty="0" err="1">
                <a:latin typeface="Luiss Sans"/>
              </a:rPr>
              <a:t>nei</a:t>
            </a:r>
            <a:r>
              <a:rPr lang="en-US" sz="2000" b="0" dirty="0">
                <a:latin typeface="Luiss Sans"/>
              </a:rPr>
              <a:t> </a:t>
            </a:r>
            <a:r>
              <a:rPr lang="en-US" sz="2000" b="0" dirty="0" err="1">
                <a:latin typeface="Luiss Sans"/>
              </a:rPr>
              <a:t>servizi</a:t>
            </a:r>
            <a:r>
              <a:rPr lang="en-US" sz="2000" b="0" dirty="0">
                <a:latin typeface="Luiss Sans"/>
              </a:rPr>
              <a:t> </a:t>
            </a:r>
            <a:r>
              <a:rPr lang="en-US" sz="2000" b="0" dirty="0" err="1">
                <a:latin typeface="Luiss Sans"/>
              </a:rPr>
              <a:t>che</a:t>
            </a:r>
            <a:r>
              <a:rPr lang="en-US" sz="2000" b="0" dirty="0">
                <a:latin typeface="Luiss Sans"/>
              </a:rPr>
              <a:t> </a:t>
            </a:r>
            <a:r>
              <a:rPr lang="en-US" sz="2000" b="0" dirty="0" err="1">
                <a:latin typeface="Luiss Sans"/>
              </a:rPr>
              <a:t>dipendono</a:t>
            </a:r>
            <a:r>
              <a:rPr lang="en-US" sz="2000" b="0" dirty="0">
                <a:latin typeface="Luiss Sans"/>
              </a:rPr>
              <a:t> </a:t>
            </a:r>
            <a:r>
              <a:rPr lang="en-US" sz="2000" b="0" dirty="0" err="1">
                <a:latin typeface="Luiss Sans"/>
              </a:rPr>
              <a:t>dallo</a:t>
            </a:r>
            <a:r>
              <a:rPr lang="en-US" sz="2000" b="0" dirty="0">
                <a:latin typeface="Luiss Sans"/>
              </a:rPr>
              <a:t> </a:t>
            </a:r>
            <a:r>
              <a:rPr lang="en-US" sz="2000" b="0" dirty="0" err="1">
                <a:latin typeface="Luiss Sans"/>
              </a:rPr>
              <a:t>Stato</a:t>
            </a:r>
            <a:r>
              <a:rPr lang="en-US" sz="2000" b="0" dirty="0">
                <a:latin typeface="Luiss Sans"/>
              </a:rPr>
              <a:t> il </a:t>
            </a:r>
            <a:r>
              <a:rPr lang="en-US" sz="2000" b="0" dirty="0" err="1">
                <a:latin typeface="Luiss Sans"/>
              </a:rPr>
              <a:t>più</a:t>
            </a:r>
            <a:r>
              <a:rPr lang="en-US" sz="2000" b="0" dirty="0">
                <a:latin typeface="Luiss Sans"/>
              </a:rPr>
              <a:t> </a:t>
            </a:r>
            <a:r>
              <a:rPr lang="en-US" sz="2000" b="0" dirty="0" err="1">
                <a:latin typeface="Luiss Sans"/>
              </a:rPr>
              <a:t>ampio</a:t>
            </a:r>
            <a:r>
              <a:rPr lang="en-US" sz="2000" b="0" dirty="0">
                <a:latin typeface="Luiss Sans"/>
              </a:rPr>
              <a:t> </a:t>
            </a:r>
            <a:r>
              <a:rPr lang="en-US" sz="2000" b="0" dirty="0" err="1">
                <a:solidFill>
                  <a:srgbClr val="FF0000"/>
                </a:solidFill>
                <a:latin typeface="Luiss Sans"/>
              </a:rPr>
              <a:t>decentramento</a:t>
            </a:r>
            <a:r>
              <a:rPr lang="en-US" sz="2000" b="0" dirty="0">
                <a:solidFill>
                  <a:srgbClr val="FF0000"/>
                </a:solidFill>
                <a:latin typeface="Luiss Sans"/>
              </a:rPr>
              <a:t> </a:t>
            </a:r>
            <a:r>
              <a:rPr lang="en-US" sz="2000" b="0" dirty="0" err="1">
                <a:solidFill>
                  <a:srgbClr val="FF0000"/>
                </a:solidFill>
                <a:latin typeface="Luiss Sans"/>
              </a:rPr>
              <a:t>amministrativo</a:t>
            </a:r>
            <a:r>
              <a:rPr lang="en-US" sz="2000" b="0" dirty="0">
                <a:latin typeface="Luiss Sans"/>
              </a:rPr>
              <a:t>; </a:t>
            </a:r>
            <a:r>
              <a:rPr lang="en-US" sz="2000" b="0" dirty="0" err="1">
                <a:latin typeface="Luiss Sans"/>
              </a:rPr>
              <a:t>adegua</a:t>
            </a:r>
            <a:r>
              <a:rPr lang="en-US" sz="2000" b="0" dirty="0">
                <a:latin typeface="Luiss Sans"/>
              </a:rPr>
              <a:t> </a:t>
            </a:r>
            <a:r>
              <a:rPr lang="en-US" sz="2000" b="0" dirty="0" err="1">
                <a:latin typeface="Luiss Sans"/>
              </a:rPr>
              <a:t>i</a:t>
            </a:r>
            <a:r>
              <a:rPr lang="en-US" sz="2000" b="0" dirty="0">
                <a:latin typeface="Luiss Sans"/>
              </a:rPr>
              <a:t> </a:t>
            </a:r>
            <a:r>
              <a:rPr lang="en-US" sz="2000" b="0" dirty="0" err="1">
                <a:latin typeface="Luiss Sans"/>
              </a:rPr>
              <a:t>principi</a:t>
            </a:r>
            <a:r>
              <a:rPr lang="en-US" sz="2000" b="0" dirty="0">
                <a:latin typeface="Luiss Sans"/>
              </a:rPr>
              <a:t> ed </a:t>
            </a:r>
            <a:r>
              <a:rPr lang="en-US" sz="2000" b="0" dirty="0" err="1">
                <a:latin typeface="Luiss Sans"/>
              </a:rPr>
              <a:t>i</a:t>
            </a:r>
            <a:r>
              <a:rPr lang="en-US" sz="2000" b="0" dirty="0">
                <a:latin typeface="Luiss Sans"/>
              </a:rPr>
              <a:t> </a:t>
            </a:r>
            <a:r>
              <a:rPr lang="en-US" sz="2000" b="0" dirty="0" err="1">
                <a:latin typeface="Luiss Sans"/>
              </a:rPr>
              <a:t>metodi</a:t>
            </a:r>
            <a:r>
              <a:rPr lang="en-US" sz="2000" b="0" dirty="0">
                <a:latin typeface="Luiss Sans"/>
              </a:rPr>
              <a:t> </a:t>
            </a:r>
            <a:r>
              <a:rPr lang="en-US" sz="2000" b="0" dirty="0" err="1">
                <a:latin typeface="Luiss Sans"/>
              </a:rPr>
              <a:t>della</a:t>
            </a:r>
            <a:r>
              <a:rPr lang="en-US" sz="2000" b="0" dirty="0">
                <a:latin typeface="Luiss Sans"/>
              </a:rPr>
              <a:t> </a:t>
            </a:r>
            <a:r>
              <a:rPr lang="en-US" sz="2000" b="0" dirty="0" err="1">
                <a:latin typeface="Luiss Sans"/>
              </a:rPr>
              <a:t>sua</a:t>
            </a:r>
            <a:r>
              <a:rPr lang="en-US" sz="2000" b="0" dirty="0">
                <a:latin typeface="Luiss Sans"/>
              </a:rPr>
              <a:t> </a:t>
            </a:r>
            <a:r>
              <a:rPr lang="en-US" sz="2000" b="0" dirty="0" err="1">
                <a:solidFill>
                  <a:srgbClr val="FF0000"/>
                </a:solidFill>
                <a:latin typeface="Luiss Sans"/>
              </a:rPr>
              <a:t>legislazione</a:t>
            </a:r>
            <a:r>
              <a:rPr lang="en-US" sz="2000" b="0" dirty="0">
                <a:latin typeface="Luiss Sans"/>
              </a:rPr>
              <a:t> alle </a:t>
            </a:r>
            <a:r>
              <a:rPr lang="en-US" sz="2000" b="0" dirty="0" err="1">
                <a:latin typeface="Luiss Sans"/>
              </a:rPr>
              <a:t>esigenze</a:t>
            </a:r>
            <a:r>
              <a:rPr lang="en-US" sz="2000" b="0" dirty="0">
                <a:latin typeface="Luiss Sans"/>
              </a:rPr>
              <a:t> </a:t>
            </a:r>
            <a:r>
              <a:rPr lang="en-US" sz="2000" b="0" dirty="0" err="1">
                <a:latin typeface="Luiss Sans"/>
              </a:rPr>
              <a:t>dell'autonomia</a:t>
            </a:r>
            <a:r>
              <a:rPr lang="en-US" sz="2000" b="0" dirty="0">
                <a:latin typeface="Luiss Sans"/>
              </a:rPr>
              <a:t> e del </a:t>
            </a:r>
            <a:r>
              <a:rPr lang="en-US" sz="2000" b="0" dirty="0" err="1">
                <a:latin typeface="Luiss Sans"/>
              </a:rPr>
              <a:t>decentramento</a:t>
            </a:r>
            <a:r>
              <a:rPr lang="en-US" sz="2000" b="0" dirty="0">
                <a:latin typeface="Luiss Sans"/>
              </a:rPr>
              <a:t>”.</a:t>
            </a:r>
            <a:br>
              <a:rPr lang="en-US" sz="2000" b="0" dirty="0">
                <a:latin typeface="Luiss Sans"/>
              </a:rPr>
            </a:br>
            <a:br>
              <a:rPr lang="en-US" sz="2000" b="0" dirty="0">
                <a:latin typeface="Luiss Sans"/>
              </a:rPr>
            </a:br>
            <a:r>
              <a:rPr lang="en-US" sz="2200" b="0" dirty="0">
                <a:latin typeface="Luiss Sans"/>
              </a:rPr>
              <a:t>Tre </a:t>
            </a:r>
            <a:r>
              <a:rPr lang="en-US" sz="2200" b="0" dirty="0" err="1">
                <a:latin typeface="Luiss Sans"/>
              </a:rPr>
              <a:t>aspetti</a:t>
            </a:r>
            <a:r>
              <a:rPr lang="en-US" sz="2200" b="0" dirty="0">
                <a:latin typeface="Luiss Sans"/>
              </a:rPr>
              <a:t> </a:t>
            </a:r>
            <a:r>
              <a:rPr lang="en-US" sz="2200" b="0" dirty="0" err="1">
                <a:latin typeface="Luiss Sans"/>
              </a:rPr>
              <a:t>dell’autonomia</a:t>
            </a:r>
            <a:r>
              <a:rPr lang="en-US" sz="2200" b="0" dirty="0">
                <a:latin typeface="Luiss Sans"/>
              </a:rPr>
              <a:t>:  1. </a:t>
            </a:r>
            <a:r>
              <a:rPr lang="en-US" sz="2200" b="0" dirty="0" err="1">
                <a:latin typeface="Luiss Sans"/>
              </a:rPr>
              <a:t>legislativa</a:t>
            </a:r>
            <a:r>
              <a:rPr lang="en-US" sz="2200" b="0" dirty="0">
                <a:latin typeface="Luiss Sans"/>
              </a:rPr>
              <a:t> (art. 117)</a:t>
            </a:r>
            <a:br>
              <a:rPr lang="en-US" sz="2200" b="0" dirty="0">
                <a:latin typeface="Luiss Sans"/>
              </a:rPr>
            </a:br>
            <a:br>
              <a:rPr lang="en-US" sz="2200" b="0" dirty="0">
                <a:latin typeface="Luiss Sans"/>
              </a:rPr>
            </a:br>
            <a:r>
              <a:rPr lang="en-US" sz="2200" b="0" dirty="0">
                <a:latin typeface="Luiss Sans"/>
              </a:rPr>
              <a:t>                                                  2. </a:t>
            </a:r>
            <a:r>
              <a:rPr lang="en-US" sz="2200" b="0" dirty="0" err="1">
                <a:latin typeface="Luiss Sans"/>
              </a:rPr>
              <a:t>amministrativa</a:t>
            </a:r>
            <a:r>
              <a:rPr lang="en-US" sz="2200" b="0" dirty="0">
                <a:latin typeface="Luiss Sans"/>
              </a:rPr>
              <a:t> (art. 118)</a:t>
            </a:r>
            <a:br>
              <a:rPr lang="en-US" sz="2200" b="0" dirty="0">
                <a:latin typeface="Luiss Sans"/>
              </a:rPr>
            </a:br>
            <a:br>
              <a:rPr lang="en-US" sz="2200" b="0" dirty="0">
                <a:latin typeface="Luiss Sans"/>
              </a:rPr>
            </a:br>
            <a:r>
              <a:rPr lang="en-US" sz="2200" b="0" dirty="0">
                <a:latin typeface="Luiss Sans"/>
              </a:rPr>
              <a:t>                                                  3. </a:t>
            </a:r>
            <a:r>
              <a:rPr lang="en-US" sz="2200" b="0" dirty="0" err="1">
                <a:latin typeface="Luiss Sans"/>
              </a:rPr>
              <a:t>finanziaria</a:t>
            </a:r>
            <a:r>
              <a:rPr lang="en-US" sz="2200" b="0" dirty="0">
                <a:latin typeface="Luiss Sans"/>
              </a:rPr>
              <a:t> (art. 119)</a:t>
            </a:r>
            <a:br>
              <a:rPr lang="en-US" sz="2200" b="0"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405BAD3F-21B8-9644-43CC-5A2089D55EE0}"/>
              </a:ext>
            </a:extLst>
          </p:cNvPr>
          <p:cNvSpPr>
            <a:spLocks noGrp="1"/>
          </p:cNvSpPr>
          <p:nvPr>
            <p:ph type="body" sz="quarter" idx="11"/>
          </p:nvPr>
        </p:nvSpPr>
        <p:spPr>
          <a:xfrm>
            <a:off x="530225" y="862118"/>
            <a:ext cx="6889750" cy="326470"/>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09970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95124-EEE6-CFD9-DE88-030D79592D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6FB26B7-0B0F-D490-429E-DCAF8F018B80}"/>
              </a:ext>
            </a:extLst>
          </p:cNvPr>
          <p:cNvSpPr>
            <a:spLocks noGrp="1"/>
          </p:cNvSpPr>
          <p:nvPr>
            <p:ph type="ctrTitle"/>
          </p:nvPr>
        </p:nvSpPr>
        <p:spPr>
          <a:xfrm>
            <a:off x="1089765" y="1265130"/>
            <a:ext cx="9920614" cy="4404283"/>
          </a:xfrm>
        </p:spPr>
        <p:txBody>
          <a:bodyPr/>
          <a:lstStyle/>
          <a:p>
            <a:r>
              <a:rPr lang="en-US" sz="2200" cap="all" dirty="0">
                <a:latin typeface="Luiss Sans"/>
              </a:rPr>
              <a:t>La </a:t>
            </a:r>
            <a:r>
              <a:rPr lang="en-US" sz="2200" cap="all" dirty="0" err="1">
                <a:latin typeface="Luiss Sans"/>
              </a:rPr>
              <a:t>ripartizione</a:t>
            </a:r>
            <a:r>
              <a:rPr lang="en-US" sz="2200" cap="all" dirty="0">
                <a:latin typeface="Luiss Sans"/>
              </a:rPr>
              <a:t> </a:t>
            </a:r>
            <a:r>
              <a:rPr lang="en-US" sz="2200" cap="all" dirty="0">
                <a:solidFill>
                  <a:srgbClr val="002060"/>
                </a:solidFill>
                <a:latin typeface="Luiss Sans"/>
              </a:rPr>
              <a:t>per </a:t>
            </a:r>
            <a:r>
              <a:rPr lang="en-US" sz="2200" cap="all" dirty="0" err="1">
                <a:solidFill>
                  <a:srgbClr val="002060"/>
                </a:solidFill>
                <a:latin typeface="Luiss Sans"/>
              </a:rPr>
              <a:t>materie</a:t>
            </a:r>
            <a:r>
              <a:rPr lang="en-US" sz="2200" cap="all" dirty="0">
                <a:solidFill>
                  <a:srgbClr val="002060"/>
                </a:solidFill>
                <a:latin typeface="Luiss Sans"/>
              </a:rPr>
              <a:t> </a:t>
            </a:r>
            <a:r>
              <a:rPr lang="en-US" sz="2200" cap="all" dirty="0">
                <a:latin typeface="Luiss Sans"/>
              </a:rPr>
              <a:t>del </a:t>
            </a:r>
            <a:r>
              <a:rPr lang="en-US" sz="2200" cap="all" dirty="0" err="1">
                <a:latin typeface="Luiss Sans"/>
              </a:rPr>
              <a:t>potere</a:t>
            </a:r>
            <a:r>
              <a:rPr lang="en-US" sz="2200" cap="all" dirty="0">
                <a:latin typeface="Luiss Sans"/>
              </a:rPr>
              <a:t> </a:t>
            </a:r>
            <a:r>
              <a:rPr lang="en-US" sz="2200" cap="all" dirty="0" err="1">
                <a:latin typeface="Luiss Sans"/>
              </a:rPr>
              <a:t>legislativo</a:t>
            </a:r>
            <a:br>
              <a:rPr lang="en-US" sz="2200" b="0" dirty="0">
                <a:latin typeface="Luiss Sans"/>
              </a:rPr>
            </a:br>
            <a:br>
              <a:rPr lang="en-US" sz="2200" b="0" dirty="0">
                <a:latin typeface="Luiss Sans"/>
              </a:rPr>
            </a:br>
            <a:r>
              <a:rPr lang="en-US" sz="2200" b="0" dirty="0">
                <a:latin typeface="Luiss Sans"/>
              </a:rPr>
              <a:t>Art. 117 Cost.</a:t>
            </a:r>
            <a:br>
              <a:rPr lang="en-US" sz="2200" b="0" dirty="0">
                <a:latin typeface="Luiss Sans"/>
              </a:rPr>
            </a:br>
            <a:br>
              <a:rPr lang="en-US" sz="2200" b="0" dirty="0">
                <a:latin typeface="Luiss Sans"/>
              </a:rPr>
            </a:br>
            <a:r>
              <a:rPr lang="en-US" sz="2200" b="0" dirty="0">
                <a:latin typeface="Luiss Sans"/>
              </a:rPr>
              <a:t>- co. 2: </a:t>
            </a:r>
            <a:r>
              <a:rPr lang="en-US" sz="2200" b="0" dirty="0" err="1">
                <a:latin typeface="Luiss Sans"/>
              </a:rPr>
              <a:t>materie</a:t>
            </a:r>
            <a:r>
              <a:rPr lang="en-US" sz="2200" b="0" dirty="0">
                <a:latin typeface="Luiss Sans"/>
              </a:rPr>
              <a:t> di </a:t>
            </a:r>
            <a:r>
              <a:rPr lang="en-US" sz="2200" b="0" dirty="0" err="1">
                <a:latin typeface="Luiss Sans"/>
              </a:rPr>
              <a:t>competenza</a:t>
            </a:r>
            <a:r>
              <a:rPr lang="en-US" sz="2200" b="0" dirty="0">
                <a:latin typeface="Luiss Sans"/>
              </a:rPr>
              <a:t> </a:t>
            </a:r>
            <a:r>
              <a:rPr lang="en-US" sz="2200" b="0" dirty="0" err="1">
                <a:latin typeface="Luiss Sans"/>
              </a:rPr>
              <a:t>esclusiva</a:t>
            </a:r>
            <a:r>
              <a:rPr lang="en-US" sz="2200" b="0" dirty="0">
                <a:latin typeface="Luiss Sans"/>
              </a:rPr>
              <a:t> </a:t>
            </a:r>
            <a:r>
              <a:rPr lang="en-US" sz="2200" b="0" dirty="0" err="1">
                <a:latin typeface="Luiss Sans"/>
              </a:rPr>
              <a:t>dello</a:t>
            </a:r>
            <a:r>
              <a:rPr lang="en-US" sz="2200" b="0" dirty="0">
                <a:latin typeface="Luiss Sans"/>
              </a:rPr>
              <a:t> </a:t>
            </a:r>
            <a:r>
              <a:rPr lang="en-US" sz="2200" b="0" dirty="0" err="1">
                <a:latin typeface="Luiss Sans"/>
              </a:rPr>
              <a:t>Stato</a:t>
            </a:r>
            <a:r>
              <a:rPr lang="en-US" sz="2200" b="0" dirty="0">
                <a:latin typeface="Luiss Sans"/>
              </a:rPr>
              <a:t>;</a:t>
            </a:r>
            <a:br>
              <a:rPr lang="en-US" sz="2200" b="0" dirty="0">
                <a:latin typeface="Luiss Sans"/>
              </a:rPr>
            </a:br>
            <a:r>
              <a:rPr lang="en-US" sz="2200" b="0" dirty="0">
                <a:latin typeface="Luiss Sans"/>
              </a:rPr>
              <a:t>- co. 3: </a:t>
            </a:r>
            <a:r>
              <a:rPr lang="en-US" sz="2200" b="0" dirty="0" err="1">
                <a:latin typeface="Luiss Sans"/>
              </a:rPr>
              <a:t>materie</a:t>
            </a:r>
            <a:r>
              <a:rPr lang="en-US" sz="2200" b="0" dirty="0">
                <a:latin typeface="Luiss Sans"/>
              </a:rPr>
              <a:t> di </a:t>
            </a:r>
            <a:r>
              <a:rPr lang="en-US" sz="2200" b="0" dirty="0" err="1">
                <a:latin typeface="Luiss Sans"/>
              </a:rPr>
              <a:t>competenza</a:t>
            </a:r>
            <a:r>
              <a:rPr lang="en-US" sz="2200" b="0" dirty="0">
                <a:latin typeface="Luiss Sans"/>
              </a:rPr>
              <a:t> </a:t>
            </a:r>
            <a:r>
              <a:rPr lang="en-US" sz="2200" b="0" dirty="0" err="1">
                <a:latin typeface="Luiss Sans"/>
              </a:rPr>
              <a:t>concorrente</a:t>
            </a:r>
            <a:r>
              <a:rPr lang="en-US" sz="2200" b="0" dirty="0">
                <a:latin typeface="Luiss Sans"/>
              </a:rPr>
              <a:t>;</a:t>
            </a:r>
            <a:br>
              <a:rPr lang="en-US" sz="2200" b="0" dirty="0">
                <a:latin typeface="Luiss Sans"/>
              </a:rPr>
            </a:br>
            <a:r>
              <a:rPr lang="en-US" sz="2200" b="0" dirty="0">
                <a:latin typeface="Luiss Sans"/>
              </a:rPr>
              <a:t>- co. 4: </a:t>
            </a:r>
            <a:r>
              <a:rPr lang="en-US" sz="2200" b="0" dirty="0" err="1">
                <a:latin typeface="Luiss Sans"/>
              </a:rPr>
              <a:t>materie</a:t>
            </a:r>
            <a:r>
              <a:rPr lang="en-US" sz="2200" b="0" dirty="0">
                <a:latin typeface="Luiss Sans"/>
              </a:rPr>
              <a:t> di </a:t>
            </a:r>
            <a:r>
              <a:rPr lang="en-US" sz="2200" b="0" dirty="0" err="1">
                <a:latin typeface="Luiss Sans"/>
              </a:rPr>
              <a:t>competenza</a:t>
            </a:r>
            <a:r>
              <a:rPr lang="en-US" sz="2200" b="0" dirty="0">
                <a:latin typeface="Luiss Sans"/>
              </a:rPr>
              <a:t> “</a:t>
            </a:r>
            <a:r>
              <a:rPr lang="en-US" sz="2200" b="0" dirty="0">
                <a:solidFill>
                  <a:srgbClr val="FF0000"/>
                </a:solidFill>
                <a:latin typeface="Luiss Sans"/>
              </a:rPr>
              <a:t>RESIDUALE</a:t>
            </a:r>
            <a:r>
              <a:rPr lang="en-US" sz="2200" b="0" dirty="0">
                <a:latin typeface="Luiss Sans"/>
              </a:rPr>
              <a:t>” </a:t>
            </a:r>
            <a:r>
              <a:rPr lang="en-US" sz="2200" b="0" dirty="0">
                <a:latin typeface="Luiss Sans"/>
                <a:sym typeface="Wingdings" pitchFamily="2" charset="2"/>
              </a:rPr>
              <a:t> tutte le </a:t>
            </a:r>
            <a:r>
              <a:rPr lang="en-US" sz="2200" b="0" dirty="0" err="1">
                <a:latin typeface="Luiss Sans"/>
                <a:sym typeface="Wingdings" pitchFamily="2" charset="2"/>
              </a:rPr>
              <a:t>materie</a:t>
            </a:r>
            <a:r>
              <a:rPr lang="en-US" sz="2200" b="0" dirty="0">
                <a:latin typeface="Luiss Sans"/>
                <a:sym typeface="Wingdings" pitchFamily="2" charset="2"/>
              </a:rPr>
              <a:t> non </a:t>
            </a:r>
            <a:r>
              <a:rPr lang="en-US" sz="2200" b="0" dirty="0" err="1">
                <a:latin typeface="Luiss Sans"/>
                <a:sym typeface="Wingdings" pitchFamily="2" charset="2"/>
              </a:rPr>
              <a:t>attribuite</a:t>
            </a:r>
            <a:r>
              <a:rPr lang="en-US" sz="2200" b="0" dirty="0">
                <a:latin typeface="Luiss Sans"/>
                <a:sym typeface="Wingdings" pitchFamily="2" charset="2"/>
              </a:rPr>
              <a:t> </a:t>
            </a:r>
            <a:r>
              <a:rPr lang="en-US" sz="2200" b="0" dirty="0" err="1">
                <a:latin typeface="Luiss Sans"/>
                <a:sym typeface="Wingdings" pitchFamily="2" charset="2"/>
              </a:rPr>
              <a:t>allo</a:t>
            </a:r>
            <a:r>
              <a:rPr lang="en-US" sz="2200" b="0" dirty="0">
                <a:latin typeface="Luiss Sans"/>
                <a:sym typeface="Wingdings" pitchFamily="2" charset="2"/>
              </a:rPr>
              <a:t> </a:t>
            </a:r>
            <a:r>
              <a:rPr lang="en-US" sz="2200" b="0" dirty="0" err="1">
                <a:latin typeface="Luiss Sans"/>
                <a:sym typeface="Wingdings" pitchFamily="2" charset="2"/>
              </a:rPr>
              <a:t>Stato</a:t>
            </a:r>
            <a:r>
              <a:rPr lang="en-US" sz="2200" b="0" dirty="0">
                <a:latin typeface="Luiss Sans"/>
                <a:sym typeface="Wingdings" pitchFamily="2" charset="2"/>
              </a:rPr>
              <a:t> </a:t>
            </a:r>
            <a:r>
              <a:rPr lang="en-US" sz="2200" b="0" dirty="0" err="1">
                <a:latin typeface="Luiss Sans"/>
                <a:sym typeface="Wingdings" pitchFamily="2" charset="2"/>
              </a:rPr>
              <a:t>sono</a:t>
            </a:r>
            <a:r>
              <a:rPr lang="en-US" sz="2200" b="0" dirty="0">
                <a:latin typeface="Luiss Sans"/>
                <a:sym typeface="Wingdings" pitchFamily="2" charset="2"/>
              </a:rPr>
              <a:t> </a:t>
            </a:r>
            <a:r>
              <a:rPr lang="en-US" sz="2200" b="0" dirty="0" err="1">
                <a:latin typeface="Luiss Sans"/>
                <a:sym typeface="Wingdings" pitchFamily="2" charset="2"/>
              </a:rPr>
              <a:t>automaticamente</a:t>
            </a:r>
            <a:r>
              <a:rPr lang="en-US" sz="2200" b="0" dirty="0">
                <a:latin typeface="Luiss Sans"/>
                <a:sym typeface="Wingdings" pitchFamily="2" charset="2"/>
              </a:rPr>
              <a:t> </a:t>
            </a:r>
            <a:r>
              <a:rPr lang="en-US" sz="2200" b="0" dirty="0" err="1">
                <a:latin typeface="Luiss Sans"/>
                <a:sym typeface="Wingdings" pitchFamily="2" charset="2"/>
              </a:rPr>
              <a:t>attribuite</a:t>
            </a:r>
            <a:r>
              <a:rPr lang="en-US" sz="2200" b="0" dirty="0">
                <a:latin typeface="Luiss Sans"/>
                <a:sym typeface="Wingdings" pitchFamily="2" charset="2"/>
              </a:rPr>
              <a:t> alle </a:t>
            </a:r>
            <a:r>
              <a:rPr lang="en-US" sz="2200" b="0" dirty="0" err="1">
                <a:latin typeface="Luiss Sans"/>
                <a:sym typeface="Wingdings" pitchFamily="2" charset="2"/>
              </a:rPr>
              <a:t>Regioni</a:t>
            </a:r>
            <a:r>
              <a:rPr lang="en-US" sz="2200" b="0" dirty="0">
                <a:latin typeface="Luiss Sans"/>
                <a:sym typeface="Wingdings" pitchFamily="2" charset="2"/>
              </a:rPr>
              <a:t>.</a:t>
            </a:r>
            <a:br>
              <a:rPr lang="en-US" sz="2200" b="0" dirty="0">
                <a:latin typeface="Luiss Sans"/>
                <a:sym typeface="Wingdings" pitchFamily="2" charset="2"/>
              </a:rPr>
            </a:br>
            <a:br>
              <a:rPr lang="en-US" sz="2200" b="0" dirty="0">
                <a:latin typeface="Luiss Sans"/>
                <a:sym typeface="Wingdings" pitchFamily="2" charset="2"/>
              </a:rPr>
            </a:br>
            <a:r>
              <a:rPr lang="en-US" sz="2200" b="0" dirty="0">
                <a:latin typeface="Luiss Sans"/>
                <a:sym typeface="Wingdings" pitchFamily="2" charset="2"/>
              </a:rPr>
              <a:t>Logica </a:t>
            </a:r>
            <a:r>
              <a:rPr lang="en-US" sz="2200" b="0" dirty="0" err="1">
                <a:latin typeface="Luiss Sans"/>
                <a:sym typeface="Wingdings" pitchFamily="2" charset="2"/>
              </a:rPr>
              <a:t>sottesa</a:t>
            </a:r>
            <a:r>
              <a:rPr lang="en-US" sz="2200" b="0" dirty="0">
                <a:latin typeface="Luiss Sans"/>
                <a:sym typeface="Wingdings" pitchFamily="2" charset="2"/>
              </a:rPr>
              <a:t> </a:t>
            </a:r>
            <a:r>
              <a:rPr lang="en-US" sz="2200" b="0" dirty="0" err="1">
                <a:latin typeface="Luiss Sans"/>
                <a:sym typeface="Wingdings" pitchFamily="2" charset="2"/>
              </a:rPr>
              <a:t>alla</a:t>
            </a:r>
            <a:r>
              <a:rPr lang="en-US" sz="2200" b="0" dirty="0">
                <a:latin typeface="Luiss Sans"/>
                <a:sym typeface="Wingdings" pitchFamily="2" charset="2"/>
              </a:rPr>
              <a:t> l. cost. 3/2001: </a:t>
            </a:r>
            <a:r>
              <a:rPr lang="en-US" sz="2200" b="0" dirty="0" err="1">
                <a:latin typeface="Luiss Sans"/>
                <a:sym typeface="Wingdings" pitchFamily="2" charset="2"/>
              </a:rPr>
              <a:t>priorità</a:t>
            </a:r>
            <a:r>
              <a:rPr lang="en-US" sz="2200" b="0" dirty="0">
                <a:latin typeface="Luiss Sans"/>
                <a:sym typeface="Wingdings" pitchFamily="2" charset="2"/>
              </a:rPr>
              <a:t> al </a:t>
            </a:r>
            <a:r>
              <a:rPr lang="en-US" sz="2200" b="0" dirty="0" err="1">
                <a:latin typeface="Luiss Sans"/>
                <a:sym typeface="Wingdings" pitchFamily="2" charset="2"/>
              </a:rPr>
              <a:t>livello</a:t>
            </a:r>
            <a:r>
              <a:rPr lang="en-US" sz="2200" b="0" dirty="0">
                <a:latin typeface="Luiss Sans"/>
                <a:sym typeface="Wingdings" pitchFamily="2" charset="2"/>
              </a:rPr>
              <a:t> </a:t>
            </a:r>
            <a:r>
              <a:rPr lang="en-US" sz="2200" b="0" dirty="0" err="1">
                <a:latin typeface="Luiss Sans"/>
                <a:sym typeface="Wingdings" pitchFamily="2" charset="2"/>
              </a:rPr>
              <a:t>più</a:t>
            </a:r>
            <a:r>
              <a:rPr lang="en-US" sz="2200" b="0" dirty="0">
                <a:latin typeface="Luiss Sans"/>
                <a:sym typeface="Wingdings" pitchFamily="2" charset="2"/>
              </a:rPr>
              <a:t> </a:t>
            </a:r>
            <a:r>
              <a:rPr lang="en-US" sz="2200" b="0" dirty="0" err="1">
                <a:latin typeface="Luiss Sans"/>
                <a:sym typeface="Wingdings" pitchFamily="2" charset="2"/>
              </a:rPr>
              <a:t>vicino</a:t>
            </a:r>
            <a:r>
              <a:rPr lang="en-US" sz="2200" b="0" dirty="0">
                <a:latin typeface="Luiss Sans"/>
                <a:sym typeface="Wingdings" pitchFamily="2" charset="2"/>
              </a:rPr>
              <a:t> al </a:t>
            </a:r>
            <a:r>
              <a:rPr lang="en-US" sz="2200" b="0" dirty="0" err="1">
                <a:latin typeface="Luiss Sans"/>
                <a:sym typeface="Wingdings" pitchFamily="2" charset="2"/>
              </a:rPr>
              <a:t>territorio</a:t>
            </a:r>
            <a:r>
              <a:rPr lang="en-US" sz="2200" b="0" dirty="0">
                <a:latin typeface="Luiss Sans"/>
                <a:sym typeface="Wingdings" pitchFamily="2" charset="2"/>
              </a:rPr>
              <a:t>, SALVO </a:t>
            </a:r>
            <a:r>
              <a:rPr lang="en-US" sz="2200" b="0" dirty="0" err="1">
                <a:latin typeface="Luiss Sans"/>
                <a:sym typeface="Wingdings" pitchFamily="2" charset="2"/>
              </a:rPr>
              <a:t>esigenze</a:t>
            </a:r>
            <a:r>
              <a:rPr lang="en-US" sz="2200" b="0" dirty="0">
                <a:latin typeface="Luiss Sans"/>
                <a:sym typeface="Wingdings" pitchFamily="2" charset="2"/>
              </a:rPr>
              <a:t> di </a:t>
            </a:r>
            <a:r>
              <a:rPr lang="en-US" sz="2200" b="0" dirty="0" err="1">
                <a:latin typeface="Luiss Sans"/>
                <a:sym typeface="Wingdings" pitchFamily="2" charset="2"/>
              </a:rPr>
              <a:t>uniformità</a:t>
            </a:r>
            <a:r>
              <a:rPr lang="en-US" sz="2200" b="0" dirty="0">
                <a:latin typeface="Luiss Sans"/>
                <a:sym typeface="Wingdings" pitchFamily="2" charset="2"/>
              </a:rPr>
              <a:t> per </a:t>
            </a:r>
            <a:r>
              <a:rPr lang="en-US" sz="2200" b="0" dirty="0" err="1">
                <a:latin typeface="Luiss Sans"/>
                <a:sym typeface="Wingdings" pitchFamily="2" charset="2"/>
              </a:rPr>
              <a:t>garantire</a:t>
            </a:r>
            <a:r>
              <a:rPr lang="en-US" sz="2200" b="0" dirty="0">
                <a:latin typeface="Luiss Sans"/>
                <a:sym typeface="Wingdings" pitchFamily="2" charset="2"/>
              </a:rPr>
              <a:t> </a:t>
            </a:r>
            <a:r>
              <a:rPr lang="en-US" sz="2200" b="0" dirty="0" err="1">
                <a:latin typeface="Luiss Sans"/>
                <a:sym typeface="Wingdings" pitchFamily="2" charset="2"/>
              </a:rPr>
              <a:t>i</a:t>
            </a:r>
            <a:r>
              <a:rPr lang="en-US" sz="2200" b="0" dirty="0">
                <a:latin typeface="Luiss Sans"/>
                <a:sym typeface="Wingdings" pitchFamily="2" charset="2"/>
              </a:rPr>
              <a:t> </a:t>
            </a:r>
            <a:r>
              <a:rPr lang="en-US" sz="2200" b="0" dirty="0" err="1">
                <a:latin typeface="Luiss Sans"/>
                <a:sym typeface="Wingdings" pitchFamily="2" charset="2"/>
              </a:rPr>
              <a:t>diritti</a:t>
            </a:r>
            <a:r>
              <a:rPr lang="en-US" sz="2200" b="0" dirty="0">
                <a:latin typeface="Luiss Sans"/>
                <a:sym typeface="Wingdings" pitchFamily="2" charset="2"/>
              </a:rPr>
              <a:t> </a:t>
            </a:r>
            <a:r>
              <a:rPr lang="en-US" sz="2200" b="0" dirty="0" err="1">
                <a:latin typeface="Luiss Sans"/>
                <a:sym typeface="Wingdings" pitchFamily="2" charset="2"/>
              </a:rPr>
              <a:t>fondamentali</a:t>
            </a:r>
            <a:r>
              <a:rPr lang="en-US" sz="2200" b="0" dirty="0">
                <a:latin typeface="Luiss Sans"/>
                <a:sym typeface="Wingdings" pitchFamily="2" charset="2"/>
              </a:rPr>
              <a:t>. </a:t>
            </a:r>
            <a:br>
              <a:rPr lang="en-US" sz="2200" b="0"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339E4F90-65C2-69BF-4A06-810C482ADAAD}"/>
              </a:ext>
            </a:extLst>
          </p:cNvPr>
          <p:cNvSpPr>
            <a:spLocks noGrp="1"/>
          </p:cNvSpPr>
          <p:nvPr>
            <p:ph type="body" sz="quarter" idx="11"/>
          </p:nvPr>
        </p:nvSpPr>
        <p:spPr>
          <a:xfrm>
            <a:off x="530225" y="862117"/>
            <a:ext cx="6889750" cy="403013"/>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76533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6BB72-F016-A8F7-3359-F93803B1E69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76A98F1-86E6-AD12-AB0E-9A92FCA88C7C}"/>
              </a:ext>
            </a:extLst>
          </p:cNvPr>
          <p:cNvSpPr>
            <a:spLocks noGrp="1"/>
          </p:cNvSpPr>
          <p:nvPr>
            <p:ph type="ctrTitle"/>
          </p:nvPr>
        </p:nvSpPr>
        <p:spPr>
          <a:xfrm>
            <a:off x="939453" y="1219200"/>
            <a:ext cx="9920614" cy="4688976"/>
          </a:xfrm>
        </p:spPr>
        <p:txBody>
          <a:bodyPr/>
          <a:lstStyle/>
          <a:p>
            <a:pPr lvl="0">
              <a:lnSpc>
                <a:spcPct val="110000"/>
              </a:lnSpc>
            </a:pPr>
            <a:r>
              <a:rPr lang="en-US" sz="2000" dirty="0">
                <a:latin typeface="Luiss Sans"/>
                <a:sym typeface="Wingdings" pitchFamily="2" charset="2"/>
              </a:rPr>
              <a:t>Il RUOLO DELLO STATO</a:t>
            </a:r>
            <a:br>
              <a:rPr lang="en-US" sz="2000" dirty="0">
                <a:latin typeface="Luiss Sans"/>
                <a:sym typeface="Wingdings" pitchFamily="2" charset="2"/>
              </a:rPr>
            </a:br>
            <a:r>
              <a:rPr lang="it-IT" sz="1800" dirty="0"/>
              <a:t>Il riparto della potestà legislativa (art. 117 cost)</a:t>
            </a:r>
            <a:br>
              <a:rPr lang="it-IT" sz="1800" dirty="0"/>
            </a:br>
            <a:r>
              <a:rPr lang="it-IT" sz="1800" dirty="0"/>
              <a:t>Lo Stato ha potestà legislativa esclusiva riguardo a:</a:t>
            </a:r>
            <a:br>
              <a:rPr lang="it-IT" sz="1800" dirty="0"/>
            </a:br>
            <a:r>
              <a:rPr lang="it-IT" sz="1800" b="0" dirty="0">
                <a:solidFill>
                  <a:schemeClr val="accent1">
                    <a:lumMod val="50000"/>
                  </a:schemeClr>
                </a:solidFill>
                <a:latin typeface="Luiss Sans"/>
              </a:rPr>
              <a:t>e) …tutela della concorrenza; … sistema tributario e contabile dello Stato; armonizzazione dei bilanci pubblici; perequazione delle risorse finanziarie;</a:t>
            </a:r>
            <a:br>
              <a:rPr lang="it-IT" sz="1800" b="0" dirty="0">
                <a:solidFill>
                  <a:schemeClr val="accent1">
                    <a:lumMod val="50000"/>
                  </a:schemeClr>
                </a:solidFill>
                <a:latin typeface="Luiss Sans"/>
              </a:rPr>
            </a:br>
            <a:r>
              <a:rPr lang="it-IT" sz="1800" b="0" dirty="0">
                <a:solidFill>
                  <a:schemeClr val="accent1">
                    <a:lumMod val="50000"/>
                  </a:schemeClr>
                </a:solidFill>
                <a:latin typeface="Luiss Sans"/>
              </a:rPr>
              <a:t>m) determinazione dei livelli essenziali delle prestazioni concernenti i diritti civili e sociali che devono essere garantiti su tutto il territorio nazionale;</a:t>
            </a:r>
            <a:br>
              <a:rPr lang="it-IT" sz="1800" b="0" dirty="0">
                <a:solidFill>
                  <a:schemeClr val="accent1">
                    <a:lumMod val="50000"/>
                  </a:schemeClr>
                </a:solidFill>
                <a:latin typeface="Luiss Sans"/>
              </a:rPr>
            </a:br>
            <a:r>
              <a:rPr lang="it-IT" sz="1800" b="0" dirty="0">
                <a:solidFill>
                  <a:schemeClr val="accent1">
                    <a:lumMod val="50000"/>
                  </a:schemeClr>
                </a:solidFill>
                <a:latin typeface="Luiss Sans"/>
              </a:rPr>
              <a:t>r) pesi, misure e determinazione del tempo; coordinamento informativo statistico e informatico dei dati dell'amministrazione statale, regionale e locale; opere dell'ingegno;</a:t>
            </a:r>
            <a:br>
              <a:rPr lang="it-IT" sz="1800" b="0" dirty="0">
                <a:solidFill>
                  <a:schemeClr val="accent1">
                    <a:lumMod val="50000"/>
                  </a:schemeClr>
                </a:solidFill>
                <a:latin typeface="Luiss Sans"/>
              </a:rPr>
            </a:br>
            <a:r>
              <a:rPr lang="it-IT" sz="1800" b="0" dirty="0">
                <a:solidFill>
                  <a:schemeClr val="accent1">
                    <a:lumMod val="50000"/>
                  </a:schemeClr>
                </a:solidFill>
                <a:latin typeface="Luiss Sans"/>
              </a:rPr>
              <a:t>s) tutela dell'ambiente, dell'ecosistema e dei beni culturali</a:t>
            </a:r>
            <a:r>
              <a:rPr lang="it-IT" sz="1800" dirty="0">
                <a:solidFill>
                  <a:schemeClr val="accent1">
                    <a:lumMod val="50000"/>
                  </a:schemeClr>
                </a:solidFill>
                <a:latin typeface="Luiss Sans"/>
              </a:rPr>
              <a:t>.</a:t>
            </a:r>
            <a:br>
              <a:rPr lang="it-IT" sz="1800" dirty="0">
                <a:solidFill>
                  <a:srgbClr val="333333"/>
                </a:solidFill>
                <a:latin typeface="Titillium Web" pitchFamily="2"/>
              </a:rPr>
            </a:br>
            <a:br>
              <a:rPr lang="en-US" sz="1800" dirty="0"/>
            </a:br>
            <a:br>
              <a:rPr lang="en-US" sz="180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A9AE8C79-B1A3-E872-12A1-6A5FE47C6A69}"/>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6252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A0C01-19A4-8AF3-42A5-9074AF47B1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795F828-1C21-610F-E9B7-EABF8E942BD0}"/>
              </a:ext>
            </a:extLst>
          </p:cNvPr>
          <p:cNvSpPr>
            <a:spLocks noGrp="1"/>
          </p:cNvSpPr>
          <p:nvPr>
            <p:ph type="ctrTitle"/>
          </p:nvPr>
        </p:nvSpPr>
        <p:spPr>
          <a:xfrm>
            <a:off x="990253" y="1330960"/>
            <a:ext cx="9920614" cy="3157788"/>
          </a:xfrm>
        </p:spPr>
        <p:txBody>
          <a:bodyPr/>
          <a:lstStyle/>
          <a:p>
            <a:pPr marL="0" lvl="0" indent="0">
              <a:buNone/>
            </a:pPr>
            <a:r>
              <a:rPr lang="it-IT" sz="2800" dirty="0">
                <a:latin typeface="Luiss Sans"/>
              </a:rPr>
              <a:t>Potestà legislativa concorrente (lo Stato definisce i principi fondamentali)</a:t>
            </a:r>
            <a:br>
              <a:rPr lang="it-IT" sz="2800" dirty="0">
                <a:latin typeface="Luiss Sans"/>
              </a:rPr>
            </a:br>
            <a:r>
              <a:rPr lang="it-IT" sz="2800" b="0" dirty="0">
                <a:solidFill>
                  <a:schemeClr val="accent1">
                    <a:lumMod val="50000"/>
                  </a:schemeClr>
                </a:solidFill>
                <a:latin typeface="Luiss Sans"/>
              </a:rPr>
              <a:t>professioni; ricerca scientifica e tecnologica e sostegno all'innovazione per i settori produttivi; tutela della salute; … grandi reti di trasporto e di navigazione; ordinamento della comunicazione; produzione, trasporto e distribuzione nazionale dell'energia;</a:t>
            </a:r>
            <a:br>
              <a:rPr lang="it-IT" sz="1200" dirty="0">
                <a:solidFill>
                  <a:schemeClr val="accent1">
                    <a:lumMod val="50000"/>
                  </a:schemeClr>
                </a:solidFill>
              </a:rPr>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3FE058EE-552E-B5D0-E309-7924B75357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895396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18678-B664-5136-4AC4-01AA9D781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2BF8E0D-9010-012F-4442-FC32A6FD61C4}"/>
              </a:ext>
            </a:extLst>
          </p:cNvPr>
          <p:cNvSpPr>
            <a:spLocks noGrp="1"/>
          </p:cNvSpPr>
          <p:nvPr>
            <p:ph type="ctrTitle"/>
          </p:nvPr>
        </p:nvSpPr>
        <p:spPr>
          <a:xfrm>
            <a:off x="1025219" y="1372707"/>
            <a:ext cx="9920614" cy="3240887"/>
          </a:xfrm>
        </p:spPr>
        <p:txBody>
          <a:bodyPr/>
          <a:lstStyle/>
          <a:p>
            <a:pPr lvl="0"/>
            <a:r>
              <a:rPr lang="it-IT" sz="1800" dirty="0">
                <a:latin typeface="Luiss Sans"/>
              </a:rPr>
              <a:t>TUTELA DELLA CONCORRENZA: C. COST. 104/2021</a:t>
            </a:r>
            <a:br>
              <a:rPr lang="it-IT" sz="1800" dirty="0">
                <a:latin typeface="Luiss Sans"/>
              </a:rPr>
            </a:br>
            <a:br>
              <a:rPr lang="it-IT" sz="1800" dirty="0">
                <a:latin typeface="Luiss Sans"/>
              </a:rPr>
            </a:br>
            <a:br>
              <a:rPr lang="it-IT" sz="1800" dirty="0">
                <a:solidFill>
                  <a:schemeClr val="accent1">
                    <a:lumMod val="50000"/>
                  </a:schemeClr>
                </a:solidFill>
                <a:latin typeface="Luiss Sans"/>
              </a:rPr>
            </a:br>
            <a:r>
              <a:rPr lang="it-IT" sz="2000" b="0" kern="0" dirty="0">
                <a:solidFill>
                  <a:schemeClr val="accent1">
                    <a:lumMod val="50000"/>
                  </a:schemeClr>
                </a:solidFill>
                <a:latin typeface="Luiss Sans"/>
              </a:rPr>
              <a:t>«compete allo Stato prevedere le misure incentivanti atte a ridurre gli squilibri tra le imprese operanti nel settore»;</a:t>
            </a:r>
            <a:br>
              <a:rPr lang="it-IT" sz="2000" b="0" kern="0" dirty="0">
                <a:solidFill>
                  <a:schemeClr val="accent1">
                    <a:lumMod val="50000"/>
                  </a:schemeClr>
                </a:solidFill>
                <a:latin typeface="Luiss Sans"/>
              </a:rPr>
            </a:br>
            <a:br>
              <a:rPr lang="it-IT" sz="2000" b="0" kern="0" dirty="0">
                <a:solidFill>
                  <a:schemeClr val="accent1">
                    <a:lumMod val="50000"/>
                  </a:schemeClr>
                </a:solidFill>
                <a:latin typeface="Luiss Sans"/>
              </a:rPr>
            </a:br>
            <a:r>
              <a:rPr lang="it-IT" sz="2000" b="0" kern="0" dirty="0">
                <a:solidFill>
                  <a:schemeClr val="accent1">
                    <a:lumMod val="50000"/>
                  </a:schemeClr>
                </a:solidFill>
                <a:latin typeface="Luiss Sans"/>
              </a:rPr>
              <a:t>«sono riservati allo Stato gli interventi volti, per l’accessibilità a tutti gli operatori e per l’impatto complessivo, a incidere sull’equilibrio economico generale, mentre le Regioni possono, nell’esercizio delle competenze legislative concorrenti o residuali, prevedere «</a:t>
            </a:r>
            <a:r>
              <a:rPr lang="it-IT" sz="2000" b="0" i="1" kern="0" dirty="0">
                <a:solidFill>
                  <a:schemeClr val="accent1">
                    <a:lumMod val="50000"/>
                  </a:schemeClr>
                </a:solidFill>
                <a:latin typeface="Luiss Sans"/>
              </a:rPr>
              <a:t>gli interventi sintonizzati sulla realtà produttiva regionale</a:t>
            </a:r>
            <a:r>
              <a:rPr lang="it-IT" sz="2000" b="0" kern="0" dirty="0">
                <a:solidFill>
                  <a:schemeClr val="accent1">
                    <a:lumMod val="50000"/>
                  </a:schemeClr>
                </a:solidFill>
                <a:latin typeface="Luiss Sans"/>
              </a:rPr>
              <a:t>», purché non ostacolino la libera circolazione di persone o cose» (cit. A. Persico, Tesi di dottorato).</a:t>
            </a:r>
            <a:br>
              <a:rPr lang="it-IT" sz="2000" kern="0" dirty="0">
                <a:solidFill>
                  <a:srgbClr val="000000"/>
                </a:solidFill>
                <a:latin typeface="Times New Roman" pitchFamily="18"/>
              </a:rPr>
            </a:br>
            <a:endParaRPr lang="en-US" sz="2000" dirty="0">
              <a:latin typeface="Luiss Sans"/>
            </a:endParaRPr>
          </a:p>
        </p:txBody>
      </p:sp>
      <p:sp>
        <p:nvSpPr>
          <p:cNvPr id="5" name="Segnaposto testo 4">
            <a:extLst>
              <a:ext uri="{FF2B5EF4-FFF2-40B4-BE49-F238E27FC236}">
                <a16:creationId xmlns:a16="http://schemas.microsoft.com/office/drawing/2014/main" id="{818C9E10-5614-7D67-6995-15B751262017}"/>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26917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18678-B664-5136-4AC4-01AA9D781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2BF8E0D-9010-012F-4442-FC32A6FD61C4}"/>
              </a:ext>
            </a:extLst>
          </p:cNvPr>
          <p:cNvSpPr>
            <a:spLocks noGrp="1"/>
          </p:cNvSpPr>
          <p:nvPr>
            <p:ph type="ctrTitle"/>
          </p:nvPr>
        </p:nvSpPr>
        <p:spPr>
          <a:xfrm>
            <a:off x="1025219" y="1372707"/>
            <a:ext cx="9920614" cy="3407087"/>
          </a:xfrm>
        </p:spPr>
        <p:txBody>
          <a:bodyPr/>
          <a:lstStyle/>
          <a:p>
            <a:r>
              <a:rPr lang="en-US" sz="2200" dirty="0">
                <a:latin typeface="Luiss Sans"/>
              </a:rPr>
              <a:t>Focus: </a:t>
            </a:r>
            <a:r>
              <a:rPr lang="en-US" sz="2200" dirty="0" err="1">
                <a:latin typeface="Luiss Sans"/>
              </a:rPr>
              <a:t>ulteriori</a:t>
            </a:r>
            <a:r>
              <a:rPr lang="en-US" sz="2200" dirty="0">
                <a:latin typeface="Luiss Sans"/>
              </a:rPr>
              <a:t> </a:t>
            </a:r>
            <a:r>
              <a:rPr lang="en-US" sz="2200" dirty="0" err="1">
                <a:latin typeface="Luiss Sans"/>
              </a:rPr>
              <a:t>forme</a:t>
            </a:r>
            <a:r>
              <a:rPr lang="en-US" sz="2200" dirty="0">
                <a:latin typeface="Luiss Sans"/>
              </a:rPr>
              <a:t> e </a:t>
            </a:r>
            <a:r>
              <a:rPr lang="en-US" sz="2200" dirty="0" err="1">
                <a:latin typeface="Luiss Sans"/>
              </a:rPr>
              <a:t>condizioni</a:t>
            </a:r>
            <a:r>
              <a:rPr lang="en-US" sz="2200" dirty="0">
                <a:latin typeface="Luiss Sans"/>
              </a:rPr>
              <a:t> </a:t>
            </a:r>
            <a:r>
              <a:rPr lang="en-US" sz="2200" dirty="0" err="1">
                <a:latin typeface="Luiss Sans"/>
              </a:rPr>
              <a:t>particolari</a:t>
            </a:r>
            <a:r>
              <a:rPr lang="en-US" sz="2200" dirty="0">
                <a:latin typeface="Luiss Sans"/>
              </a:rPr>
              <a:t> di </a:t>
            </a:r>
            <a:r>
              <a:rPr lang="en-US" sz="2200" dirty="0" err="1">
                <a:latin typeface="Luiss Sans"/>
              </a:rPr>
              <a:t>autonomia</a:t>
            </a:r>
            <a:r>
              <a:rPr lang="en-US" sz="2200" dirty="0">
                <a:latin typeface="Luiss Sans"/>
              </a:rPr>
              <a:t> ex art. 116 Cost. (C. Cost. n. 192/2024).</a:t>
            </a:r>
            <a:br>
              <a:rPr lang="en-US" sz="2200" b="0" dirty="0">
                <a:latin typeface="Luiss Sans"/>
              </a:rPr>
            </a:br>
            <a:br>
              <a:rPr lang="en-US" sz="2200" b="0" dirty="0">
                <a:latin typeface="Luiss Sans"/>
              </a:rPr>
            </a:br>
            <a:r>
              <a:rPr lang="en-US" sz="1800" b="0" dirty="0">
                <a:latin typeface="Luiss Sans"/>
              </a:rPr>
              <a:t>Legge </a:t>
            </a:r>
            <a:r>
              <a:rPr lang="en-US" sz="1800" b="0" dirty="0" err="1">
                <a:latin typeface="Luiss Sans"/>
              </a:rPr>
              <a:t>impugnata</a:t>
            </a:r>
            <a:r>
              <a:rPr lang="en-US" sz="1800" b="0" dirty="0">
                <a:latin typeface="Luiss Sans"/>
              </a:rPr>
              <a:t>: l. 86/2024 (</a:t>
            </a:r>
            <a:r>
              <a:rPr lang="en-US" sz="1800" b="0" dirty="0" err="1">
                <a:latin typeface="Luiss Sans"/>
              </a:rPr>
              <a:t>Disposizioni</a:t>
            </a:r>
            <a:r>
              <a:rPr lang="en-US" sz="1800" b="0" dirty="0">
                <a:latin typeface="Luiss Sans"/>
              </a:rPr>
              <a:t> per </a:t>
            </a:r>
            <a:r>
              <a:rPr lang="en-US" sz="1800" b="0" dirty="0" err="1">
                <a:latin typeface="Luiss Sans"/>
              </a:rPr>
              <a:t>l’attuazione</a:t>
            </a:r>
            <a:r>
              <a:rPr lang="en-US" sz="1800" b="0" dirty="0">
                <a:latin typeface="Luiss Sans"/>
              </a:rPr>
              <a:t> </a:t>
            </a:r>
            <a:r>
              <a:rPr lang="en-US" sz="1800" b="0" dirty="0" err="1">
                <a:latin typeface="Luiss Sans"/>
              </a:rPr>
              <a:t>dell’autonomia</a:t>
            </a:r>
            <a:r>
              <a:rPr lang="en-US" sz="1800" b="0" dirty="0">
                <a:latin typeface="Luiss Sans"/>
              </a:rPr>
              <a:t> </a:t>
            </a:r>
            <a:r>
              <a:rPr lang="en-US" sz="1800" b="0" dirty="0" err="1">
                <a:latin typeface="Luiss Sans"/>
              </a:rPr>
              <a:t>differenziata</a:t>
            </a:r>
            <a:r>
              <a:rPr lang="en-US" sz="1800" b="0" dirty="0">
                <a:latin typeface="Luiss Sans"/>
              </a:rPr>
              <a:t> </a:t>
            </a:r>
            <a:r>
              <a:rPr lang="en-US" sz="1800" b="0" dirty="0" err="1">
                <a:latin typeface="Luiss Sans"/>
              </a:rPr>
              <a:t>delle</a:t>
            </a:r>
            <a:r>
              <a:rPr lang="en-US" sz="1800" b="0" dirty="0">
                <a:latin typeface="Luiss Sans"/>
              </a:rPr>
              <a:t> </a:t>
            </a:r>
            <a:r>
              <a:rPr lang="en-US" sz="1800" b="0" dirty="0" err="1">
                <a:latin typeface="Luiss Sans"/>
              </a:rPr>
              <a:t>Regioni</a:t>
            </a:r>
            <a:r>
              <a:rPr lang="en-US" sz="1800" b="0" dirty="0">
                <a:latin typeface="Luiss Sans"/>
              </a:rPr>
              <a:t> a </a:t>
            </a:r>
            <a:r>
              <a:rPr lang="en-US" sz="1800" b="0" dirty="0" err="1">
                <a:latin typeface="Luiss Sans"/>
              </a:rPr>
              <a:t>statuto</a:t>
            </a:r>
            <a:r>
              <a:rPr lang="en-US" sz="1800" b="0" dirty="0">
                <a:latin typeface="Luiss Sans"/>
              </a:rPr>
              <a:t> </a:t>
            </a:r>
            <a:r>
              <a:rPr lang="en-US" sz="1800" b="0" dirty="0" err="1">
                <a:latin typeface="Luiss Sans"/>
              </a:rPr>
              <a:t>ordinario</a:t>
            </a:r>
            <a:r>
              <a:rPr lang="en-US" sz="1800" b="0" dirty="0">
                <a:latin typeface="Luiss Sans"/>
              </a:rPr>
              <a:t> ai sensi </a:t>
            </a:r>
            <a:r>
              <a:rPr lang="en-US" sz="1800" b="0" dirty="0" err="1">
                <a:latin typeface="Luiss Sans"/>
              </a:rPr>
              <a:t>dell’art</a:t>
            </a:r>
            <a:r>
              <a:rPr lang="en-US" sz="1800" b="0" dirty="0">
                <a:latin typeface="Luiss Sans"/>
              </a:rPr>
              <a:t>. 116 co. 3 </a:t>
            </a:r>
            <a:r>
              <a:rPr lang="en-US" sz="1800" b="0" dirty="0" err="1">
                <a:latin typeface="Luiss Sans"/>
              </a:rPr>
              <a:t>della</a:t>
            </a:r>
            <a:r>
              <a:rPr lang="en-US" sz="1800" b="0" dirty="0">
                <a:latin typeface="Luiss Sans"/>
              </a:rPr>
              <a:t> </a:t>
            </a:r>
            <a:r>
              <a:rPr lang="en-US" sz="1800" b="0" dirty="0" err="1">
                <a:latin typeface="Luiss Sans"/>
              </a:rPr>
              <a:t>Costituzione</a:t>
            </a:r>
            <a:r>
              <a:rPr lang="en-US" sz="1800" b="0" dirty="0">
                <a:latin typeface="Luiss Sans"/>
              </a:rPr>
              <a:t>).</a:t>
            </a:r>
            <a:br>
              <a:rPr lang="en-US" sz="1800" b="0" dirty="0">
                <a:latin typeface="Luiss Sans"/>
              </a:rPr>
            </a:br>
            <a:br>
              <a:rPr lang="en-US" sz="1800" b="0" dirty="0">
                <a:latin typeface="Luiss Sans"/>
              </a:rPr>
            </a:br>
            <a:r>
              <a:rPr lang="en-US" sz="1800" b="0" dirty="0" err="1">
                <a:latin typeface="Luiss Sans"/>
              </a:rPr>
              <a:t>Decisione</a:t>
            </a:r>
            <a:r>
              <a:rPr lang="en-US" sz="1800" b="0" dirty="0">
                <a:latin typeface="Luiss Sans"/>
              </a:rPr>
              <a:t>: </a:t>
            </a:r>
            <a:r>
              <a:rPr lang="en-US" sz="1800" b="0" dirty="0" err="1">
                <a:latin typeface="Luiss Sans"/>
              </a:rPr>
              <a:t>dichiara</a:t>
            </a:r>
            <a:r>
              <a:rPr lang="en-US" sz="1800" b="0" dirty="0">
                <a:latin typeface="Luiss Sans"/>
              </a:rPr>
              <a:t> </a:t>
            </a:r>
            <a:r>
              <a:rPr lang="en-US" sz="1800" b="0" dirty="0" err="1">
                <a:latin typeface="Luiss Sans"/>
              </a:rPr>
              <a:t>l’illegittimità</a:t>
            </a:r>
            <a:r>
              <a:rPr lang="en-US" sz="1800" b="0" dirty="0">
                <a:latin typeface="Luiss Sans"/>
              </a:rPr>
              <a:t> </a:t>
            </a:r>
            <a:r>
              <a:rPr lang="en-US" sz="1800" b="0" dirty="0" err="1">
                <a:latin typeface="Luiss Sans"/>
              </a:rPr>
              <a:t>costituzionale</a:t>
            </a:r>
            <a:r>
              <a:rPr lang="en-US" sz="1800" b="0" dirty="0">
                <a:latin typeface="Luiss Sans"/>
              </a:rPr>
              <a:t> di </a:t>
            </a:r>
            <a:r>
              <a:rPr lang="en-US" sz="1800" b="0" dirty="0" err="1">
                <a:latin typeface="Luiss Sans"/>
              </a:rPr>
              <a:t>alcune</a:t>
            </a:r>
            <a:r>
              <a:rPr lang="en-US" sz="1800" b="0" dirty="0">
                <a:latin typeface="Luiss Sans"/>
              </a:rPr>
              <a:t> </a:t>
            </a:r>
            <a:r>
              <a:rPr lang="en-US" sz="1800" b="0" dirty="0" err="1">
                <a:latin typeface="Luiss Sans"/>
              </a:rPr>
              <a:t>norme</a:t>
            </a:r>
            <a:r>
              <a:rPr lang="en-US" sz="1800" b="0" dirty="0">
                <a:latin typeface="Luiss Sans"/>
              </a:rPr>
              <a:t> </a:t>
            </a:r>
            <a:r>
              <a:rPr lang="en-US" sz="1800" b="0" dirty="0" err="1">
                <a:latin typeface="Luiss Sans"/>
              </a:rPr>
              <a:t>nelle</a:t>
            </a:r>
            <a:r>
              <a:rPr lang="en-US" sz="1800" b="0" dirty="0">
                <a:latin typeface="Luiss Sans"/>
              </a:rPr>
              <a:t> parti in cui </a:t>
            </a:r>
            <a:r>
              <a:rPr lang="en-US" sz="1800" b="0" dirty="0" err="1">
                <a:latin typeface="Luiss Sans"/>
              </a:rPr>
              <a:t>prevedono</a:t>
            </a:r>
            <a:r>
              <a:rPr lang="en-US" sz="1800" b="0" dirty="0">
                <a:latin typeface="Luiss Sans"/>
              </a:rPr>
              <a:t> </a:t>
            </a:r>
            <a:r>
              <a:rPr lang="en-US" sz="1800" b="0" dirty="0" err="1">
                <a:latin typeface="Luiss Sans"/>
              </a:rPr>
              <a:t>l’attribuzione</a:t>
            </a:r>
            <a:r>
              <a:rPr lang="en-US" sz="1800" b="0" dirty="0">
                <a:latin typeface="Luiss Sans"/>
              </a:rPr>
              <a:t> alle </a:t>
            </a:r>
            <a:r>
              <a:rPr lang="en-US" sz="1800" b="0" dirty="0" err="1">
                <a:latin typeface="Luiss Sans"/>
              </a:rPr>
              <a:t>Regioni</a:t>
            </a:r>
            <a:r>
              <a:rPr lang="en-US" sz="1800" b="0" dirty="0">
                <a:latin typeface="Luiss Sans"/>
              </a:rPr>
              <a:t> di – e la </a:t>
            </a:r>
            <a:r>
              <a:rPr lang="en-US" sz="1800" b="0" dirty="0" err="1">
                <a:latin typeface="Luiss Sans"/>
              </a:rPr>
              <a:t>definizione</a:t>
            </a:r>
            <a:r>
              <a:rPr lang="en-US" sz="1800" b="0" dirty="0">
                <a:latin typeface="Luiss Sans"/>
              </a:rPr>
              <a:t> </a:t>
            </a:r>
            <a:r>
              <a:rPr lang="en-US" sz="1800" b="0" dirty="0" err="1">
                <a:latin typeface="Luiss Sans"/>
              </a:rPr>
              <a:t>dei</a:t>
            </a:r>
            <a:r>
              <a:rPr lang="en-US" sz="1800" b="0" dirty="0">
                <a:latin typeface="Luiss Sans"/>
              </a:rPr>
              <a:t> LEP con </a:t>
            </a:r>
            <a:r>
              <a:rPr lang="en-US" sz="1800" b="0" dirty="0" err="1">
                <a:latin typeface="Luiss Sans"/>
              </a:rPr>
              <a:t>riguardo</a:t>
            </a:r>
            <a:r>
              <a:rPr lang="en-US" sz="1800" b="0" dirty="0">
                <a:latin typeface="Luiss Sans"/>
              </a:rPr>
              <a:t> a – “</a:t>
            </a:r>
            <a:r>
              <a:rPr lang="en-US" sz="1800" dirty="0" err="1">
                <a:solidFill>
                  <a:srgbClr val="FF0000"/>
                </a:solidFill>
                <a:latin typeface="Luiss Sans"/>
              </a:rPr>
              <a:t>materie</a:t>
            </a:r>
            <a:r>
              <a:rPr lang="en-US" sz="1800" dirty="0">
                <a:solidFill>
                  <a:srgbClr val="FF0000"/>
                </a:solidFill>
                <a:latin typeface="Luiss Sans"/>
              </a:rPr>
              <a:t> o </a:t>
            </a:r>
            <a:r>
              <a:rPr lang="en-US" sz="1800" dirty="0" err="1">
                <a:solidFill>
                  <a:srgbClr val="FF0000"/>
                </a:solidFill>
                <a:latin typeface="Luiss Sans"/>
              </a:rPr>
              <a:t>ambiti</a:t>
            </a:r>
            <a:r>
              <a:rPr lang="en-US" sz="1800" dirty="0">
                <a:solidFill>
                  <a:srgbClr val="FF0000"/>
                </a:solidFill>
                <a:latin typeface="Luiss Sans"/>
              </a:rPr>
              <a:t> di </a:t>
            </a:r>
            <a:r>
              <a:rPr lang="en-US" sz="1800" dirty="0" err="1">
                <a:solidFill>
                  <a:srgbClr val="FF0000"/>
                </a:solidFill>
                <a:latin typeface="Luiss Sans"/>
              </a:rPr>
              <a:t>materie</a:t>
            </a:r>
            <a:r>
              <a:rPr lang="en-US" sz="1800" dirty="0">
                <a:solidFill>
                  <a:srgbClr val="FF0000"/>
                </a:solidFill>
                <a:latin typeface="Luiss Sans"/>
              </a:rPr>
              <a:t>”</a:t>
            </a:r>
            <a:r>
              <a:rPr lang="en-US" sz="1800" b="0" dirty="0">
                <a:latin typeface="Luiss Sans"/>
              </a:rPr>
              <a:t> relative alle </a:t>
            </a:r>
            <a:r>
              <a:rPr lang="en-US" sz="1800" b="0" dirty="0" err="1">
                <a:latin typeface="Luiss Sans"/>
              </a:rPr>
              <a:t>ulteriori</a:t>
            </a:r>
            <a:r>
              <a:rPr lang="en-US" sz="1800" b="0" dirty="0">
                <a:latin typeface="Luiss Sans"/>
              </a:rPr>
              <a:t> </a:t>
            </a:r>
            <a:r>
              <a:rPr lang="en-US" sz="1800" b="0" dirty="0" err="1">
                <a:latin typeface="Luiss Sans"/>
              </a:rPr>
              <a:t>forme</a:t>
            </a:r>
            <a:r>
              <a:rPr lang="en-US" sz="1800" b="0" dirty="0">
                <a:latin typeface="Luiss Sans"/>
              </a:rPr>
              <a:t> e </a:t>
            </a:r>
            <a:r>
              <a:rPr lang="en-US" sz="1800" b="0" dirty="0" err="1">
                <a:latin typeface="Luiss Sans"/>
              </a:rPr>
              <a:t>condizioni</a:t>
            </a:r>
            <a:r>
              <a:rPr lang="en-US" sz="1800" b="0" dirty="0">
                <a:latin typeface="Luiss Sans"/>
              </a:rPr>
              <a:t> </a:t>
            </a:r>
            <a:r>
              <a:rPr lang="en-US" sz="1800" b="0" dirty="0" err="1">
                <a:latin typeface="Luiss Sans"/>
              </a:rPr>
              <a:t>particolari</a:t>
            </a:r>
            <a:r>
              <a:rPr lang="en-US" sz="1800" b="0" dirty="0">
                <a:latin typeface="Luiss Sans"/>
              </a:rPr>
              <a:t> di </a:t>
            </a:r>
            <a:r>
              <a:rPr lang="en-US" sz="1800" b="0" dirty="0" err="1">
                <a:latin typeface="Luiss Sans"/>
              </a:rPr>
              <a:t>autonomia</a:t>
            </a:r>
            <a:r>
              <a:rPr lang="en-US" sz="1800" b="0" dirty="0">
                <a:latin typeface="Luiss Sans"/>
              </a:rPr>
              <a:t>, </a:t>
            </a:r>
            <a:r>
              <a:rPr lang="en-US" sz="1800" b="0" dirty="0" err="1">
                <a:latin typeface="Luiss Sans"/>
              </a:rPr>
              <a:t>anziché</a:t>
            </a:r>
            <a:r>
              <a:rPr lang="en-US" sz="1800" b="0" dirty="0">
                <a:latin typeface="Luiss Sans"/>
              </a:rPr>
              <a:t> “</a:t>
            </a:r>
            <a:r>
              <a:rPr lang="en-US" sz="1800" dirty="0" err="1">
                <a:solidFill>
                  <a:schemeClr val="accent2"/>
                </a:solidFill>
                <a:latin typeface="Luiss Sans"/>
              </a:rPr>
              <a:t>specifiche</a:t>
            </a:r>
            <a:r>
              <a:rPr lang="en-US" sz="1800" dirty="0">
                <a:solidFill>
                  <a:schemeClr val="accent2"/>
                </a:solidFill>
                <a:latin typeface="Luiss Sans"/>
              </a:rPr>
              <a:t> </a:t>
            </a:r>
            <a:r>
              <a:rPr lang="en-US" sz="1800" dirty="0" err="1">
                <a:solidFill>
                  <a:schemeClr val="accent2"/>
                </a:solidFill>
                <a:latin typeface="Luiss Sans"/>
              </a:rPr>
              <a:t>funzioni</a:t>
            </a:r>
            <a:r>
              <a:rPr lang="en-US" sz="1800" dirty="0">
                <a:solidFill>
                  <a:schemeClr val="accent2"/>
                </a:solidFill>
                <a:latin typeface="Luiss Sans"/>
              </a:rPr>
              <a:t>” </a:t>
            </a:r>
            <a:r>
              <a:rPr lang="en-US" sz="1800" b="0" dirty="0">
                <a:latin typeface="Luiss Sans"/>
              </a:rPr>
              <a:t>relative alle </a:t>
            </a:r>
            <a:r>
              <a:rPr lang="en-US" sz="1800" b="0" dirty="0" err="1">
                <a:latin typeface="Luiss Sans"/>
              </a:rPr>
              <a:t>ulteriori</a:t>
            </a:r>
            <a:r>
              <a:rPr lang="en-US" sz="1800" b="0" dirty="0">
                <a:latin typeface="Luiss Sans"/>
              </a:rPr>
              <a:t> </a:t>
            </a:r>
            <a:r>
              <a:rPr lang="en-US" sz="1800" b="0" dirty="0" err="1">
                <a:latin typeface="Luiss Sans"/>
              </a:rPr>
              <a:t>forme</a:t>
            </a:r>
            <a:r>
              <a:rPr lang="en-US" sz="1800" b="0" dirty="0">
                <a:latin typeface="Luiss Sans"/>
              </a:rPr>
              <a:t> e </a:t>
            </a:r>
            <a:r>
              <a:rPr lang="en-US" sz="1800" b="0" dirty="0" err="1">
                <a:latin typeface="Luiss Sans"/>
              </a:rPr>
              <a:t>condizioni</a:t>
            </a:r>
            <a:r>
              <a:rPr lang="en-US" sz="1800" b="0" dirty="0">
                <a:latin typeface="Luiss Sans"/>
              </a:rPr>
              <a:t> </a:t>
            </a:r>
            <a:r>
              <a:rPr lang="en-US" sz="1800" b="0" dirty="0" err="1">
                <a:latin typeface="Luiss Sans"/>
              </a:rPr>
              <a:t>particolari</a:t>
            </a:r>
            <a:r>
              <a:rPr lang="en-US" sz="1800" b="0" dirty="0">
                <a:latin typeface="Luiss Sans"/>
              </a:rPr>
              <a:t> di </a:t>
            </a:r>
            <a:r>
              <a:rPr lang="en-US" sz="1800" b="0" dirty="0" err="1">
                <a:latin typeface="Luiss Sans"/>
              </a:rPr>
              <a:t>autonomia</a:t>
            </a:r>
            <a:r>
              <a:rPr lang="en-US" sz="1800" b="0" dirty="0">
                <a:latin typeface="Luiss Sans"/>
              </a:rPr>
              <a:t>;</a:t>
            </a:r>
            <a:br>
              <a:rPr lang="en-US" sz="1800" b="0" i="1" dirty="0">
                <a:latin typeface="Luiss Sans"/>
              </a:rPr>
            </a:br>
            <a:br>
              <a:rPr lang="en-US" sz="1800" b="0" dirty="0">
                <a:latin typeface="Luiss Sans"/>
              </a:rPr>
            </a:br>
            <a:r>
              <a:rPr lang="en-US" sz="1800" b="0" dirty="0" err="1">
                <a:latin typeface="Luiss Sans"/>
              </a:rPr>
              <a:t>Dichiara</a:t>
            </a:r>
            <a:r>
              <a:rPr lang="en-US" sz="1800" b="0" dirty="0">
                <a:latin typeface="Luiss Sans"/>
              </a:rPr>
              <a:t> </a:t>
            </a:r>
            <a:r>
              <a:rPr lang="en-US" sz="1800" b="0" dirty="0" err="1">
                <a:latin typeface="Luiss Sans"/>
              </a:rPr>
              <a:t>l’illegittimità</a:t>
            </a:r>
            <a:r>
              <a:rPr lang="en-US" sz="1800" b="0" dirty="0">
                <a:latin typeface="Luiss Sans"/>
              </a:rPr>
              <a:t> </a:t>
            </a:r>
            <a:r>
              <a:rPr lang="en-US" sz="1800" b="0" dirty="0" err="1">
                <a:latin typeface="Luiss Sans"/>
              </a:rPr>
              <a:t>costituzionale</a:t>
            </a:r>
            <a:r>
              <a:rPr lang="en-US" sz="1800" b="0" dirty="0">
                <a:latin typeface="Luiss Sans"/>
              </a:rPr>
              <a:t> </a:t>
            </a:r>
            <a:r>
              <a:rPr lang="en-US" sz="1800" b="0" dirty="0" err="1">
                <a:latin typeface="Luiss Sans"/>
              </a:rPr>
              <a:t>dell’art</a:t>
            </a:r>
            <a:r>
              <a:rPr lang="en-US" sz="1800" b="0" dirty="0">
                <a:latin typeface="Luiss Sans"/>
              </a:rPr>
              <a:t>. 2, comma 1, primo </a:t>
            </a:r>
            <a:r>
              <a:rPr lang="en-US" sz="1800" b="0" dirty="0" err="1">
                <a:latin typeface="Luiss Sans"/>
              </a:rPr>
              <a:t>periodo</a:t>
            </a:r>
            <a:r>
              <a:rPr lang="en-US" sz="1800" b="0" dirty="0">
                <a:latin typeface="Luiss Sans"/>
              </a:rPr>
              <a:t>, </a:t>
            </a:r>
            <a:r>
              <a:rPr lang="en-US" sz="1800" b="0" dirty="0" err="1">
                <a:latin typeface="Luiss Sans"/>
              </a:rPr>
              <a:t>nella</a:t>
            </a:r>
            <a:r>
              <a:rPr lang="en-US" sz="1800" b="0" dirty="0">
                <a:latin typeface="Luiss Sans"/>
              </a:rPr>
              <a:t> </a:t>
            </a:r>
            <a:r>
              <a:rPr lang="en-US" sz="1800" b="0" dirty="0" err="1">
                <a:latin typeface="Luiss Sans"/>
              </a:rPr>
              <a:t>parte</a:t>
            </a:r>
            <a:r>
              <a:rPr lang="en-US" sz="1800" b="0" dirty="0">
                <a:latin typeface="Luiss Sans"/>
              </a:rPr>
              <a:t> in cui non </a:t>
            </a:r>
            <a:r>
              <a:rPr lang="en-US" sz="1800" b="0" dirty="0" err="1">
                <a:latin typeface="Luiss Sans"/>
              </a:rPr>
              <a:t>prescrive</a:t>
            </a:r>
            <a:r>
              <a:rPr lang="en-US" sz="1800" b="0" dirty="0">
                <a:latin typeface="Luiss Sans"/>
              </a:rPr>
              <a:t> </a:t>
            </a:r>
            <a:r>
              <a:rPr lang="en-US" sz="1800" b="0" dirty="0" err="1">
                <a:latin typeface="Luiss Sans"/>
              </a:rPr>
              <a:t>che</a:t>
            </a:r>
            <a:r>
              <a:rPr lang="en-US" sz="1800" b="0" dirty="0">
                <a:latin typeface="Luiss Sans"/>
              </a:rPr>
              <a:t> </a:t>
            </a:r>
            <a:r>
              <a:rPr lang="en-US" sz="1800" dirty="0" err="1">
                <a:solidFill>
                  <a:srgbClr val="FF0000"/>
                </a:solidFill>
                <a:latin typeface="Luiss Sans"/>
              </a:rPr>
              <a:t>l’iniziativa</a:t>
            </a:r>
            <a:r>
              <a:rPr lang="en-US" sz="1800" dirty="0">
                <a:solidFill>
                  <a:srgbClr val="FF0000"/>
                </a:solidFill>
                <a:latin typeface="Luiss Sans"/>
              </a:rPr>
              <a:t> </a:t>
            </a:r>
            <a:r>
              <a:rPr lang="en-US" sz="1800" dirty="0" err="1">
                <a:solidFill>
                  <a:srgbClr val="FF0000"/>
                </a:solidFill>
                <a:latin typeface="Luiss Sans"/>
              </a:rPr>
              <a:t>regionale</a:t>
            </a:r>
            <a:r>
              <a:rPr lang="en-US" sz="1800" dirty="0">
                <a:solidFill>
                  <a:srgbClr val="FF0000"/>
                </a:solidFill>
                <a:latin typeface="Luiss Sans"/>
              </a:rPr>
              <a:t> </a:t>
            </a:r>
            <a:r>
              <a:rPr lang="en-US" sz="1800" dirty="0" err="1">
                <a:solidFill>
                  <a:srgbClr val="FF0000"/>
                </a:solidFill>
                <a:latin typeface="Luiss Sans"/>
              </a:rPr>
              <a:t>sia</a:t>
            </a:r>
            <a:r>
              <a:rPr lang="en-US" sz="1800" dirty="0">
                <a:solidFill>
                  <a:srgbClr val="FF0000"/>
                </a:solidFill>
                <a:latin typeface="Luiss Sans"/>
              </a:rPr>
              <a:t> </a:t>
            </a:r>
            <a:r>
              <a:rPr lang="en-US" sz="1800" dirty="0" err="1">
                <a:solidFill>
                  <a:srgbClr val="FF0000"/>
                </a:solidFill>
                <a:latin typeface="Luiss Sans"/>
              </a:rPr>
              <a:t>giustificata</a:t>
            </a:r>
            <a:r>
              <a:rPr lang="en-US" sz="1800" dirty="0">
                <a:solidFill>
                  <a:srgbClr val="FF0000"/>
                </a:solidFill>
                <a:latin typeface="Luiss Sans"/>
              </a:rPr>
              <a:t> </a:t>
            </a:r>
            <a:r>
              <a:rPr lang="en-US" sz="1800" dirty="0" err="1">
                <a:solidFill>
                  <a:srgbClr val="FF0000"/>
                </a:solidFill>
                <a:latin typeface="Luiss Sans"/>
              </a:rPr>
              <a:t>alla</a:t>
            </a:r>
            <a:r>
              <a:rPr lang="en-US" sz="1800" dirty="0">
                <a:solidFill>
                  <a:srgbClr val="FF0000"/>
                </a:solidFill>
                <a:latin typeface="Luiss Sans"/>
              </a:rPr>
              <a:t> luce del principio di </a:t>
            </a:r>
            <a:r>
              <a:rPr lang="en-US" sz="1800" dirty="0" err="1">
                <a:solidFill>
                  <a:srgbClr val="FF0000"/>
                </a:solidFill>
                <a:latin typeface="Luiss Sans"/>
              </a:rPr>
              <a:t>sussidiarietà</a:t>
            </a:r>
            <a:r>
              <a:rPr lang="en-US" sz="1800" b="0" dirty="0">
                <a:latin typeface="Luiss Sans"/>
              </a:rPr>
              <a:t>;</a:t>
            </a:r>
            <a:r>
              <a:rPr lang="en-US" sz="1800" dirty="0">
                <a:latin typeface="Luiss Sans"/>
              </a:rPr>
              <a:t> </a:t>
            </a:r>
          </a:p>
        </p:txBody>
      </p:sp>
      <p:sp>
        <p:nvSpPr>
          <p:cNvPr id="5" name="Segnaposto testo 4">
            <a:extLst>
              <a:ext uri="{FF2B5EF4-FFF2-40B4-BE49-F238E27FC236}">
                <a16:creationId xmlns:a16="http://schemas.microsoft.com/office/drawing/2014/main" id="{818C9E10-5614-7D67-6995-15B751262017}"/>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79162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699E3-FD0B-92BB-A4BF-511694A32D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88734C-90D5-9690-861E-93274D2B9322}"/>
              </a:ext>
            </a:extLst>
          </p:cNvPr>
          <p:cNvSpPr>
            <a:spLocks noGrp="1"/>
          </p:cNvSpPr>
          <p:nvPr>
            <p:ph type="ctrTitle"/>
          </p:nvPr>
        </p:nvSpPr>
        <p:spPr>
          <a:xfrm>
            <a:off x="1089765" y="1265130"/>
            <a:ext cx="9920614" cy="3490186"/>
          </a:xfrm>
        </p:spPr>
        <p:txBody>
          <a:bodyPr/>
          <a:lstStyle/>
          <a:p>
            <a:r>
              <a:rPr lang="en-US" sz="2200" cap="all" dirty="0">
                <a:latin typeface="Luiss Sans"/>
              </a:rPr>
              <a:t>La </a:t>
            </a:r>
            <a:r>
              <a:rPr lang="en-US" sz="2200" cap="all" dirty="0" err="1">
                <a:latin typeface="Luiss Sans"/>
              </a:rPr>
              <a:t>ripartizione</a:t>
            </a:r>
            <a:r>
              <a:rPr lang="en-US" sz="2200" cap="all" dirty="0">
                <a:latin typeface="Luiss Sans"/>
              </a:rPr>
              <a:t> </a:t>
            </a:r>
            <a:r>
              <a:rPr lang="en-US" sz="2200" cap="all" dirty="0" err="1">
                <a:latin typeface="Luiss Sans"/>
              </a:rPr>
              <a:t>delle</a:t>
            </a:r>
            <a:r>
              <a:rPr lang="en-US" sz="2200" cap="all" dirty="0">
                <a:latin typeface="Luiss Sans"/>
              </a:rPr>
              <a:t> </a:t>
            </a:r>
            <a:r>
              <a:rPr lang="en-US" sz="2200" cap="all" dirty="0" err="1">
                <a:latin typeface="Luiss Sans"/>
              </a:rPr>
              <a:t>funzioni</a:t>
            </a:r>
            <a:r>
              <a:rPr lang="en-US" sz="2200" cap="all" dirty="0">
                <a:latin typeface="Luiss Sans"/>
              </a:rPr>
              <a:t> </a:t>
            </a:r>
            <a:r>
              <a:rPr lang="en-US" sz="2200" cap="all" dirty="0" err="1">
                <a:latin typeface="Luiss Sans"/>
              </a:rPr>
              <a:t>amministrative</a:t>
            </a:r>
            <a:r>
              <a:rPr lang="en-US" sz="2200" cap="all" dirty="0">
                <a:latin typeface="Luiss Sans"/>
              </a:rPr>
              <a:t>.</a:t>
            </a:r>
            <a:br>
              <a:rPr lang="en-US" sz="2200" b="0" dirty="0">
                <a:latin typeface="Luiss Sans"/>
              </a:rPr>
            </a:br>
            <a:br>
              <a:rPr lang="en-US" sz="2200" b="0" dirty="0">
                <a:latin typeface="Luiss Sans"/>
              </a:rPr>
            </a:br>
            <a:r>
              <a:rPr lang="en-US" sz="2200" b="0" dirty="0">
                <a:latin typeface="Luiss Sans"/>
              </a:rPr>
              <a:t>Art. 114 + Art. 118 Cost.: la </a:t>
            </a:r>
            <a:r>
              <a:rPr lang="en-US" sz="2200" b="0" dirty="0" err="1">
                <a:latin typeface="Luiss Sans"/>
              </a:rPr>
              <a:t>competenza</a:t>
            </a:r>
            <a:r>
              <a:rPr lang="en-US" sz="2200" b="0" dirty="0">
                <a:latin typeface="Luiss Sans"/>
              </a:rPr>
              <a:t> GENERALE </a:t>
            </a:r>
            <a:r>
              <a:rPr lang="en-US" sz="2200" b="0" dirty="0" err="1">
                <a:latin typeface="Luiss Sans"/>
              </a:rPr>
              <a:t>è</a:t>
            </a:r>
            <a:r>
              <a:rPr lang="en-US" sz="2200" b="0" dirty="0">
                <a:latin typeface="Luiss Sans"/>
              </a:rPr>
              <a:t> </a:t>
            </a:r>
            <a:r>
              <a:rPr lang="en-US" sz="2200" b="0" dirty="0" err="1">
                <a:latin typeface="Luiss Sans"/>
              </a:rPr>
              <a:t>dell’ente</a:t>
            </a:r>
            <a:r>
              <a:rPr lang="en-US" sz="2200" b="0" dirty="0">
                <a:latin typeface="Luiss Sans"/>
              </a:rPr>
              <a:t> locale </a:t>
            </a:r>
            <a:r>
              <a:rPr lang="en-US" sz="1800" b="0" dirty="0">
                <a:latin typeface="Luiss Sans"/>
              </a:rPr>
              <a:t>(C. Cost. 43/2004 “</a:t>
            </a:r>
            <a:r>
              <a:rPr lang="en-US" sz="1800" b="0" dirty="0" err="1">
                <a:latin typeface="Luiss Sans"/>
              </a:rPr>
              <a:t>preferenza</a:t>
            </a:r>
            <a:r>
              <a:rPr lang="en-US" sz="1800" b="0" dirty="0">
                <a:latin typeface="Luiss Sans"/>
              </a:rPr>
              <a:t> </a:t>
            </a:r>
            <a:r>
              <a:rPr lang="en-US" sz="1800" b="0" dirty="0" err="1">
                <a:latin typeface="Luiss Sans"/>
              </a:rPr>
              <a:t>generalizzata</a:t>
            </a:r>
            <a:r>
              <a:rPr lang="en-US" sz="1800" b="0" dirty="0">
                <a:latin typeface="Luiss Sans"/>
              </a:rPr>
              <a:t> per </a:t>
            </a:r>
            <a:r>
              <a:rPr lang="en-US" sz="1800" b="0" dirty="0" err="1">
                <a:latin typeface="Luiss Sans"/>
              </a:rPr>
              <a:t>gli</a:t>
            </a:r>
            <a:r>
              <a:rPr lang="en-US" sz="1800" b="0" dirty="0">
                <a:latin typeface="Luiss Sans"/>
              </a:rPr>
              <a:t> </a:t>
            </a:r>
            <a:r>
              <a:rPr lang="en-US" sz="1800" b="0" dirty="0" err="1">
                <a:latin typeface="Luiss Sans"/>
              </a:rPr>
              <a:t>enti</a:t>
            </a:r>
            <a:r>
              <a:rPr lang="en-US" sz="1800" b="0" dirty="0">
                <a:latin typeface="Luiss Sans"/>
              </a:rPr>
              <a:t> </a:t>
            </a:r>
            <a:r>
              <a:rPr lang="en-US" sz="1800" b="0" dirty="0" err="1">
                <a:latin typeface="Luiss Sans"/>
              </a:rPr>
              <a:t>più</a:t>
            </a:r>
            <a:r>
              <a:rPr lang="en-US" sz="1800" b="0" dirty="0">
                <a:latin typeface="Luiss Sans"/>
              </a:rPr>
              <a:t> </a:t>
            </a:r>
            <a:r>
              <a:rPr lang="en-US" sz="1800" b="0" dirty="0" err="1">
                <a:latin typeface="Luiss Sans"/>
              </a:rPr>
              <a:t>vicini</a:t>
            </a:r>
            <a:r>
              <a:rPr lang="en-US" sz="1800" b="0" dirty="0">
                <a:latin typeface="Luiss Sans"/>
              </a:rPr>
              <a:t> ai </a:t>
            </a:r>
            <a:r>
              <a:rPr lang="en-US" sz="1800" b="0" dirty="0" err="1">
                <a:latin typeface="Luiss Sans"/>
              </a:rPr>
              <a:t>cittadini</a:t>
            </a:r>
            <a:r>
              <a:rPr lang="en-US" sz="1800" b="0" dirty="0">
                <a:latin typeface="Luiss Sans"/>
              </a:rPr>
              <a:t>”)</a:t>
            </a:r>
            <a:r>
              <a:rPr lang="en-US" sz="2200" b="0" dirty="0">
                <a:latin typeface="Luiss Sans"/>
              </a:rPr>
              <a:t> e </a:t>
            </a:r>
            <a:r>
              <a:rPr lang="en-US" sz="2200" b="0" dirty="0" err="1">
                <a:latin typeface="Luiss Sans"/>
              </a:rPr>
              <a:t>può</a:t>
            </a:r>
            <a:r>
              <a:rPr lang="en-US" sz="2200" b="0" dirty="0">
                <a:latin typeface="Luiss Sans"/>
              </a:rPr>
              <a:t> </a:t>
            </a:r>
            <a:r>
              <a:rPr lang="en-US" sz="2200" b="0" dirty="0" err="1">
                <a:latin typeface="Luiss Sans"/>
              </a:rPr>
              <a:t>essere</a:t>
            </a:r>
            <a:r>
              <a:rPr lang="en-US" sz="2200" b="0" dirty="0">
                <a:latin typeface="Luiss Sans"/>
              </a:rPr>
              <a:t> </a:t>
            </a:r>
            <a:r>
              <a:rPr lang="en-US" sz="2200" b="0" dirty="0" err="1">
                <a:latin typeface="Luiss Sans"/>
              </a:rPr>
              <a:t>attratta</a:t>
            </a:r>
            <a:r>
              <a:rPr lang="en-US" sz="2200" b="0" dirty="0">
                <a:latin typeface="Luiss Sans"/>
              </a:rPr>
              <a:t> a un </a:t>
            </a:r>
            <a:r>
              <a:rPr lang="en-US" sz="2200" b="0" dirty="0" err="1">
                <a:latin typeface="Luiss Sans"/>
              </a:rPr>
              <a:t>livello</a:t>
            </a:r>
            <a:r>
              <a:rPr lang="en-US" sz="2200" b="0" dirty="0">
                <a:latin typeface="Luiss Sans"/>
              </a:rPr>
              <a:t> </a:t>
            </a:r>
            <a:r>
              <a:rPr lang="en-US" sz="2200" b="0" dirty="0" err="1">
                <a:latin typeface="Luiss Sans"/>
              </a:rPr>
              <a:t>superiore</a:t>
            </a:r>
            <a:r>
              <a:rPr lang="en-US" sz="2200" b="0" dirty="0">
                <a:latin typeface="Luiss Sans"/>
              </a:rPr>
              <a:t> </a:t>
            </a:r>
            <a:r>
              <a:rPr lang="en-US" sz="2200" b="0" dirty="0" err="1">
                <a:latin typeface="Luiss Sans"/>
              </a:rPr>
              <a:t>sulla</a:t>
            </a:r>
            <a:r>
              <a:rPr lang="en-US" sz="2200" b="0" dirty="0">
                <a:latin typeface="Luiss Sans"/>
              </a:rPr>
              <a:t> base di:</a:t>
            </a:r>
            <a:br>
              <a:rPr lang="en-US" sz="2200" b="0" dirty="0">
                <a:latin typeface="Luiss Sans"/>
              </a:rPr>
            </a:br>
            <a:r>
              <a:rPr lang="en-US" sz="2200" b="0" dirty="0">
                <a:latin typeface="Luiss Sans"/>
              </a:rPr>
              <a:t>- </a:t>
            </a:r>
            <a:r>
              <a:rPr lang="en-US" sz="2200" b="0" dirty="0" err="1">
                <a:latin typeface="Luiss Sans"/>
              </a:rPr>
              <a:t>sussidiarietà</a:t>
            </a:r>
            <a:br>
              <a:rPr lang="en-US" sz="2200" b="0" dirty="0">
                <a:latin typeface="Luiss Sans"/>
              </a:rPr>
            </a:br>
            <a:r>
              <a:rPr lang="en-US" sz="2200" b="0" dirty="0">
                <a:latin typeface="Luiss Sans"/>
              </a:rPr>
              <a:t>- </a:t>
            </a:r>
            <a:r>
              <a:rPr lang="en-US" sz="2200" b="0" dirty="0" err="1">
                <a:latin typeface="Luiss Sans"/>
              </a:rPr>
              <a:t>differenziazione</a:t>
            </a:r>
            <a:br>
              <a:rPr lang="en-US" sz="2200" b="0" dirty="0">
                <a:latin typeface="Luiss Sans"/>
              </a:rPr>
            </a:br>
            <a:r>
              <a:rPr lang="en-US" sz="2200" b="0" dirty="0">
                <a:latin typeface="Luiss Sans"/>
              </a:rPr>
              <a:t>- </a:t>
            </a:r>
            <a:r>
              <a:rPr lang="en-US" sz="2200" b="0" dirty="0" err="1">
                <a:latin typeface="Luiss Sans"/>
              </a:rPr>
              <a:t>adeguatezza</a:t>
            </a:r>
            <a:br>
              <a:rPr lang="en-US" sz="2200" b="0" dirty="0">
                <a:latin typeface="Luiss Sans"/>
              </a:rPr>
            </a:br>
            <a:br>
              <a:rPr lang="en-US" sz="2200" b="0" dirty="0">
                <a:latin typeface="Luiss Sans"/>
                <a:sym typeface="Wingdings" pitchFamily="2" charset="2"/>
              </a:rPr>
            </a:br>
            <a:r>
              <a:rPr lang="en-US" sz="1800" b="0" dirty="0">
                <a:latin typeface="Luiss Sans"/>
                <a:sym typeface="Wingdings" pitchFamily="2" charset="2"/>
              </a:rPr>
              <a:t>C. Cost. 106/2002: “</a:t>
            </a:r>
            <a:r>
              <a:rPr lang="en-US" sz="1800" b="0" dirty="0" err="1">
                <a:latin typeface="Luiss Sans"/>
                <a:sym typeface="Wingdings" pitchFamily="2" charset="2"/>
              </a:rPr>
              <a:t>gli</a:t>
            </a:r>
            <a:r>
              <a:rPr lang="en-US" sz="1800" b="0" dirty="0">
                <a:latin typeface="Luiss Sans"/>
                <a:sym typeface="Wingdings" pitchFamily="2" charset="2"/>
              </a:rPr>
              <a:t> </a:t>
            </a:r>
            <a:r>
              <a:rPr lang="en-US" sz="1800" b="0" dirty="0" err="1">
                <a:latin typeface="Luiss Sans"/>
                <a:sym typeface="Wingdings" pitchFamily="2" charset="2"/>
              </a:rPr>
              <a:t>enti</a:t>
            </a:r>
            <a:r>
              <a:rPr lang="en-US" sz="1800" b="0" dirty="0">
                <a:latin typeface="Luiss Sans"/>
                <a:sym typeface="Wingdings" pitchFamily="2" charset="2"/>
              </a:rPr>
              <a:t> </a:t>
            </a:r>
            <a:r>
              <a:rPr lang="en-US" sz="1800" b="0" dirty="0" err="1">
                <a:latin typeface="Luiss Sans"/>
                <a:sym typeface="Wingdings" pitchFamily="2" charset="2"/>
              </a:rPr>
              <a:t>territoriali</a:t>
            </a:r>
            <a:r>
              <a:rPr lang="en-US" sz="1800" b="0" dirty="0">
                <a:latin typeface="Luiss Sans"/>
                <a:sym typeface="Wingdings" pitchFamily="2" charset="2"/>
              </a:rPr>
              <a:t> </a:t>
            </a:r>
            <a:r>
              <a:rPr lang="en-US" sz="1800" b="0" dirty="0" err="1">
                <a:latin typeface="Luiss Sans"/>
                <a:sym typeface="Wingdings" pitchFamily="2" charset="2"/>
              </a:rPr>
              <a:t>autonomi</a:t>
            </a:r>
            <a:r>
              <a:rPr lang="en-US" sz="1800" b="0" dirty="0">
                <a:latin typeface="Luiss Sans"/>
                <a:sym typeface="Wingdings" pitchFamily="2" charset="2"/>
              </a:rPr>
              <a:t> </a:t>
            </a:r>
            <a:r>
              <a:rPr lang="en-US" sz="1800" b="0" dirty="0" err="1">
                <a:latin typeface="Luiss Sans"/>
                <a:sym typeface="Wingdings" pitchFamily="2" charset="2"/>
              </a:rPr>
              <a:t>sono</a:t>
            </a:r>
            <a:r>
              <a:rPr lang="en-US" sz="1800" b="0" dirty="0">
                <a:latin typeface="Luiss Sans"/>
                <a:sym typeface="Wingdings" pitchFamily="2" charset="2"/>
              </a:rPr>
              <a:t> </a:t>
            </a:r>
            <a:r>
              <a:rPr lang="en-US" sz="1800" b="0" dirty="0" err="1">
                <a:latin typeface="Luiss Sans"/>
                <a:sym typeface="Wingdings" pitchFamily="2" charset="2"/>
              </a:rPr>
              <a:t>collocati</a:t>
            </a:r>
            <a:r>
              <a:rPr lang="en-US" sz="1800" b="0" dirty="0">
                <a:latin typeface="Luiss Sans"/>
                <a:sym typeface="Wingdings" pitchFamily="2" charset="2"/>
              </a:rPr>
              <a:t> al </a:t>
            </a:r>
            <a:r>
              <a:rPr lang="en-US" sz="1800" b="0" dirty="0" err="1">
                <a:latin typeface="Luiss Sans"/>
                <a:sym typeface="Wingdings" pitchFamily="2" charset="2"/>
              </a:rPr>
              <a:t>fianco</a:t>
            </a:r>
            <a:r>
              <a:rPr lang="en-US" sz="1800" b="0" dirty="0">
                <a:latin typeface="Luiss Sans"/>
                <a:sym typeface="Wingdings" pitchFamily="2" charset="2"/>
              </a:rPr>
              <a:t> </a:t>
            </a:r>
            <a:r>
              <a:rPr lang="en-US" sz="1800" b="0" dirty="0" err="1">
                <a:latin typeface="Luiss Sans"/>
                <a:sym typeface="Wingdings" pitchFamily="2" charset="2"/>
              </a:rPr>
              <a:t>dello</a:t>
            </a:r>
            <a:r>
              <a:rPr lang="en-US" sz="1800" b="0" dirty="0">
                <a:latin typeface="Luiss Sans"/>
                <a:sym typeface="Wingdings" pitchFamily="2" charset="2"/>
              </a:rPr>
              <a:t> </a:t>
            </a:r>
            <a:r>
              <a:rPr lang="en-US" sz="1800" b="0" dirty="0" err="1">
                <a:latin typeface="Luiss Sans"/>
                <a:sym typeface="Wingdings" pitchFamily="2" charset="2"/>
              </a:rPr>
              <a:t>Stato</a:t>
            </a:r>
            <a:r>
              <a:rPr lang="en-US" sz="1800" b="0" dirty="0">
                <a:latin typeface="Luiss Sans"/>
                <a:sym typeface="Wingdings" pitchFamily="2" charset="2"/>
              </a:rPr>
              <a:t> come </a:t>
            </a:r>
            <a:r>
              <a:rPr lang="en-US" sz="1800" b="0" dirty="0" err="1">
                <a:latin typeface="Luiss Sans"/>
                <a:sym typeface="Wingdings" pitchFamily="2" charset="2"/>
              </a:rPr>
              <a:t>elementi</a:t>
            </a:r>
            <a:r>
              <a:rPr lang="en-US" sz="1800" b="0" dirty="0">
                <a:latin typeface="Luiss Sans"/>
                <a:sym typeface="Wingdings" pitchFamily="2" charset="2"/>
              </a:rPr>
              <a:t> </a:t>
            </a:r>
            <a:r>
              <a:rPr lang="en-US" sz="1800" b="0" dirty="0" err="1">
                <a:latin typeface="Luiss Sans"/>
                <a:sym typeface="Wingdings" pitchFamily="2" charset="2"/>
              </a:rPr>
              <a:t>costitutivi</a:t>
            </a:r>
            <a:r>
              <a:rPr lang="en-US" sz="1800" b="0" dirty="0">
                <a:latin typeface="Luiss Sans"/>
                <a:sym typeface="Wingdings" pitchFamily="2" charset="2"/>
              </a:rPr>
              <a:t> </a:t>
            </a:r>
            <a:r>
              <a:rPr lang="en-US" sz="1800" b="0" dirty="0" err="1">
                <a:latin typeface="Luiss Sans"/>
                <a:sym typeface="Wingdings" pitchFamily="2" charset="2"/>
              </a:rPr>
              <a:t>della</a:t>
            </a:r>
            <a:r>
              <a:rPr lang="en-US" sz="1800" b="0" dirty="0">
                <a:latin typeface="Luiss Sans"/>
                <a:sym typeface="Wingdings" pitchFamily="2" charset="2"/>
              </a:rPr>
              <a:t> Repubblica quasi a </a:t>
            </a:r>
            <a:r>
              <a:rPr lang="en-US" sz="1800" b="0" dirty="0" err="1">
                <a:latin typeface="Luiss Sans"/>
                <a:sym typeface="Wingdings" pitchFamily="2" charset="2"/>
              </a:rPr>
              <a:t>svelarne</a:t>
            </a:r>
            <a:r>
              <a:rPr lang="en-US" sz="1800" b="0" dirty="0">
                <a:latin typeface="Luiss Sans"/>
                <a:sym typeface="Wingdings" pitchFamily="2" charset="2"/>
              </a:rPr>
              <a:t>, in </a:t>
            </a:r>
            <a:r>
              <a:rPr lang="en-US" sz="1800" b="0" dirty="0" err="1">
                <a:latin typeface="Luiss Sans"/>
                <a:sym typeface="Wingdings" pitchFamily="2" charset="2"/>
              </a:rPr>
              <a:t>una</a:t>
            </a:r>
            <a:r>
              <a:rPr lang="en-US" sz="1800" b="0" dirty="0">
                <a:latin typeface="Luiss Sans"/>
                <a:sym typeface="Wingdings" pitchFamily="2" charset="2"/>
              </a:rPr>
              <a:t> </a:t>
            </a:r>
            <a:r>
              <a:rPr lang="en-US" sz="1800" b="0" dirty="0" err="1">
                <a:latin typeface="Luiss Sans"/>
                <a:sym typeface="Wingdings" pitchFamily="2" charset="2"/>
              </a:rPr>
              <a:t>formulazione</a:t>
            </a:r>
            <a:r>
              <a:rPr lang="en-US" sz="1800" b="0" dirty="0">
                <a:latin typeface="Luiss Sans"/>
                <a:sym typeface="Wingdings" pitchFamily="2" charset="2"/>
              </a:rPr>
              <a:t> </a:t>
            </a:r>
            <a:r>
              <a:rPr lang="en-US" sz="1800" b="0" dirty="0" err="1">
                <a:latin typeface="Luiss Sans"/>
                <a:sym typeface="Wingdings" pitchFamily="2" charset="2"/>
              </a:rPr>
              <a:t>sintetica</a:t>
            </a:r>
            <a:r>
              <a:rPr lang="en-US" sz="1800" b="0" dirty="0">
                <a:latin typeface="Luiss Sans"/>
                <a:sym typeface="Wingdings" pitchFamily="2" charset="2"/>
              </a:rPr>
              <a:t>, la </a:t>
            </a:r>
            <a:r>
              <a:rPr lang="en-US" sz="1800" b="0" dirty="0" err="1">
                <a:latin typeface="Luiss Sans"/>
                <a:sym typeface="Wingdings" pitchFamily="2" charset="2"/>
              </a:rPr>
              <a:t>comune</a:t>
            </a:r>
            <a:r>
              <a:rPr lang="en-US" sz="1800" b="0" dirty="0">
                <a:latin typeface="Luiss Sans"/>
                <a:sym typeface="Wingdings" pitchFamily="2" charset="2"/>
              </a:rPr>
              <a:t> </a:t>
            </a:r>
            <a:r>
              <a:rPr lang="en-US" sz="1800" b="0" dirty="0" err="1">
                <a:latin typeface="Luiss Sans"/>
                <a:sym typeface="Wingdings" pitchFamily="2" charset="2"/>
              </a:rPr>
              <a:t>derivazione</a:t>
            </a:r>
            <a:r>
              <a:rPr lang="en-US" sz="1800" b="0" dirty="0">
                <a:latin typeface="Luiss Sans"/>
                <a:sym typeface="Wingdings" pitchFamily="2" charset="2"/>
              </a:rPr>
              <a:t> dal principio </a:t>
            </a:r>
            <a:r>
              <a:rPr lang="en-US" sz="1800" b="0" dirty="0" err="1">
                <a:latin typeface="Luiss Sans"/>
                <a:sym typeface="Wingdings" pitchFamily="2" charset="2"/>
              </a:rPr>
              <a:t>democratico</a:t>
            </a:r>
            <a:r>
              <a:rPr lang="en-US" sz="1800" b="0" dirty="0">
                <a:latin typeface="Luiss Sans"/>
                <a:sym typeface="Wingdings" pitchFamily="2" charset="2"/>
              </a:rPr>
              <a:t> e </a:t>
            </a:r>
            <a:r>
              <a:rPr lang="en-US" sz="1800" b="0" dirty="0" err="1">
                <a:latin typeface="Luiss Sans"/>
                <a:sym typeface="Wingdings" pitchFamily="2" charset="2"/>
              </a:rPr>
              <a:t>dalla</a:t>
            </a:r>
            <a:r>
              <a:rPr lang="en-US" sz="1800" b="0" dirty="0">
                <a:latin typeface="Luiss Sans"/>
                <a:sym typeface="Wingdings" pitchFamily="2" charset="2"/>
              </a:rPr>
              <a:t> </a:t>
            </a:r>
            <a:r>
              <a:rPr lang="en-US" sz="1800" b="0" dirty="0" err="1">
                <a:latin typeface="Luiss Sans"/>
                <a:sym typeface="Wingdings" pitchFamily="2" charset="2"/>
              </a:rPr>
              <a:t>sovranità</a:t>
            </a:r>
            <a:r>
              <a:rPr lang="en-US" sz="1800" b="0" dirty="0">
                <a:latin typeface="Luiss Sans"/>
                <a:sym typeface="Wingdings" pitchFamily="2" charset="2"/>
              </a:rPr>
              <a:t> </a:t>
            </a:r>
            <a:r>
              <a:rPr lang="en-US" sz="1800" b="0" dirty="0" err="1">
                <a:latin typeface="Luiss Sans"/>
                <a:sym typeface="Wingdings" pitchFamily="2" charset="2"/>
              </a:rPr>
              <a:t>popolare</a:t>
            </a:r>
            <a:r>
              <a:rPr lang="en-US" sz="1800" b="0" dirty="0">
                <a:latin typeface="Luiss Sans"/>
                <a:sym typeface="Wingdings" pitchFamily="2" charset="2"/>
              </a:rPr>
              <a:t>”.</a:t>
            </a:r>
            <a:endParaRPr lang="en-US" dirty="0">
              <a:latin typeface="Luiss Sans"/>
            </a:endParaRPr>
          </a:p>
        </p:txBody>
      </p:sp>
      <p:sp>
        <p:nvSpPr>
          <p:cNvPr id="5" name="Segnaposto testo 4">
            <a:extLst>
              <a:ext uri="{FF2B5EF4-FFF2-40B4-BE49-F238E27FC236}">
                <a16:creationId xmlns:a16="http://schemas.microsoft.com/office/drawing/2014/main" id="{DBDD04CD-43F0-67FB-2D45-7546077A31BD}"/>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76148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6">
            <a:extLst>
              <a:ext uri="{FF2B5EF4-FFF2-40B4-BE49-F238E27FC236}">
                <a16:creationId xmlns:a16="http://schemas.microsoft.com/office/drawing/2014/main" id="{81426377-1A7E-8148-A8FB-3EF0D0F062AE}"/>
              </a:ext>
            </a:extLst>
          </p:cNvPr>
          <p:cNvSpPr>
            <a:spLocks noGrp="1"/>
          </p:cNvSpPr>
          <p:nvPr>
            <p:ph type="title"/>
          </p:nvPr>
        </p:nvSpPr>
        <p:spPr/>
        <p:txBody>
          <a:bodyPr>
            <a:noAutofit/>
          </a:bodyPr>
          <a:lstStyle/>
          <a:p>
            <a:r>
              <a:rPr lang="it-IT" sz="6000" dirty="0"/>
              <a:t>Dati di contesto e casi di studio sull’Intelligenza Artificiale</a:t>
            </a:r>
            <a:endParaRPr lang="en-US" sz="6000" dirty="0"/>
          </a:p>
        </p:txBody>
      </p:sp>
    </p:spTree>
    <p:extLst>
      <p:ext uri="{BB962C8B-B14F-4D97-AF65-F5344CB8AC3E}">
        <p14:creationId xmlns:p14="http://schemas.microsoft.com/office/powerpoint/2010/main" val="14357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6B08-720E-ADF9-E239-9ACE3F77A4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293BB5E-779C-38DD-D407-473498F58AAC}"/>
              </a:ext>
            </a:extLst>
          </p:cNvPr>
          <p:cNvSpPr>
            <a:spLocks noGrp="1"/>
          </p:cNvSpPr>
          <p:nvPr>
            <p:ph type="ctrTitle"/>
          </p:nvPr>
        </p:nvSpPr>
        <p:spPr>
          <a:xfrm>
            <a:off x="917938" y="1282258"/>
            <a:ext cx="9920614" cy="4293483"/>
          </a:xfrm>
        </p:spPr>
        <p:txBody>
          <a:bodyPr/>
          <a:lstStyle/>
          <a:p>
            <a:r>
              <a:rPr lang="en-US" sz="2000" cap="all" dirty="0">
                <a:latin typeface="Luiss Sans"/>
              </a:rPr>
              <a:t>chiamata in </a:t>
            </a:r>
            <a:r>
              <a:rPr lang="en-US" sz="2000" cap="all" dirty="0" err="1">
                <a:latin typeface="Luiss Sans"/>
              </a:rPr>
              <a:t>sussidiarietà</a:t>
            </a:r>
            <a:r>
              <a:rPr lang="en-US" sz="2000" b="0" dirty="0">
                <a:latin typeface="Luiss Sans"/>
              </a:rPr>
              <a:t>: Art. 120 co. 2</a:t>
            </a:r>
            <a:br>
              <a:rPr lang="en-US" sz="2000" b="0" dirty="0">
                <a:latin typeface="Luiss Sans"/>
              </a:rPr>
            </a:br>
            <a:br>
              <a:rPr lang="en-US" sz="2000" b="0" dirty="0">
                <a:latin typeface="Luiss Sans"/>
              </a:rPr>
            </a:br>
            <a:r>
              <a:rPr lang="en-US" sz="2000" b="0" dirty="0">
                <a:latin typeface="Luiss Sans"/>
                <a:sym typeface="Wingdings" pitchFamily="2" charset="2"/>
              </a:rPr>
              <a:t> </a:t>
            </a:r>
            <a:r>
              <a:rPr lang="en-US" sz="2000" b="0" dirty="0" err="1">
                <a:latin typeface="Luiss Sans"/>
                <a:sym typeface="Wingdings" pitchFamily="2" charset="2"/>
              </a:rPr>
              <a:t>istituto</a:t>
            </a:r>
            <a:r>
              <a:rPr lang="en-US" sz="2000" b="0" dirty="0">
                <a:latin typeface="Luiss Sans"/>
                <a:sym typeface="Wingdings" pitchFamily="2" charset="2"/>
              </a:rPr>
              <a:t> </a:t>
            </a:r>
            <a:r>
              <a:rPr lang="en-US" sz="2000" b="0" dirty="0" err="1">
                <a:latin typeface="Luiss Sans"/>
                <a:sym typeface="Wingdings" pitchFamily="2" charset="2"/>
              </a:rPr>
              <a:t>che</a:t>
            </a:r>
            <a:r>
              <a:rPr lang="en-US" sz="2000" b="0" dirty="0">
                <a:latin typeface="Luiss Sans"/>
                <a:sym typeface="Wingdings" pitchFamily="2" charset="2"/>
              </a:rPr>
              <a:t> </a:t>
            </a:r>
            <a:r>
              <a:rPr lang="en-US" sz="2000" b="0" dirty="0" err="1">
                <a:latin typeface="Luiss Sans"/>
                <a:sym typeface="Wingdings" pitchFamily="2" charset="2"/>
              </a:rPr>
              <a:t>riguarda</a:t>
            </a:r>
            <a:r>
              <a:rPr lang="en-US" sz="2000" b="0" dirty="0">
                <a:latin typeface="Luiss Sans"/>
                <a:sym typeface="Wingdings" pitchFamily="2" charset="2"/>
              </a:rPr>
              <a:t> </a:t>
            </a:r>
            <a:r>
              <a:rPr lang="en-US" sz="2000" b="0" dirty="0" err="1">
                <a:latin typeface="Luiss Sans"/>
                <a:sym typeface="Wingdings" pitchFamily="2" charset="2"/>
              </a:rPr>
              <a:t>l’esercizio</a:t>
            </a:r>
            <a:r>
              <a:rPr lang="en-US" sz="2000" b="0" dirty="0">
                <a:latin typeface="Luiss Sans"/>
                <a:sym typeface="Wingdings" pitchFamily="2" charset="2"/>
              </a:rPr>
              <a:t> </a:t>
            </a:r>
            <a:r>
              <a:rPr lang="en-US" sz="2000" b="0" dirty="0" err="1">
                <a:latin typeface="Luiss Sans"/>
                <a:sym typeface="Wingdings" pitchFamily="2" charset="2"/>
              </a:rPr>
              <a:t>delle</a:t>
            </a:r>
            <a:r>
              <a:rPr lang="en-US" sz="2000" b="0" dirty="0">
                <a:latin typeface="Luiss Sans"/>
                <a:sym typeface="Wingdings" pitchFamily="2" charset="2"/>
              </a:rPr>
              <a:t> </a:t>
            </a:r>
            <a:r>
              <a:rPr lang="en-US" sz="2000" b="0" dirty="0" err="1">
                <a:latin typeface="Luiss Sans"/>
                <a:sym typeface="Wingdings" pitchFamily="2" charset="2"/>
              </a:rPr>
              <a:t>funzioni</a:t>
            </a:r>
            <a:r>
              <a:rPr lang="en-US" sz="2000" b="0" dirty="0">
                <a:latin typeface="Luiss Sans"/>
                <a:sym typeface="Wingdings" pitchFamily="2" charset="2"/>
              </a:rPr>
              <a:t> </a:t>
            </a:r>
            <a:r>
              <a:rPr lang="en-US" sz="2000" b="0" dirty="0" err="1">
                <a:latin typeface="Luiss Sans"/>
                <a:sym typeface="Wingdings" pitchFamily="2" charset="2"/>
              </a:rPr>
              <a:t>amministrative</a:t>
            </a:r>
            <a:r>
              <a:rPr lang="en-US" sz="2000" b="0" dirty="0">
                <a:latin typeface="Luiss Sans"/>
                <a:sym typeface="Wingdings" pitchFamily="2" charset="2"/>
              </a:rPr>
              <a:t>, ma </a:t>
            </a:r>
            <a:r>
              <a:rPr lang="en-US" sz="2000" b="0" dirty="0" err="1">
                <a:latin typeface="Luiss Sans"/>
                <a:sym typeface="Wingdings" pitchFamily="2" charset="2"/>
              </a:rPr>
              <a:t>esteso</a:t>
            </a:r>
            <a:r>
              <a:rPr lang="en-US" sz="2000" b="0" dirty="0">
                <a:latin typeface="Luiss Sans"/>
                <a:sym typeface="Wingdings" pitchFamily="2" charset="2"/>
              </a:rPr>
              <a:t> </a:t>
            </a:r>
            <a:r>
              <a:rPr lang="en-US" sz="2000" b="0" dirty="0" err="1">
                <a:latin typeface="Luiss Sans"/>
                <a:sym typeface="Wingdings" pitchFamily="2" charset="2"/>
              </a:rPr>
              <a:t>dalla</a:t>
            </a:r>
            <a:r>
              <a:rPr lang="en-US" sz="2000" b="0" dirty="0">
                <a:latin typeface="Luiss Sans"/>
                <a:sym typeface="Wingdings" pitchFamily="2" charset="2"/>
              </a:rPr>
              <a:t> </a:t>
            </a:r>
            <a:r>
              <a:rPr lang="en-US" sz="2000" b="0" dirty="0" err="1">
                <a:latin typeface="Luiss Sans"/>
                <a:sym typeface="Wingdings" pitchFamily="2" charset="2"/>
              </a:rPr>
              <a:t>giurisprudenza</a:t>
            </a:r>
            <a:r>
              <a:rPr lang="en-US" sz="2000" b="0" dirty="0">
                <a:latin typeface="Luiss Sans"/>
                <a:sym typeface="Wingdings" pitchFamily="2" charset="2"/>
              </a:rPr>
              <a:t> (C. Cost. 303/2003) </a:t>
            </a:r>
            <a:r>
              <a:rPr lang="en-US" sz="2000" b="0" dirty="0" err="1">
                <a:latin typeface="Luiss Sans"/>
                <a:sym typeface="Wingdings" pitchFamily="2" charset="2"/>
              </a:rPr>
              <a:t>anche</a:t>
            </a:r>
            <a:r>
              <a:rPr lang="en-US" sz="2000" b="0" dirty="0">
                <a:latin typeface="Luiss Sans"/>
                <a:sym typeface="Wingdings" pitchFamily="2" charset="2"/>
              </a:rPr>
              <a:t> alle </a:t>
            </a:r>
            <a:r>
              <a:rPr lang="en-US" sz="2000" b="0" dirty="0" err="1">
                <a:latin typeface="Luiss Sans"/>
                <a:sym typeface="Wingdings" pitchFamily="2" charset="2"/>
              </a:rPr>
              <a:t>funzioni</a:t>
            </a:r>
            <a:r>
              <a:rPr lang="en-US" sz="2000" b="0" dirty="0">
                <a:latin typeface="Luiss Sans"/>
                <a:sym typeface="Wingdings" pitchFamily="2" charset="2"/>
              </a:rPr>
              <a:t> legislative.</a:t>
            </a:r>
            <a:br>
              <a:rPr lang="en-US" sz="2000" b="0" dirty="0">
                <a:latin typeface="Luiss Sans"/>
                <a:sym typeface="Wingdings" pitchFamily="2" charset="2"/>
              </a:rPr>
            </a:br>
            <a:br>
              <a:rPr lang="en-US" sz="2000" b="0" dirty="0">
                <a:latin typeface="Luiss Sans"/>
              </a:rPr>
            </a:br>
            <a:r>
              <a:rPr lang="en-US" sz="1600" b="0" dirty="0">
                <a:latin typeface="Luiss Sans"/>
              </a:rPr>
              <a:t>“Il Governo </a:t>
            </a:r>
            <a:r>
              <a:rPr lang="en-US" sz="1600" b="0" dirty="0" err="1">
                <a:latin typeface="Luiss Sans"/>
              </a:rPr>
              <a:t>può</a:t>
            </a:r>
            <a:r>
              <a:rPr lang="en-US" sz="1600" b="0" dirty="0">
                <a:latin typeface="Luiss Sans"/>
              </a:rPr>
              <a:t> </a:t>
            </a:r>
            <a:r>
              <a:rPr lang="en-US" sz="1600" b="0" dirty="0" err="1">
                <a:latin typeface="Luiss Sans"/>
              </a:rPr>
              <a:t>sostituirsi</a:t>
            </a:r>
            <a:r>
              <a:rPr lang="en-US" sz="1600" b="0" dirty="0">
                <a:latin typeface="Luiss Sans"/>
              </a:rPr>
              <a:t> a </a:t>
            </a:r>
            <a:r>
              <a:rPr lang="en-US" sz="1600" b="0" dirty="0" err="1">
                <a:latin typeface="Luiss Sans"/>
              </a:rPr>
              <a:t>organi</a:t>
            </a:r>
            <a:r>
              <a:rPr lang="en-US" sz="1600" b="0" dirty="0">
                <a:latin typeface="Luiss Sans"/>
              </a:rPr>
              <a:t> </a:t>
            </a:r>
            <a:r>
              <a:rPr lang="en-US" sz="1600" b="0" dirty="0" err="1">
                <a:latin typeface="Luiss Sans"/>
              </a:rPr>
              <a:t>delle</a:t>
            </a:r>
            <a:r>
              <a:rPr lang="en-US" sz="1600" b="0" dirty="0">
                <a:latin typeface="Luiss Sans"/>
              </a:rPr>
              <a:t> </a:t>
            </a:r>
            <a:r>
              <a:rPr lang="en-US" sz="1600" b="0" dirty="0" err="1">
                <a:latin typeface="Luiss Sans"/>
              </a:rPr>
              <a:t>Regioni</a:t>
            </a:r>
            <a:r>
              <a:rPr lang="en-US" sz="1600" b="0" dirty="0">
                <a:latin typeface="Luiss Sans"/>
              </a:rPr>
              <a:t>, </a:t>
            </a:r>
            <a:r>
              <a:rPr lang="en-US" sz="1600" b="0" dirty="0" err="1">
                <a:latin typeface="Luiss Sans"/>
              </a:rPr>
              <a:t>delle</a:t>
            </a:r>
            <a:r>
              <a:rPr lang="en-US" sz="1600" b="0" dirty="0">
                <a:latin typeface="Luiss Sans"/>
              </a:rPr>
              <a:t> Città </a:t>
            </a:r>
            <a:r>
              <a:rPr lang="en-US" sz="1600" b="0" dirty="0" err="1">
                <a:latin typeface="Luiss Sans"/>
              </a:rPr>
              <a:t>metropolitane</a:t>
            </a:r>
            <a:r>
              <a:rPr lang="en-US" sz="1600" b="0" dirty="0">
                <a:latin typeface="Luiss Sans"/>
              </a:rPr>
              <a:t>, </a:t>
            </a:r>
            <a:r>
              <a:rPr lang="en-US" sz="1600" b="0" dirty="0" err="1">
                <a:latin typeface="Luiss Sans"/>
              </a:rPr>
              <a:t>delle</a:t>
            </a:r>
            <a:r>
              <a:rPr lang="en-US" sz="1600" b="0" dirty="0">
                <a:latin typeface="Luiss Sans"/>
              </a:rPr>
              <a:t> Province e </a:t>
            </a:r>
            <a:r>
              <a:rPr lang="en-US" sz="1600" b="0" dirty="0" err="1">
                <a:latin typeface="Luiss Sans"/>
              </a:rPr>
              <a:t>dei</a:t>
            </a:r>
            <a:r>
              <a:rPr lang="en-US" sz="1600" b="0" dirty="0">
                <a:latin typeface="Luiss Sans"/>
              </a:rPr>
              <a:t> </a:t>
            </a:r>
            <a:r>
              <a:rPr lang="en-US" sz="1600" b="0" dirty="0" err="1">
                <a:latin typeface="Luiss Sans"/>
              </a:rPr>
              <a:t>Comuni</a:t>
            </a:r>
            <a:r>
              <a:rPr lang="en-US" sz="1600" b="0" dirty="0">
                <a:latin typeface="Luiss Sans"/>
              </a:rPr>
              <a:t> […] </a:t>
            </a:r>
            <a:r>
              <a:rPr lang="en-US" sz="1600" b="0" dirty="0" err="1">
                <a:latin typeface="Luiss Sans"/>
              </a:rPr>
              <a:t>quando</a:t>
            </a:r>
            <a:r>
              <a:rPr lang="en-US" sz="1600" b="0" dirty="0">
                <a:latin typeface="Luiss Sans"/>
              </a:rPr>
              <a:t> lo </a:t>
            </a:r>
            <a:r>
              <a:rPr lang="en-US" sz="1600" b="0" dirty="0" err="1">
                <a:latin typeface="Luiss Sans"/>
              </a:rPr>
              <a:t>richiedono</a:t>
            </a:r>
            <a:r>
              <a:rPr lang="en-US" sz="1600" b="0" dirty="0">
                <a:latin typeface="Luiss Sans"/>
              </a:rPr>
              <a:t> la tutela </a:t>
            </a:r>
            <a:r>
              <a:rPr lang="en-US" sz="1600" b="0" dirty="0" err="1">
                <a:latin typeface="Luiss Sans"/>
              </a:rPr>
              <a:t>dell'unità</a:t>
            </a:r>
            <a:r>
              <a:rPr lang="en-US" sz="1600" b="0" dirty="0">
                <a:latin typeface="Luiss Sans"/>
              </a:rPr>
              <a:t> </a:t>
            </a:r>
            <a:r>
              <a:rPr lang="en-US" sz="1600" b="0" dirty="0" err="1">
                <a:latin typeface="Luiss Sans"/>
              </a:rPr>
              <a:t>giuridica</a:t>
            </a:r>
            <a:r>
              <a:rPr lang="en-US" sz="1600" b="0" dirty="0">
                <a:latin typeface="Luiss Sans"/>
              </a:rPr>
              <a:t> o </a:t>
            </a:r>
            <a:r>
              <a:rPr lang="en-US" sz="1600" b="0" dirty="0" err="1">
                <a:latin typeface="Luiss Sans"/>
              </a:rPr>
              <a:t>dell'unità</a:t>
            </a:r>
            <a:r>
              <a:rPr lang="en-US" sz="1600" b="0" dirty="0">
                <a:latin typeface="Luiss Sans"/>
              </a:rPr>
              <a:t> </a:t>
            </a:r>
            <a:r>
              <a:rPr lang="en-US" sz="1600" b="0" dirty="0" err="1">
                <a:latin typeface="Luiss Sans"/>
              </a:rPr>
              <a:t>economica</a:t>
            </a:r>
            <a:r>
              <a:rPr lang="en-US" sz="1600" b="0" dirty="0">
                <a:latin typeface="Luiss Sans"/>
              </a:rPr>
              <a:t> e in </a:t>
            </a:r>
            <a:r>
              <a:rPr lang="en-US" sz="1600" b="0" dirty="0" err="1">
                <a:latin typeface="Luiss Sans"/>
              </a:rPr>
              <a:t>particolare</a:t>
            </a:r>
            <a:r>
              <a:rPr lang="en-US" sz="1600" b="0" dirty="0">
                <a:latin typeface="Luiss Sans"/>
              </a:rPr>
              <a:t> la tutela </a:t>
            </a:r>
            <a:r>
              <a:rPr lang="en-US" sz="1600" b="0" dirty="0" err="1">
                <a:latin typeface="Luiss Sans"/>
              </a:rPr>
              <a:t>dei</a:t>
            </a:r>
            <a:r>
              <a:rPr lang="en-US" sz="1600" b="0" dirty="0">
                <a:latin typeface="Luiss Sans"/>
              </a:rPr>
              <a:t> </a:t>
            </a:r>
            <a:r>
              <a:rPr lang="en-US" sz="1600" b="0" dirty="0" err="1">
                <a:latin typeface="Luiss Sans"/>
              </a:rPr>
              <a:t>livelli</a:t>
            </a:r>
            <a:r>
              <a:rPr lang="en-US" sz="1600" b="0" dirty="0">
                <a:latin typeface="Luiss Sans"/>
              </a:rPr>
              <a:t> </a:t>
            </a:r>
            <a:r>
              <a:rPr lang="en-US" sz="1600" b="0" dirty="0" err="1">
                <a:latin typeface="Luiss Sans"/>
              </a:rPr>
              <a:t>essenziali</a:t>
            </a:r>
            <a:r>
              <a:rPr lang="en-US" sz="1600" b="0" dirty="0">
                <a:latin typeface="Luiss Sans"/>
              </a:rPr>
              <a:t> </a:t>
            </a:r>
            <a:r>
              <a:rPr lang="en-US" sz="1600" b="0" dirty="0" err="1">
                <a:latin typeface="Luiss Sans"/>
              </a:rPr>
              <a:t>delle</a:t>
            </a:r>
            <a:r>
              <a:rPr lang="en-US" sz="1600" b="0" dirty="0">
                <a:latin typeface="Luiss Sans"/>
              </a:rPr>
              <a:t> </a:t>
            </a:r>
            <a:r>
              <a:rPr lang="en-US" sz="1600" b="0" dirty="0" err="1">
                <a:latin typeface="Luiss Sans"/>
              </a:rPr>
              <a:t>prestazioni</a:t>
            </a:r>
            <a:r>
              <a:rPr lang="en-US" sz="1600" b="0" dirty="0">
                <a:latin typeface="Luiss Sans"/>
              </a:rPr>
              <a:t> </a:t>
            </a:r>
            <a:r>
              <a:rPr lang="en-US" sz="1600" b="0" dirty="0" err="1">
                <a:latin typeface="Luiss Sans"/>
              </a:rPr>
              <a:t>concernenti</a:t>
            </a:r>
            <a:r>
              <a:rPr lang="en-US" sz="1600" b="0" dirty="0">
                <a:latin typeface="Luiss Sans"/>
              </a:rPr>
              <a:t> </a:t>
            </a:r>
            <a:r>
              <a:rPr lang="en-US" sz="1600" b="0" dirty="0" err="1">
                <a:latin typeface="Luiss Sans"/>
              </a:rPr>
              <a:t>i</a:t>
            </a:r>
            <a:r>
              <a:rPr lang="en-US" sz="1600" b="0" dirty="0">
                <a:latin typeface="Luiss Sans"/>
              </a:rPr>
              <a:t> </a:t>
            </a:r>
            <a:r>
              <a:rPr lang="en-US" sz="1600" b="0" dirty="0" err="1">
                <a:latin typeface="Luiss Sans"/>
              </a:rPr>
              <a:t>diritti</a:t>
            </a:r>
            <a:r>
              <a:rPr lang="en-US" sz="1600" b="0" dirty="0">
                <a:latin typeface="Luiss Sans"/>
              </a:rPr>
              <a:t> </a:t>
            </a:r>
            <a:r>
              <a:rPr lang="en-US" sz="1600" b="0" dirty="0" err="1">
                <a:latin typeface="Luiss Sans"/>
              </a:rPr>
              <a:t>civili</a:t>
            </a:r>
            <a:r>
              <a:rPr lang="en-US" sz="1600" b="0" dirty="0">
                <a:latin typeface="Luiss Sans"/>
              </a:rPr>
              <a:t> e </a:t>
            </a:r>
            <a:r>
              <a:rPr lang="en-US" sz="1600" b="0" dirty="0" err="1">
                <a:latin typeface="Luiss Sans"/>
              </a:rPr>
              <a:t>sociali</a:t>
            </a:r>
            <a:r>
              <a:rPr lang="en-US" sz="1600" b="0" dirty="0">
                <a:latin typeface="Luiss Sans"/>
              </a:rPr>
              <a:t>, </a:t>
            </a:r>
            <a:r>
              <a:rPr lang="en-US" sz="1600" b="0" dirty="0" err="1">
                <a:latin typeface="Luiss Sans"/>
              </a:rPr>
              <a:t>prescindendo</a:t>
            </a:r>
            <a:r>
              <a:rPr lang="en-US" sz="1600" b="0" dirty="0">
                <a:latin typeface="Luiss Sans"/>
              </a:rPr>
              <a:t> </a:t>
            </a:r>
            <a:r>
              <a:rPr lang="en-US" sz="1600" b="0" dirty="0" err="1">
                <a:latin typeface="Luiss Sans"/>
              </a:rPr>
              <a:t>dai</a:t>
            </a:r>
            <a:r>
              <a:rPr lang="en-US" sz="1600" b="0" dirty="0">
                <a:latin typeface="Luiss Sans"/>
              </a:rPr>
              <a:t> </a:t>
            </a:r>
            <a:r>
              <a:rPr lang="en-US" sz="1600" b="0" dirty="0" err="1">
                <a:latin typeface="Luiss Sans"/>
              </a:rPr>
              <a:t>confini</a:t>
            </a:r>
            <a:r>
              <a:rPr lang="en-US" sz="1600" b="0" dirty="0">
                <a:latin typeface="Luiss Sans"/>
              </a:rPr>
              <a:t> </a:t>
            </a:r>
            <a:r>
              <a:rPr lang="en-US" sz="1600" b="0" dirty="0" err="1">
                <a:latin typeface="Luiss Sans"/>
              </a:rPr>
              <a:t>territoriali</a:t>
            </a:r>
            <a:r>
              <a:rPr lang="en-US" sz="1600" b="0" dirty="0">
                <a:latin typeface="Luiss Sans"/>
              </a:rPr>
              <a:t> </a:t>
            </a:r>
            <a:r>
              <a:rPr lang="en-US" sz="1600" b="0" dirty="0" err="1">
                <a:latin typeface="Luiss Sans"/>
              </a:rPr>
              <a:t>dei</a:t>
            </a:r>
            <a:r>
              <a:rPr lang="en-US" sz="1600" b="0" dirty="0">
                <a:latin typeface="Luiss Sans"/>
              </a:rPr>
              <a:t> </a:t>
            </a:r>
            <a:r>
              <a:rPr lang="en-US" sz="1600" b="0" dirty="0" err="1">
                <a:latin typeface="Luiss Sans"/>
              </a:rPr>
              <a:t>governi</a:t>
            </a:r>
            <a:r>
              <a:rPr lang="en-US" sz="1600" b="0" dirty="0">
                <a:latin typeface="Luiss Sans"/>
              </a:rPr>
              <a:t> </a:t>
            </a:r>
            <a:r>
              <a:rPr lang="en-US" sz="1600" b="0" dirty="0" err="1">
                <a:latin typeface="Luiss Sans"/>
              </a:rPr>
              <a:t>locali</a:t>
            </a:r>
            <a:r>
              <a:rPr lang="en-US" sz="1600" b="0" dirty="0">
                <a:latin typeface="Luiss Sans"/>
              </a:rPr>
              <a:t>. La </a:t>
            </a:r>
            <a:r>
              <a:rPr lang="en-US" sz="1600" b="0" dirty="0" err="1">
                <a:latin typeface="Luiss Sans"/>
              </a:rPr>
              <a:t>legge</a:t>
            </a:r>
            <a:r>
              <a:rPr lang="en-US" sz="1600" b="0" dirty="0">
                <a:latin typeface="Luiss Sans"/>
              </a:rPr>
              <a:t> </a:t>
            </a:r>
            <a:r>
              <a:rPr lang="en-US" sz="1600" b="0" dirty="0" err="1">
                <a:latin typeface="Luiss Sans"/>
              </a:rPr>
              <a:t>definisce</a:t>
            </a:r>
            <a:r>
              <a:rPr lang="en-US" sz="1600" b="0" dirty="0">
                <a:latin typeface="Luiss Sans"/>
              </a:rPr>
              <a:t> le procedure </a:t>
            </a:r>
            <a:r>
              <a:rPr lang="en-US" sz="1600" b="0" dirty="0" err="1">
                <a:latin typeface="Luiss Sans"/>
              </a:rPr>
              <a:t>atte</a:t>
            </a:r>
            <a:r>
              <a:rPr lang="en-US" sz="1600" b="0" dirty="0">
                <a:latin typeface="Luiss Sans"/>
              </a:rPr>
              <a:t> a </a:t>
            </a:r>
            <a:r>
              <a:rPr lang="en-US" sz="1600" b="0" dirty="0" err="1">
                <a:latin typeface="Luiss Sans"/>
              </a:rPr>
              <a:t>garantire</a:t>
            </a:r>
            <a:r>
              <a:rPr lang="en-US" sz="1600" b="0" dirty="0">
                <a:latin typeface="Luiss Sans"/>
              </a:rPr>
              <a:t> </a:t>
            </a:r>
            <a:r>
              <a:rPr lang="en-US" sz="1600" b="0" dirty="0" err="1">
                <a:latin typeface="Luiss Sans"/>
              </a:rPr>
              <a:t>che</a:t>
            </a:r>
            <a:r>
              <a:rPr lang="en-US" sz="1600" b="0" dirty="0">
                <a:latin typeface="Luiss Sans"/>
              </a:rPr>
              <a:t> </a:t>
            </a:r>
            <a:r>
              <a:rPr lang="en-US" sz="1600" b="0" dirty="0" err="1">
                <a:latin typeface="Luiss Sans"/>
              </a:rPr>
              <a:t>i</a:t>
            </a:r>
            <a:r>
              <a:rPr lang="en-US" sz="1600" b="0" dirty="0">
                <a:latin typeface="Luiss Sans"/>
              </a:rPr>
              <a:t> </a:t>
            </a:r>
            <a:r>
              <a:rPr lang="en-US" sz="1600" b="0" dirty="0" err="1">
                <a:latin typeface="Luiss Sans"/>
              </a:rPr>
              <a:t>poteri</a:t>
            </a:r>
            <a:r>
              <a:rPr lang="en-US" sz="1600" b="0" dirty="0">
                <a:latin typeface="Luiss Sans"/>
              </a:rPr>
              <a:t> </a:t>
            </a:r>
            <a:r>
              <a:rPr lang="en-US" sz="1600" b="0" dirty="0" err="1">
                <a:latin typeface="Luiss Sans"/>
              </a:rPr>
              <a:t>sostitutivi</a:t>
            </a:r>
            <a:r>
              <a:rPr lang="en-US" sz="1600" b="0" dirty="0">
                <a:latin typeface="Luiss Sans"/>
              </a:rPr>
              <a:t> </a:t>
            </a:r>
            <a:r>
              <a:rPr lang="en-US" sz="1600" b="0" dirty="0" err="1">
                <a:latin typeface="Luiss Sans"/>
              </a:rPr>
              <a:t>siano</a:t>
            </a:r>
            <a:r>
              <a:rPr lang="en-US" sz="1600" b="0" dirty="0">
                <a:latin typeface="Luiss Sans"/>
              </a:rPr>
              <a:t> </a:t>
            </a:r>
            <a:r>
              <a:rPr lang="en-US" sz="1600" b="0" dirty="0" err="1">
                <a:latin typeface="Luiss Sans"/>
              </a:rPr>
              <a:t>esercitati</a:t>
            </a:r>
            <a:r>
              <a:rPr lang="en-US" sz="1600" b="0" dirty="0">
                <a:latin typeface="Luiss Sans"/>
              </a:rPr>
              <a:t> </a:t>
            </a:r>
            <a:r>
              <a:rPr lang="en-US" sz="1600" b="0" dirty="0" err="1">
                <a:latin typeface="Luiss Sans"/>
              </a:rPr>
              <a:t>nel</a:t>
            </a:r>
            <a:r>
              <a:rPr lang="en-US" sz="1600" b="0" dirty="0">
                <a:latin typeface="Luiss Sans"/>
              </a:rPr>
              <a:t> rispetto del principio di </a:t>
            </a:r>
            <a:r>
              <a:rPr lang="en-US" sz="1600" dirty="0" err="1">
                <a:latin typeface="Luiss Sans"/>
              </a:rPr>
              <a:t>sussidiarietà</a:t>
            </a:r>
            <a:r>
              <a:rPr lang="en-US" sz="1600" b="0" dirty="0">
                <a:latin typeface="Luiss Sans"/>
              </a:rPr>
              <a:t> e del principio di </a:t>
            </a:r>
            <a:r>
              <a:rPr lang="en-US" sz="1600" dirty="0" err="1">
                <a:latin typeface="Luiss Sans"/>
              </a:rPr>
              <a:t>leale</a:t>
            </a:r>
            <a:r>
              <a:rPr lang="en-US" sz="1600" dirty="0">
                <a:latin typeface="Luiss Sans"/>
              </a:rPr>
              <a:t> </a:t>
            </a:r>
            <a:r>
              <a:rPr lang="en-US" sz="1600" dirty="0" err="1">
                <a:latin typeface="Luiss Sans"/>
              </a:rPr>
              <a:t>collaborazione</a:t>
            </a:r>
            <a:r>
              <a:rPr lang="en-US" sz="1600" b="0" dirty="0">
                <a:latin typeface="Luiss Sans"/>
              </a:rPr>
              <a:t>”.</a:t>
            </a:r>
            <a:br>
              <a:rPr lang="en-US" sz="2000" b="0" dirty="0">
                <a:latin typeface="Luiss Sans"/>
              </a:rPr>
            </a:br>
            <a:r>
              <a:rPr lang="en-US" sz="2000" dirty="0">
                <a:latin typeface="Luiss Sans"/>
              </a:rPr>
              <a:t> </a:t>
            </a:r>
            <a:br>
              <a:rPr lang="en-US" sz="2000" dirty="0">
                <a:latin typeface="Luiss Sans"/>
              </a:rPr>
            </a:br>
            <a:r>
              <a:rPr lang="en-US" sz="2000" dirty="0">
                <a:latin typeface="Luiss Sans"/>
                <a:sym typeface="Wingdings" pitchFamily="2" charset="2"/>
              </a:rPr>
              <a:t>N.B.: </a:t>
            </a:r>
            <a:r>
              <a:rPr lang="en-US" sz="2000" b="0" dirty="0" err="1">
                <a:latin typeface="Luiss Sans"/>
                <a:sym typeface="Wingdings" pitchFamily="2" charset="2"/>
              </a:rPr>
              <a:t>accanto</a:t>
            </a:r>
            <a:r>
              <a:rPr lang="en-US" sz="2000" b="0" dirty="0">
                <a:latin typeface="Luiss Sans"/>
                <a:sym typeface="Wingdings" pitchFamily="2" charset="2"/>
              </a:rPr>
              <a:t> ai </a:t>
            </a:r>
            <a:r>
              <a:rPr lang="en-US" sz="2000" b="0" dirty="0" err="1">
                <a:latin typeface="Luiss Sans"/>
                <a:sym typeface="Wingdings" pitchFamily="2" charset="2"/>
              </a:rPr>
              <a:t>poteri</a:t>
            </a:r>
            <a:r>
              <a:rPr lang="en-US" sz="2000" b="0" dirty="0">
                <a:latin typeface="Luiss Sans"/>
                <a:sym typeface="Wingdings" pitchFamily="2" charset="2"/>
              </a:rPr>
              <a:t> di </a:t>
            </a:r>
            <a:r>
              <a:rPr lang="en-US" sz="2000" b="0" dirty="0" err="1">
                <a:latin typeface="Luiss Sans"/>
                <a:sym typeface="Wingdings" pitchFamily="2" charset="2"/>
              </a:rPr>
              <a:t>sostituzione</a:t>
            </a:r>
            <a:r>
              <a:rPr lang="en-US" sz="2000" b="0" dirty="0">
                <a:latin typeface="Luiss Sans"/>
                <a:sym typeface="Wingdings" pitchFamily="2" charset="2"/>
              </a:rPr>
              <a:t> “</a:t>
            </a:r>
            <a:r>
              <a:rPr lang="en-US" sz="2000" b="0" dirty="0" err="1">
                <a:latin typeface="Luiss Sans"/>
                <a:sym typeface="Wingdings" pitchFamily="2" charset="2"/>
              </a:rPr>
              <a:t>straordinaria</a:t>
            </a:r>
            <a:r>
              <a:rPr lang="en-US" sz="2000" b="0" dirty="0">
                <a:latin typeface="Luiss Sans"/>
                <a:sym typeface="Wingdings" pitchFamily="2" charset="2"/>
              </a:rPr>
              <a:t>” (art. 120) la </a:t>
            </a:r>
            <a:r>
              <a:rPr lang="en-US" sz="2000" b="0" dirty="0" err="1">
                <a:latin typeface="Luiss Sans"/>
                <a:sym typeface="Wingdings" pitchFamily="2" charset="2"/>
              </a:rPr>
              <a:t>giurisprudenza</a:t>
            </a:r>
            <a:r>
              <a:rPr lang="en-US" sz="2000" b="0" dirty="0">
                <a:latin typeface="Luiss Sans"/>
                <a:sym typeface="Wingdings" pitchFamily="2" charset="2"/>
              </a:rPr>
              <a:t> </a:t>
            </a:r>
            <a:r>
              <a:rPr lang="en-US" sz="2000" b="0" dirty="0" err="1">
                <a:latin typeface="Luiss Sans"/>
                <a:sym typeface="Wingdings" pitchFamily="2" charset="2"/>
              </a:rPr>
              <a:t>riconosce</a:t>
            </a:r>
            <a:r>
              <a:rPr lang="en-US" sz="2000" b="0" dirty="0">
                <a:latin typeface="Luiss Sans"/>
                <a:sym typeface="Wingdings" pitchFamily="2" charset="2"/>
              </a:rPr>
              <a:t> </a:t>
            </a:r>
            <a:r>
              <a:rPr lang="en-US" sz="2000" b="0" dirty="0" err="1">
                <a:latin typeface="Luiss Sans"/>
                <a:sym typeface="Wingdings" pitchFamily="2" charset="2"/>
              </a:rPr>
              <a:t>anche</a:t>
            </a:r>
            <a:r>
              <a:rPr lang="en-US" sz="2000" b="0" dirty="0">
                <a:latin typeface="Luiss Sans"/>
                <a:sym typeface="Wingdings" pitchFamily="2" charset="2"/>
              </a:rPr>
              <a:t> </a:t>
            </a:r>
            <a:r>
              <a:rPr lang="en-US" sz="2000" b="0" dirty="0" err="1">
                <a:latin typeface="Luiss Sans"/>
                <a:sym typeface="Wingdings" pitchFamily="2" charset="2"/>
              </a:rPr>
              <a:t>poteri</a:t>
            </a:r>
            <a:r>
              <a:rPr lang="en-US" sz="2000" b="0" dirty="0">
                <a:latin typeface="Luiss Sans"/>
                <a:sym typeface="Wingdings" pitchFamily="2" charset="2"/>
              </a:rPr>
              <a:t> di </a:t>
            </a:r>
            <a:r>
              <a:rPr lang="en-US" sz="2000" b="0" dirty="0" err="1">
                <a:latin typeface="Luiss Sans"/>
                <a:sym typeface="Wingdings" pitchFamily="2" charset="2"/>
              </a:rPr>
              <a:t>sostituzione</a:t>
            </a:r>
            <a:r>
              <a:rPr lang="en-US" sz="2000" b="0" dirty="0">
                <a:latin typeface="Luiss Sans"/>
                <a:sym typeface="Wingdings" pitchFamily="2" charset="2"/>
              </a:rPr>
              <a:t> “</a:t>
            </a:r>
            <a:r>
              <a:rPr lang="en-US" sz="2000" b="0" dirty="0" err="1">
                <a:latin typeface="Luiss Sans"/>
                <a:sym typeface="Wingdings" pitchFamily="2" charset="2"/>
              </a:rPr>
              <a:t>ordinaria</a:t>
            </a:r>
            <a:r>
              <a:rPr lang="en-US" sz="2000" b="0" dirty="0">
                <a:latin typeface="Luiss Sans"/>
                <a:sym typeface="Wingdings" pitchFamily="2" charset="2"/>
              </a:rPr>
              <a:t>”, </a:t>
            </a:r>
            <a:r>
              <a:rPr lang="en-US" sz="2000" dirty="0" err="1">
                <a:latin typeface="Luiss Sans"/>
                <a:sym typeface="Wingdings" pitchFamily="2" charset="2"/>
              </a:rPr>
              <a:t>sia</a:t>
            </a:r>
            <a:r>
              <a:rPr lang="en-US" sz="2000" dirty="0">
                <a:latin typeface="Luiss Sans"/>
                <a:sym typeface="Wingdings" pitchFamily="2" charset="2"/>
              </a:rPr>
              <a:t> </a:t>
            </a:r>
            <a:r>
              <a:rPr lang="en-US" sz="2000" dirty="0" err="1">
                <a:latin typeface="Luiss Sans"/>
                <a:sym typeface="Wingdings" pitchFamily="2" charset="2"/>
              </a:rPr>
              <a:t>allo</a:t>
            </a:r>
            <a:r>
              <a:rPr lang="en-US" sz="2000" dirty="0">
                <a:latin typeface="Luiss Sans"/>
                <a:sym typeface="Wingdings" pitchFamily="2" charset="2"/>
              </a:rPr>
              <a:t> </a:t>
            </a:r>
            <a:r>
              <a:rPr lang="en-US" sz="2000" dirty="0" err="1">
                <a:latin typeface="Luiss Sans"/>
                <a:sym typeface="Wingdings" pitchFamily="2" charset="2"/>
              </a:rPr>
              <a:t>Stato</a:t>
            </a:r>
            <a:r>
              <a:rPr lang="en-US" sz="2000" dirty="0">
                <a:latin typeface="Luiss Sans"/>
                <a:sym typeface="Wingdings" pitchFamily="2" charset="2"/>
              </a:rPr>
              <a:t> </a:t>
            </a:r>
            <a:r>
              <a:rPr lang="en-US" sz="2000" dirty="0" err="1">
                <a:latin typeface="Luiss Sans"/>
                <a:sym typeface="Wingdings" pitchFamily="2" charset="2"/>
              </a:rPr>
              <a:t>che</a:t>
            </a:r>
            <a:r>
              <a:rPr lang="en-US" sz="2000" dirty="0">
                <a:latin typeface="Luiss Sans"/>
                <a:sym typeface="Wingdings" pitchFamily="2" charset="2"/>
              </a:rPr>
              <a:t> alle </a:t>
            </a:r>
            <a:r>
              <a:rPr lang="en-US" sz="2000" dirty="0" err="1">
                <a:latin typeface="Luiss Sans"/>
                <a:sym typeface="Wingdings" pitchFamily="2" charset="2"/>
              </a:rPr>
              <a:t>Regioni</a:t>
            </a:r>
            <a:r>
              <a:rPr lang="en-US" sz="2000" b="0" dirty="0">
                <a:latin typeface="Luiss Sans"/>
                <a:sym typeface="Wingdings" pitchFamily="2" charset="2"/>
              </a:rPr>
              <a:t>, </a:t>
            </a:r>
            <a:r>
              <a:rPr lang="en-US" sz="2000" b="0" dirty="0" err="1">
                <a:latin typeface="Luiss Sans"/>
                <a:sym typeface="Wingdings" pitchFamily="2" charset="2"/>
              </a:rPr>
              <a:t>nelle</a:t>
            </a:r>
            <a:r>
              <a:rPr lang="en-US" sz="2000" b="0" dirty="0">
                <a:latin typeface="Luiss Sans"/>
                <a:sym typeface="Wingdings" pitchFamily="2" charset="2"/>
              </a:rPr>
              <a:t> </a:t>
            </a:r>
            <a:r>
              <a:rPr lang="en-US" sz="2000" b="0" dirty="0" err="1">
                <a:latin typeface="Luiss Sans"/>
                <a:sym typeface="Wingdings" pitchFamily="2" charset="2"/>
              </a:rPr>
              <a:t>funzione</a:t>
            </a:r>
            <a:r>
              <a:rPr lang="en-US" sz="2000" b="0" dirty="0">
                <a:latin typeface="Luiss Sans"/>
                <a:sym typeface="Wingdings" pitchFamily="2" charset="2"/>
              </a:rPr>
              <a:t> </a:t>
            </a:r>
            <a:r>
              <a:rPr lang="en-US" sz="2000" b="0" dirty="0" err="1">
                <a:latin typeface="Luiss Sans"/>
                <a:sym typeface="Wingdings" pitchFamily="2" charset="2"/>
              </a:rPr>
              <a:t>attribuite</a:t>
            </a:r>
            <a:r>
              <a:rPr lang="en-US" sz="2000" b="0" dirty="0">
                <a:latin typeface="Luiss Sans"/>
                <a:sym typeface="Wingdings" pitchFamily="2" charset="2"/>
              </a:rPr>
              <a:t> con </a:t>
            </a:r>
            <a:r>
              <a:rPr lang="en-US" sz="2000" b="0" dirty="0" err="1">
                <a:latin typeface="Luiss Sans"/>
                <a:sym typeface="Wingdings" pitchFamily="2" charset="2"/>
              </a:rPr>
              <a:t>legge</a:t>
            </a:r>
            <a:r>
              <a:rPr lang="en-US" sz="2000" b="0" dirty="0">
                <a:latin typeface="Luiss Sans"/>
                <a:sym typeface="Wingdings" pitchFamily="2" charset="2"/>
              </a:rPr>
              <a:t> </a:t>
            </a:r>
            <a:r>
              <a:rPr lang="en-US" sz="2000" b="0" dirty="0" err="1">
                <a:latin typeface="Luiss Sans"/>
                <a:sym typeface="Wingdings" pitchFamily="2" charset="2"/>
              </a:rPr>
              <a:t>statale</a:t>
            </a:r>
            <a:r>
              <a:rPr lang="en-US" sz="2000" b="0" dirty="0">
                <a:latin typeface="Luiss Sans"/>
                <a:sym typeface="Wingdings" pitchFamily="2" charset="2"/>
              </a:rPr>
              <a:t> o </a:t>
            </a:r>
            <a:r>
              <a:rPr lang="en-US" sz="2000" b="0" dirty="0" err="1">
                <a:latin typeface="Luiss Sans"/>
                <a:sym typeface="Wingdings" pitchFamily="2" charset="2"/>
              </a:rPr>
              <a:t>regionale</a:t>
            </a:r>
            <a:r>
              <a:rPr lang="en-US" sz="2000" b="0" dirty="0">
                <a:latin typeface="Luiss Sans"/>
                <a:sym typeface="Wingdings" pitchFamily="2" charset="2"/>
              </a:rPr>
              <a:t>, per </a:t>
            </a:r>
            <a:r>
              <a:rPr lang="en-US" sz="2000" b="0" dirty="0" err="1">
                <a:latin typeface="Luiss Sans"/>
                <a:sym typeface="Wingdings" pitchFamily="2" charset="2"/>
              </a:rPr>
              <a:t>ragioni</a:t>
            </a:r>
            <a:r>
              <a:rPr lang="en-US" sz="2000" b="0" dirty="0">
                <a:latin typeface="Luiss Sans"/>
                <a:sym typeface="Wingdings" pitchFamily="2" charset="2"/>
              </a:rPr>
              <a:t> di </a:t>
            </a:r>
            <a:r>
              <a:rPr lang="en-US" sz="2000" b="0" dirty="0" err="1">
                <a:latin typeface="Luiss Sans"/>
                <a:sym typeface="Wingdings" pitchFamily="2" charset="2"/>
              </a:rPr>
              <a:t>uniformità</a:t>
            </a:r>
            <a:r>
              <a:rPr lang="en-US" sz="2000" b="0" dirty="0">
                <a:latin typeface="Luiss Sans"/>
                <a:sym typeface="Wingdings" pitchFamily="2" charset="2"/>
              </a:rPr>
              <a:t> (C. Cost. 43/2004).</a:t>
            </a: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7E5B9A24-D772-F10C-C22D-E21B52B51CF5}"/>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574947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3E410-F8ED-2A20-06EE-35F70A9EA77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685354-0732-7597-8C03-767DA2BCD5D1}"/>
              </a:ext>
            </a:extLst>
          </p:cNvPr>
          <p:cNvSpPr>
            <a:spLocks noGrp="1"/>
          </p:cNvSpPr>
          <p:nvPr>
            <p:ph type="ctrTitle"/>
          </p:nvPr>
        </p:nvSpPr>
        <p:spPr>
          <a:xfrm>
            <a:off x="506353" y="1672314"/>
            <a:ext cx="11189995" cy="387798"/>
          </a:xfrm>
        </p:spPr>
        <p:txBody>
          <a:bodyPr/>
          <a:lstStyle/>
          <a:p>
            <a:r>
              <a:rPr lang="it-IT" sz="2800" dirty="0"/>
              <a:t>Focus: la chiamata in sussidiarietà (C. cost. n. 303/2003)</a:t>
            </a:r>
          </a:p>
        </p:txBody>
      </p:sp>
      <p:sp>
        <p:nvSpPr>
          <p:cNvPr id="3" name="Sottotitolo 2">
            <a:extLst>
              <a:ext uri="{FF2B5EF4-FFF2-40B4-BE49-F238E27FC236}">
                <a16:creationId xmlns:a16="http://schemas.microsoft.com/office/drawing/2014/main" id="{A7BADB6E-8681-1A33-A4EB-167F4B89E99B}"/>
              </a:ext>
            </a:extLst>
          </p:cNvPr>
          <p:cNvSpPr>
            <a:spLocks noGrp="1"/>
          </p:cNvSpPr>
          <p:nvPr>
            <p:ph type="subTitle" idx="1"/>
          </p:nvPr>
        </p:nvSpPr>
        <p:spPr>
          <a:xfrm>
            <a:off x="498261" y="2243181"/>
            <a:ext cx="11189994" cy="2621230"/>
          </a:xfrm>
        </p:spPr>
        <p:txBody>
          <a:bodyPr/>
          <a:lstStyle/>
          <a:p>
            <a:r>
              <a:rPr lang="it-IT" sz="2000" dirty="0">
                <a:solidFill>
                  <a:schemeClr val="accent1">
                    <a:lumMod val="50000"/>
                  </a:schemeClr>
                </a:solidFill>
              </a:rPr>
              <a:t>«</a:t>
            </a:r>
            <a:r>
              <a:rPr lang="it-IT" sz="2000" b="0" i="0" dirty="0">
                <a:solidFill>
                  <a:schemeClr val="accent1">
                    <a:lumMod val="50000"/>
                  </a:schemeClr>
                </a:solidFill>
                <a:effectLst/>
                <a:latin typeface="Times New Roman" panose="02020603050405020304" pitchFamily="18" charset="0"/>
              </a:rPr>
              <a:t>nelle materie di competenza statale esclusiva o concorrente, in virtù dell'art. 118, primo comma, la legge può attribuire allo Stato funzioni amministrative e riconosciuto che, in ossequio ai canoni fondanti dello Stato di diritto, essa è anche abilitata a organizzarle e regolarle, al fine di renderne l'esercizio permanentemente raffrontabile a un parametro legale, resta da chiarire che i principî di sussidiarietà e di adeguatezza convivono con il normale riparto di competenze legislative contenuto nel Titolo V e possono giustificarne una deroga solo se la valutazione dell'interesse pubblico sottostante all'assunzione di funzioni regionali da parte dello Stato sia proporzionata, non risulti affetta da irragionevolezza alla stregua di uno scrutinio stretto di costituzionalità, e sia oggetto di un accordo stipulato con la Regione interessata»</a:t>
            </a:r>
          </a:p>
          <a:p>
            <a:r>
              <a:rPr lang="it-IT" sz="2000" dirty="0">
                <a:solidFill>
                  <a:schemeClr val="accent1">
                    <a:lumMod val="50000"/>
                  </a:schemeClr>
                </a:solidFill>
                <a:latin typeface="Times New Roman" panose="02020603050405020304" pitchFamily="18" charset="0"/>
              </a:rPr>
              <a:t>- Valenza procedimentale della sussidiarietà e principio dell’intesa in senso forte</a:t>
            </a:r>
            <a:endParaRPr lang="it-IT" sz="2000" dirty="0">
              <a:solidFill>
                <a:schemeClr val="accent1">
                  <a:lumMod val="50000"/>
                </a:schemeClr>
              </a:solidFill>
            </a:endParaRPr>
          </a:p>
        </p:txBody>
      </p:sp>
      <p:sp>
        <p:nvSpPr>
          <p:cNvPr id="4" name="Segnaposto testo 3">
            <a:extLst>
              <a:ext uri="{FF2B5EF4-FFF2-40B4-BE49-F238E27FC236}">
                <a16:creationId xmlns:a16="http://schemas.microsoft.com/office/drawing/2014/main" id="{76902EDE-A360-00F2-6C76-97198BA4B202}"/>
              </a:ext>
            </a:extLst>
          </p:cNvPr>
          <p:cNvSpPr>
            <a:spLocks noGrp="1"/>
          </p:cNvSpPr>
          <p:nvPr>
            <p:ph type="body" sz="quarter" idx="11"/>
          </p:nvPr>
        </p:nvSpPr>
        <p:spPr/>
        <p:txBody>
          <a:bodyPr/>
          <a:lstStyle/>
          <a:p>
            <a:r>
              <a:rPr lang="en-US" b="1" dirty="0" err="1"/>
              <a:t>Dipartimento</a:t>
            </a:r>
            <a:r>
              <a:rPr lang="en-US" b="1" dirty="0"/>
              <a:t> di </a:t>
            </a:r>
            <a:r>
              <a:rPr lang="en-US" b="1" dirty="0" err="1"/>
              <a:t>Giurisprudenza</a:t>
            </a:r>
            <a:endParaRPr lang="en-US" b="1" dirty="0"/>
          </a:p>
          <a:p>
            <a:endParaRPr lang="it-IT" dirty="0"/>
          </a:p>
        </p:txBody>
      </p:sp>
    </p:spTree>
    <p:extLst>
      <p:ext uri="{BB962C8B-B14F-4D97-AF65-F5344CB8AC3E}">
        <p14:creationId xmlns:p14="http://schemas.microsoft.com/office/powerpoint/2010/main" val="410072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314F1-7609-75FF-7F50-D8EDB52E9FB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5FC53A-8F2B-CDE9-7E3B-61906C4C3314}"/>
              </a:ext>
            </a:extLst>
          </p:cNvPr>
          <p:cNvSpPr>
            <a:spLocks noGrp="1"/>
          </p:cNvSpPr>
          <p:nvPr>
            <p:ph type="ctrTitle"/>
          </p:nvPr>
        </p:nvSpPr>
        <p:spPr>
          <a:xfrm>
            <a:off x="883600" y="1446684"/>
            <a:ext cx="9920614" cy="2963888"/>
          </a:xfrm>
        </p:spPr>
        <p:txBody>
          <a:bodyPr/>
          <a:lstStyle/>
          <a:p>
            <a:r>
              <a:rPr lang="en-US" sz="1800" dirty="0">
                <a:latin typeface="Luiss Sans"/>
              </a:rPr>
              <a:t>LE RAGIONI DELLA CITTÀ: PERCHÈ DARE PRIORITÀ ALL’ENTE DI LIVELLO PIÙ BASSO?</a:t>
            </a:r>
            <a:br>
              <a:rPr lang="en-US" sz="1800" dirty="0">
                <a:latin typeface="Luiss Sans"/>
              </a:rPr>
            </a:br>
            <a:r>
              <a:rPr lang="en-US" sz="1800" b="0" dirty="0" err="1">
                <a:latin typeface="Luiss Sans"/>
              </a:rPr>
              <a:t>Cfr</a:t>
            </a:r>
            <a:r>
              <a:rPr lang="en-US" sz="1800" b="0" dirty="0">
                <a:latin typeface="Luiss Sans"/>
              </a:rPr>
              <a:t>. G. </a:t>
            </a:r>
            <a:r>
              <a:rPr lang="en-US" sz="1800" b="0" dirty="0" err="1">
                <a:latin typeface="Luiss Sans"/>
              </a:rPr>
              <a:t>Comazzetto</a:t>
            </a:r>
            <a:r>
              <a:rPr lang="en-US" sz="1800" b="0" dirty="0">
                <a:latin typeface="Luiss Sans"/>
              </a:rPr>
              <a:t>, Le </a:t>
            </a:r>
            <a:r>
              <a:rPr lang="en-US" sz="1800" b="0" dirty="0" err="1">
                <a:latin typeface="Luiss Sans"/>
              </a:rPr>
              <a:t>città</a:t>
            </a:r>
            <a:r>
              <a:rPr lang="en-US" sz="1800" b="0" dirty="0">
                <a:latin typeface="Luiss Sans"/>
              </a:rPr>
              <a:t> </a:t>
            </a:r>
            <a:r>
              <a:rPr lang="en-US" sz="1800" b="0" dirty="0" err="1">
                <a:latin typeface="Luiss Sans"/>
              </a:rPr>
              <a:t>nel</a:t>
            </a:r>
            <a:r>
              <a:rPr lang="en-US" sz="1800" b="0" dirty="0">
                <a:latin typeface="Luiss Sans"/>
              </a:rPr>
              <a:t> </a:t>
            </a:r>
            <a:r>
              <a:rPr lang="en-US" sz="1800" b="0" dirty="0" err="1">
                <a:latin typeface="Luiss Sans"/>
              </a:rPr>
              <a:t>processo</a:t>
            </a:r>
            <a:r>
              <a:rPr lang="en-US" sz="1800" b="0" dirty="0">
                <a:latin typeface="Luiss Sans"/>
              </a:rPr>
              <a:t> di </a:t>
            </a:r>
            <a:r>
              <a:rPr lang="en-US" sz="1800" b="0" dirty="0" err="1">
                <a:latin typeface="Luiss Sans"/>
              </a:rPr>
              <a:t>integrazione</a:t>
            </a:r>
            <a:r>
              <a:rPr lang="en-US" sz="1800" b="0" dirty="0">
                <a:latin typeface="Luiss Sans"/>
              </a:rPr>
              <a:t> </a:t>
            </a:r>
            <a:r>
              <a:rPr lang="en-US" sz="1800" b="0" dirty="0" err="1">
                <a:latin typeface="Luiss Sans"/>
              </a:rPr>
              <a:t>europea</a:t>
            </a:r>
            <a:br>
              <a:rPr lang="en-US" sz="1800" dirty="0">
                <a:latin typeface="Luiss Sans"/>
              </a:rPr>
            </a:br>
            <a:br>
              <a:rPr lang="en-US" sz="1800" dirty="0">
                <a:latin typeface="Luiss Sans"/>
              </a:rPr>
            </a:br>
            <a:r>
              <a:rPr lang="en-US" sz="1800" dirty="0">
                <a:latin typeface="Luiss Sans"/>
              </a:rPr>
              <a:t>1. CONOSCENZA</a:t>
            </a:r>
            <a:br>
              <a:rPr lang="en-US" sz="1800" b="0" dirty="0">
                <a:latin typeface="Luiss Sans"/>
              </a:rPr>
            </a:br>
            <a:r>
              <a:rPr lang="en-US" sz="1800" b="0" dirty="0">
                <a:latin typeface="Luiss Sans"/>
              </a:rPr>
              <a:t>Il </a:t>
            </a:r>
            <a:r>
              <a:rPr lang="en-US" sz="1800" b="0" dirty="0" err="1">
                <a:latin typeface="Luiss Sans"/>
              </a:rPr>
              <a:t>livello</a:t>
            </a:r>
            <a:r>
              <a:rPr lang="en-US" sz="1800" b="0" dirty="0">
                <a:latin typeface="Luiss Sans"/>
              </a:rPr>
              <a:t> di </a:t>
            </a:r>
            <a:r>
              <a:rPr lang="en-US" sz="1800" b="0" dirty="0" err="1">
                <a:latin typeface="Luiss Sans"/>
              </a:rPr>
              <a:t>governo</a:t>
            </a:r>
            <a:r>
              <a:rPr lang="en-US" sz="1800" b="0" dirty="0">
                <a:latin typeface="Luiss Sans"/>
              </a:rPr>
              <a:t> </a:t>
            </a:r>
            <a:r>
              <a:rPr lang="en-US" sz="1800" b="0" dirty="0" err="1">
                <a:latin typeface="Luiss Sans"/>
              </a:rPr>
              <a:t>più</a:t>
            </a:r>
            <a:r>
              <a:rPr lang="en-US" sz="1800" b="0" dirty="0">
                <a:latin typeface="Luiss Sans"/>
              </a:rPr>
              <a:t> </a:t>
            </a:r>
            <a:r>
              <a:rPr lang="en-US" sz="1800" b="0" dirty="0" err="1">
                <a:latin typeface="Luiss Sans"/>
              </a:rPr>
              <a:t>vicino</a:t>
            </a:r>
            <a:r>
              <a:rPr lang="en-US" sz="1800" b="0" dirty="0">
                <a:latin typeface="Luiss Sans"/>
              </a:rPr>
              <a:t> al </a:t>
            </a:r>
            <a:r>
              <a:rPr lang="en-US" sz="1800" b="0" dirty="0" err="1">
                <a:latin typeface="Luiss Sans"/>
              </a:rPr>
              <a:t>popolo</a:t>
            </a:r>
            <a:r>
              <a:rPr lang="en-US" sz="1800" b="0" dirty="0">
                <a:latin typeface="Luiss Sans"/>
              </a:rPr>
              <a:t> </a:t>
            </a:r>
            <a:r>
              <a:rPr lang="en-US" sz="1800" b="0" dirty="0" err="1">
                <a:latin typeface="Luiss Sans"/>
              </a:rPr>
              <a:t>è</a:t>
            </a:r>
            <a:r>
              <a:rPr lang="en-US" sz="1800" b="0" dirty="0">
                <a:latin typeface="Luiss Sans"/>
              </a:rPr>
              <a:t> </a:t>
            </a:r>
            <a:r>
              <a:rPr lang="en-US" sz="1800" b="0" dirty="0" err="1">
                <a:latin typeface="Luiss Sans"/>
              </a:rPr>
              <a:t>quello</a:t>
            </a:r>
            <a:r>
              <a:rPr lang="en-US" sz="1800" b="0" dirty="0">
                <a:latin typeface="Luiss Sans"/>
              </a:rPr>
              <a:t> </a:t>
            </a:r>
            <a:r>
              <a:rPr lang="en-US" sz="1800" b="0" dirty="0" err="1">
                <a:latin typeface="Luiss Sans"/>
              </a:rPr>
              <a:t>che</a:t>
            </a:r>
            <a:r>
              <a:rPr lang="en-US" sz="1800" b="0" dirty="0">
                <a:latin typeface="Luiss Sans"/>
              </a:rPr>
              <a:t> </a:t>
            </a:r>
            <a:r>
              <a:rPr lang="en-US" sz="1800" b="0" dirty="0" err="1">
                <a:latin typeface="Luiss Sans"/>
              </a:rPr>
              <a:t>meglio</a:t>
            </a:r>
            <a:r>
              <a:rPr lang="en-US" sz="1800" b="0" dirty="0">
                <a:latin typeface="Luiss Sans"/>
              </a:rPr>
              <a:t> di tutti ne </a:t>
            </a:r>
            <a:r>
              <a:rPr lang="en-US" sz="1800" b="0" dirty="0" err="1">
                <a:latin typeface="Luiss Sans"/>
              </a:rPr>
              <a:t>conosce</a:t>
            </a:r>
            <a:r>
              <a:rPr lang="en-US" sz="1800" b="0" dirty="0">
                <a:latin typeface="Luiss Sans"/>
              </a:rPr>
              <a:t> le </a:t>
            </a:r>
            <a:r>
              <a:rPr lang="en-US" sz="1800" b="0" dirty="0" err="1">
                <a:latin typeface="Luiss Sans"/>
              </a:rPr>
              <a:t>esigenze</a:t>
            </a:r>
            <a:r>
              <a:rPr lang="en-US" sz="1800" b="0" dirty="0">
                <a:latin typeface="Luiss Sans"/>
              </a:rPr>
              <a:t>. </a:t>
            </a:r>
            <a:r>
              <a:rPr lang="en-US" sz="1800" b="0" dirty="0" err="1">
                <a:latin typeface="Luiss Sans"/>
              </a:rPr>
              <a:t>Riconducibile</a:t>
            </a:r>
            <a:r>
              <a:rPr lang="en-US" sz="1800" b="0" dirty="0">
                <a:latin typeface="Luiss Sans"/>
              </a:rPr>
              <a:t> a </a:t>
            </a:r>
            <a:r>
              <a:rPr lang="en-US" sz="1800" b="0" dirty="0" err="1">
                <a:latin typeface="Luiss Sans"/>
              </a:rPr>
              <a:t>buon</a:t>
            </a:r>
            <a:r>
              <a:rPr lang="en-US" sz="1800" b="0" dirty="0">
                <a:latin typeface="Luiss Sans"/>
              </a:rPr>
              <a:t> </a:t>
            </a:r>
            <a:r>
              <a:rPr lang="en-US" sz="1800" b="0" dirty="0" err="1">
                <a:latin typeface="Luiss Sans"/>
              </a:rPr>
              <a:t>andamento</a:t>
            </a:r>
            <a:r>
              <a:rPr lang="en-US" sz="1800" b="0" dirty="0">
                <a:latin typeface="Luiss Sans"/>
              </a:rPr>
              <a:t> </a:t>
            </a:r>
            <a:r>
              <a:rPr lang="en-US" sz="1800" b="0" dirty="0" err="1">
                <a:latin typeface="Luiss Sans"/>
              </a:rPr>
              <a:t>della</a:t>
            </a:r>
            <a:r>
              <a:rPr lang="en-US" sz="1800" b="0" dirty="0">
                <a:latin typeface="Luiss Sans"/>
              </a:rPr>
              <a:t> </a:t>
            </a:r>
            <a:r>
              <a:rPr lang="en-US" sz="1800" b="0" dirty="0" err="1">
                <a:latin typeface="Luiss Sans"/>
              </a:rPr>
              <a:t>pubblica</a:t>
            </a:r>
            <a:r>
              <a:rPr lang="en-US" sz="1800" b="0" dirty="0">
                <a:latin typeface="Luiss Sans"/>
              </a:rPr>
              <a:t> </a:t>
            </a:r>
            <a:r>
              <a:rPr lang="en-US" sz="1800" b="0" dirty="0" err="1">
                <a:latin typeface="Luiss Sans"/>
              </a:rPr>
              <a:t>amministrazione</a:t>
            </a:r>
            <a:r>
              <a:rPr lang="en-US" sz="1800" b="0" dirty="0">
                <a:latin typeface="Luiss Sans"/>
              </a:rPr>
              <a:t> (</a:t>
            </a:r>
            <a:r>
              <a:rPr lang="en-US" sz="1800" b="0" dirty="0" err="1">
                <a:latin typeface="Luiss Sans"/>
              </a:rPr>
              <a:t>efficienza</a:t>
            </a:r>
            <a:r>
              <a:rPr lang="en-US" sz="1800" b="0" dirty="0">
                <a:latin typeface="Luiss Sans"/>
              </a:rPr>
              <a:t> ed </a:t>
            </a:r>
            <a:r>
              <a:rPr lang="en-US" sz="1800" b="0" dirty="0" err="1">
                <a:latin typeface="Luiss Sans"/>
              </a:rPr>
              <a:t>efficacia</a:t>
            </a:r>
            <a:r>
              <a:rPr lang="en-US" sz="1800" b="0" dirty="0">
                <a:latin typeface="Luiss Sans"/>
              </a:rPr>
              <a:t> </a:t>
            </a:r>
            <a:r>
              <a:rPr lang="en-US" sz="1800" b="0" dirty="0" err="1">
                <a:latin typeface="Luiss Sans"/>
              </a:rPr>
              <a:t>delle</a:t>
            </a:r>
            <a:r>
              <a:rPr lang="en-US" sz="1800" b="0" dirty="0">
                <a:latin typeface="Luiss Sans"/>
              </a:rPr>
              <a:t> </a:t>
            </a:r>
            <a:r>
              <a:rPr lang="en-US" sz="1800" b="0" dirty="0" err="1">
                <a:latin typeface="Luiss Sans"/>
              </a:rPr>
              <a:t>decisioni</a:t>
            </a:r>
            <a:r>
              <a:rPr lang="en-US" sz="1800" b="0" dirty="0">
                <a:latin typeface="Luiss Sans"/>
              </a:rPr>
              <a:t> </a:t>
            </a:r>
            <a:r>
              <a:rPr lang="en-US" sz="1800" b="0" dirty="0" err="1">
                <a:latin typeface="Luiss Sans"/>
              </a:rPr>
              <a:t>pubbliche</a:t>
            </a:r>
            <a:r>
              <a:rPr lang="en-US" sz="1800" b="0" dirty="0">
                <a:latin typeface="Luiss Sans"/>
              </a:rPr>
              <a:t>).</a:t>
            </a:r>
            <a:br>
              <a:rPr lang="en-US" sz="1800" b="0" dirty="0">
                <a:latin typeface="Luiss Sans"/>
              </a:rPr>
            </a:br>
            <a:br>
              <a:rPr lang="en-US" sz="1800" b="0" dirty="0">
                <a:latin typeface="Luiss Sans"/>
              </a:rPr>
            </a:br>
            <a:r>
              <a:rPr lang="en-US" sz="1800" dirty="0">
                <a:latin typeface="Luiss Sans"/>
              </a:rPr>
              <a:t>2. DEMOCRAZIA</a:t>
            </a:r>
            <a:br>
              <a:rPr lang="en-US" sz="1800" b="0" dirty="0">
                <a:latin typeface="Luiss Sans"/>
              </a:rPr>
            </a:br>
            <a:r>
              <a:rPr lang="en-US" sz="1800" b="0" dirty="0">
                <a:latin typeface="Luiss Sans"/>
              </a:rPr>
              <a:t>Si </a:t>
            </a:r>
            <a:r>
              <a:rPr lang="en-US" sz="1800" b="0" dirty="0" err="1">
                <a:latin typeface="Luiss Sans"/>
              </a:rPr>
              <a:t>tratta</a:t>
            </a:r>
            <a:r>
              <a:rPr lang="en-US" sz="1800" b="0" dirty="0">
                <a:latin typeface="Luiss Sans"/>
              </a:rPr>
              <a:t> di un principio </a:t>
            </a:r>
            <a:r>
              <a:rPr lang="en-US" sz="1800" b="0" dirty="0" err="1">
                <a:latin typeface="Luiss Sans"/>
              </a:rPr>
              <a:t>democratico</a:t>
            </a:r>
            <a:r>
              <a:rPr lang="en-US" sz="1800" b="0" dirty="0">
                <a:latin typeface="Luiss Sans"/>
              </a:rPr>
              <a:t>, </a:t>
            </a:r>
            <a:r>
              <a:rPr lang="en-US" sz="1800" b="0" dirty="0" err="1">
                <a:latin typeface="Luiss Sans"/>
              </a:rPr>
              <a:t>che</a:t>
            </a:r>
            <a:r>
              <a:rPr lang="en-US" sz="1800" b="0" dirty="0">
                <a:latin typeface="Luiss Sans"/>
              </a:rPr>
              <a:t> </a:t>
            </a:r>
            <a:r>
              <a:rPr lang="en-US" sz="1800" b="0" dirty="0" err="1">
                <a:latin typeface="Luiss Sans"/>
              </a:rPr>
              <a:t>vede</a:t>
            </a:r>
            <a:r>
              <a:rPr lang="en-US" sz="1800" b="0" dirty="0">
                <a:latin typeface="Luiss Sans"/>
              </a:rPr>
              <a:t> la </a:t>
            </a:r>
            <a:r>
              <a:rPr lang="en-US" sz="1800" dirty="0" err="1">
                <a:latin typeface="Luiss Sans"/>
              </a:rPr>
              <a:t>democrazia</a:t>
            </a:r>
            <a:r>
              <a:rPr lang="en-US" sz="1800" dirty="0">
                <a:latin typeface="Luiss Sans"/>
              </a:rPr>
              <a:t> locale come </a:t>
            </a:r>
            <a:r>
              <a:rPr lang="en-US" sz="1800" dirty="0" err="1">
                <a:latin typeface="Luiss Sans"/>
              </a:rPr>
              <a:t>autogoverno</a:t>
            </a:r>
            <a:r>
              <a:rPr lang="en-US" sz="1800" b="0" dirty="0">
                <a:latin typeface="Luiss Sans"/>
              </a:rPr>
              <a:t>, </a:t>
            </a:r>
            <a:r>
              <a:rPr lang="en-US" sz="1800" b="0" dirty="0" err="1">
                <a:latin typeface="Luiss Sans"/>
              </a:rPr>
              <a:t>seppure</a:t>
            </a:r>
            <a:r>
              <a:rPr lang="en-US" sz="1800" b="0" dirty="0">
                <a:latin typeface="Luiss Sans"/>
              </a:rPr>
              <a:t> </a:t>
            </a:r>
            <a:r>
              <a:rPr lang="en-US" sz="1800" b="0" dirty="0" err="1">
                <a:latin typeface="Luiss Sans"/>
              </a:rPr>
              <a:t>mediato</a:t>
            </a:r>
            <a:r>
              <a:rPr lang="en-US" sz="1800" b="0" dirty="0">
                <a:latin typeface="Luiss Sans"/>
              </a:rPr>
              <a:t> </a:t>
            </a:r>
            <a:r>
              <a:rPr lang="en-US" sz="1800" b="0" dirty="0" err="1">
                <a:latin typeface="Luiss Sans"/>
              </a:rPr>
              <a:t>dagli</a:t>
            </a:r>
            <a:r>
              <a:rPr lang="en-US" sz="1800" b="0" dirty="0">
                <a:latin typeface="Luiss Sans"/>
              </a:rPr>
              <a:t> </a:t>
            </a:r>
            <a:r>
              <a:rPr lang="en-US" sz="1800" b="0" dirty="0" err="1">
                <a:latin typeface="Luiss Sans"/>
              </a:rPr>
              <a:t>strumenti</a:t>
            </a:r>
            <a:r>
              <a:rPr lang="en-US" sz="1800" b="0" dirty="0">
                <a:latin typeface="Luiss Sans"/>
              </a:rPr>
              <a:t> ed </a:t>
            </a:r>
            <a:r>
              <a:rPr lang="en-US" sz="1800" b="0" dirty="0" err="1">
                <a:latin typeface="Luiss Sans"/>
              </a:rPr>
              <a:t>esercitato</a:t>
            </a:r>
            <a:r>
              <a:rPr lang="en-US" sz="1800" b="0" dirty="0">
                <a:latin typeface="Luiss Sans"/>
              </a:rPr>
              <a:t> </a:t>
            </a:r>
            <a:r>
              <a:rPr lang="en-US" sz="1800" b="0" dirty="0" err="1">
                <a:latin typeface="Luiss Sans"/>
              </a:rPr>
              <a:t>entro</a:t>
            </a:r>
            <a:r>
              <a:rPr lang="en-US" sz="1800" b="0" dirty="0">
                <a:latin typeface="Luiss Sans"/>
              </a:rPr>
              <a:t> i </a:t>
            </a:r>
            <a:r>
              <a:rPr lang="en-US" sz="1800" b="0" dirty="0" err="1">
                <a:latin typeface="Luiss Sans"/>
              </a:rPr>
              <a:t>limiti</a:t>
            </a:r>
            <a:r>
              <a:rPr lang="en-US" sz="1800" b="0" dirty="0">
                <a:latin typeface="Luiss Sans"/>
              </a:rPr>
              <a:t> </a:t>
            </a:r>
            <a:r>
              <a:rPr lang="en-US" sz="1800" b="0" dirty="0" err="1">
                <a:latin typeface="Luiss Sans"/>
              </a:rPr>
              <a:t>che</a:t>
            </a:r>
            <a:r>
              <a:rPr lang="en-US" sz="1800" b="0" dirty="0">
                <a:latin typeface="Luiss Sans"/>
              </a:rPr>
              <a:t> la </a:t>
            </a:r>
            <a:r>
              <a:rPr lang="en-US" sz="1800" b="0" dirty="0" err="1">
                <a:latin typeface="Luiss Sans"/>
              </a:rPr>
              <a:t>Costituzione</a:t>
            </a:r>
            <a:r>
              <a:rPr lang="en-US" sz="1800" b="0" dirty="0">
                <a:latin typeface="Luiss Sans"/>
              </a:rPr>
              <a:t> </a:t>
            </a:r>
            <a:r>
              <a:rPr lang="en-US" sz="1800" b="0" dirty="0" err="1">
                <a:latin typeface="Luiss Sans"/>
              </a:rPr>
              <a:t>mette</a:t>
            </a:r>
            <a:r>
              <a:rPr lang="en-US" sz="1800" b="0" dirty="0">
                <a:latin typeface="Luiss Sans"/>
              </a:rPr>
              <a:t> a </a:t>
            </a:r>
            <a:r>
              <a:rPr lang="en-US" sz="1800" b="0" dirty="0" err="1">
                <a:latin typeface="Luiss Sans"/>
              </a:rPr>
              <a:t>disposizione</a:t>
            </a:r>
            <a:r>
              <a:rPr lang="en-US" sz="1800" b="0" dirty="0">
                <a:latin typeface="Luiss Sans"/>
              </a:rPr>
              <a:t>. </a:t>
            </a:r>
            <a:r>
              <a:rPr lang="en-US" sz="1800" b="0" dirty="0" err="1">
                <a:latin typeface="Luiss Sans"/>
              </a:rPr>
              <a:t>Fondamento</a:t>
            </a:r>
            <a:r>
              <a:rPr lang="en-US" sz="1800" b="0" dirty="0">
                <a:latin typeface="Luiss Sans"/>
              </a:rPr>
              <a:t> </a:t>
            </a:r>
            <a:r>
              <a:rPr lang="en-US" sz="1800" b="0" dirty="0" err="1">
                <a:latin typeface="Luiss Sans"/>
              </a:rPr>
              <a:t>nei</a:t>
            </a:r>
            <a:r>
              <a:rPr lang="en-US" sz="1800" b="0" dirty="0">
                <a:latin typeface="Luiss Sans"/>
              </a:rPr>
              <a:t> Principi </a:t>
            </a:r>
            <a:r>
              <a:rPr lang="en-US" sz="1800" b="0" dirty="0" err="1">
                <a:latin typeface="Luiss Sans"/>
              </a:rPr>
              <a:t>fondamentali</a:t>
            </a:r>
            <a:r>
              <a:rPr lang="en-US" sz="1800" b="0" dirty="0">
                <a:latin typeface="Luiss Sans"/>
              </a:rPr>
              <a:t>, </a:t>
            </a:r>
            <a:r>
              <a:rPr lang="en-US" sz="1800" b="0" dirty="0" err="1">
                <a:latin typeface="Luiss Sans"/>
              </a:rPr>
              <a:t>tra</a:t>
            </a:r>
            <a:r>
              <a:rPr lang="en-US" sz="1800" b="0" dirty="0">
                <a:latin typeface="Luiss Sans"/>
              </a:rPr>
              <a:t> cui </a:t>
            </a:r>
            <a:r>
              <a:rPr lang="en-US" sz="1800" b="0" dirty="0" err="1">
                <a:latin typeface="Luiss Sans"/>
              </a:rPr>
              <a:t>sovranità</a:t>
            </a:r>
            <a:r>
              <a:rPr lang="en-US" sz="1800" b="0" dirty="0">
                <a:latin typeface="Luiss Sans"/>
              </a:rPr>
              <a:t> </a:t>
            </a:r>
            <a:r>
              <a:rPr lang="en-US" sz="1800" b="0" dirty="0" err="1">
                <a:latin typeface="Luiss Sans"/>
              </a:rPr>
              <a:t>popolare</a:t>
            </a:r>
            <a:r>
              <a:rPr lang="en-US" sz="1800" b="0" dirty="0">
                <a:latin typeface="Luiss Sans"/>
              </a:rPr>
              <a:t> (art. 1 Cost.).</a:t>
            </a:r>
            <a:br>
              <a:rPr lang="en-US" sz="1800" b="0" dirty="0">
                <a:latin typeface="Luiss Sans"/>
              </a:rPr>
            </a:br>
            <a:endParaRPr lang="en-US" sz="1600" dirty="0">
              <a:latin typeface="Luiss Sans"/>
            </a:endParaRPr>
          </a:p>
        </p:txBody>
      </p:sp>
      <p:sp>
        <p:nvSpPr>
          <p:cNvPr id="5" name="Segnaposto testo 4">
            <a:extLst>
              <a:ext uri="{FF2B5EF4-FFF2-40B4-BE49-F238E27FC236}">
                <a16:creationId xmlns:a16="http://schemas.microsoft.com/office/drawing/2014/main" id="{96E1AFF3-EAE4-A181-6C62-642FD5661B95}"/>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63423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DF368-52EA-C37D-7B31-3048E9D50CD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3919CEB-EFDA-79E0-AD11-F8E85CD75E1C}"/>
              </a:ext>
            </a:extLst>
          </p:cNvPr>
          <p:cNvSpPr>
            <a:spLocks noGrp="1"/>
          </p:cNvSpPr>
          <p:nvPr>
            <p:ph type="ctrTitle"/>
          </p:nvPr>
        </p:nvSpPr>
        <p:spPr>
          <a:xfrm>
            <a:off x="926631" y="1531427"/>
            <a:ext cx="9920614" cy="2742289"/>
          </a:xfrm>
        </p:spPr>
        <p:txBody>
          <a:bodyPr/>
          <a:lstStyle/>
          <a:p>
            <a:r>
              <a:rPr lang="en-US" sz="1800" b="0" dirty="0">
                <a:latin typeface="Luiss Sans"/>
              </a:rPr>
              <a:t>Questa </a:t>
            </a:r>
            <a:r>
              <a:rPr lang="en-US" sz="1800" b="0" dirty="0" err="1">
                <a:latin typeface="Luiss Sans"/>
              </a:rPr>
              <a:t>concezione</a:t>
            </a:r>
            <a:r>
              <a:rPr lang="en-US" sz="1800" b="0" dirty="0">
                <a:latin typeface="Luiss Sans"/>
              </a:rPr>
              <a:t> </a:t>
            </a:r>
            <a:r>
              <a:rPr lang="en-US" sz="1800" b="0" dirty="0" err="1">
                <a:latin typeface="Luiss Sans"/>
              </a:rPr>
              <a:t>della</a:t>
            </a:r>
            <a:r>
              <a:rPr lang="en-US" sz="1800" b="0" dirty="0">
                <a:latin typeface="Luiss Sans"/>
              </a:rPr>
              <a:t> </a:t>
            </a:r>
            <a:r>
              <a:rPr lang="en-US" sz="1800" b="0" dirty="0" err="1">
                <a:latin typeface="Luiss Sans"/>
              </a:rPr>
              <a:t>democrazia</a:t>
            </a:r>
            <a:r>
              <a:rPr lang="en-US" sz="1800" b="0" dirty="0">
                <a:latin typeface="Luiss Sans"/>
              </a:rPr>
              <a:t> locale </a:t>
            </a:r>
            <a:r>
              <a:rPr lang="en-US" sz="1800" b="0" dirty="0" err="1">
                <a:latin typeface="Luiss Sans"/>
              </a:rPr>
              <a:t>prende</a:t>
            </a:r>
            <a:r>
              <a:rPr lang="en-US" sz="1800" b="0" dirty="0">
                <a:latin typeface="Luiss Sans"/>
              </a:rPr>
              <a:t> </a:t>
            </a:r>
            <a:r>
              <a:rPr lang="en-US" sz="1800" b="0" dirty="0" err="1">
                <a:latin typeface="Luiss Sans"/>
              </a:rPr>
              <a:t>atto</a:t>
            </a:r>
            <a:r>
              <a:rPr lang="en-US" sz="1800" b="0" dirty="0">
                <a:latin typeface="Luiss Sans"/>
              </a:rPr>
              <a:t> </a:t>
            </a:r>
            <a:r>
              <a:rPr lang="en-US" sz="1800" b="0" dirty="0" err="1">
                <a:latin typeface="Luiss Sans"/>
              </a:rPr>
              <a:t>della</a:t>
            </a:r>
            <a:r>
              <a:rPr lang="en-US" sz="1800" b="0" dirty="0">
                <a:latin typeface="Luiss Sans"/>
              </a:rPr>
              <a:t> </a:t>
            </a:r>
            <a:r>
              <a:rPr lang="en-US" sz="1800" dirty="0" err="1">
                <a:latin typeface="Luiss Sans"/>
              </a:rPr>
              <a:t>intrinseca</a:t>
            </a:r>
            <a:r>
              <a:rPr lang="en-US" sz="1800" dirty="0">
                <a:latin typeface="Luiss Sans"/>
              </a:rPr>
              <a:t> </a:t>
            </a:r>
            <a:r>
              <a:rPr lang="en-US" sz="1800" dirty="0" err="1">
                <a:latin typeface="Luiss Sans"/>
              </a:rPr>
              <a:t>politicità</a:t>
            </a:r>
            <a:r>
              <a:rPr lang="en-US" sz="1800" dirty="0">
                <a:latin typeface="Luiss Sans"/>
              </a:rPr>
              <a:t> </a:t>
            </a:r>
            <a:r>
              <a:rPr lang="en-US" sz="1800" dirty="0" err="1">
                <a:latin typeface="Luiss Sans"/>
              </a:rPr>
              <a:t>della</a:t>
            </a:r>
            <a:r>
              <a:rPr lang="en-US" sz="1800" dirty="0">
                <a:latin typeface="Luiss Sans"/>
              </a:rPr>
              <a:t> </a:t>
            </a:r>
            <a:r>
              <a:rPr lang="en-US" sz="1800" dirty="0" err="1">
                <a:latin typeface="Luiss Sans"/>
              </a:rPr>
              <a:t>città</a:t>
            </a:r>
            <a:r>
              <a:rPr lang="en-US" sz="1800" dirty="0">
                <a:latin typeface="Luiss Sans"/>
              </a:rPr>
              <a:t> </a:t>
            </a:r>
            <a:r>
              <a:rPr lang="en-US" sz="1800" b="0" dirty="0">
                <a:latin typeface="Luiss Sans"/>
              </a:rPr>
              <a:t>– al di </a:t>
            </a:r>
            <a:r>
              <a:rPr lang="en-US" sz="1800" b="0" dirty="0" err="1">
                <a:latin typeface="Luiss Sans"/>
              </a:rPr>
              <a:t>là</a:t>
            </a:r>
            <a:r>
              <a:rPr lang="en-US" sz="1800" b="0" dirty="0">
                <a:latin typeface="Luiss Sans"/>
              </a:rPr>
              <a:t> </a:t>
            </a:r>
            <a:r>
              <a:rPr lang="en-US" sz="1800" b="0" dirty="0" err="1">
                <a:latin typeface="Luiss Sans"/>
              </a:rPr>
              <a:t>della</a:t>
            </a:r>
            <a:r>
              <a:rPr lang="en-US" sz="1800" b="0" dirty="0">
                <a:latin typeface="Luiss Sans"/>
              </a:rPr>
              <a:t> </a:t>
            </a:r>
            <a:r>
              <a:rPr lang="en-US" sz="1800" b="0" dirty="0" err="1">
                <a:latin typeface="Luiss Sans"/>
              </a:rPr>
              <a:t>sua</a:t>
            </a:r>
            <a:r>
              <a:rPr lang="en-US" sz="1800" b="0" dirty="0">
                <a:latin typeface="Luiss Sans"/>
              </a:rPr>
              <a:t> </a:t>
            </a:r>
            <a:r>
              <a:rPr lang="en-US" sz="1800" b="0" dirty="0" err="1">
                <a:latin typeface="Luiss Sans"/>
              </a:rPr>
              <a:t>qualificazione</a:t>
            </a:r>
            <a:r>
              <a:rPr lang="en-US" sz="1800" b="0" dirty="0">
                <a:latin typeface="Luiss Sans"/>
              </a:rPr>
              <a:t> come </a:t>
            </a:r>
            <a:r>
              <a:rPr lang="en-US" sz="1800" b="0" dirty="0" err="1">
                <a:latin typeface="Luiss Sans"/>
              </a:rPr>
              <a:t>ente</a:t>
            </a:r>
            <a:r>
              <a:rPr lang="en-US" sz="1800" b="0" dirty="0">
                <a:latin typeface="Luiss Sans"/>
              </a:rPr>
              <a:t> locale (</a:t>
            </a:r>
            <a:r>
              <a:rPr lang="en-US" sz="1800" b="0" dirty="0" err="1">
                <a:latin typeface="Luiss Sans"/>
              </a:rPr>
              <a:t>Comune</a:t>
            </a:r>
            <a:r>
              <a:rPr lang="en-US" sz="1800" b="0" dirty="0">
                <a:latin typeface="Luiss Sans"/>
              </a:rPr>
              <a:t> /Provincia) – in </a:t>
            </a:r>
            <a:r>
              <a:rPr lang="en-US" sz="1800" b="0" dirty="0" err="1">
                <a:latin typeface="Luiss Sans"/>
              </a:rPr>
              <a:t>quanto</a:t>
            </a:r>
            <a:r>
              <a:rPr lang="en-US" sz="1800" b="0" dirty="0">
                <a:latin typeface="Luiss Sans"/>
              </a:rPr>
              <a:t> </a:t>
            </a:r>
            <a:r>
              <a:rPr lang="en-US" sz="1800" b="0" dirty="0" err="1">
                <a:latin typeface="Luiss Sans"/>
              </a:rPr>
              <a:t>centro</a:t>
            </a:r>
            <a:r>
              <a:rPr lang="en-US" sz="1800" b="0" dirty="0">
                <a:latin typeface="Luiss Sans"/>
              </a:rPr>
              <a:t> di </a:t>
            </a:r>
            <a:r>
              <a:rPr lang="en-US" sz="1800" b="0" dirty="0" err="1">
                <a:latin typeface="Luiss Sans"/>
              </a:rPr>
              <a:t>aggregazione</a:t>
            </a:r>
            <a:r>
              <a:rPr lang="en-US" sz="1800" b="0" dirty="0">
                <a:latin typeface="Luiss Sans"/>
              </a:rPr>
              <a:t> di </a:t>
            </a:r>
            <a:r>
              <a:rPr lang="en-US" sz="1800" b="0" dirty="0" err="1">
                <a:latin typeface="Luiss Sans"/>
              </a:rPr>
              <a:t>soggetti</a:t>
            </a:r>
            <a:r>
              <a:rPr lang="en-US" sz="1800" b="0" dirty="0">
                <a:latin typeface="Luiss Sans"/>
              </a:rPr>
              <a:t> e di </a:t>
            </a:r>
            <a:r>
              <a:rPr lang="en-US" sz="1800" b="0" dirty="0" err="1">
                <a:latin typeface="Luiss Sans"/>
              </a:rPr>
              <a:t>interessi</a:t>
            </a:r>
            <a:r>
              <a:rPr lang="en-US" sz="1800" b="0" dirty="0">
                <a:latin typeface="Luiss Sans"/>
              </a:rPr>
              <a:t> </a:t>
            </a:r>
            <a:r>
              <a:rPr lang="en-US" sz="1800" b="0" dirty="0" err="1">
                <a:latin typeface="Luiss Sans"/>
              </a:rPr>
              <a:t>diversi</a:t>
            </a:r>
            <a:r>
              <a:rPr lang="en-US" sz="1800" b="0" dirty="0">
                <a:latin typeface="Luiss Sans"/>
              </a:rPr>
              <a:t>, </a:t>
            </a:r>
            <a:r>
              <a:rPr lang="en-US" sz="1800" b="0" dirty="0" err="1">
                <a:latin typeface="Luiss Sans"/>
              </a:rPr>
              <a:t>sia</a:t>
            </a:r>
            <a:r>
              <a:rPr lang="en-US" sz="1800" b="0" dirty="0">
                <a:latin typeface="Luiss Sans"/>
              </a:rPr>
              <a:t> </a:t>
            </a:r>
            <a:r>
              <a:rPr lang="en-US" sz="1800" b="0" dirty="0" err="1">
                <a:latin typeface="Luiss Sans"/>
              </a:rPr>
              <a:t>confliggenti</a:t>
            </a:r>
            <a:r>
              <a:rPr lang="en-US" sz="1800" b="0" dirty="0">
                <a:latin typeface="Luiss Sans"/>
              </a:rPr>
              <a:t> </a:t>
            </a:r>
            <a:r>
              <a:rPr lang="en-US" sz="1800" b="0" dirty="0" err="1">
                <a:latin typeface="Luiss Sans"/>
              </a:rPr>
              <a:t>che</a:t>
            </a:r>
            <a:r>
              <a:rPr lang="en-US" sz="1800" b="0" dirty="0">
                <a:latin typeface="Luiss Sans"/>
              </a:rPr>
              <a:t> </a:t>
            </a:r>
            <a:r>
              <a:rPr lang="en-US" sz="1800" b="0" dirty="0" err="1">
                <a:latin typeface="Luiss Sans"/>
              </a:rPr>
              <a:t>coincidenti</a:t>
            </a:r>
            <a:r>
              <a:rPr lang="en-US" sz="1800" b="0" dirty="0">
                <a:latin typeface="Luiss Sans"/>
              </a:rPr>
              <a:t>, ma in </a:t>
            </a:r>
            <a:r>
              <a:rPr lang="en-US" sz="1800" b="0" dirty="0" err="1">
                <a:latin typeface="Luiss Sans"/>
              </a:rPr>
              <a:t>ogni</a:t>
            </a:r>
            <a:r>
              <a:rPr lang="en-US" sz="1800" b="0" dirty="0">
                <a:latin typeface="Luiss Sans"/>
              </a:rPr>
              <a:t> </a:t>
            </a:r>
            <a:r>
              <a:rPr lang="en-US" sz="1800" b="0" dirty="0" err="1">
                <a:latin typeface="Luiss Sans"/>
              </a:rPr>
              <a:t>caso</a:t>
            </a:r>
            <a:r>
              <a:rPr lang="en-US" sz="1800" b="0" dirty="0">
                <a:latin typeface="Luiss Sans"/>
              </a:rPr>
              <a:t> </a:t>
            </a:r>
            <a:r>
              <a:rPr lang="en-US" sz="1800" b="0" dirty="0" err="1">
                <a:latin typeface="Luiss Sans"/>
              </a:rPr>
              <a:t>bisognosi</a:t>
            </a:r>
            <a:r>
              <a:rPr lang="en-US" sz="1800" b="0" dirty="0">
                <a:latin typeface="Luiss Sans"/>
              </a:rPr>
              <a:t> di </a:t>
            </a:r>
            <a:r>
              <a:rPr lang="en-US" sz="1800" b="0" dirty="0" err="1">
                <a:latin typeface="Luiss Sans"/>
              </a:rPr>
              <a:t>mediazione</a:t>
            </a:r>
            <a:r>
              <a:rPr lang="en-US" sz="1800" b="0" dirty="0">
                <a:latin typeface="Luiss Sans"/>
              </a:rPr>
              <a:t>. </a:t>
            </a:r>
            <a:br>
              <a:rPr lang="en-US" sz="1800" b="0" dirty="0">
                <a:latin typeface="Luiss Sans"/>
              </a:rPr>
            </a:br>
            <a:br>
              <a:rPr lang="en-US" sz="1800" b="0" dirty="0">
                <a:latin typeface="Luiss Sans"/>
              </a:rPr>
            </a:br>
            <a:r>
              <a:rPr lang="en-US" sz="1800" b="0" dirty="0" err="1">
                <a:latin typeface="Luiss Sans"/>
              </a:rPr>
              <a:t>L’apertura</a:t>
            </a:r>
            <a:r>
              <a:rPr lang="en-US" sz="1800" b="0" dirty="0">
                <a:latin typeface="Luiss Sans"/>
              </a:rPr>
              <a:t> </a:t>
            </a:r>
            <a:r>
              <a:rPr lang="en-US" sz="1800" b="0" dirty="0" err="1">
                <a:latin typeface="Luiss Sans"/>
              </a:rPr>
              <a:t>dell’amministrazione</a:t>
            </a:r>
            <a:r>
              <a:rPr lang="en-US" sz="1800" b="0" dirty="0">
                <a:latin typeface="Luiss Sans"/>
              </a:rPr>
              <a:t> </a:t>
            </a:r>
            <a:r>
              <a:rPr lang="en-US" sz="1800" b="0" dirty="0" err="1">
                <a:latin typeface="Luiss Sans"/>
              </a:rPr>
              <a:t>pubblica</a:t>
            </a:r>
            <a:r>
              <a:rPr lang="en-US" sz="1800" b="0" dirty="0">
                <a:latin typeface="Luiss Sans"/>
              </a:rPr>
              <a:t> alle </a:t>
            </a:r>
            <a:r>
              <a:rPr lang="en-US" sz="1800" b="0" dirty="0" err="1">
                <a:latin typeface="Luiss Sans"/>
              </a:rPr>
              <a:t>migliori</a:t>
            </a:r>
            <a:r>
              <a:rPr lang="en-US" sz="1800" b="0" dirty="0">
                <a:latin typeface="Luiss Sans"/>
              </a:rPr>
              <a:t> </a:t>
            </a:r>
            <a:r>
              <a:rPr lang="en-US" sz="1800" b="0" dirty="0" err="1">
                <a:latin typeface="Luiss Sans"/>
              </a:rPr>
              <a:t>forze</a:t>
            </a:r>
            <a:r>
              <a:rPr lang="en-US" sz="1800" b="0" dirty="0">
                <a:latin typeface="Luiss Sans"/>
              </a:rPr>
              <a:t> “</a:t>
            </a:r>
            <a:r>
              <a:rPr lang="en-US" sz="1800" b="0" dirty="0" err="1">
                <a:latin typeface="Luiss Sans"/>
              </a:rPr>
              <a:t>civiche</a:t>
            </a:r>
            <a:r>
              <a:rPr lang="en-US" sz="1800" b="0" dirty="0">
                <a:latin typeface="Luiss Sans"/>
              </a:rPr>
              <a:t>” </a:t>
            </a:r>
            <a:r>
              <a:rPr lang="en-US" sz="1800" b="0" dirty="0" err="1">
                <a:latin typeface="Luiss Sans"/>
              </a:rPr>
              <a:t>insistenti</a:t>
            </a:r>
            <a:r>
              <a:rPr lang="en-US" sz="1800" b="0" dirty="0">
                <a:latin typeface="Luiss Sans"/>
              </a:rPr>
              <a:t> </a:t>
            </a:r>
            <a:r>
              <a:rPr lang="en-US" sz="1800" b="0" dirty="0" err="1">
                <a:latin typeface="Luiss Sans"/>
              </a:rPr>
              <a:t>sul</a:t>
            </a:r>
            <a:r>
              <a:rPr lang="en-US" sz="1800" b="0" dirty="0">
                <a:latin typeface="Luiss Sans"/>
              </a:rPr>
              <a:t> </a:t>
            </a:r>
            <a:r>
              <a:rPr lang="en-US" sz="1800" b="0" dirty="0" err="1">
                <a:latin typeface="Luiss Sans"/>
              </a:rPr>
              <a:t>territorio</a:t>
            </a:r>
            <a:r>
              <a:rPr lang="en-US" sz="1800" b="0" dirty="0">
                <a:latin typeface="Luiss Sans"/>
              </a:rPr>
              <a:t> trova </a:t>
            </a:r>
            <a:r>
              <a:rPr lang="en-US" sz="1800" b="0" dirty="0" err="1">
                <a:latin typeface="Luiss Sans"/>
              </a:rPr>
              <a:t>riscontro</a:t>
            </a:r>
            <a:r>
              <a:rPr lang="en-US" sz="1800" b="0" dirty="0">
                <a:latin typeface="Luiss Sans"/>
              </a:rPr>
              <a:t> in un </a:t>
            </a:r>
            <a:r>
              <a:rPr lang="en-US" sz="1800" b="0" dirty="0" err="1">
                <a:latin typeface="Luiss Sans"/>
              </a:rPr>
              <a:t>dovere</a:t>
            </a:r>
            <a:r>
              <a:rPr lang="en-US" sz="1800" b="0" dirty="0">
                <a:latin typeface="Luiss Sans"/>
              </a:rPr>
              <a:t> di </a:t>
            </a:r>
            <a:r>
              <a:rPr lang="en-US" sz="1800" b="0" dirty="0" err="1">
                <a:latin typeface="Luiss Sans"/>
              </a:rPr>
              <a:t>farsi</a:t>
            </a:r>
            <a:r>
              <a:rPr lang="en-US" sz="1800" b="0" dirty="0">
                <a:latin typeface="Luiss Sans"/>
              </a:rPr>
              <a:t> </a:t>
            </a:r>
            <a:r>
              <a:rPr lang="en-US" sz="1800" b="0" dirty="0" err="1">
                <a:latin typeface="Luiss Sans"/>
              </a:rPr>
              <a:t>parte</a:t>
            </a:r>
            <a:r>
              <a:rPr lang="en-US" sz="1800" b="0" dirty="0">
                <a:latin typeface="Luiss Sans"/>
              </a:rPr>
              <a:t> </a:t>
            </a:r>
            <a:r>
              <a:rPr lang="en-US" sz="1800" b="0" dirty="0" err="1">
                <a:latin typeface="Luiss Sans"/>
              </a:rPr>
              <a:t>attiva</a:t>
            </a:r>
            <a:r>
              <a:rPr lang="en-US" sz="1800" b="0" dirty="0">
                <a:latin typeface="Luiss Sans"/>
              </a:rPr>
              <a:t> in capo a </a:t>
            </a:r>
            <a:r>
              <a:rPr lang="en-US" sz="1800" b="0" dirty="0" err="1">
                <a:latin typeface="Luiss Sans"/>
              </a:rPr>
              <a:t>queste</a:t>
            </a:r>
            <a:r>
              <a:rPr lang="en-US" sz="1800" b="0" dirty="0">
                <a:latin typeface="Luiss Sans"/>
              </a:rPr>
              <a:t> </a:t>
            </a:r>
            <a:r>
              <a:rPr lang="en-US" sz="1800" b="0" dirty="0" err="1">
                <a:latin typeface="Luiss Sans"/>
              </a:rPr>
              <a:t>ultime</a:t>
            </a:r>
            <a:r>
              <a:rPr lang="en-US" sz="1800" b="0" dirty="0">
                <a:latin typeface="Luiss Sans"/>
              </a:rPr>
              <a:t>, </a:t>
            </a:r>
            <a:r>
              <a:rPr lang="en-US" sz="1800" b="0" dirty="0" err="1">
                <a:latin typeface="Luiss Sans"/>
              </a:rPr>
              <a:t>derivato</a:t>
            </a:r>
            <a:r>
              <a:rPr lang="en-US" sz="1800" b="0" dirty="0">
                <a:latin typeface="Luiss Sans"/>
              </a:rPr>
              <a:t> </a:t>
            </a:r>
            <a:r>
              <a:rPr lang="en-US" sz="1800" b="0" dirty="0" err="1">
                <a:latin typeface="Luiss Sans"/>
              </a:rPr>
              <a:t>dai</a:t>
            </a:r>
            <a:r>
              <a:rPr lang="en-US" sz="1800" b="0" dirty="0">
                <a:latin typeface="Luiss Sans"/>
              </a:rPr>
              <a:t> Principi </a:t>
            </a:r>
            <a:r>
              <a:rPr lang="en-US" sz="1800" b="0" dirty="0" err="1">
                <a:latin typeface="Luiss Sans"/>
              </a:rPr>
              <a:t>fondamentali</a:t>
            </a:r>
            <a:r>
              <a:rPr lang="en-US" sz="1800" b="0" dirty="0">
                <a:latin typeface="Luiss Sans"/>
              </a:rPr>
              <a:t> (art. 2 Cost.) </a:t>
            </a:r>
            <a:r>
              <a:rPr lang="en-US" sz="1800" b="0" dirty="0">
                <a:latin typeface="Luiss Sans"/>
                <a:sym typeface="Wingdings" pitchFamily="2" charset="2"/>
              </a:rPr>
              <a:t></a:t>
            </a:r>
            <a:r>
              <a:rPr lang="en-US" sz="1800" dirty="0">
                <a:latin typeface="Luiss Sans"/>
                <a:sym typeface="Wingdings" pitchFamily="2" charset="2"/>
              </a:rPr>
              <a:t> PRINCIPI DI COLLABORAZIONE CIVICA E COMUNANZA DI INTERESSI.</a:t>
            </a:r>
            <a:br>
              <a:rPr lang="en-US" sz="1800" b="0" dirty="0">
                <a:latin typeface="Luiss Sans"/>
              </a:rPr>
            </a:br>
            <a:br>
              <a:rPr lang="en-US" sz="1800" b="0" dirty="0">
                <a:latin typeface="Luiss Sans"/>
              </a:rPr>
            </a:br>
            <a:r>
              <a:rPr lang="en-US" sz="1800" b="0" dirty="0" err="1">
                <a:latin typeface="Luiss Sans"/>
              </a:rPr>
              <a:t>Possibili</a:t>
            </a:r>
            <a:r>
              <a:rPr lang="en-US" sz="1800" b="0" dirty="0">
                <a:latin typeface="Luiss Sans"/>
              </a:rPr>
              <a:t> </a:t>
            </a:r>
            <a:r>
              <a:rPr lang="en-US" sz="1800" b="0" dirty="0" err="1">
                <a:latin typeface="Luiss Sans"/>
              </a:rPr>
              <a:t>soluzioni</a:t>
            </a:r>
            <a:r>
              <a:rPr lang="en-US" sz="1800" b="0" dirty="0">
                <a:latin typeface="Luiss Sans"/>
              </a:rPr>
              <a:t> innovative: </a:t>
            </a:r>
            <a:r>
              <a:rPr lang="en-US" sz="1800" dirty="0">
                <a:latin typeface="Luiss Sans"/>
              </a:rPr>
              <a:t>PARTENARIATO MULTIATTORIALE. </a:t>
            </a:r>
            <a:br>
              <a:rPr lang="en-US" sz="1800" b="0" dirty="0">
                <a:latin typeface="Luiss Sans"/>
              </a:rPr>
            </a:br>
            <a:r>
              <a:rPr lang="en-US" sz="1800" b="0" dirty="0" err="1">
                <a:latin typeface="Luiss Sans"/>
              </a:rPr>
              <a:t>Necessario</a:t>
            </a:r>
            <a:r>
              <a:rPr lang="en-US" sz="1800" b="0" dirty="0">
                <a:latin typeface="Luiss Sans"/>
              </a:rPr>
              <a:t> </a:t>
            </a:r>
            <a:r>
              <a:rPr lang="en-US" sz="1800" b="0" dirty="0" err="1">
                <a:latin typeface="Luiss Sans"/>
                <a:sym typeface="Wingdings" pitchFamily="2" charset="2"/>
              </a:rPr>
              <a:t>coinvolgimento</a:t>
            </a:r>
            <a:r>
              <a:rPr lang="en-US" sz="1800" b="0" dirty="0">
                <a:latin typeface="Luiss Sans"/>
                <a:sym typeface="Wingdings" pitchFamily="2" charset="2"/>
              </a:rPr>
              <a:t> di tutti </a:t>
            </a:r>
            <a:r>
              <a:rPr lang="en-US" sz="1800" b="0" dirty="0" err="1">
                <a:latin typeface="Luiss Sans"/>
                <a:sym typeface="Wingdings" pitchFamily="2" charset="2"/>
              </a:rPr>
              <a:t>gli</a:t>
            </a:r>
            <a:r>
              <a:rPr lang="en-US" sz="1800" b="0" dirty="0">
                <a:latin typeface="Luiss Sans"/>
                <a:sym typeface="Wingdings" pitchFamily="2" charset="2"/>
              </a:rPr>
              <a:t> stakeholders del </a:t>
            </a:r>
            <a:r>
              <a:rPr lang="en-US" sz="1800" b="0" dirty="0" err="1">
                <a:latin typeface="Luiss Sans"/>
                <a:sym typeface="Wingdings" pitchFamily="2" charset="2"/>
              </a:rPr>
              <a:t>terrorio</a:t>
            </a:r>
            <a:r>
              <a:rPr lang="en-US" sz="1800" b="0" dirty="0">
                <a:latin typeface="Luiss Sans"/>
                <a:sym typeface="Wingdings" pitchFamily="2" charset="2"/>
              </a:rPr>
              <a:t>  </a:t>
            </a:r>
            <a:r>
              <a:rPr lang="en-US" sz="1800" b="0" dirty="0" err="1">
                <a:latin typeface="Luiss Sans"/>
                <a:sym typeface="Wingdings" pitchFamily="2" charset="2"/>
              </a:rPr>
              <a:t>quintupla</a:t>
            </a:r>
            <a:r>
              <a:rPr lang="en-US" sz="1800" b="0" dirty="0">
                <a:latin typeface="Luiss Sans"/>
                <a:sym typeface="Wingdings" pitchFamily="2" charset="2"/>
              </a:rPr>
              <a:t> </a:t>
            </a:r>
            <a:r>
              <a:rPr lang="en-US" sz="1800" b="0" dirty="0" err="1">
                <a:latin typeface="Luiss Sans"/>
                <a:sym typeface="Wingdings" pitchFamily="2" charset="2"/>
              </a:rPr>
              <a:t>elica</a:t>
            </a:r>
            <a:r>
              <a:rPr lang="en-US" sz="1800" b="0" dirty="0">
                <a:latin typeface="Luiss Sans"/>
                <a:sym typeface="Wingdings" pitchFamily="2" charset="2"/>
              </a:rPr>
              <a:t> (Ostrom): </a:t>
            </a:r>
            <a:r>
              <a:rPr lang="en-US" sz="1800" b="0" dirty="0" err="1">
                <a:latin typeface="Luiss Sans"/>
                <a:sym typeface="Wingdings" pitchFamily="2" charset="2"/>
              </a:rPr>
              <a:t>attore</a:t>
            </a:r>
            <a:r>
              <a:rPr lang="en-US" sz="1800" b="0" dirty="0">
                <a:latin typeface="Luiss Sans"/>
                <a:sym typeface="Wingdings" pitchFamily="2" charset="2"/>
              </a:rPr>
              <a:t> </a:t>
            </a:r>
            <a:r>
              <a:rPr lang="en-US" sz="1800" b="0" dirty="0" err="1">
                <a:latin typeface="Luiss Sans"/>
                <a:sym typeface="Wingdings" pitchFamily="2" charset="2"/>
              </a:rPr>
              <a:t>pubblico</a:t>
            </a:r>
            <a:r>
              <a:rPr lang="en-US" sz="1800" b="0" dirty="0">
                <a:latin typeface="Luiss Sans"/>
                <a:sym typeface="Wingdings" pitchFamily="2" charset="2"/>
              </a:rPr>
              <a:t>, </a:t>
            </a:r>
            <a:r>
              <a:rPr lang="en-US" sz="1800" b="0" dirty="0" err="1">
                <a:latin typeface="Luiss Sans"/>
                <a:sym typeface="Wingdings" pitchFamily="2" charset="2"/>
              </a:rPr>
              <a:t>privato</a:t>
            </a:r>
            <a:r>
              <a:rPr lang="en-US" sz="1800" b="0" dirty="0">
                <a:latin typeface="Luiss Sans"/>
                <a:sym typeface="Wingdings" pitchFamily="2" charset="2"/>
              </a:rPr>
              <a:t> profit, no profit, </a:t>
            </a:r>
            <a:r>
              <a:rPr lang="en-US" sz="1800" b="0" dirty="0" err="1">
                <a:latin typeface="Luiss Sans"/>
                <a:sym typeface="Wingdings" pitchFamily="2" charset="2"/>
              </a:rPr>
              <a:t>cittadini</a:t>
            </a:r>
            <a:r>
              <a:rPr lang="en-US" sz="1800" b="0" dirty="0">
                <a:latin typeface="Luiss Sans"/>
                <a:sym typeface="Wingdings" pitchFamily="2" charset="2"/>
              </a:rPr>
              <a:t>, </a:t>
            </a:r>
            <a:r>
              <a:rPr lang="en-US" sz="1800" b="0" dirty="0" err="1">
                <a:latin typeface="Luiss Sans"/>
                <a:sym typeface="Wingdings" pitchFamily="2" charset="2"/>
              </a:rPr>
              <a:t>istituzioni</a:t>
            </a:r>
            <a:r>
              <a:rPr lang="en-US" sz="1800" b="0" dirty="0">
                <a:latin typeface="Luiss Sans"/>
                <a:sym typeface="Wingdings" pitchFamily="2" charset="2"/>
              </a:rPr>
              <a:t> </a:t>
            </a:r>
            <a:r>
              <a:rPr lang="en-US" sz="1800" b="0" dirty="0" err="1">
                <a:latin typeface="Luiss Sans"/>
                <a:sym typeface="Wingdings" pitchFamily="2" charset="2"/>
              </a:rPr>
              <a:t>della</a:t>
            </a:r>
            <a:r>
              <a:rPr lang="en-US" sz="1800" b="0" dirty="0">
                <a:latin typeface="Luiss Sans"/>
                <a:sym typeface="Wingdings" pitchFamily="2" charset="2"/>
              </a:rPr>
              <a:t> </a:t>
            </a:r>
            <a:r>
              <a:rPr lang="en-US" sz="1800" b="0" dirty="0" err="1">
                <a:latin typeface="Luiss Sans"/>
                <a:sym typeface="Wingdings" pitchFamily="2" charset="2"/>
              </a:rPr>
              <a:t>conoscenza</a:t>
            </a:r>
            <a:r>
              <a:rPr lang="en-US" sz="1800" b="0" dirty="0">
                <a:latin typeface="Luiss Sans"/>
                <a:sym typeface="Wingdings" pitchFamily="2" charset="2"/>
              </a:rPr>
              <a:t>.</a:t>
            </a:r>
            <a:endParaRPr lang="en-US" sz="1800" dirty="0">
              <a:latin typeface="Luiss Sans"/>
            </a:endParaRPr>
          </a:p>
        </p:txBody>
      </p:sp>
      <p:sp>
        <p:nvSpPr>
          <p:cNvPr id="5" name="Segnaposto testo 4">
            <a:extLst>
              <a:ext uri="{FF2B5EF4-FFF2-40B4-BE49-F238E27FC236}">
                <a16:creationId xmlns:a16="http://schemas.microsoft.com/office/drawing/2014/main" id="{BAC81C57-8D07-E8E1-75B8-523236334148}"/>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12234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FE4C2-441B-4090-1833-5028C333B7A8}"/>
            </a:ext>
          </a:extLst>
        </p:cNvPr>
        <p:cNvGrpSpPr/>
        <p:nvPr/>
      </p:nvGrpSpPr>
      <p:grpSpPr>
        <a:xfrm>
          <a:off x="0" y="0"/>
          <a:ext cx="0" cy="0"/>
          <a:chOff x="0" y="0"/>
          <a:chExt cx="0" cy="0"/>
        </a:xfrm>
      </p:grpSpPr>
      <p:sp>
        <p:nvSpPr>
          <p:cNvPr id="47" name="Titolo 46">
            <a:extLst>
              <a:ext uri="{FF2B5EF4-FFF2-40B4-BE49-F238E27FC236}">
                <a16:creationId xmlns:a16="http://schemas.microsoft.com/office/drawing/2014/main" id="{3234A926-BD5C-CE9D-0AAC-62CA8F77910C}"/>
              </a:ext>
            </a:extLst>
          </p:cNvPr>
          <p:cNvSpPr>
            <a:spLocks noGrp="1"/>
          </p:cNvSpPr>
          <p:nvPr>
            <p:ph type="title"/>
          </p:nvPr>
        </p:nvSpPr>
        <p:spPr/>
        <p:txBody>
          <a:bodyPr>
            <a:noAutofit/>
          </a:bodyPr>
          <a:lstStyle/>
          <a:p>
            <a:r>
              <a:rPr lang="it-IT" sz="6000" dirty="0"/>
              <a:t>Il PNRR e altri casi di studio</a:t>
            </a:r>
            <a:endParaRPr lang="en-US" sz="6000" dirty="0"/>
          </a:p>
        </p:txBody>
      </p:sp>
    </p:spTree>
    <p:extLst>
      <p:ext uri="{BB962C8B-B14F-4D97-AF65-F5344CB8AC3E}">
        <p14:creationId xmlns:p14="http://schemas.microsoft.com/office/powerpoint/2010/main" val="2232679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314F1-7609-75FF-7F50-D8EDB52E9FB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5FC53A-8F2B-CDE9-7E3B-61906C4C3314}"/>
              </a:ext>
            </a:extLst>
          </p:cNvPr>
          <p:cNvSpPr>
            <a:spLocks noGrp="1"/>
          </p:cNvSpPr>
          <p:nvPr>
            <p:ph type="ctrTitle"/>
          </p:nvPr>
        </p:nvSpPr>
        <p:spPr>
          <a:xfrm>
            <a:off x="926631" y="1285319"/>
            <a:ext cx="9920614" cy="4106509"/>
          </a:xfrm>
        </p:spPr>
        <p:txBody>
          <a:bodyPr/>
          <a:lstStyle/>
          <a:p>
            <a:pPr lvl="0"/>
            <a:r>
              <a:rPr lang="en-US" sz="1800" dirty="0">
                <a:solidFill>
                  <a:schemeClr val="accent1">
                    <a:lumMod val="50000"/>
                  </a:schemeClr>
                </a:solidFill>
                <a:latin typeface="Luiss Sans"/>
              </a:rPr>
              <a:t>CASO 1: IL PNRR</a:t>
            </a:r>
            <a:br>
              <a:rPr lang="en-US" sz="1800" dirty="0">
                <a:solidFill>
                  <a:schemeClr val="accent1">
                    <a:lumMod val="50000"/>
                  </a:schemeClr>
                </a:solidFill>
                <a:latin typeface="Luiss Sans"/>
              </a:rPr>
            </a:br>
            <a:r>
              <a:rPr lang="it-IT" sz="1800" b="0" dirty="0">
                <a:solidFill>
                  <a:schemeClr val="accent1">
                    <a:lumMod val="50000"/>
                  </a:schemeClr>
                </a:solidFill>
                <a:latin typeface="Luiss Sans"/>
              </a:rPr>
              <a:t>194,4 mld euro in 7 missioni: Digitalizzazione, innovazione, competitività, cultura e turismo; Rivoluzione verde e transizione ecologica; Infrastrutture per una mobilità sostenibile; Istruzione e ricerca; Inclusione e coesione; Salute; </a:t>
            </a:r>
            <a:r>
              <a:rPr lang="it-IT" sz="1800" b="0" dirty="0" err="1">
                <a:solidFill>
                  <a:schemeClr val="accent1">
                    <a:lumMod val="50000"/>
                  </a:schemeClr>
                </a:solidFill>
                <a:latin typeface="Luiss Sans"/>
              </a:rPr>
              <a:t>RepowerEU</a:t>
            </a:r>
            <a:br>
              <a:rPr lang="it-IT" sz="1800" b="0" dirty="0">
                <a:solidFill>
                  <a:schemeClr val="accent1">
                    <a:lumMod val="50000"/>
                  </a:schemeClr>
                </a:solidFill>
                <a:latin typeface="Luiss Sans"/>
              </a:rPr>
            </a:br>
            <a:br>
              <a:rPr lang="en-US" sz="1800" b="0" dirty="0">
                <a:solidFill>
                  <a:schemeClr val="accent1">
                    <a:lumMod val="50000"/>
                  </a:schemeClr>
                </a:solidFill>
                <a:latin typeface="Luiss Sans"/>
              </a:rPr>
            </a:br>
            <a:r>
              <a:rPr lang="en-US" sz="1800" b="0" dirty="0" err="1">
                <a:solidFill>
                  <a:schemeClr val="accent1">
                    <a:lumMod val="50000"/>
                  </a:schemeClr>
                </a:solidFill>
                <a:latin typeface="Luiss Sans"/>
              </a:rPr>
              <a:t>Missione</a:t>
            </a:r>
            <a:r>
              <a:rPr lang="en-US" sz="1800" b="0" dirty="0">
                <a:solidFill>
                  <a:schemeClr val="accent1">
                    <a:lumMod val="50000"/>
                  </a:schemeClr>
                </a:solidFill>
                <a:latin typeface="Luiss Sans"/>
              </a:rPr>
              <a:t> 1: </a:t>
            </a:r>
            <a:r>
              <a:rPr lang="it-IT" sz="1800" b="0" dirty="0">
                <a:solidFill>
                  <a:schemeClr val="accent1">
                    <a:lumMod val="50000"/>
                  </a:schemeClr>
                </a:solidFill>
                <a:latin typeface="Luiss Sans"/>
              </a:rPr>
              <a:t>: Digitalizzazione, innovazione, competitività, cultura e turismo (41,34 mld). </a:t>
            </a:r>
            <a:r>
              <a:rPr lang="it-IT" sz="1800" b="0" dirty="0">
                <a:solidFill>
                  <a:schemeClr val="accent1">
                    <a:lumMod val="50000"/>
                  </a:schemeClr>
                </a:solidFill>
                <a:latin typeface="Luiss Sans"/>
                <a:ea typeface="Segoe UI Symbol" pitchFamily="34"/>
              </a:rPr>
              <a:t>Componente 1: Digitalizzazione, innovazione e sicurezza della PA</a:t>
            </a:r>
            <a:br>
              <a:rPr lang="it-IT" sz="1800" b="0" dirty="0">
                <a:solidFill>
                  <a:schemeClr val="accent1">
                    <a:lumMod val="50000"/>
                  </a:schemeClr>
                </a:solidFill>
                <a:latin typeface="Luiss Sans"/>
                <a:ea typeface="Segoe UI Symbol" pitchFamily="34"/>
              </a:rPr>
            </a:br>
            <a:r>
              <a:rPr lang="it-IT" sz="1800" b="0" dirty="0">
                <a:solidFill>
                  <a:schemeClr val="accent1">
                    <a:lumMod val="50000"/>
                  </a:schemeClr>
                </a:solidFill>
                <a:latin typeface="Luiss Sans"/>
                <a:ea typeface="Segoe UI Symbol" pitchFamily="34"/>
              </a:rPr>
              <a:t>Investimenti: </a:t>
            </a:r>
            <a:r>
              <a:rPr lang="it-IT" sz="1800" b="0" dirty="0">
                <a:solidFill>
                  <a:schemeClr val="accent1">
                    <a:lumMod val="50000"/>
                  </a:schemeClr>
                </a:solidFill>
                <a:latin typeface="Luiss Sans"/>
                <a:ea typeface="Segoe UI Symbol" pitchFamily="34"/>
                <a:hlinkClick r:id="rId2">
                  <a:extLst>
                    <a:ext uri="{A12FA001-AC4F-418D-AE19-62706E023703}">
                      <ahyp:hlinkClr xmlns:ahyp="http://schemas.microsoft.com/office/drawing/2018/hyperlinkcolor" val="tx"/>
                    </a:ext>
                  </a:extLst>
                </a:hlinkClick>
              </a:rPr>
              <a:t>Abilitazione e facilitazione migrazione al Cloud</a:t>
            </a:r>
            <a:r>
              <a:rPr lang="it-IT" sz="1800" b="0" dirty="0">
                <a:solidFill>
                  <a:schemeClr val="accent1">
                    <a:lumMod val="50000"/>
                  </a:schemeClr>
                </a:solidFill>
                <a:latin typeface="Luiss Sans"/>
                <a:ea typeface="Segoe UI Symbol" pitchFamily="34"/>
              </a:rPr>
              <a:t> (1mld), </a:t>
            </a:r>
            <a:r>
              <a:rPr lang="it-IT" sz="1800" b="0" dirty="0">
                <a:solidFill>
                  <a:schemeClr val="accent1">
                    <a:lumMod val="50000"/>
                  </a:schemeClr>
                </a:solidFill>
                <a:latin typeface="Luiss Sans"/>
                <a:ea typeface="Segoe UI Symbol" pitchFamily="34"/>
                <a:hlinkClick r:id="rId3">
                  <a:extLst>
                    <a:ext uri="{A12FA001-AC4F-418D-AE19-62706E023703}">
                      <ahyp:hlinkClr xmlns:ahyp="http://schemas.microsoft.com/office/drawing/2018/hyperlinkcolor" val="tx"/>
                    </a:ext>
                  </a:extLst>
                </a:hlinkClick>
              </a:rPr>
              <a:t>Competenze digitali di base</a:t>
            </a:r>
            <a:r>
              <a:rPr lang="it-IT" sz="1800" b="0" dirty="0">
                <a:solidFill>
                  <a:schemeClr val="accent1">
                    <a:lumMod val="50000"/>
                  </a:schemeClr>
                </a:solidFill>
                <a:latin typeface="Luiss Sans"/>
                <a:ea typeface="Segoe UI Symbol" pitchFamily="34"/>
              </a:rPr>
              <a:t> (195mln), Cybersicurezza (623 mln), Dati e interoperabilità (646 mln); </a:t>
            </a:r>
            <a:r>
              <a:rPr lang="it-IT" sz="1800" b="0" dirty="0">
                <a:solidFill>
                  <a:schemeClr val="accent1">
                    <a:lumMod val="50000"/>
                  </a:schemeClr>
                </a:solidFill>
                <a:latin typeface="Luiss Sans"/>
                <a:ea typeface="Segoe UI Symbol" pitchFamily="34"/>
                <a:hlinkClick r:id="rId4">
                  <a:extLst>
                    <a:ext uri="{A12FA001-AC4F-418D-AE19-62706E023703}">
                      <ahyp:hlinkClr xmlns:ahyp="http://schemas.microsoft.com/office/drawing/2018/hyperlinkcolor" val="tx"/>
                    </a:ext>
                  </a:extLst>
                </a:hlinkClick>
              </a:rPr>
              <a:t>Digitalizzazione delle grandi amministrazioni centrali</a:t>
            </a:r>
            <a:r>
              <a:rPr lang="it-IT" sz="1800" b="0" dirty="0">
                <a:solidFill>
                  <a:schemeClr val="accent1">
                    <a:lumMod val="50000"/>
                  </a:schemeClr>
                </a:solidFill>
                <a:latin typeface="Luiss Sans"/>
                <a:ea typeface="Segoe UI Symbol" pitchFamily="34"/>
              </a:rPr>
              <a:t> (611 mln ca); Infrastrutture digitali (900 mln ca)</a:t>
            </a:r>
            <a:br>
              <a:rPr lang="it-IT" sz="1800" b="0" dirty="0">
                <a:solidFill>
                  <a:schemeClr val="accent1">
                    <a:lumMod val="50000"/>
                  </a:schemeClr>
                </a:solidFill>
                <a:latin typeface="Luiss Sans"/>
                <a:ea typeface="Segoe UI Symbol" pitchFamily="34"/>
              </a:rPr>
            </a:br>
            <a:br>
              <a:rPr lang="it-IT" sz="1800" b="0" dirty="0">
                <a:solidFill>
                  <a:schemeClr val="accent1">
                    <a:lumMod val="50000"/>
                  </a:schemeClr>
                </a:solidFill>
                <a:latin typeface="Luiss Sans"/>
                <a:ea typeface="Segoe UI Symbol" pitchFamily="34"/>
              </a:rPr>
            </a:br>
            <a:r>
              <a:rPr lang="it-IT" sz="1800" b="0" dirty="0">
                <a:solidFill>
                  <a:schemeClr val="accent1">
                    <a:lumMod val="50000"/>
                  </a:schemeClr>
                </a:solidFill>
                <a:latin typeface="Luiss Sans"/>
              </a:rPr>
              <a:t>Componente 2: digitalizzazione, innovazione e competitività del sistema produttivo.</a:t>
            </a:r>
            <a:br>
              <a:rPr lang="it-IT" sz="1800" b="0" dirty="0">
                <a:solidFill>
                  <a:schemeClr val="accent1">
                    <a:lumMod val="50000"/>
                  </a:schemeClr>
                </a:solidFill>
                <a:latin typeface="Luiss Sans"/>
              </a:rPr>
            </a:br>
            <a:r>
              <a:rPr lang="it-IT" sz="1800" b="0" dirty="0">
                <a:solidFill>
                  <a:schemeClr val="accent1">
                    <a:lumMod val="50000"/>
                  </a:schemeClr>
                </a:solidFill>
                <a:latin typeface="Luiss Sans"/>
              </a:rPr>
              <a:t>Investimenti: </a:t>
            </a:r>
            <a:r>
              <a:rPr lang="it-IT" sz="1800" b="0" dirty="0">
                <a:solidFill>
                  <a:schemeClr val="accent1">
                    <a:lumMod val="50000"/>
                  </a:schemeClr>
                </a:solidFill>
                <a:latin typeface="Luiss Sans"/>
                <a:hlinkClick r:id="rId5">
                  <a:extLst>
                    <a:ext uri="{A12FA001-AC4F-418D-AE19-62706E023703}">
                      <ahyp:hlinkClr xmlns:ahyp="http://schemas.microsoft.com/office/drawing/2018/hyperlinkcolor" val="tx"/>
                    </a:ext>
                  </a:extLst>
                </a:hlinkClick>
              </a:rPr>
              <a:t>Reti ultraveloci – Banda </a:t>
            </a:r>
            <a:r>
              <a:rPr lang="it-IT" sz="1800" b="0" dirty="0" err="1">
                <a:solidFill>
                  <a:schemeClr val="accent1">
                    <a:lumMod val="50000"/>
                  </a:schemeClr>
                </a:solidFill>
                <a:latin typeface="Luiss Sans"/>
                <a:hlinkClick r:id="rId5">
                  <a:extLst>
                    <a:ext uri="{A12FA001-AC4F-418D-AE19-62706E023703}">
                      <ahyp:hlinkClr xmlns:ahyp="http://schemas.microsoft.com/office/drawing/2018/hyperlinkcolor" val="tx"/>
                    </a:ext>
                  </a:extLst>
                </a:hlinkClick>
              </a:rPr>
              <a:t>ultralarga</a:t>
            </a:r>
            <a:r>
              <a:rPr lang="it-IT" sz="1800" b="0" dirty="0">
                <a:solidFill>
                  <a:schemeClr val="accent1">
                    <a:lumMod val="50000"/>
                  </a:schemeClr>
                </a:solidFill>
                <a:latin typeface="Luiss Sans"/>
                <a:hlinkClick r:id="rId5">
                  <a:extLst>
                    <a:ext uri="{A12FA001-AC4F-418D-AE19-62706E023703}">
                      <ahyp:hlinkClr xmlns:ahyp="http://schemas.microsoft.com/office/drawing/2018/hyperlinkcolor" val="tx"/>
                    </a:ext>
                  </a:extLst>
                </a:hlinkClick>
              </a:rPr>
              <a:t> e 5G</a:t>
            </a:r>
            <a:r>
              <a:rPr lang="it-IT" sz="1800" b="0" dirty="0">
                <a:solidFill>
                  <a:schemeClr val="accent1">
                    <a:lumMod val="50000"/>
                  </a:schemeClr>
                </a:solidFill>
                <a:latin typeface="Luiss Sans"/>
              </a:rPr>
              <a:t> (5,3mld ca); Transizione 4.0 (13,4 mld ca); </a:t>
            </a:r>
            <a:r>
              <a:rPr lang="it-IT" sz="1800" b="0" dirty="0">
                <a:solidFill>
                  <a:schemeClr val="accent1">
                    <a:lumMod val="50000"/>
                  </a:schemeClr>
                </a:solidFill>
                <a:latin typeface="Luiss Sans"/>
                <a:hlinkClick r:id="rId6">
                  <a:extLst>
                    <a:ext uri="{A12FA001-AC4F-418D-AE19-62706E023703}">
                      <ahyp:hlinkClr xmlns:ahyp="http://schemas.microsoft.com/office/drawing/2018/hyperlinkcolor" val="tx"/>
                    </a:ext>
                  </a:extLst>
                </a:hlinkClick>
              </a:rPr>
              <a:t>Innovazione e tecnologia della Microelettronica</a:t>
            </a:r>
            <a:r>
              <a:rPr lang="it-IT" sz="1800" b="0" dirty="0">
                <a:solidFill>
                  <a:schemeClr val="accent1">
                    <a:lumMod val="50000"/>
                  </a:schemeClr>
                </a:solidFill>
                <a:latin typeface="Luiss Sans"/>
              </a:rPr>
              <a:t> (340 mln)</a:t>
            </a:r>
            <a:br>
              <a:rPr lang="it-IT" sz="1800" dirty="0">
                <a:solidFill>
                  <a:schemeClr val="accent1">
                    <a:lumMod val="50000"/>
                  </a:schemeClr>
                </a:solidFill>
                <a:latin typeface="Luiss Sans"/>
              </a:rPr>
            </a:br>
            <a:br>
              <a:rPr lang="it-IT" sz="1800" dirty="0">
                <a:latin typeface="Luiss Sans"/>
              </a:rPr>
            </a:br>
            <a:br>
              <a:rPr lang="it-IT" sz="1050" dirty="0">
                <a:solidFill>
                  <a:srgbClr val="19191A"/>
                </a:solidFill>
                <a:latin typeface="Titillium Web" pitchFamily="2"/>
              </a:rPr>
            </a:br>
            <a:endParaRPr lang="en-US" sz="1600" dirty="0">
              <a:latin typeface="Luiss Sans"/>
            </a:endParaRPr>
          </a:p>
        </p:txBody>
      </p:sp>
      <p:sp>
        <p:nvSpPr>
          <p:cNvPr id="5" name="Segnaposto testo 4">
            <a:extLst>
              <a:ext uri="{FF2B5EF4-FFF2-40B4-BE49-F238E27FC236}">
                <a16:creationId xmlns:a16="http://schemas.microsoft.com/office/drawing/2014/main" id="{96E1AFF3-EAE4-A181-6C62-642FD5661B95}"/>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824224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EF98D-DA20-648B-20E9-03C1DD046D3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A951D35-8C35-45DF-3B77-3D7D852BE12A}"/>
              </a:ext>
            </a:extLst>
          </p:cNvPr>
          <p:cNvSpPr>
            <a:spLocks noGrp="1"/>
          </p:cNvSpPr>
          <p:nvPr>
            <p:ph type="ctrTitle"/>
          </p:nvPr>
        </p:nvSpPr>
        <p:spPr>
          <a:xfrm>
            <a:off x="926631" y="1285319"/>
            <a:ext cx="9920614" cy="4124206"/>
          </a:xfrm>
        </p:spPr>
        <p:txBody>
          <a:bodyPr/>
          <a:lstStyle/>
          <a:p>
            <a:pPr lvl="0">
              <a:lnSpc>
                <a:spcPct val="100000"/>
              </a:lnSpc>
            </a:pPr>
            <a:r>
              <a:rPr lang="it-IT" sz="1400" dirty="0">
                <a:latin typeface="Luiss Sans"/>
              </a:rPr>
              <a:t>TRANSIZIONE 4.0 (cit. WWW.ITALIADOMANI.GOV.IT)</a:t>
            </a:r>
            <a:br>
              <a:rPr lang="it-IT" sz="1400" dirty="0">
                <a:latin typeface="Luiss Sans"/>
              </a:rPr>
            </a:br>
            <a:br>
              <a:rPr lang="it-IT" sz="1400" dirty="0">
                <a:latin typeface="Luiss Sans"/>
              </a:rPr>
            </a:br>
            <a:r>
              <a:rPr lang="it-IT" sz="1400" b="0" dirty="0">
                <a:solidFill>
                  <a:schemeClr val="accent1">
                    <a:lumMod val="50000"/>
                  </a:schemeClr>
                </a:solidFill>
                <a:latin typeface="Luiss Sans"/>
              </a:rPr>
              <a:t>«l’investimento punta a sostenere la trasformazione digitale delle imprese incentivando gli investimenti privati in attività che sostengono la digitalizzazione; consiste in un regime di credito d’imposta e copre le spese da richiedere nelle dichiarazioni dei redditi tra il 1° gennaio 2021 e il 31 dicembre 2023. Comprende anche la definizione di codici di credito d’imposta per consentire ai beneficiari di utilizzarli con il modello F24 per:</a:t>
            </a:r>
            <a:br>
              <a:rPr lang="it-IT" sz="1400" b="0" dirty="0">
                <a:solidFill>
                  <a:schemeClr val="accent1">
                    <a:lumMod val="50000"/>
                  </a:schemeClr>
                </a:solidFill>
                <a:latin typeface="Luiss Sans"/>
              </a:rPr>
            </a:br>
            <a:r>
              <a:rPr lang="it-IT" sz="1400" b="0" dirty="0">
                <a:solidFill>
                  <a:schemeClr val="accent1">
                    <a:lumMod val="50000"/>
                  </a:schemeClr>
                </a:solidFill>
                <a:latin typeface="Luiss Sans"/>
              </a:rPr>
              <a:t>beni strumentali materiali 4.0 (macchine di produzione controllate da sistemi informatici, macchine e sistemi per il controllo di prodotti o processi, e sistemi interattivi); beni strumentali immateriali 4.0 (3D, sistemi di comunicazione intra-fabbrica, intelligenza artificiale e software di apprendimento automatico; sistemi, piattaforme e applicazioni); beni immateriali di investimento standard (software relativo alla gestione aziendale);</a:t>
            </a:r>
            <a:br>
              <a:rPr lang="it-IT" sz="1400" b="0" dirty="0">
                <a:solidFill>
                  <a:schemeClr val="accent1">
                    <a:lumMod val="50000"/>
                  </a:schemeClr>
                </a:solidFill>
                <a:latin typeface="Luiss Sans"/>
              </a:rPr>
            </a:br>
            <a:br>
              <a:rPr lang="it-IT" sz="1400" b="0" dirty="0">
                <a:solidFill>
                  <a:schemeClr val="accent1">
                    <a:lumMod val="50000"/>
                  </a:schemeClr>
                </a:solidFill>
                <a:latin typeface="Luiss Sans"/>
              </a:rPr>
            </a:br>
            <a:r>
              <a:rPr lang="it-IT" sz="1400" b="0" dirty="0">
                <a:solidFill>
                  <a:schemeClr val="accent1">
                    <a:lumMod val="50000"/>
                  </a:schemeClr>
                </a:solidFill>
                <a:latin typeface="Luiss Sans"/>
              </a:rPr>
              <a:t>attività di ricerca, sviluppo e innovazione per l’innovazione verde, digitale e di progettazione;</a:t>
            </a:r>
            <a:br>
              <a:rPr lang="it-IT" sz="1400" b="0" dirty="0">
                <a:solidFill>
                  <a:schemeClr val="accent1">
                    <a:lumMod val="50000"/>
                  </a:schemeClr>
                </a:solidFill>
                <a:latin typeface="Luiss Sans"/>
              </a:rPr>
            </a:br>
            <a:br>
              <a:rPr lang="it-IT" sz="1400" b="0" dirty="0">
                <a:solidFill>
                  <a:schemeClr val="accent1">
                    <a:lumMod val="50000"/>
                  </a:schemeClr>
                </a:solidFill>
                <a:latin typeface="Luiss Sans"/>
              </a:rPr>
            </a:br>
            <a:r>
              <a:rPr lang="it-IT" sz="1400" b="0" dirty="0">
                <a:solidFill>
                  <a:schemeClr val="accent1">
                    <a:lumMod val="50000"/>
                  </a:schemeClr>
                </a:solidFill>
                <a:latin typeface="Luiss Sans"/>
              </a:rPr>
              <a:t>attività di formazione per acquisire o consolidare la conoscenza di tecnologie rilevanti (l'analisi dei big data e dei dati, l'interfaccia uomo-macchina, l'internet delle cose, l'integrazione digitale dei processi aziendali, la sicurezza informatica)».</a:t>
            </a:r>
            <a:br>
              <a:rPr lang="it-IT" sz="1400" dirty="0">
                <a:solidFill>
                  <a:srgbClr val="000000"/>
                </a:solidFill>
                <a:latin typeface="Luiss Sans"/>
              </a:rPr>
            </a:br>
            <a:br>
              <a:rPr lang="it-IT" sz="1400" dirty="0"/>
            </a:br>
            <a:br>
              <a:rPr lang="it-IT" sz="1400" dirty="0"/>
            </a:br>
            <a:br>
              <a:rPr lang="it-IT" sz="1400" dirty="0"/>
            </a:br>
            <a:endParaRPr lang="en-US" sz="1600" dirty="0">
              <a:latin typeface="Luiss Sans"/>
            </a:endParaRPr>
          </a:p>
        </p:txBody>
      </p:sp>
      <p:sp>
        <p:nvSpPr>
          <p:cNvPr id="5" name="Segnaposto testo 4">
            <a:extLst>
              <a:ext uri="{FF2B5EF4-FFF2-40B4-BE49-F238E27FC236}">
                <a16:creationId xmlns:a16="http://schemas.microsoft.com/office/drawing/2014/main" id="{58DBEB63-479F-B772-0D9D-4B5DA76DD9AA}"/>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675079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FE9AB-5B0A-D721-4EFF-6F40B09934A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0CE969-7D25-B01E-8995-5E261570FED0}"/>
              </a:ext>
            </a:extLst>
          </p:cNvPr>
          <p:cNvSpPr>
            <a:spLocks noGrp="1"/>
          </p:cNvSpPr>
          <p:nvPr>
            <p:ph type="ctrTitle"/>
          </p:nvPr>
        </p:nvSpPr>
        <p:spPr>
          <a:xfrm>
            <a:off x="926631" y="1285319"/>
            <a:ext cx="9920614" cy="3575081"/>
          </a:xfrm>
        </p:spPr>
        <p:txBody>
          <a:bodyPr/>
          <a:lstStyle/>
          <a:p>
            <a:pPr lvl="0">
              <a:lnSpc>
                <a:spcPct val="110000"/>
              </a:lnSpc>
            </a:pPr>
            <a:r>
              <a:rPr lang="en-US" sz="2000" dirty="0">
                <a:latin typeface="Luiss Sans"/>
              </a:rPr>
              <a:t>PNRR: MISSIONE 2: </a:t>
            </a:r>
            <a:r>
              <a:rPr lang="it-IT" sz="2000" dirty="0"/>
              <a:t>55,52 MLD</a:t>
            </a:r>
            <a:br>
              <a:rPr lang="it-IT" sz="1400" dirty="0"/>
            </a:br>
            <a:br>
              <a:rPr lang="it-IT" sz="1800" b="0" dirty="0">
                <a:latin typeface="Luiss Sans"/>
              </a:rPr>
            </a:br>
            <a:r>
              <a:rPr lang="it-IT" sz="1800" b="0" dirty="0">
                <a:latin typeface="Luiss Sans"/>
              </a:rPr>
              <a:t>C.1: Economia circolare e agricoltura sostenibile</a:t>
            </a:r>
            <a:br>
              <a:rPr lang="it-IT" sz="1800" b="0" dirty="0">
                <a:latin typeface="Luiss Sans"/>
              </a:rPr>
            </a:br>
            <a:r>
              <a:rPr lang="it-IT" sz="1800" b="0" dirty="0">
                <a:latin typeface="Luiss Sans"/>
              </a:rPr>
              <a:t>Investimenti: Realizzazione nuovi impianti di gestione rifiuti e ammodernamento di impianti esistenti (1.5 mld)</a:t>
            </a:r>
            <a:br>
              <a:rPr lang="it-IT" sz="1800" b="0" dirty="0">
                <a:latin typeface="Luiss Sans"/>
              </a:rPr>
            </a:br>
            <a:br>
              <a:rPr lang="it-IT" sz="1800" b="0" dirty="0">
                <a:latin typeface="Luiss Sans"/>
              </a:rPr>
            </a:br>
            <a:r>
              <a:rPr lang="it-IT" sz="1800" b="0" dirty="0">
                <a:latin typeface="Luiss Sans"/>
              </a:rPr>
              <a:t>C.2 Energia rinnovabile, idrogeno, rete e mobilità sostenibile</a:t>
            </a:r>
            <a:br>
              <a:rPr lang="it-IT" sz="1800" b="0" dirty="0">
                <a:latin typeface="Luiss Sans"/>
              </a:rPr>
            </a:br>
            <a:r>
              <a:rPr lang="it-IT" sz="1800" b="0" dirty="0">
                <a:latin typeface="Luiss Sans"/>
              </a:rPr>
              <a:t>Investimenti: </a:t>
            </a:r>
            <a:r>
              <a:rPr lang="it-IT" sz="1800" b="0" dirty="0">
                <a:latin typeface="Luiss Sans"/>
                <a:hlinkClick r:id="rId2">
                  <a:extLst>
                    <a:ext uri="{A12FA001-AC4F-418D-AE19-62706E023703}">
                      <ahyp:hlinkClr xmlns:ahyp="http://schemas.microsoft.com/office/drawing/2018/hyperlinkcolor" val="tx"/>
                    </a:ext>
                  </a:extLst>
                </a:hlinkClick>
              </a:rPr>
              <a:t>Promozione rinnovabili per le comunità energetiche e l'auto-consumo</a:t>
            </a:r>
            <a:r>
              <a:rPr lang="it-IT" sz="1800" b="0" dirty="0">
                <a:latin typeface="Luiss Sans"/>
              </a:rPr>
              <a:t> (2,2 mld); </a:t>
            </a:r>
            <a:r>
              <a:rPr lang="it-IT" sz="1800" b="0" dirty="0">
                <a:latin typeface="Luiss Sans"/>
                <a:hlinkClick r:id="rId3">
                  <a:extLst>
                    <a:ext uri="{A12FA001-AC4F-418D-AE19-62706E023703}">
                      <ahyp:hlinkClr xmlns:ahyp="http://schemas.microsoft.com/office/drawing/2018/hyperlinkcolor" val="tx"/>
                    </a:ext>
                  </a:extLst>
                </a:hlinkClick>
              </a:rPr>
              <a:t>Rinnovo flotte bus e treni verdi</a:t>
            </a:r>
            <a:r>
              <a:rPr lang="it-IT" sz="1800" b="0" dirty="0">
                <a:latin typeface="Luiss Sans"/>
              </a:rPr>
              <a:t> (3,4 mld ca); sviluppo agro-voltaico (1mld); vari investimenti su idrogeno (820 mln)</a:t>
            </a:r>
            <a:br>
              <a:rPr lang="it-IT" sz="1800" b="0" dirty="0">
                <a:latin typeface="Luiss Sans"/>
              </a:rPr>
            </a:br>
            <a:br>
              <a:rPr lang="it-IT" sz="1800" b="0" dirty="0">
                <a:latin typeface="Luiss Sans"/>
              </a:rPr>
            </a:br>
            <a:br>
              <a:rPr lang="it-IT" sz="1400" dirty="0"/>
            </a:br>
            <a:endParaRPr lang="en-US" sz="1600" dirty="0">
              <a:latin typeface="Luiss Sans"/>
            </a:endParaRPr>
          </a:p>
        </p:txBody>
      </p:sp>
      <p:sp>
        <p:nvSpPr>
          <p:cNvPr id="5" name="Segnaposto testo 4">
            <a:extLst>
              <a:ext uri="{FF2B5EF4-FFF2-40B4-BE49-F238E27FC236}">
                <a16:creationId xmlns:a16="http://schemas.microsoft.com/office/drawing/2014/main" id="{0ECBA055-7740-D84D-0C8C-1AD2FD9E8654}"/>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95539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641C4-7139-5E2E-3568-0B292CF3CB2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47A71D-CC1B-30B7-B210-EEDE810CD8F7}"/>
              </a:ext>
            </a:extLst>
          </p:cNvPr>
          <p:cNvSpPr>
            <a:spLocks noGrp="1"/>
          </p:cNvSpPr>
          <p:nvPr>
            <p:ph type="ctrTitle"/>
          </p:nvPr>
        </p:nvSpPr>
        <p:spPr>
          <a:xfrm>
            <a:off x="926631" y="1285319"/>
            <a:ext cx="9920614" cy="3912610"/>
          </a:xfrm>
        </p:spPr>
        <p:txBody>
          <a:bodyPr/>
          <a:lstStyle/>
          <a:p>
            <a:r>
              <a:rPr lang="it-IT" sz="1600" dirty="0"/>
              <a:t>I RAPPORTI STATO – REGIONI NELLA DEFINIZIONE E ATTUAZIONE DEL PNRR</a:t>
            </a:r>
            <a:br>
              <a:rPr lang="it-IT" sz="1600" dirty="0"/>
            </a:br>
            <a:br>
              <a:rPr lang="it-IT" sz="1600" dirty="0"/>
            </a:br>
            <a:r>
              <a:rPr lang="it-IT" sz="1600" b="0" dirty="0"/>
              <a:t>- M. Bergo, M. Cecchetti, Il PNRR e l’autonomia regionale “sospesa”: tra urgenze del presente e Costituzione del futuro, in Istituzioni del Federalismo, 2024:</a:t>
            </a:r>
            <a:br>
              <a:rPr lang="it-IT" sz="1600" b="0" dirty="0"/>
            </a:br>
            <a:r>
              <a:rPr lang="it-IT" sz="1600" b="0" dirty="0"/>
              <a:t>- Definizione top-down, Amministrazioni centrali gestiscono direttamente 63% risorse</a:t>
            </a:r>
            <a:br>
              <a:rPr lang="it-IT" sz="1600" b="0" dirty="0"/>
            </a:br>
            <a:r>
              <a:rPr lang="it-IT" sz="1600" b="0" dirty="0"/>
              <a:t>- Necessità e urgenza: decreti legge </a:t>
            </a:r>
            <a:br>
              <a:rPr lang="it-IT" sz="1600" b="0" dirty="0"/>
            </a:br>
            <a:r>
              <a:rPr lang="it-IT" sz="1600" b="0" dirty="0"/>
              <a:t>- Regioni come stakeholders, consultazione, no co-decisione</a:t>
            </a:r>
            <a:br>
              <a:rPr lang="it-IT" sz="1600" b="0" dirty="0"/>
            </a:br>
            <a:r>
              <a:rPr lang="it-IT" sz="1600" b="0" dirty="0"/>
              <a:t>- Sistema di governance caratterizzato dalla centralizzazione delle competenze (</a:t>
            </a:r>
            <a:r>
              <a:rPr lang="it-IT" sz="1600" b="0" dirty="0" err="1"/>
              <a:t>d.l.</a:t>
            </a:r>
            <a:r>
              <a:rPr lang="it-IT" sz="1600" b="0" dirty="0"/>
              <a:t> 77/2021: Cabina di Regia, Segreteria, Tavolo permanente per il partenariato economico, sociale e territoriale; l’Unità per la razionalizzazione e il miglioramento della regolazione; Servizio centrale per il PNRR – </a:t>
            </a:r>
            <a:r>
              <a:rPr lang="it-IT" sz="1600" b="0" dirty="0" err="1"/>
              <a:t>d.l.</a:t>
            </a:r>
            <a:r>
              <a:rPr lang="it-IT" sz="1600" b="0" dirty="0"/>
              <a:t> 13/2023: Struttura di missione PNRR presso la Presidenza del Consiglio dei ministri con compiti di rilevanza strategica, soppressione Tavolo permanente, Servizio centrale sostituito da Ispettorato generale per il PNRR)</a:t>
            </a:r>
            <a:br>
              <a:rPr lang="it-IT" sz="1600" b="0" dirty="0"/>
            </a:br>
            <a:r>
              <a:rPr lang="it-IT" sz="1600" b="0" dirty="0"/>
              <a:t>- CITE E CITD</a:t>
            </a:r>
            <a:br>
              <a:rPr lang="it-IT" sz="1600" b="0" dirty="0"/>
            </a:br>
            <a:r>
              <a:rPr lang="it-IT" sz="1600" b="0" dirty="0"/>
              <a:t>- «Nucleo PNRR Stato-Regioni» presso Dipartimento per gli affari regionali e le autonomie della Presidenza del Consiglio dei ministri, con funzioni di coordinamento e supporto (sulla carta)</a:t>
            </a:r>
            <a:br>
              <a:rPr lang="it-IT" sz="1600" b="0" dirty="0"/>
            </a:br>
            <a:r>
              <a:rPr lang="it-IT" sz="1600" b="0" dirty="0"/>
              <a:t>- Regioni come soggetti attuatori (progetti che ammontano a 10% delle risorse)</a:t>
            </a:r>
            <a:br>
              <a:rPr lang="it-IT" sz="1600" dirty="0"/>
            </a:br>
            <a:br>
              <a:rPr lang="it-IT" sz="1050" dirty="0"/>
            </a:br>
            <a:endParaRPr lang="en-US" sz="1600" dirty="0">
              <a:latin typeface="Luiss Sans"/>
            </a:endParaRPr>
          </a:p>
        </p:txBody>
      </p:sp>
      <p:sp>
        <p:nvSpPr>
          <p:cNvPr id="5" name="Segnaposto testo 4">
            <a:extLst>
              <a:ext uri="{FF2B5EF4-FFF2-40B4-BE49-F238E27FC236}">
                <a16:creationId xmlns:a16="http://schemas.microsoft.com/office/drawing/2014/main" id="{F0B3AE23-D060-1BA6-865C-AFE149586DD9}"/>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842552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32310-4C32-7AB5-94F6-FAA4E5BB6B6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160820-C853-EBB7-C351-36AF0169B399}"/>
              </a:ext>
            </a:extLst>
          </p:cNvPr>
          <p:cNvSpPr>
            <a:spLocks noGrp="1"/>
          </p:cNvSpPr>
          <p:nvPr>
            <p:ph type="ctrTitle"/>
          </p:nvPr>
        </p:nvSpPr>
        <p:spPr>
          <a:xfrm>
            <a:off x="926631" y="1285319"/>
            <a:ext cx="9920614" cy="2880789"/>
          </a:xfrm>
        </p:spPr>
        <p:txBody>
          <a:bodyPr/>
          <a:lstStyle/>
          <a:p>
            <a:r>
              <a:rPr lang="en-US" sz="1600" dirty="0">
                <a:latin typeface="Luiss Sans"/>
              </a:rPr>
              <a:t>Segue.</a:t>
            </a:r>
            <a:br>
              <a:rPr lang="en-US" sz="1600" dirty="0">
                <a:latin typeface="Luiss Sans"/>
              </a:rPr>
            </a:br>
            <a:br>
              <a:rPr lang="en-US" sz="1600" dirty="0">
                <a:latin typeface="Luiss Sans"/>
              </a:rPr>
            </a:br>
            <a:r>
              <a:rPr lang="en-US" sz="1600" dirty="0">
                <a:latin typeface="Luiss Sans"/>
              </a:rPr>
              <a:t>- </a:t>
            </a:r>
            <a:r>
              <a:rPr lang="it-IT" sz="1600" b="0" dirty="0"/>
              <a:t>Chiamata in sussidiarietà per progetti a titolarità?</a:t>
            </a:r>
            <a:br>
              <a:rPr lang="it-IT" sz="1600" b="0" dirty="0"/>
            </a:br>
            <a:r>
              <a:rPr lang="it-IT" sz="1600" b="0" dirty="0"/>
              <a:t>- Collaborazione «debole» o «debolissima» con il sistema delle Conferenze:</a:t>
            </a:r>
            <a:br>
              <a:rPr lang="it-IT" sz="1600" b="0" dirty="0"/>
            </a:br>
            <a:r>
              <a:rPr lang="it-IT" sz="1600" b="0" dirty="0"/>
              <a:t>- Pareri ex art. 9 d.lgs. 281/1997 (obbligatori o, per lo più, facoltativi) della Conferenza unificata in sede di conversione in legge dei </a:t>
            </a:r>
            <a:r>
              <a:rPr lang="it-IT" sz="1600" b="0" dirty="0" err="1"/>
              <a:t>d.l.</a:t>
            </a:r>
            <a:br>
              <a:rPr lang="it-IT" sz="1600" b="0" dirty="0"/>
            </a:br>
            <a:r>
              <a:rPr lang="it-IT" sz="1600" b="0" dirty="0"/>
              <a:t>- In sede di adozione di atti amministrativi di attuazione: Conferenza Stato-Regioni e Conferenza Unificata attivate dal Governo con richieste di intesa o di parere fondate non sulla collaborazione costituzionalmente necessaria, ma quasi sempre sulla collaborazione meramente facoltativa o su collaborazione obbligatoria stabilita da specifiche disposizioni di legge o dalle previsioni generali</a:t>
            </a:r>
            <a:br>
              <a:rPr lang="it-IT" sz="1600" b="0" dirty="0"/>
            </a:br>
            <a:r>
              <a:rPr lang="it-IT" sz="1600" b="0" dirty="0"/>
              <a:t>- Applicazione del meccanismo della «ghigliottina»</a:t>
            </a:r>
            <a:br>
              <a:rPr lang="it-IT" sz="1600" b="0" dirty="0"/>
            </a:br>
            <a:r>
              <a:rPr lang="it-IT" sz="1600" b="0" dirty="0"/>
              <a:t>- Contenzioso costituzionale esiguo</a:t>
            </a:r>
            <a:br>
              <a:rPr lang="it-IT" sz="1600" b="0" dirty="0"/>
            </a:br>
            <a:endParaRPr lang="en-US" sz="1600" b="0" dirty="0">
              <a:latin typeface="Luiss Sans"/>
            </a:endParaRPr>
          </a:p>
        </p:txBody>
      </p:sp>
      <p:sp>
        <p:nvSpPr>
          <p:cNvPr id="5" name="Segnaposto testo 4">
            <a:extLst>
              <a:ext uri="{FF2B5EF4-FFF2-40B4-BE49-F238E27FC236}">
                <a16:creationId xmlns:a16="http://schemas.microsoft.com/office/drawing/2014/main" id="{04BF1476-4605-5E01-1FC9-C8C53C057AE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6035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0E907-6E5C-0634-C424-7139A11C52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6C95CD9-5464-A245-AB07-2A9816144ED6}"/>
              </a:ext>
            </a:extLst>
          </p:cNvPr>
          <p:cNvSpPr>
            <a:spLocks noGrp="1"/>
          </p:cNvSpPr>
          <p:nvPr>
            <p:ph type="ctrTitle"/>
          </p:nvPr>
        </p:nvSpPr>
        <p:spPr>
          <a:xfrm>
            <a:off x="1089765" y="1265130"/>
            <a:ext cx="9920614" cy="2160591"/>
          </a:xfrm>
        </p:spPr>
        <p:txBody>
          <a:bodyPr/>
          <a:lstStyle/>
          <a:p>
            <a:r>
              <a:rPr lang="en-US" sz="2200" b="0" dirty="0">
                <a:latin typeface="Luiss Sans"/>
              </a:rPr>
              <a:t>Dati di </a:t>
            </a:r>
            <a:r>
              <a:rPr lang="en-US" sz="2200" b="0" dirty="0" err="1">
                <a:latin typeface="Luiss Sans"/>
              </a:rPr>
              <a:t>contesto</a:t>
            </a:r>
            <a:r>
              <a:rPr lang="en-US" sz="2200" b="0" dirty="0">
                <a:latin typeface="Luiss Sans"/>
              </a:rPr>
              <a:t>: </a:t>
            </a:r>
            <a:r>
              <a:rPr lang="it-IT" sz="1400" dirty="0"/>
              <a:t>USA e GERAMANIA: caso vaccini  Covid (tratto da Geneva Graduate Institute)</a:t>
            </a:r>
            <a:br>
              <a:rPr lang="it-IT" sz="1400" dirty="0"/>
            </a:br>
            <a:br>
              <a:rPr lang="it-IT" sz="1400" dirty="0"/>
            </a:br>
            <a:br>
              <a:rPr lang="en-US" sz="2200" b="0" dirty="0">
                <a:latin typeface="Luiss Sans"/>
              </a:rPr>
            </a:br>
            <a:br>
              <a:rPr lang="en-US" sz="2200" b="0"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405BAD3F-21B8-9644-43CC-5A2089D55EE0}"/>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pic>
        <p:nvPicPr>
          <p:cNvPr id="3" name="Immagine 4">
            <a:extLst>
              <a:ext uri="{FF2B5EF4-FFF2-40B4-BE49-F238E27FC236}">
                <a16:creationId xmlns:a16="http://schemas.microsoft.com/office/drawing/2014/main" id="{C7450079-4420-E9EA-70E5-14C02225AD16}"/>
              </a:ext>
            </a:extLst>
          </p:cNvPr>
          <p:cNvPicPr>
            <a:picLocks noChangeAspect="1"/>
          </p:cNvPicPr>
          <p:nvPr/>
        </p:nvPicPr>
        <p:blipFill>
          <a:blip r:embed="rId2"/>
          <a:stretch>
            <a:fillRect/>
          </a:stretch>
        </p:blipFill>
        <p:spPr>
          <a:xfrm>
            <a:off x="894646" y="1608018"/>
            <a:ext cx="9152412" cy="3063505"/>
          </a:xfrm>
          <a:prstGeom prst="rect">
            <a:avLst/>
          </a:prstGeom>
          <a:noFill/>
          <a:ln cap="flat">
            <a:noFill/>
          </a:ln>
        </p:spPr>
      </p:pic>
    </p:spTree>
    <p:extLst>
      <p:ext uri="{BB962C8B-B14F-4D97-AF65-F5344CB8AC3E}">
        <p14:creationId xmlns:p14="http://schemas.microsoft.com/office/powerpoint/2010/main" val="3765591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EBF4A-8B7B-0011-4FF8-5624C44B44E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FAF18D5-ADEA-E3E0-A3EF-A3A75C344287}"/>
              </a:ext>
            </a:extLst>
          </p:cNvPr>
          <p:cNvSpPr>
            <a:spLocks noGrp="1"/>
          </p:cNvSpPr>
          <p:nvPr>
            <p:ph type="ctrTitle"/>
          </p:nvPr>
        </p:nvSpPr>
        <p:spPr>
          <a:xfrm>
            <a:off x="506353" y="1672314"/>
            <a:ext cx="11189995" cy="775597"/>
          </a:xfrm>
        </p:spPr>
        <p:txBody>
          <a:bodyPr/>
          <a:lstStyle/>
          <a:p>
            <a:r>
              <a:rPr lang="it-IT" sz="2800" dirty="0"/>
              <a:t>Le intese ai sensi dell’art. 3 d.lgs. n. 281/1997 e il meccanismo della «ghigliottina» di cui al comma 3° </a:t>
            </a:r>
          </a:p>
        </p:txBody>
      </p:sp>
      <p:sp>
        <p:nvSpPr>
          <p:cNvPr id="3" name="Sottotitolo 2">
            <a:extLst>
              <a:ext uri="{FF2B5EF4-FFF2-40B4-BE49-F238E27FC236}">
                <a16:creationId xmlns:a16="http://schemas.microsoft.com/office/drawing/2014/main" id="{DF918C34-D553-2656-039C-9E8815364228}"/>
              </a:ext>
            </a:extLst>
          </p:cNvPr>
          <p:cNvSpPr>
            <a:spLocks noGrp="1"/>
          </p:cNvSpPr>
          <p:nvPr>
            <p:ph type="subTitle" idx="1"/>
          </p:nvPr>
        </p:nvSpPr>
        <p:spPr>
          <a:xfrm>
            <a:off x="498261" y="2797177"/>
            <a:ext cx="11189994" cy="1556452"/>
          </a:xfrm>
        </p:spPr>
        <p:txBody>
          <a:bodyPr/>
          <a:lstStyle/>
          <a:p>
            <a:pPr algn="l"/>
            <a:r>
              <a:rPr lang="it-IT" sz="1600" b="0" i="0" dirty="0">
                <a:solidFill>
                  <a:schemeClr val="accent1">
                    <a:lumMod val="50000"/>
                  </a:schemeClr>
                </a:solidFill>
                <a:effectLst/>
                <a:latin typeface="Titillium Web" panose="00000500000000000000" pitchFamily="2" charset="0"/>
              </a:rPr>
              <a:t>2. Le intese si perfezionano con l'espressione dell'assenso del Governo e dei presidenti delle regioni e delle province autonome di Trento e di Bolzano.</a:t>
            </a:r>
            <a:br>
              <a:rPr lang="it-IT" sz="1600" b="0" i="0" dirty="0">
                <a:solidFill>
                  <a:schemeClr val="accent1">
                    <a:lumMod val="50000"/>
                  </a:schemeClr>
                </a:solidFill>
                <a:effectLst/>
                <a:latin typeface="Titillium Web" panose="00000500000000000000" pitchFamily="2" charset="0"/>
              </a:rPr>
            </a:br>
            <a:r>
              <a:rPr lang="it-IT" sz="1600" b="0" i="0" dirty="0">
                <a:solidFill>
                  <a:schemeClr val="accent1">
                    <a:lumMod val="50000"/>
                  </a:schemeClr>
                </a:solidFill>
                <a:effectLst/>
                <a:latin typeface="Titillium Web" panose="00000500000000000000" pitchFamily="2" charset="0"/>
              </a:rPr>
              <a:t>3. Quando un'intesa espressamente prevista dalla legge non è raggiunta entro trenta giorni dalla prima seduta della Conferenza Stato - regioni in cui l'oggetto è posto all'ordine del giorno, il Consiglio dei Ministri provvede con deliberazione motivata.</a:t>
            </a:r>
            <a:br>
              <a:rPr lang="it-IT" sz="1600" b="0" i="0" dirty="0">
                <a:solidFill>
                  <a:schemeClr val="accent1">
                    <a:lumMod val="50000"/>
                  </a:schemeClr>
                </a:solidFill>
                <a:effectLst/>
                <a:latin typeface="Titillium Web" panose="00000500000000000000" pitchFamily="2" charset="0"/>
              </a:rPr>
            </a:br>
            <a:r>
              <a:rPr lang="it-IT" sz="1600" b="0" i="0" dirty="0">
                <a:solidFill>
                  <a:schemeClr val="accent1">
                    <a:lumMod val="50000"/>
                  </a:schemeClr>
                </a:solidFill>
                <a:effectLst/>
                <a:latin typeface="Titillium Web" panose="00000500000000000000" pitchFamily="2" charset="0"/>
              </a:rPr>
              <a:t>4. In caso di motivata urgenza il Consiglio dei Ministri può provvedere senza l'osservanza delle disposizioni del presente articolo. I provvedimenti adottati sono sottoposti all'esame della Conferenza Stato - regioni nei successivi quindici giorni. Il Consiglio dei Ministri è tenuto ad esaminare le osservazioni della Conferenza Stato - regioni ai fini di eventuali deliberazioni successive.</a:t>
            </a:r>
            <a:endParaRPr lang="it-IT" sz="1600" dirty="0">
              <a:solidFill>
                <a:schemeClr val="accent1">
                  <a:lumMod val="50000"/>
                </a:schemeClr>
              </a:solidFill>
            </a:endParaRPr>
          </a:p>
        </p:txBody>
      </p:sp>
      <p:sp>
        <p:nvSpPr>
          <p:cNvPr id="4" name="Segnaposto testo 3">
            <a:extLst>
              <a:ext uri="{FF2B5EF4-FFF2-40B4-BE49-F238E27FC236}">
                <a16:creationId xmlns:a16="http://schemas.microsoft.com/office/drawing/2014/main" id="{E600DB1B-480B-F98C-A627-68D9678367AA}"/>
              </a:ext>
            </a:extLst>
          </p:cNvPr>
          <p:cNvSpPr>
            <a:spLocks noGrp="1"/>
          </p:cNvSpPr>
          <p:nvPr>
            <p:ph type="body" sz="quarter" idx="11"/>
          </p:nvPr>
        </p:nvSpPr>
        <p:spPr/>
        <p:txBody>
          <a:bodyPr/>
          <a:lstStyle/>
          <a:p>
            <a:r>
              <a:rPr lang="en-US" b="1" dirty="0" err="1"/>
              <a:t>Dipartimento</a:t>
            </a:r>
            <a:r>
              <a:rPr lang="en-US" b="1" dirty="0"/>
              <a:t> di </a:t>
            </a:r>
            <a:r>
              <a:rPr lang="en-US" b="1" dirty="0" err="1"/>
              <a:t>Giurisprudenza</a:t>
            </a:r>
            <a:endParaRPr lang="en-US" b="1" dirty="0"/>
          </a:p>
          <a:p>
            <a:endParaRPr lang="it-IT" dirty="0"/>
          </a:p>
        </p:txBody>
      </p:sp>
    </p:spTree>
    <p:extLst>
      <p:ext uri="{BB962C8B-B14F-4D97-AF65-F5344CB8AC3E}">
        <p14:creationId xmlns:p14="http://schemas.microsoft.com/office/powerpoint/2010/main" val="3318935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3EB5-2A04-C6A7-0713-88717B1245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9C9ED5E-B4B8-F027-43EA-86A866CE63E2}"/>
              </a:ext>
            </a:extLst>
          </p:cNvPr>
          <p:cNvSpPr>
            <a:spLocks noGrp="1"/>
          </p:cNvSpPr>
          <p:nvPr>
            <p:ph type="ctrTitle"/>
          </p:nvPr>
        </p:nvSpPr>
        <p:spPr>
          <a:xfrm>
            <a:off x="957136" y="1366222"/>
            <a:ext cx="9920614" cy="3573286"/>
          </a:xfrm>
        </p:spPr>
        <p:txBody>
          <a:bodyPr/>
          <a:lstStyle/>
          <a:p>
            <a:r>
              <a:rPr lang="en-US" sz="1800" dirty="0">
                <a:latin typeface="Luiss Sans"/>
              </a:rPr>
              <a:t>OSSERVAZIONI SULLA GOVERNANCE DEL PNRR</a:t>
            </a:r>
            <a:r>
              <a:rPr lang="en-US" sz="1800" b="0" dirty="0">
                <a:latin typeface="Luiss Sans"/>
              </a:rPr>
              <a:t> </a:t>
            </a:r>
            <a:br>
              <a:rPr lang="en-US" sz="1800" b="0" dirty="0">
                <a:latin typeface="Luiss Sans"/>
              </a:rPr>
            </a:br>
            <a:br>
              <a:rPr lang="en-US" sz="1600" b="0" dirty="0">
                <a:latin typeface="Luiss Sans"/>
              </a:rPr>
            </a:br>
            <a:r>
              <a:rPr lang="en-US" sz="1600" b="0" dirty="0">
                <a:latin typeface="Luiss Sans"/>
              </a:rPr>
              <a:t>In </a:t>
            </a:r>
            <a:r>
              <a:rPr lang="en-US" sz="1600" b="0" dirty="0" err="1">
                <a:latin typeface="Luiss Sans"/>
              </a:rPr>
              <a:t>controtendenza</a:t>
            </a:r>
            <a:r>
              <a:rPr lang="en-US" sz="1600" b="0" dirty="0">
                <a:latin typeface="Luiss Sans"/>
              </a:rPr>
              <a:t> rispetto al </a:t>
            </a:r>
            <a:r>
              <a:rPr lang="en-US" sz="1600" b="0" dirty="0" err="1">
                <a:latin typeface="Luiss Sans"/>
              </a:rPr>
              <a:t>quadro</a:t>
            </a:r>
            <a:r>
              <a:rPr lang="en-US" sz="1600" b="0" dirty="0">
                <a:latin typeface="Luiss Sans"/>
              </a:rPr>
              <a:t> </a:t>
            </a:r>
            <a:r>
              <a:rPr lang="en-US" sz="1600" b="0" dirty="0" err="1">
                <a:latin typeface="Luiss Sans"/>
              </a:rPr>
              <a:t>disegnato</a:t>
            </a:r>
            <a:r>
              <a:rPr lang="en-US" sz="1600" b="0" dirty="0">
                <a:latin typeface="Luiss Sans"/>
              </a:rPr>
              <a:t> dal </a:t>
            </a:r>
            <a:r>
              <a:rPr lang="en-US" sz="1600" b="0" dirty="0" err="1">
                <a:latin typeface="Luiss Sans"/>
              </a:rPr>
              <a:t>Titolo</a:t>
            </a:r>
            <a:r>
              <a:rPr lang="en-US" sz="1600" b="0" dirty="0">
                <a:latin typeface="Luiss Sans"/>
              </a:rPr>
              <a:t> V </a:t>
            </a:r>
            <a:r>
              <a:rPr lang="en-US" sz="1600" b="0" dirty="0" err="1">
                <a:latin typeface="Luiss Sans"/>
              </a:rPr>
              <a:t>della</a:t>
            </a:r>
            <a:r>
              <a:rPr lang="en-US" sz="1600" b="0" dirty="0">
                <a:latin typeface="Luiss Sans"/>
              </a:rPr>
              <a:t> </a:t>
            </a:r>
            <a:r>
              <a:rPr lang="en-US" sz="1600" b="0" dirty="0" err="1">
                <a:latin typeface="Luiss Sans"/>
              </a:rPr>
              <a:t>Costituzione</a:t>
            </a:r>
            <a:r>
              <a:rPr lang="en-US" sz="1600" b="0" dirty="0">
                <a:latin typeface="Luiss Sans"/>
              </a:rPr>
              <a:t>: procedure fortemente </a:t>
            </a:r>
            <a:r>
              <a:rPr lang="en-US" sz="1600" b="0" dirty="0" err="1">
                <a:latin typeface="Luiss Sans"/>
              </a:rPr>
              <a:t>accentrate</a:t>
            </a:r>
            <a:r>
              <a:rPr lang="en-US" sz="1600" b="0" dirty="0">
                <a:latin typeface="Luiss Sans"/>
              </a:rPr>
              <a:t>.</a:t>
            </a:r>
            <a:br>
              <a:rPr lang="en-US" sz="1600" b="0" dirty="0">
                <a:latin typeface="Luiss Sans"/>
              </a:rPr>
            </a:br>
            <a:br>
              <a:rPr lang="en-US" sz="1600" b="0" dirty="0">
                <a:latin typeface="Luiss Sans"/>
              </a:rPr>
            </a:br>
            <a:r>
              <a:rPr lang="en-US" sz="1600" b="0" dirty="0" err="1">
                <a:latin typeface="Luiss Sans"/>
              </a:rPr>
              <a:t>Ragioni</a:t>
            </a:r>
            <a:r>
              <a:rPr lang="en-US" sz="1600" b="0" dirty="0">
                <a:latin typeface="Luiss Sans"/>
              </a:rPr>
              <a:t>: </a:t>
            </a:r>
            <a:r>
              <a:rPr lang="en-US" sz="1600" dirty="0">
                <a:latin typeface="Luiss Sans"/>
              </a:rPr>
              <a:t>EFFICIENZA</a:t>
            </a:r>
            <a:r>
              <a:rPr lang="en-US" sz="1600" b="0" dirty="0">
                <a:latin typeface="Luiss Sans"/>
              </a:rPr>
              <a:t>, </a:t>
            </a:r>
            <a:r>
              <a:rPr lang="en-US" sz="1600" b="0" dirty="0" err="1">
                <a:latin typeface="Luiss Sans"/>
              </a:rPr>
              <a:t>connessa</a:t>
            </a:r>
            <a:r>
              <a:rPr lang="en-US" sz="1600" b="0" dirty="0">
                <a:latin typeface="Luiss Sans"/>
              </a:rPr>
              <a:t> ai tempi </a:t>
            </a:r>
            <a:r>
              <a:rPr lang="en-US" sz="1600" b="0" dirty="0" err="1">
                <a:latin typeface="Luiss Sans"/>
              </a:rPr>
              <a:t>brevi</a:t>
            </a:r>
            <a:r>
              <a:rPr lang="en-US" sz="1600" b="0" dirty="0">
                <a:latin typeface="Luiss Sans"/>
              </a:rPr>
              <a:t> impost </a:t>
            </a:r>
            <a:r>
              <a:rPr lang="en-US" sz="1600" b="0" dirty="0" err="1">
                <a:latin typeface="Luiss Sans"/>
              </a:rPr>
              <a:t>dall’UE</a:t>
            </a:r>
            <a:r>
              <a:rPr lang="en-US" sz="1600" b="0" dirty="0">
                <a:latin typeface="Luiss Sans"/>
              </a:rPr>
              <a:t> per la </a:t>
            </a:r>
            <a:r>
              <a:rPr lang="en-US" sz="1600" b="0" dirty="0" err="1">
                <a:latin typeface="Luiss Sans"/>
              </a:rPr>
              <a:t>realizzazione</a:t>
            </a:r>
            <a:r>
              <a:rPr lang="en-US" sz="1600" b="0" dirty="0">
                <a:latin typeface="Luiss Sans"/>
              </a:rPr>
              <a:t> </a:t>
            </a:r>
            <a:r>
              <a:rPr lang="en-US" sz="1600" b="0" dirty="0" err="1">
                <a:latin typeface="Luiss Sans"/>
              </a:rPr>
              <a:t>dei</a:t>
            </a:r>
            <a:r>
              <a:rPr lang="en-US" sz="1600" b="0" dirty="0">
                <a:latin typeface="Luiss Sans"/>
              </a:rPr>
              <a:t> </a:t>
            </a:r>
            <a:r>
              <a:rPr lang="en-US" sz="1600" b="0" dirty="0" err="1">
                <a:latin typeface="Luiss Sans"/>
              </a:rPr>
              <a:t>progetti</a:t>
            </a:r>
            <a:r>
              <a:rPr lang="en-US" sz="1600" b="0" dirty="0">
                <a:latin typeface="Luiss Sans"/>
              </a:rPr>
              <a:t>. </a:t>
            </a:r>
            <a:r>
              <a:rPr lang="en-US" sz="1600" b="0" dirty="0" err="1">
                <a:latin typeface="Luiss Sans"/>
              </a:rPr>
              <a:t>Stessa</a:t>
            </a:r>
            <a:r>
              <a:rPr lang="en-US" sz="1600" b="0" dirty="0">
                <a:latin typeface="Luiss Sans"/>
              </a:rPr>
              <a:t> </a:t>
            </a:r>
            <a:r>
              <a:rPr lang="en-US" sz="1600" b="0" dirty="0" err="1">
                <a:latin typeface="Luiss Sans"/>
              </a:rPr>
              <a:t>logica</a:t>
            </a:r>
            <a:r>
              <a:rPr lang="en-US" sz="1600" b="0" dirty="0">
                <a:latin typeface="Luiss Sans"/>
              </a:rPr>
              <a:t> </a:t>
            </a:r>
            <a:r>
              <a:rPr lang="en-US" sz="1600" b="0" dirty="0" err="1">
                <a:latin typeface="Luiss Sans"/>
              </a:rPr>
              <a:t>della</a:t>
            </a:r>
            <a:r>
              <a:rPr lang="en-US" sz="1600" b="0" dirty="0">
                <a:latin typeface="Luiss Sans"/>
              </a:rPr>
              <a:t> </a:t>
            </a:r>
            <a:r>
              <a:rPr lang="en-US" sz="1600" b="0" dirty="0" err="1">
                <a:latin typeface="Luiss Sans"/>
              </a:rPr>
              <a:t>necessità</a:t>
            </a:r>
            <a:r>
              <a:rPr lang="en-US" sz="1600" b="0" dirty="0">
                <a:latin typeface="Luiss Sans"/>
              </a:rPr>
              <a:t> e </a:t>
            </a:r>
            <a:r>
              <a:rPr lang="en-US" sz="1600" b="0" dirty="0" err="1">
                <a:latin typeface="Luiss Sans"/>
              </a:rPr>
              <a:t>urgenza</a:t>
            </a:r>
            <a:r>
              <a:rPr lang="en-US" sz="1600" b="0" dirty="0">
                <a:latin typeface="Luiss Sans"/>
              </a:rPr>
              <a:t> </a:t>
            </a:r>
            <a:r>
              <a:rPr lang="en-US" sz="1600" b="0" dirty="0" err="1">
                <a:latin typeface="Luiss Sans"/>
              </a:rPr>
              <a:t>che</a:t>
            </a:r>
            <a:r>
              <a:rPr lang="en-US" sz="1600" b="0" dirty="0">
                <a:latin typeface="Luiss Sans"/>
              </a:rPr>
              <a:t> </a:t>
            </a:r>
            <a:r>
              <a:rPr lang="en-US" sz="1600" b="0" dirty="0" err="1">
                <a:latin typeface="Luiss Sans"/>
              </a:rPr>
              <a:t>sono</a:t>
            </a:r>
            <a:r>
              <a:rPr lang="en-US" sz="1600" b="0" dirty="0">
                <a:latin typeface="Luiss Sans"/>
              </a:rPr>
              <a:t> </a:t>
            </a:r>
            <a:r>
              <a:rPr lang="en-US" sz="1600" b="0" dirty="0" err="1">
                <a:latin typeface="Luiss Sans"/>
              </a:rPr>
              <a:t>i</a:t>
            </a:r>
            <a:r>
              <a:rPr lang="en-US" sz="1600" b="0" dirty="0">
                <a:latin typeface="Luiss Sans"/>
              </a:rPr>
              <a:t> </a:t>
            </a:r>
            <a:r>
              <a:rPr lang="en-US" sz="1600" b="0" dirty="0" err="1">
                <a:latin typeface="Luiss Sans"/>
              </a:rPr>
              <a:t>presupposti</a:t>
            </a:r>
            <a:r>
              <a:rPr lang="en-US" sz="1600" b="0" dirty="0">
                <a:latin typeface="Luiss Sans"/>
              </a:rPr>
              <a:t> del </a:t>
            </a:r>
            <a:r>
              <a:rPr lang="en-US" sz="1600" b="0" dirty="0" err="1">
                <a:latin typeface="Luiss Sans"/>
              </a:rPr>
              <a:t>decreto-legge</a:t>
            </a:r>
            <a:r>
              <a:rPr lang="en-US" sz="1600" b="0" dirty="0">
                <a:latin typeface="Luiss Sans"/>
              </a:rPr>
              <a:t>…di cui </a:t>
            </a:r>
            <a:r>
              <a:rPr lang="en-US" sz="1600" b="0" dirty="0" err="1">
                <a:latin typeface="Luiss Sans"/>
              </a:rPr>
              <a:t>infatti</a:t>
            </a:r>
            <a:r>
              <a:rPr lang="en-US" sz="1600" b="0" dirty="0">
                <a:latin typeface="Luiss Sans"/>
              </a:rPr>
              <a:t> </a:t>
            </a:r>
            <a:r>
              <a:rPr lang="en-US" sz="1600" b="0" dirty="0" err="1">
                <a:latin typeface="Luiss Sans"/>
              </a:rPr>
              <a:t>si</a:t>
            </a:r>
            <a:r>
              <a:rPr lang="en-US" sz="1600" b="0" dirty="0">
                <a:latin typeface="Luiss Sans"/>
              </a:rPr>
              <a:t> </a:t>
            </a:r>
            <a:r>
              <a:rPr lang="en-US" sz="1600" b="0" dirty="0" err="1">
                <a:latin typeface="Luiss Sans"/>
              </a:rPr>
              <a:t>riscontra</a:t>
            </a:r>
            <a:r>
              <a:rPr lang="en-US" sz="1600" b="0" dirty="0">
                <a:latin typeface="Luiss Sans"/>
              </a:rPr>
              <a:t> il </a:t>
            </a:r>
            <a:r>
              <a:rPr lang="en-US" sz="1600" b="0" dirty="0" err="1">
                <a:latin typeface="Luiss Sans"/>
              </a:rPr>
              <a:t>sistematico</a:t>
            </a:r>
            <a:r>
              <a:rPr lang="en-US" sz="1600" b="0" dirty="0">
                <a:latin typeface="Luiss Sans"/>
              </a:rPr>
              <a:t> </a:t>
            </a:r>
            <a:r>
              <a:rPr lang="en-US" sz="1600" b="0" dirty="0" err="1">
                <a:latin typeface="Luiss Sans"/>
              </a:rPr>
              <a:t>abuso</a:t>
            </a:r>
            <a:r>
              <a:rPr lang="en-US" sz="1600" b="0" dirty="0">
                <a:latin typeface="Luiss Sans"/>
              </a:rPr>
              <a:t>. MA </a:t>
            </a:r>
            <a:r>
              <a:rPr lang="en-US" sz="1600" b="0" dirty="0" err="1">
                <a:latin typeface="Luiss Sans"/>
              </a:rPr>
              <a:t>È</a:t>
            </a:r>
            <a:r>
              <a:rPr lang="en-US" sz="1600" b="0" dirty="0">
                <a:latin typeface="Luiss Sans"/>
              </a:rPr>
              <a:t> VERA EFFICIENZA SE REALIZZA OPERE SCOLLEGATE DAL TERRITORIO? </a:t>
            </a:r>
            <a:br>
              <a:rPr lang="en-US" sz="1600" b="0" dirty="0">
                <a:latin typeface="Luiss Sans"/>
              </a:rPr>
            </a:br>
            <a:br>
              <a:rPr lang="en-US" sz="1600" b="0" dirty="0">
                <a:latin typeface="Luiss Sans"/>
              </a:rPr>
            </a:br>
            <a:r>
              <a:rPr lang="en-US" sz="1600" b="0" dirty="0" err="1">
                <a:latin typeface="Luiss Sans"/>
              </a:rPr>
              <a:t>Dottrina</a:t>
            </a:r>
            <a:r>
              <a:rPr lang="en-US" sz="1600" b="0" dirty="0">
                <a:latin typeface="Luiss Sans"/>
              </a:rPr>
              <a:t> molto </a:t>
            </a:r>
            <a:r>
              <a:rPr lang="en-US" sz="1600" b="0" dirty="0" err="1">
                <a:latin typeface="Luiss Sans"/>
              </a:rPr>
              <a:t>critica</a:t>
            </a:r>
            <a:r>
              <a:rPr lang="en-US" sz="1600" b="0" dirty="0">
                <a:latin typeface="Luiss Sans"/>
              </a:rPr>
              <a:t>: lo </a:t>
            </a:r>
            <a:r>
              <a:rPr lang="en-US" sz="1600" b="0" dirty="0" err="1">
                <a:latin typeface="Luiss Sans"/>
              </a:rPr>
              <a:t>Stato</a:t>
            </a:r>
            <a:r>
              <a:rPr lang="en-US" sz="1600" b="0" dirty="0">
                <a:latin typeface="Luiss Sans"/>
              </a:rPr>
              <a:t> ha ritenuto </a:t>
            </a:r>
            <a:r>
              <a:rPr lang="en-US" sz="1600" b="0" dirty="0" err="1">
                <a:latin typeface="Luiss Sans"/>
              </a:rPr>
              <a:t>necessario</a:t>
            </a:r>
            <a:r>
              <a:rPr lang="en-US" sz="1600" b="0" dirty="0">
                <a:latin typeface="Luiss Sans"/>
              </a:rPr>
              <a:t> “</a:t>
            </a:r>
            <a:r>
              <a:rPr lang="en-US" sz="1600" b="0" dirty="0" err="1">
                <a:latin typeface="Luiss Sans"/>
              </a:rPr>
              <a:t>attingere</a:t>
            </a:r>
            <a:r>
              <a:rPr lang="en-US" sz="1600" b="0" dirty="0">
                <a:latin typeface="Luiss Sans"/>
              </a:rPr>
              <a:t> </a:t>
            </a:r>
            <a:r>
              <a:rPr lang="en-US" sz="1600" b="0" dirty="0" err="1">
                <a:latin typeface="Luiss Sans"/>
              </a:rPr>
              <a:t>prepotentemente</a:t>
            </a:r>
            <a:r>
              <a:rPr lang="en-US" sz="1600" b="0" dirty="0">
                <a:latin typeface="Luiss Sans"/>
              </a:rPr>
              <a:t> alle </a:t>
            </a:r>
            <a:r>
              <a:rPr lang="en-US" sz="1600" b="0" dirty="0" err="1">
                <a:latin typeface="Luiss Sans"/>
              </a:rPr>
              <a:t>competenze</a:t>
            </a:r>
            <a:r>
              <a:rPr lang="en-US" sz="1600" b="0" dirty="0">
                <a:latin typeface="Luiss Sans"/>
              </a:rPr>
              <a:t> legislative </a:t>
            </a:r>
            <a:r>
              <a:rPr lang="en-US" sz="1600" b="0" dirty="0" err="1">
                <a:latin typeface="Luiss Sans"/>
              </a:rPr>
              <a:t>regionali</a:t>
            </a:r>
            <a:r>
              <a:rPr lang="en-US" sz="1600" b="0" dirty="0">
                <a:latin typeface="Luiss Sans"/>
              </a:rPr>
              <a:t>”, come se la </a:t>
            </a:r>
            <a:r>
              <a:rPr lang="en-US" sz="1600" b="0" dirty="0" err="1">
                <a:latin typeface="Luiss Sans"/>
              </a:rPr>
              <a:t>realizzazione</a:t>
            </a:r>
            <a:r>
              <a:rPr lang="en-US" sz="1600" b="0" dirty="0">
                <a:latin typeface="Luiss Sans"/>
              </a:rPr>
              <a:t> </a:t>
            </a:r>
            <a:r>
              <a:rPr lang="en-US" sz="1600" b="0" dirty="0" err="1">
                <a:latin typeface="Luiss Sans"/>
              </a:rPr>
              <a:t>degli</a:t>
            </a:r>
            <a:r>
              <a:rPr lang="en-US" sz="1600" b="0" dirty="0">
                <a:latin typeface="Luiss Sans"/>
              </a:rPr>
              <a:t> </a:t>
            </a:r>
            <a:r>
              <a:rPr lang="en-US" sz="1600" b="0" dirty="0" err="1">
                <a:latin typeface="Luiss Sans"/>
              </a:rPr>
              <a:t>interventi</a:t>
            </a:r>
            <a:r>
              <a:rPr lang="en-US" sz="1600" b="0" dirty="0">
                <a:latin typeface="Luiss Sans"/>
              </a:rPr>
              <a:t> “</a:t>
            </a:r>
            <a:r>
              <a:rPr lang="en-US" sz="1600" b="0" dirty="0" err="1">
                <a:latin typeface="Luiss Sans"/>
              </a:rPr>
              <a:t>sfuggisse</a:t>
            </a:r>
            <a:r>
              <a:rPr lang="en-US" sz="1600" b="0" dirty="0">
                <a:latin typeface="Luiss Sans"/>
              </a:rPr>
              <a:t> alle </a:t>
            </a:r>
            <a:r>
              <a:rPr lang="en-US" sz="1600" b="0" dirty="0" err="1">
                <a:latin typeface="Luiss Sans"/>
              </a:rPr>
              <a:t>possibilità</a:t>
            </a:r>
            <a:r>
              <a:rPr lang="en-US" sz="1600" b="0" dirty="0">
                <a:latin typeface="Luiss Sans"/>
              </a:rPr>
              <a:t> </a:t>
            </a:r>
            <a:r>
              <a:rPr lang="en-US" sz="1600" b="0" dirty="0" err="1">
                <a:latin typeface="Luiss Sans"/>
              </a:rPr>
              <a:t>valutative</a:t>
            </a:r>
            <a:r>
              <a:rPr lang="en-US" sz="1600" b="0" dirty="0">
                <a:latin typeface="Luiss Sans"/>
              </a:rPr>
              <a:t> </a:t>
            </a:r>
            <a:r>
              <a:rPr lang="en-US" sz="1600" b="0" dirty="0" err="1">
                <a:latin typeface="Luiss Sans"/>
              </a:rPr>
              <a:t>dell’ambito</a:t>
            </a:r>
            <a:r>
              <a:rPr lang="en-US" sz="1600" b="0" dirty="0">
                <a:latin typeface="Luiss Sans"/>
              </a:rPr>
              <a:t> </a:t>
            </a:r>
            <a:r>
              <a:rPr lang="en-US" sz="1600" b="0" dirty="0" err="1">
                <a:latin typeface="Luiss Sans"/>
              </a:rPr>
              <a:t>regionale</a:t>
            </a:r>
            <a:r>
              <a:rPr lang="en-US" sz="1600" b="0" dirty="0">
                <a:latin typeface="Luiss Sans"/>
              </a:rPr>
              <a:t>” (</a:t>
            </a:r>
            <a:r>
              <a:rPr lang="en-US" sz="1600" b="0" dirty="0" err="1">
                <a:latin typeface="Luiss Sans"/>
              </a:rPr>
              <a:t>Bergo-Cecchetti</a:t>
            </a:r>
            <a:r>
              <a:rPr lang="en-US" sz="1600" b="0" dirty="0">
                <a:latin typeface="Luiss Sans"/>
              </a:rPr>
              <a:t>, cit.).</a:t>
            </a:r>
            <a:br>
              <a:rPr lang="en-US" sz="1600" b="0" dirty="0">
                <a:latin typeface="Luiss Sans"/>
              </a:rPr>
            </a:br>
            <a:br>
              <a:rPr lang="en-US" sz="1600" b="0" dirty="0">
                <a:latin typeface="Luiss Sans"/>
              </a:rPr>
            </a:br>
            <a:r>
              <a:rPr lang="en-US" sz="1600" b="0" dirty="0">
                <a:latin typeface="Luiss Sans"/>
              </a:rPr>
              <a:t>Il </a:t>
            </a:r>
            <a:r>
              <a:rPr lang="en-US" sz="1600" b="0" dirty="0" err="1">
                <a:latin typeface="Luiss Sans"/>
              </a:rPr>
              <a:t>coinvolgimento</a:t>
            </a:r>
            <a:r>
              <a:rPr lang="en-US" sz="1600" b="0" dirty="0">
                <a:latin typeface="Luiss Sans"/>
              </a:rPr>
              <a:t> </a:t>
            </a:r>
            <a:r>
              <a:rPr lang="en-US" sz="1600" b="0" dirty="0" err="1">
                <a:latin typeface="Luiss Sans"/>
              </a:rPr>
              <a:t>delle</a:t>
            </a:r>
            <a:r>
              <a:rPr lang="en-US" sz="1600" b="0" dirty="0">
                <a:latin typeface="Luiss Sans"/>
              </a:rPr>
              <a:t> </a:t>
            </a:r>
            <a:r>
              <a:rPr lang="en-US" sz="1600" b="0" dirty="0" err="1">
                <a:latin typeface="Luiss Sans"/>
              </a:rPr>
              <a:t>Regioni</a:t>
            </a:r>
            <a:r>
              <a:rPr lang="en-US" sz="1600" b="0" dirty="0">
                <a:latin typeface="Luiss Sans"/>
              </a:rPr>
              <a:t> e </a:t>
            </a:r>
            <a:r>
              <a:rPr lang="en-US" sz="1600" b="0" dirty="0" err="1">
                <a:latin typeface="Luiss Sans"/>
              </a:rPr>
              <a:t>degli</a:t>
            </a:r>
            <a:r>
              <a:rPr lang="en-US" sz="1600" b="0" dirty="0">
                <a:latin typeface="Luiss Sans"/>
              </a:rPr>
              <a:t> </a:t>
            </a:r>
            <a:r>
              <a:rPr lang="en-US" sz="1600" b="0" dirty="0" err="1">
                <a:latin typeface="Luiss Sans"/>
              </a:rPr>
              <a:t>enti</a:t>
            </a:r>
            <a:r>
              <a:rPr lang="en-US" sz="1600" b="0" dirty="0">
                <a:latin typeface="Luiss Sans"/>
              </a:rPr>
              <a:t> </a:t>
            </a:r>
            <a:r>
              <a:rPr lang="en-US" sz="1600" b="0" dirty="0" err="1">
                <a:latin typeface="Luiss Sans"/>
              </a:rPr>
              <a:t>locali</a:t>
            </a:r>
            <a:r>
              <a:rPr lang="en-US" sz="1600" b="0" dirty="0">
                <a:latin typeface="Luiss Sans"/>
              </a:rPr>
              <a:t> </a:t>
            </a:r>
            <a:r>
              <a:rPr lang="en-US" sz="1600" b="0" dirty="0" err="1">
                <a:latin typeface="Luiss Sans"/>
              </a:rPr>
              <a:t>è</a:t>
            </a:r>
            <a:r>
              <a:rPr lang="en-US" sz="1600" b="0" dirty="0">
                <a:latin typeface="Luiss Sans"/>
              </a:rPr>
              <a:t> ridotto a meri ESECUTORI o al </a:t>
            </a:r>
            <a:r>
              <a:rPr lang="en-US" sz="1600" b="0" dirty="0" err="1">
                <a:latin typeface="Luiss Sans"/>
              </a:rPr>
              <a:t>limite</a:t>
            </a:r>
            <a:r>
              <a:rPr lang="en-US" sz="1600" b="0" dirty="0">
                <a:latin typeface="Luiss Sans"/>
              </a:rPr>
              <a:t>, a monte, a un </a:t>
            </a:r>
            <a:r>
              <a:rPr lang="en-US" sz="1600" b="0" dirty="0" err="1">
                <a:latin typeface="Luiss Sans"/>
              </a:rPr>
              <a:t>ruolo</a:t>
            </a:r>
            <a:r>
              <a:rPr lang="en-US" sz="1600" b="0" dirty="0">
                <a:latin typeface="Luiss Sans"/>
              </a:rPr>
              <a:t> CONSULTIVO PRIVO DI EFFICACIA VINCOLANTE (</a:t>
            </a:r>
            <a:r>
              <a:rPr lang="en-US" sz="1600" b="0" dirty="0" err="1">
                <a:latin typeface="Luiss Sans"/>
              </a:rPr>
              <a:t>parificate</a:t>
            </a:r>
            <a:r>
              <a:rPr lang="en-US" sz="1600" b="0" dirty="0">
                <a:latin typeface="Luiss Sans"/>
              </a:rPr>
              <a:t> alle </a:t>
            </a:r>
            <a:r>
              <a:rPr lang="en-US" sz="1600" b="0" dirty="0" err="1">
                <a:latin typeface="Luiss Sans"/>
              </a:rPr>
              <a:t>altre</a:t>
            </a:r>
            <a:r>
              <a:rPr lang="en-US" sz="1600" b="0" dirty="0">
                <a:latin typeface="Luiss Sans"/>
              </a:rPr>
              <a:t> </a:t>
            </a:r>
            <a:r>
              <a:rPr lang="en-US" sz="1600" b="0" dirty="0" err="1">
                <a:latin typeface="Luiss Sans"/>
              </a:rPr>
              <a:t>categorie</a:t>
            </a:r>
            <a:r>
              <a:rPr lang="en-US" sz="1600" b="0" dirty="0">
                <a:latin typeface="Luiss Sans"/>
              </a:rPr>
              <a:t> del “</a:t>
            </a:r>
            <a:r>
              <a:rPr lang="en-US" sz="1600" b="0" dirty="0" err="1">
                <a:latin typeface="Luiss Sans"/>
              </a:rPr>
              <a:t>partenariato</a:t>
            </a:r>
            <a:r>
              <a:rPr lang="en-US" sz="1600" b="0" dirty="0">
                <a:latin typeface="Luiss Sans"/>
              </a:rPr>
              <a:t> </a:t>
            </a:r>
            <a:r>
              <a:rPr lang="en-US" sz="1600" b="0" dirty="0" err="1">
                <a:latin typeface="Luiss Sans"/>
              </a:rPr>
              <a:t>economico</a:t>
            </a:r>
            <a:r>
              <a:rPr lang="en-US" sz="1600" b="0" dirty="0">
                <a:latin typeface="Luiss Sans"/>
              </a:rPr>
              <a:t>, </a:t>
            </a:r>
            <a:r>
              <a:rPr lang="en-US" sz="1600" b="0" dirty="0" err="1">
                <a:latin typeface="Luiss Sans"/>
              </a:rPr>
              <a:t>sociale</a:t>
            </a:r>
            <a:r>
              <a:rPr lang="en-US" sz="1600" b="0" dirty="0">
                <a:latin typeface="Luiss Sans"/>
              </a:rPr>
              <a:t> e </a:t>
            </a:r>
            <a:r>
              <a:rPr lang="en-US" sz="1600" b="0" dirty="0" err="1">
                <a:latin typeface="Luiss Sans"/>
              </a:rPr>
              <a:t>territoriale</a:t>
            </a:r>
            <a:r>
              <a:rPr lang="en-US" sz="1600" b="0" dirty="0">
                <a:latin typeface="Luiss Sans"/>
              </a:rPr>
              <a:t>”).</a:t>
            </a:r>
            <a:br>
              <a:rPr lang="en-US" sz="1600" b="0" dirty="0">
                <a:latin typeface="Luiss Sans"/>
              </a:rPr>
            </a:br>
            <a:endParaRPr lang="en-US" sz="1600" dirty="0">
              <a:latin typeface="Luiss Sans"/>
            </a:endParaRPr>
          </a:p>
        </p:txBody>
      </p:sp>
      <p:sp>
        <p:nvSpPr>
          <p:cNvPr id="5" name="Segnaposto testo 4">
            <a:extLst>
              <a:ext uri="{FF2B5EF4-FFF2-40B4-BE49-F238E27FC236}">
                <a16:creationId xmlns:a16="http://schemas.microsoft.com/office/drawing/2014/main" id="{8C56F2E3-CF56-5104-E511-605AE4591C3E}"/>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0952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05300-1D8B-12F8-6807-BC76889B012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000B476-3D81-6A11-40C7-FA4664A1B2A2}"/>
              </a:ext>
            </a:extLst>
          </p:cNvPr>
          <p:cNvSpPr>
            <a:spLocks noGrp="1"/>
          </p:cNvSpPr>
          <p:nvPr>
            <p:ph type="ctrTitle"/>
          </p:nvPr>
        </p:nvSpPr>
        <p:spPr>
          <a:xfrm>
            <a:off x="939157" y="1395867"/>
            <a:ext cx="9920614" cy="3407087"/>
          </a:xfrm>
        </p:spPr>
        <p:txBody>
          <a:bodyPr/>
          <a:lstStyle/>
          <a:p>
            <a:r>
              <a:rPr lang="en-US" sz="1800" dirty="0">
                <a:latin typeface="Luiss Sans"/>
              </a:rPr>
              <a:t>CASO 2</a:t>
            </a:r>
            <a:r>
              <a:rPr lang="en-US" sz="1800" b="0" dirty="0">
                <a:latin typeface="Luiss Sans"/>
              </a:rPr>
              <a:t>: </a:t>
            </a:r>
            <a:r>
              <a:rPr lang="en-US" sz="1800" dirty="0">
                <a:latin typeface="Luiss Sans"/>
              </a:rPr>
              <a:t>GESTIONE DELLE INFRASTRUTTURE DELLA SANITÀ</a:t>
            </a:r>
            <a:br>
              <a:rPr lang="en-US" sz="1800" b="0" dirty="0">
                <a:latin typeface="Luiss Sans"/>
              </a:rPr>
            </a:br>
            <a:br>
              <a:rPr lang="en-US" sz="1800" b="0" dirty="0">
                <a:latin typeface="Luiss Sans"/>
              </a:rPr>
            </a:br>
            <a:r>
              <a:rPr lang="en-US" sz="1800" b="0" dirty="0">
                <a:latin typeface="Luiss Sans"/>
                <a:sym typeface="Wingdings" pitchFamily="2" charset="2"/>
              </a:rPr>
              <a:t> Anni ’90: </a:t>
            </a:r>
            <a:r>
              <a:rPr lang="en-US" sz="1800" b="0" dirty="0" err="1">
                <a:latin typeface="Luiss Sans"/>
                <a:sym typeface="Wingdings" pitchFamily="2" charset="2"/>
              </a:rPr>
              <a:t>programmi</a:t>
            </a:r>
            <a:r>
              <a:rPr lang="en-US" sz="1800" b="0" dirty="0">
                <a:latin typeface="Luiss Sans"/>
                <a:sym typeface="Wingdings" pitchFamily="2" charset="2"/>
              </a:rPr>
              <a:t> di </a:t>
            </a:r>
            <a:r>
              <a:rPr lang="en-US" sz="1800" b="0" dirty="0" err="1">
                <a:latin typeface="Luiss Sans"/>
                <a:sym typeface="Wingdings" pitchFamily="2" charset="2"/>
              </a:rPr>
              <a:t>sperimentazione</a:t>
            </a:r>
            <a:r>
              <a:rPr lang="en-US" sz="1800" b="0" dirty="0">
                <a:latin typeface="Luiss Sans"/>
                <a:sym typeface="Wingdings" pitchFamily="2" charset="2"/>
              </a:rPr>
              <a:t> di </a:t>
            </a:r>
            <a:r>
              <a:rPr lang="en-US" sz="1800" b="0" dirty="0" err="1">
                <a:latin typeface="Luiss Sans"/>
                <a:sym typeface="Wingdings" pitchFamily="2" charset="2"/>
              </a:rPr>
              <a:t>nuovi</a:t>
            </a:r>
            <a:r>
              <a:rPr lang="en-US" sz="1800" b="0" dirty="0">
                <a:latin typeface="Luiss Sans"/>
                <a:sym typeface="Wingdings" pitchFamily="2" charset="2"/>
              </a:rPr>
              <a:t> </a:t>
            </a:r>
            <a:r>
              <a:rPr lang="en-US" sz="1800" b="0" dirty="0" err="1">
                <a:latin typeface="Luiss Sans"/>
                <a:sym typeface="Wingdings" pitchFamily="2" charset="2"/>
              </a:rPr>
              <a:t>modelli</a:t>
            </a:r>
            <a:r>
              <a:rPr lang="en-US" sz="1800" b="0" dirty="0">
                <a:latin typeface="Luiss Sans"/>
                <a:sym typeface="Wingdings" pitchFamily="2" charset="2"/>
              </a:rPr>
              <a:t> </a:t>
            </a:r>
            <a:r>
              <a:rPr lang="en-US" sz="1800" b="0" dirty="0" err="1">
                <a:latin typeface="Luiss Sans"/>
                <a:sym typeface="Wingdings" pitchFamily="2" charset="2"/>
              </a:rPr>
              <a:t>gestionali</a:t>
            </a:r>
            <a:r>
              <a:rPr lang="en-US" sz="1800" b="0" dirty="0">
                <a:latin typeface="Luiss Sans"/>
                <a:sym typeface="Wingdings" pitchFamily="2" charset="2"/>
              </a:rPr>
              <a:t> </a:t>
            </a:r>
            <a:r>
              <a:rPr lang="en-US" sz="1800" b="0" dirty="0" err="1">
                <a:latin typeface="Luiss Sans"/>
                <a:sym typeface="Wingdings" pitchFamily="2" charset="2"/>
              </a:rPr>
              <a:t>attraverso</a:t>
            </a:r>
            <a:r>
              <a:rPr lang="en-US" sz="1800" b="0" dirty="0">
                <a:latin typeface="Luiss Sans"/>
                <a:sym typeface="Wingdings" pitchFamily="2" charset="2"/>
              </a:rPr>
              <a:t> </a:t>
            </a:r>
            <a:r>
              <a:rPr lang="en-US" sz="1800" b="0" dirty="0" err="1">
                <a:latin typeface="Luiss Sans"/>
                <a:sym typeface="Wingdings" pitchFamily="2" charset="2"/>
              </a:rPr>
              <a:t>forme</a:t>
            </a:r>
            <a:r>
              <a:rPr lang="en-US" sz="1800" b="0" dirty="0">
                <a:latin typeface="Luiss Sans"/>
                <a:sym typeface="Wingdings" pitchFamily="2" charset="2"/>
              </a:rPr>
              <a:t> di </a:t>
            </a:r>
            <a:r>
              <a:rPr lang="en-US" sz="1800" b="0" dirty="0" err="1">
                <a:latin typeface="Luiss Sans"/>
                <a:sym typeface="Wingdings" pitchFamily="2" charset="2"/>
              </a:rPr>
              <a:t>collaborazione</a:t>
            </a:r>
            <a:r>
              <a:rPr lang="en-US" sz="1800" b="0" dirty="0">
                <a:latin typeface="Luiss Sans"/>
                <a:sym typeface="Wingdings" pitchFamily="2" charset="2"/>
              </a:rPr>
              <a:t> </a:t>
            </a:r>
            <a:r>
              <a:rPr lang="en-US" sz="1800" b="0" dirty="0" err="1">
                <a:latin typeface="Luiss Sans"/>
                <a:sym typeface="Wingdings" pitchFamily="2" charset="2"/>
              </a:rPr>
              <a:t>tra</a:t>
            </a:r>
            <a:r>
              <a:rPr lang="en-US" sz="1800" b="0" dirty="0">
                <a:latin typeface="Luiss Sans"/>
                <a:sym typeface="Wingdings" pitchFamily="2" charset="2"/>
              </a:rPr>
              <a:t> </a:t>
            </a:r>
            <a:r>
              <a:rPr lang="en-US" sz="1800" b="0" dirty="0" err="1">
                <a:latin typeface="Luiss Sans"/>
                <a:sym typeface="Wingdings" pitchFamily="2" charset="2"/>
              </a:rPr>
              <a:t>strutture</a:t>
            </a:r>
            <a:r>
              <a:rPr lang="en-US" sz="1800" b="0" dirty="0">
                <a:latin typeface="Luiss Sans"/>
                <a:sym typeface="Wingdings" pitchFamily="2" charset="2"/>
              </a:rPr>
              <a:t> del SSN, </a:t>
            </a:r>
            <a:r>
              <a:rPr lang="en-US" sz="1800" b="0" dirty="0" err="1">
                <a:latin typeface="Luiss Sans"/>
                <a:sym typeface="Wingdings" pitchFamily="2" charset="2"/>
              </a:rPr>
              <a:t>anche</a:t>
            </a:r>
            <a:r>
              <a:rPr lang="en-US" sz="1800" b="0" dirty="0">
                <a:latin typeface="Luiss Sans"/>
                <a:sym typeface="Wingdings" pitchFamily="2" charset="2"/>
              </a:rPr>
              <a:t> </a:t>
            </a:r>
            <a:r>
              <a:rPr lang="en-US" sz="1800" b="0" dirty="0" err="1">
                <a:latin typeface="Luiss Sans"/>
                <a:sym typeface="Wingdings" pitchFamily="2" charset="2"/>
              </a:rPr>
              <a:t>tramite</a:t>
            </a:r>
            <a:r>
              <a:rPr lang="en-US" sz="1800" b="0" dirty="0">
                <a:latin typeface="Luiss Sans"/>
                <a:sym typeface="Wingdings" pitchFamily="2" charset="2"/>
              </a:rPr>
              <a:t> </a:t>
            </a:r>
            <a:r>
              <a:rPr lang="en-US" sz="1800" b="0" dirty="0" err="1">
                <a:latin typeface="Luiss Sans"/>
                <a:sym typeface="Wingdings" pitchFamily="2" charset="2"/>
              </a:rPr>
              <a:t>società</a:t>
            </a:r>
            <a:r>
              <a:rPr lang="en-US" sz="1800" b="0" dirty="0">
                <a:latin typeface="Luiss Sans"/>
                <a:sym typeface="Wingdings" pitchFamily="2" charset="2"/>
              </a:rPr>
              <a:t> </a:t>
            </a:r>
            <a:r>
              <a:rPr lang="en-US" sz="1800" b="0" dirty="0" err="1">
                <a:latin typeface="Luiss Sans"/>
                <a:sym typeface="Wingdings" pitchFamily="2" charset="2"/>
              </a:rPr>
              <a:t>miste</a:t>
            </a:r>
            <a:r>
              <a:rPr lang="en-US" sz="1800" b="0" dirty="0">
                <a:latin typeface="Luiss Sans"/>
                <a:sym typeface="Wingdings" pitchFamily="2" charset="2"/>
              </a:rPr>
              <a:t>: </a:t>
            </a:r>
            <a:r>
              <a:rPr lang="en-US" sz="1800" b="0" dirty="0" err="1">
                <a:latin typeface="Luiss Sans"/>
                <a:sym typeface="Wingdings" pitchFamily="2" charset="2"/>
              </a:rPr>
              <a:t>esiti</a:t>
            </a:r>
            <a:r>
              <a:rPr lang="en-US" sz="1800" b="0" dirty="0">
                <a:latin typeface="Luiss Sans"/>
                <a:sym typeface="Wingdings" pitchFamily="2" charset="2"/>
              </a:rPr>
              <a:t> </a:t>
            </a:r>
            <a:r>
              <a:rPr lang="en-US" sz="1800" b="0" dirty="0" err="1">
                <a:latin typeface="Luiss Sans"/>
                <a:sym typeface="Wingdings" pitchFamily="2" charset="2"/>
              </a:rPr>
              <a:t>polarizzati</a:t>
            </a:r>
            <a:r>
              <a:rPr lang="en-US" sz="1800" b="0" dirty="0">
                <a:latin typeface="Luiss Sans"/>
                <a:sym typeface="Wingdings" pitchFamily="2" charset="2"/>
              </a:rPr>
              <a:t> o </a:t>
            </a:r>
            <a:r>
              <a:rPr lang="en-US" sz="1800" b="0" dirty="0" err="1">
                <a:latin typeface="Luiss Sans"/>
                <a:sym typeface="Wingdings" pitchFamily="2" charset="2"/>
              </a:rPr>
              <a:t>sul</a:t>
            </a:r>
            <a:r>
              <a:rPr lang="en-US" sz="1800" b="0" dirty="0">
                <a:latin typeface="Luiss Sans"/>
                <a:sym typeface="Wingdings" pitchFamily="2" charset="2"/>
              </a:rPr>
              <a:t> </a:t>
            </a:r>
            <a:r>
              <a:rPr lang="en-US" sz="1800" b="0" dirty="0" err="1">
                <a:latin typeface="Luiss Sans"/>
                <a:sym typeface="Wingdings" pitchFamily="2" charset="2"/>
              </a:rPr>
              <a:t>privato</a:t>
            </a:r>
            <a:r>
              <a:rPr lang="en-US" sz="1800" b="0" dirty="0">
                <a:latin typeface="Luiss Sans"/>
                <a:sym typeface="Wingdings" pitchFamily="2" charset="2"/>
              </a:rPr>
              <a:t> (Marche) o </a:t>
            </a:r>
            <a:r>
              <a:rPr lang="en-US" sz="1800" b="0" dirty="0" err="1">
                <a:latin typeface="Luiss Sans"/>
                <a:sym typeface="Wingdings" pitchFamily="2" charset="2"/>
              </a:rPr>
              <a:t>sul</a:t>
            </a:r>
            <a:r>
              <a:rPr lang="en-US" sz="1800" b="0" dirty="0">
                <a:latin typeface="Luiss Sans"/>
                <a:sym typeface="Wingdings" pitchFamily="2" charset="2"/>
              </a:rPr>
              <a:t> </a:t>
            </a:r>
            <a:r>
              <a:rPr lang="en-US" sz="1800" b="0" dirty="0" err="1">
                <a:latin typeface="Luiss Sans"/>
                <a:sym typeface="Wingdings" pitchFamily="2" charset="2"/>
              </a:rPr>
              <a:t>pubblico</a:t>
            </a:r>
            <a:r>
              <a:rPr lang="en-US" sz="1800" b="0" dirty="0">
                <a:latin typeface="Luiss Sans"/>
                <a:sym typeface="Wingdings" pitchFamily="2" charset="2"/>
              </a:rPr>
              <a:t> (Emilia-Romagna), </a:t>
            </a:r>
            <a:r>
              <a:rPr lang="en-US" sz="1800" b="0" dirty="0" err="1">
                <a:latin typeface="Luiss Sans"/>
                <a:sym typeface="Wingdings" pitchFamily="2" charset="2"/>
              </a:rPr>
              <a:t>qualche</a:t>
            </a:r>
            <a:r>
              <a:rPr lang="en-US" sz="1800" b="0" dirty="0">
                <a:latin typeface="Luiss Sans"/>
                <a:sym typeface="Wingdings" pitchFamily="2" charset="2"/>
              </a:rPr>
              <a:t> </a:t>
            </a:r>
            <a:r>
              <a:rPr lang="en-US" sz="1800" b="0" dirty="0" err="1">
                <a:latin typeface="Luiss Sans"/>
                <a:sym typeface="Wingdings" pitchFamily="2" charset="2"/>
              </a:rPr>
              <a:t>società</a:t>
            </a:r>
            <a:r>
              <a:rPr lang="en-US" sz="1800" b="0" dirty="0">
                <a:latin typeface="Luiss Sans"/>
                <a:sym typeface="Wingdings" pitchFamily="2" charset="2"/>
              </a:rPr>
              <a:t> </a:t>
            </a:r>
            <a:r>
              <a:rPr lang="en-US" sz="1800" b="0" dirty="0" err="1">
                <a:latin typeface="Luiss Sans"/>
                <a:sym typeface="Wingdings" pitchFamily="2" charset="2"/>
              </a:rPr>
              <a:t>mista</a:t>
            </a:r>
            <a:r>
              <a:rPr lang="en-US" sz="1800" b="0" dirty="0">
                <a:latin typeface="Luiss Sans"/>
                <a:sym typeface="Wingdings" pitchFamily="2" charset="2"/>
              </a:rPr>
              <a:t> a </a:t>
            </a:r>
            <a:r>
              <a:rPr lang="en-US" sz="1800" b="0" dirty="0" err="1">
                <a:latin typeface="Luiss Sans"/>
                <a:sym typeface="Wingdings" pitchFamily="2" charset="2"/>
              </a:rPr>
              <a:t>prevalenza</a:t>
            </a:r>
            <a:r>
              <a:rPr lang="en-US" sz="1800" b="0" dirty="0">
                <a:latin typeface="Luiss Sans"/>
                <a:sym typeface="Wingdings" pitchFamily="2" charset="2"/>
              </a:rPr>
              <a:t> di </a:t>
            </a:r>
            <a:r>
              <a:rPr lang="en-US" sz="1800" b="0" dirty="0" err="1">
                <a:latin typeface="Luiss Sans"/>
                <a:sym typeface="Wingdings" pitchFamily="2" charset="2"/>
              </a:rPr>
              <a:t>capitale</a:t>
            </a:r>
            <a:r>
              <a:rPr lang="en-US" sz="1800" b="0" dirty="0">
                <a:latin typeface="Luiss Sans"/>
                <a:sym typeface="Wingdings" pitchFamily="2" charset="2"/>
              </a:rPr>
              <a:t> </a:t>
            </a:r>
            <a:r>
              <a:rPr lang="en-US" sz="1800" b="0" dirty="0" err="1">
                <a:latin typeface="Luiss Sans"/>
                <a:sym typeface="Wingdings" pitchFamily="2" charset="2"/>
              </a:rPr>
              <a:t>pubblico</a:t>
            </a:r>
            <a:r>
              <a:rPr lang="en-US" sz="1800" b="0" dirty="0">
                <a:latin typeface="Luiss Sans"/>
                <a:sym typeface="Wingdings" pitchFamily="2" charset="2"/>
              </a:rPr>
              <a:t> (Campania e Umbria).</a:t>
            </a:r>
            <a:br>
              <a:rPr lang="en-US" sz="1800" b="0" dirty="0">
                <a:latin typeface="Luiss Sans"/>
                <a:sym typeface="Wingdings" pitchFamily="2" charset="2"/>
              </a:rPr>
            </a:br>
            <a:br>
              <a:rPr lang="en-US" sz="1800" b="0" dirty="0">
                <a:latin typeface="Luiss Sans"/>
                <a:sym typeface="Wingdings" pitchFamily="2" charset="2"/>
              </a:rPr>
            </a:br>
            <a:r>
              <a:rPr lang="en-US" sz="1800" b="0" dirty="0">
                <a:latin typeface="Luiss Sans"/>
                <a:sym typeface="Wingdings" pitchFamily="2" charset="2"/>
              </a:rPr>
              <a:t> OPPORTUNITÀ: </a:t>
            </a:r>
            <a:r>
              <a:rPr lang="en-US" sz="1800" b="0" dirty="0" err="1">
                <a:latin typeface="Luiss Sans"/>
                <a:sym typeface="Wingdings" pitchFamily="2" charset="2"/>
              </a:rPr>
              <a:t>nuovi</a:t>
            </a:r>
            <a:r>
              <a:rPr lang="en-US" sz="1800" b="0" dirty="0">
                <a:latin typeface="Luiss Sans"/>
                <a:sym typeface="Wingdings" pitchFamily="2" charset="2"/>
              </a:rPr>
              <a:t> </a:t>
            </a:r>
            <a:r>
              <a:rPr lang="en-US" sz="1800" b="0" dirty="0" err="1">
                <a:latin typeface="Luiss Sans"/>
                <a:sym typeface="Wingdings" pitchFamily="2" charset="2"/>
              </a:rPr>
              <a:t>strumenti</a:t>
            </a:r>
            <a:r>
              <a:rPr lang="en-US" sz="1800" b="0" dirty="0">
                <a:latin typeface="Luiss Sans"/>
                <a:sym typeface="Wingdings" pitchFamily="2" charset="2"/>
              </a:rPr>
              <a:t> di </a:t>
            </a:r>
            <a:r>
              <a:rPr lang="en-US" sz="1800" b="0" dirty="0" err="1">
                <a:latin typeface="Luiss Sans"/>
                <a:sym typeface="Wingdings" pitchFamily="2" charset="2"/>
              </a:rPr>
              <a:t>collaborazione</a:t>
            </a:r>
            <a:r>
              <a:rPr lang="en-US" sz="1800" b="0" dirty="0">
                <a:latin typeface="Luiss Sans"/>
                <a:sym typeface="Wingdings" pitchFamily="2" charset="2"/>
              </a:rPr>
              <a:t>, con regia </a:t>
            </a:r>
            <a:r>
              <a:rPr lang="en-US" sz="1800" b="0" dirty="0" err="1">
                <a:latin typeface="Luiss Sans"/>
                <a:sym typeface="Wingdings" pitchFamily="2" charset="2"/>
              </a:rPr>
              <a:t>pubblica</a:t>
            </a:r>
            <a:r>
              <a:rPr lang="en-US" sz="1800" b="0" dirty="0">
                <a:latin typeface="Luiss Sans"/>
                <a:sym typeface="Wingdings" pitchFamily="2" charset="2"/>
              </a:rPr>
              <a:t> (</a:t>
            </a:r>
            <a:r>
              <a:rPr lang="en-US" sz="1800" b="0" dirty="0" err="1">
                <a:latin typeface="Luiss Sans"/>
                <a:sym typeface="Wingdings" pitchFamily="2" charset="2"/>
              </a:rPr>
              <a:t>Stato</a:t>
            </a:r>
            <a:r>
              <a:rPr lang="en-US" sz="1800" b="0" dirty="0">
                <a:latin typeface="Luiss Sans"/>
                <a:sym typeface="Wingdings" pitchFamily="2" charset="2"/>
              </a:rPr>
              <a:t> </a:t>
            </a:r>
            <a:r>
              <a:rPr lang="en-US" sz="1800" b="0" dirty="0" err="1">
                <a:latin typeface="Luiss Sans"/>
                <a:sym typeface="Wingdings" pitchFamily="2" charset="2"/>
              </a:rPr>
              <a:t>innovatore</a:t>
            </a:r>
            <a:r>
              <a:rPr lang="en-US" sz="1800" b="0" dirty="0">
                <a:latin typeface="Luiss Sans"/>
                <a:sym typeface="Wingdings" pitchFamily="2" charset="2"/>
              </a:rPr>
              <a:t>). </a:t>
            </a:r>
            <a:br>
              <a:rPr lang="en-US" sz="1800" b="0" dirty="0">
                <a:latin typeface="Luiss Sans"/>
                <a:sym typeface="Wingdings" pitchFamily="2" charset="2"/>
              </a:rPr>
            </a:br>
            <a:br>
              <a:rPr lang="en-US" sz="1800" b="0" dirty="0">
                <a:latin typeface="Luiss Sans"/>
                <a:sym typeface="Wingdings" pitchFamily="2" charset="2"/>
              </a:rPr>
            </a:br>
            <a:r>
              <a:rPr lang="en-US" sz="1800" b="0" dirty="0">
                <a:latin typeface="Luiss Sans"/>
                <a:sym typeface="Wingdings" pitchFamily="2" charset="2"/>
              </a:rPr>
              <a:t>Es. </a:t>
            </a:r>
            <a:r>
              <a:rPr lang="en-US" sz="1800" b="0" dirty="0" err="1">
                <a:latin typeface="Luiss Sans"/>
                <a:sym typeface="Wingdings" pitchFamily="2" charset="2"/>
              </a:rPr>
              <a:t>Appalti</a:t>
            </a:r>
            <a:r>
              <a:rPr lang="en-US" sz="1800" b="0" dirty="0">
                <a:latin typeface="Luiss Sans"/>
                <a:sym typeface="Wingdings" pitchFamily="2" charset="2"/>
              </a:rPr>
              <a:t> pre-</a:t>
            </a:r>
            <a:r>
              <a:rPr lang="en-US" sz="1800" b="0" dirty="0" err="1">
                <a:latin typeface="Luiss Sans"/>
                <a:sym typeface="Wingdings" pitchFamily="2" charset="2"/>
              </a:rPr>
              <a:t>commerciali</a:t>
            </a:r>
            <a:r>
              <a:rPr lang="en-US" sz="1800" b="0" dirty="0">
                <a:latin typeface="Luiss Sans"/>
                <a:sym typeface="Wingdings" pitchFamily="2" charset="2"/>
              </a:rPr>
              <a:t> e </a:t>
            </a:r>
            <a:r>
              <a:rPr lang="en-US" sz="1800" b="0" dirty="0" err="1">
                <a:latin typeface="Luiss Sans"/>
                <a:sym typeface="Wingdings" pitchFamily="2" charset="2"/>
              </a:rPr>
              <a:t>partenariati</a:t>
            </a:r>
            <a:r>
              <a:rPr lang="en-US" sz="1800" b="0" dirty="0">
                <a:latin typeface="Luiss Sans"/>
                <a:sym typeface="Wingdings" pitchFamily="2" charset="2"/>
              </a:rPr>
              <a:t> per </a:t>
            </a:r>
            <a:r>
              <a:rPr lang="en-US" sz="1800" b="0" dirty="0" err="1">
                <a:latin typeface="Luiss Sans"/>
                <a:sym typeface="Wingdings" pitchFamily="2" charset="2"/>
              </a:rPr>
              <a:t>l’innovazione</a:t>
            </a:r>
            <a:r>
              <a:rPr lang="en-US" sz="1800" b="0" dirty="0">
                <a:latin typeface="Luiss Sans"/>
                <a:sym typeface="Wingdings" pitchFamily="2" charset="2"/>
              </a:rPr>
              <a:t>: </a:t>
            </a:r>
            <a:r>
              <a:rPr lang="en-US" sz="1800" b="0" dirty="0" err="1">
                <a:latin typeface="Luiss Sans"/>
                <a:sym typeface="Wingdings" pitchFamily="2" charset="2"/>
              </a:rPr>
              <a:t>strumenti</a:t>
            </a:r>
            <a:r>
              <a:rPr lang="en-US" sz="1800" b="0" dirty="0">
                <a:latin typeface="Luiss Sans"/>
                <a:sym typeface="Wingdings" pitchFamily="2" charset="2"/>
              </a:rPr>
              <a:t> </a:t>
            </a:r>
            <a:r>
              <a:rPr lang="en-US" sz="1800" b="0" dirty="0" err="1">
                <a:latin typeface="Luiss Sans"/>
                <a:sym typeface="Wingdings" pitchFamily="2" charset="2"/>
              </a:rPr>
              <a:t>ancora</a:t>
            </a:r>
            <a:r>
              <a:rPr lang="en-US" sz="1800" b="0" dirty="0">
                <a:latin typeface="Luiss Sans"/>
                <a:sym typeface="Wingdings" pitchFamily="2" charset="2"/>
              </a:rPr>
              <a:t> poco </a:t>
            </a:r>
            <a:r>
              <a:rPr lang="en-US" sz="1800" b="0" dirty="0" err="1">
                <a:latin typeface="Luiss Sans"/>
                <a:sym typeface="Wingdings" pitchFamily="2" charset="2"/>
              </a:rPr>
              <a:t>utilizzati</a:t>
            </a:r>
            <a:r>
              <a:rPr lang="en-US" sz="1800" b="0" dirty="0">
                <a:latin typeface="Luiss Sans"/>
                <a:sym typeface="Wingdings" pitchFamily="2" charset="2"/>
              </a:rPr>
              <a:t> rispetto </a:t>
            </a:r>
            <a:r>
              <a:rPr lang="en-US" sz="1800" b="0" dirty="0" err="1">
                <a:latin typeface="Luiss Sans"/>
                <a:sym typeface="Wingdings" pitchFamily="2" charset="2"/>
              </a:rPr>
              <a:t>agli</a:t>
            </a:r>
            <a:r>
              <a:rPr lang="en-US" sz="1800" b="0" dirty="0">
                <a:latin typeface="Luiss Sans"/>
                <a:sym typeface="Wingdings" pitchFamily="2" charset="2"/>
              </a:rPr>
              <a:t> </a:t>
            </a:r>
            <a:r>
              <a:rPr lang="en-US" sz="1800" b="0" dirty="0" err="1">
                <a:latin typeface="Luiss Sans"/>
                <a:sym typeface="Wingdings" pitchFamily="2" charset="2"/>
              </a:rPr>
              <a:t>altri</a:t>
            </a:r>
            <a:r>
              <a:rPr lang="en-US" sz="1800" b="0" dirty="0">
                <a:latin typeface="Luiss Sans"/>
                <a:sym typeface="Wingdings" pitchFamily="2" charset="2"/>
              </a:rPr>
              <a:t> </a:t>
            </a:r>
            <a:r>
              <a:rPr lang="en-US" sz="1800" b="0" dirty="0" err="1">
                <a:latin typeface="Luiss Sans"/>
                <a:sym typeface="Wingdings" pitchFamily="2" charset="2"/>
              </a:rPr>
              <a:t>paesi</a:t>
            </a:r>
            <a:r>
              <a:rPr lang="en-US" sz="1800" b="0" dirty="0">
                <a:latin typeface="Luiss Sans"/>
                <a:sym typeface="Wingdings" pitchFamily="2" charset="2"/>
              </a:rPr>
              <a:t> UE, con </a:t>
            </a:r>
            <a:r>
              <a:rPr lang="en-US" sz="1800" b="0" dirty="0" err="1">
                <a:latin typeface="Luiss Sans"/>
                <a:sym typeface="Wingdings" pitchFamily="2" charset="2"/>
              </a:rPr>
              <a:t>qualche</a:t>
            </a:r>
            <a:r>
              <a:rPr lang="en-US" sz="1800" b="0" dirty="0">
                <a:latin typeface="Luiss Sans"/>
                <a:sym typeface="Wingdings" pitchFamily="2" charset="2"/>
              </a:rPr>
              <a:t> </a:t>
            </a:r>
            <a:r>
              <a:rPr lang="en-US" sz="1800" b="0" dirty="0" err="1">
                <a:latin typeface="Luiss Sans"/>
                <a:sym typeface="Wingdings" pitchFamily="2" charset="2"/>
              </a:rPr>
              <a:t>eccezione</a:t>
            </a:r>
            <a:r>
              <a:rPr lang="en-US" sz="1800" b="0" dirty="0">
                <a:latin typeface="Luiss Sans"/>
                <a:sym typeface="Wingdings" pitchFamily="2" charset="2"/>
              </a:rPr>
              <a:t>, </a:t>
            </a:r>
            <a:r>
              <a:rPr lang="en-US" sz="1800" b="0" dirty="0" err="1">
                <a:latin typeface="Luiss Sans"/>
                <a:sym typeface="Wingdings" pitchFamily="2" charset="2"/>
              </a:rPr>
              <a:t>anche</a:t>
            </a:r>
            <a:r>
              <a:rPr lang="en-US" sz="1800" b="0" dirty="0">
                <a:latin typeface="Luiss Sans"/>
                <a:sym typeface="Wingdings" pitchFamily="2" charset="2"/>
              </a:rPr>
              <a:t> per il </a:t>
            </a:r>
            <a:r>
              <a:rPr lang="en-US" sz="1800" b="0" dirty="0" err="1">
                <a:latin typeface="Luiss Sans"/>
                <a:sym typeface="Wingdings" pitchFamily="2" charset="2"/>
              </a:rPr>
              <a:t>quandro</a:t>
            </a:r>
            <a:r>
              <a:rPr lang="en-US" sz="1800" b="0" dirty="0">
                <a:latin typeface="Luiss Sans"/>
                <a:sym typeface="Wingdings" pitchFamily="2" charset="2"/>
              </a:rPr>
              <a:t> </a:t>
            </a:r>
            <a:r>
              <a:rPr lang="en-US" sz="1800" b="0" dirty="0" err="1">
                <a:latin typeface="Luiss Sans"/>
                <a:sym typeface="Wingdings" pitchFamily="2" charset="2"/>
              </a:rPr>
              <a:t>normativo</a:t>
            </a:r>
            <a:r>
              <a:rPr lang="en-US" sz="1800" b="0" dirty="0">
                <a:latin typeface="Luiss Sans"/>
                <a:sym typeface="Wingdings" pitchFamily="2" charset="2"/>
              </a:rPr>
              <a:t> poco </a:t>
            </a:r>
            <a:r>
              <a:rPr lang="en-US" sz="1800" b="0" dirty="0" err="1">
                <a:latin typeface="Luiss Sans"/>
                <a:sym typeface="Wingdings" pitchFamily="2" charset="2"/>
              </a:rPr>
              <a:t>incentivante</a:t>
            </a:r>
            <a:r>
              <a:rPr lang="en-US" sz="1800" b="0" dirty="0">
                <a:latin typeface="Luiss Sans"/>
                <a:sym typeface="Wingdings" pitchFamily="2" charset="2"/>
              </a:rPr>
              <a:t> (ma con </a:t>
            </a:r>
            <a:r>
              <a:rPr lang="en-US" sz="1800" b="0" dirty="0" err="1">
                <a:latin typeface="Luiss Sans"/>
                <a:sym typeface="Wingdings" pitchFamily="2" charset="2"/>
              </a:rPr>
              <a:t>eccezioni</a:t>
            </a:r>
            <a:r>
              <a:rPr lang="en-US" sz="1800" b="0" dirty="0">
                <a:latin typeface="Luiss Sans"/>
                <a:sym typeface="Wingdings" pitchFamily="2" charset="2"/>
              </a:rPr>
              <a:t> positive: </a:t>
            </a:r>
            <a:r>
              <a:rPr lang="en-US" sz="1800" b="0" dirty="0" err="1">
                <a:latin typeface="Luiss Sans"/>
                <a:sym typeface="Wingdings" pitchFamily="2" charset="2"/>
              </a:rPr>
              <a:t>Regione</a:t>
            </a:r>
            <a:r>
              <a:rPr lang="en-US" sz="1800" b="0" dirty="0">
                <a:latin typeface="Luiss Sans"/>
                <a:sym typeface="Wingdings" pitchFamily="2" charset="2"/>
              </a:rPr>
              <a:t> </a:t>
            </a:r>
            <a:r>
              <a:rPr lang="en-US" sz="1800" b="0" dirty="0" err="1">
                <a:latin typeface="Luiss Sans"/>
                <a:sym typeface="Wingdings" pitchFamily="2" charset="2"/>
              </a:rPr>
              <a:t>Lombardia</a:t>
            </a:r>
            <a:r>
              <a:rPr lang="en-US" sz="1800" b="0" dirty="0">
                <a:latin typeface="Luiss Sans"/>
                <a:sym typeface="Wingdings" pitchFamily="2" charset="2"/>
              </a:rPr>
              <a:t> </a:t>
            </a:r>
            <a:r>
              <a:rPr lang="en-US" sz="1800" b="0" dirty="0" err="1">
                <a:latin typeface="Luiss Sans"/>
                <a:sym typeface="Wingdings" pitchFamily="2" charset="2"/>
              </a:rPr>
              <a:t>che</a:t>
            </a:r>
            <a:r>
              <a:rPr lang="en-US" sz="1800" b="0" dirty="0">
                <a:latin typeface="Luiss Sans"/>
                <a:sym typeface="Wingdings" pitchFamily="2" charset="2"/>
              </a:rPr>
              <a:t> ha normative ad hoc).</a:t>
            </a:r>
            <a:br>
              <a:rPr lang="en-US" sz="1600" b="0" dirty="0">
                <a:latin typeface="Luiss Sans"/>
              </a:rPr>
            </a:br>
            <a:br>
              <a:rPr lang="en-US" sz="1600" b="0" dirty="0">
                <a:latin typeface="Luiss Sans"/>
              </a:rPr>
            </a:br>
            <a:br>
              <a:rPr lang="en-US" sz="1600" b="0" dirty="0">
                <a:latin typeface="Luiss Sans"/>
              </a:rPr>
            </a:br>
            <a:endParaRPr lang="en-US" sz="1600" dirty="0">
              <a:latin typeface="Luiss Sans"/>
            </a:endParaRPr>
          </a:p>
        </p:txBody>
      </p:sp>
      <p:sp>
        <p:nvSpPr>
          <p:cNvPr id="5" name="Segnaposto testo 4">
            <a:extLst>
              <a:ext uri="{FF2B5EF4-FFF2-40B4-BE49-F238E27FC236}">
                <a16:creationId xmlns:a16="http://schemas.microsoft.com/office/drawing/2014/main" id="{20072F7A-E12B-26BE-9605-A569B6651A73}"/>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239164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ABD4A-8A9E-1BD8-F052-75BE06611E8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BAC32EF-3334-E190-5279-E16CE7B58740}"/>
              </a:ext>
            </a:extLst>
          </p:cNvPr>
          <p:cNvSpPr>
            <a:spLocks noGrp="1"/>
          </p:cNvSpPr>
          <p:nvPr>
            <p:ph type="ctrTitle"/>
          </p:nvPr>
        </p:nvSpPr>
        <p:spPr>
          <a:xfrm>
            <a:off x="915873" y="1403653"/>
            <a:ext cx="9920614" cy="3323987"/>
          </a:xfrm>
        </p:spPr>
        <p:txBody>
          <a:bodyPr/>
          <a:lstStyle/>
          <a:p>
            <a:r>
              <a:rPr lang="it-IT" sz="1600" dirty="0"/>
              <a:t>CASO DEI PPP IN AMBITO SANITARIO</a:t>
            </a:r>
            <a:br>
              <a:rPr lang="it-IT" sz="1600" dirty="0"/>
            </a:br>
            <a:br>
              <a:rPr lang="it-IT" sz="1600" b="0" dirty="0"/>
            </a:br>
            <a:r>
              <a:rPr lang="it-IT" sz="1600" b="0" dirty="0"/>
              <a:t>C. IAIONE, A. COIANTE, Il partenariato per l’innovazione sostenibile nel settore sanitario, </a:t>
            </a:r>
            <a:r>
              <a:rPr lang="it-IT" sz="1600" b="0" dirty="0" err="1"/>
              <a:t>RGEd</a:t>
            </a:r>
            <a:r>
              <a:rPr lang="it-IT" sz="1600" b="0" dirty="0"/>
              <a:t>, 6, 2022</a:t>
            </a:r>
            <a:br>
              <a:rPr lang="it-IT" sz="1600" b="0" dirty="0"/>
            </a:br>
            <a:r>
              <a:rPr lang="it-IT" sz="1600" b="0" dirty="0"/>
              <a:t>Stato regolatore o Stato «proattivo», creatore di mercati, e «investitore strategico»?</a:t>
            </a:r>
            <a:br>
              <a:rPr lang="it-IT" sz="1600" b="0" dirty="0"/>
            </a:br>
            <a:r>
              <a:rPr lang="it-IT" sz="1600" b="0" dirty="0"/>
              <a:t>Disimpegno del settore pubblico in sanità negli ultimi 10-15 anni</a:t>
            </a:r>
            <a:br>
              <a:rPr lang="it-IT" sz="1600" b="0" dirty="0"/>
            </a:br>
            <a:r>
              <a:rPr lang="it-IT" sz="1600" b="0" dirty="0"/>
              <a:t> </a:t>
            </a:r>
            <a:br>
              <a:rPr lang="it-IT" sz="1600" b="0" dirty="0"/>
            </a:br>
            <a:r>
              <a:rPr lang="it-IT" sz="1600" dirty="0"/>
              <a:t>Strumenti per innovazione e sostenibilità</a:t>
            </a:r>
            <a:br>
              <a:rPr lang="it-IT" sz="1600" dirty="0"/>
            </a:br>
            <a:br>
              <a:rPr lang="it-IT" sz="1600" b="0" dirty="0"/>
            </a:br>
            <a:r>
              <a:rPr lang="it-IT" sz="1600" dirty="0"/>
              <a:t>PPPI:</a:t>
            </a:r>
            <a:r>
              <a:rPr lang="it-IT" sz="1600" b="0" dirty="0"/>
              <a:t> le «sperimentazioni gestionali»</a:t>
            </a:r>
            <a:br>
              <a:rPr lang="it-IT" sz="1600" b="0" dirty="0"/>
            </a:br>
            <a:r>
              <a:rPr lang="it-IT" sz="1600" b="0" dirty="0"/>
              <a:t>- Nel 2018, un totale di 57, di cui 44 concluse</a:t>
            </a:r>
            <a:br>
              <a:rPr lang="it-IT" sz="1600" b="0" dirty="0"/>
            </a:br>
            <a:r>
              <a:rPr lang="it-IT" sz="1600" b="0" dirty="0"/>
              <a:t>- Strumento in «disuso»</a:t>
            </a:r>
            <a:br>
              <a:rPr lang="it-IT" sz="1600" b="0" dirty="0"/>
            </a:br>
            <a:r>
              <a:rPr lang="it-IT" sz="1600" b="0" dirty="0"/>
              <a:t>- Causa: «L’attenzione ormai minima a questa forma di collaborazione pubblico privato nel settore della sanità sarebbe da ricondurre, principalmente, alla mancanza di un coordinamento e di un’opportuna spinta a livello nazionale, sia nella fase di attivazione che in quella della loro prosecuzione dopo la fase sperimentale»</a:t>
            </a:r>
            <a:br>
              <a:rPr lang="it-IT" sz="1600" dirty="0"/>
            </a:br>
            <a:endParaRPr lang="en-US" sz="1600" dirty="0">
              <a:latin typeface="Luiss Sans"/>
            </a:endParaRPr>
          </a:p>
        </p:txBody>
      </p:sp>
      <p:sp>
        <p:nvSpPr>
          <p:cNvPr id="5" name="Segnaposto testo 4">
            <a:extLst>
              <a:ext uri="{FF2B5EF4-FFF2-40B4-BE49-F238E27FC236}">
                <a16:creationId xmlns:a16="http://schemas.microsoft.com/office/drawing/2014/main" id="{5939831B-A4C8-8CCD-80D5-E0728996565C}"/>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188287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0536E-DBBC-FB34-E255-F7099709B2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0B6F4D7-C4A7-41FB-C00E-F66FB7BB0D3C}"/>
              </a:ext>
            </a:extLst>
          </p:cNvPr>
          <p:cNvSpPr>
            <a:spLocks noGrp="1"/>
          </p:cNvSpPr>
          <p:nvPr>
            <p:ph type="ctrTitle"/>
          </p:nvPr>
        </p:nvSpPr>
        <p:spPr>
          <a:xfrm>
            <a:off x="926631" y="1285319"/>
            <a:ext cx="9920614" cy="2880789"/>
          </a:xfrm>
        </p:spPr>
        <p:txBody>
          <a:bodyPr/>
          <a:lstStyle/>
          <a:p>
            <a:r>
              <a:rPr lang="en-US" sz="1600" dirty="0">
                <a:latin typeface="Luiss Sans"/>
              </a:rPr>
              <a:t>Segue. </a:t>
            </a:r>
            <a:r>
              <a:rPr lang="it-IT" sz="1600" dirty="0"/>
              <a:t>Strumenti per innovazione e sostenibilità</a:t>
            </a:r>
            <a:br>
              <a:rPr lang="it-IT" sz="1600" dirty="0"/>
            </a:br>
            <a:br>
              <a:rPr lang="it-IT" sz="1600" dirty="0"/>
            </a:br>
            <a:r>
              <a:rPr lang="it-IT" sz="1600" dirty="0"/>
              <a:t>I PPPC in ambito sanitario</a:t>
            </a:r>
            <a:br>
              <a:rPr lang="it-IT" sz="1600" dirty="0"/>
            </a:br>
            <a:br>
              <a:rPr lang="it-IT" sz="1600" dirty="0"/>
            </a:br>
            <a:r>
              <a:rPr lang="it-IT" sz="1600" b="0" dirty="0"/>
              <a:t>Problemi: complessità della procedura, PMI, frammentazione stazioni appaltanti, scarse competenze di project management e cost control</a:t>
            </a:r>
            <a:br>
              <a:rPr lang="it-IT" sz="1600" b="0" dirty="0"/>
            </a:br>
            <a:br>
              <a:rPr lang="it-IT" sz="1600" b="0" dirty="0"/>
            </a:br>
            <a:r>
              <a:rPr lang="it-IT" sz="1600" b="0" dirty="0"/>
              <a:t>Soluzioni: standardizzazione di modelli e contratti tipo, semplificazione procedura, rafforzamento competenze delle stazioni appaltanti</a:t>
            </a:r>
            <a:br>
              <a:rPr lang="it-IT" sz="1600" b="0" dirty="0"/>
            </a:br>
            <a:r>
              <a:rPr lang="it-IT" sz="1600" b="0" dirty="0"/>
              <a:t>«lo Stato dovrebbe farsi promotore in prima persona di tali strumenti garantendo, in primo luogo, una normativa certa, chiara, precisa ed equa, che dia fiducia a interpreti e operatori economici del settore»</a:t>
            </a:r>
            <a:br>
              <a:rPr lang="it-IT" sz="1050" dirty="0"/>
            </a:br>
            <a:br>
              <a:rPr lang="it-IT" sz="1600" dirty="0"/>
            </a:br>
            <a:endParaRPr lang="en-US" sz="1600" dirty="0">
              <a:latin typeface="Luiss Sans"/>
            </a:endParaRPr>
          </a:p>
        </p:txBody>
      </p:sp>
      <p:sp>
        <p:nvSpPr>
          <p:cNvPr id="5" name="Segnaposto testo 4">
            <a:extLst>
              <a:ext uri="{FF2B5EF4-FFF2-40B4-BE49-F238E27FC236}">
                <a16:creationId xmlns:a16="http://schemas.microsoft.com/office/drawing/2014/main" id="{15782CC8-E22B-8C45-4C3D-37E7AFD41494}"/>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141165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52C6-7975-4D0F-308A-9243CAB0558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D868EE-E980-2FA1-03C6-DC2BACF30B3D}"/>
              </a:ext>
            </a:extLst>
          </p:cNvPr>
          <p:cNvSpPr>
            <a:spLocks noGrp="1"/>
          </p:cNvSpPr>
          <p:nvPr>
            <p:ph type="ctrTitle"/>
          </p:nvPr>
        </p:nvSpPr>
        <p:spPr>
          <a:xfrm>
            <a:off x="926631" y="1285319"/>
            <a:ext cx="9920614" cy="3323987"/>
          </a:xfrm>
        </p:spPr>
        <p:txBody>
          <a:bodyPr/>
          <a:lstStyle/>
          <a:p>
            <a:r>
              <a:rPr lang="en-US" sz="1600" dirty="0">
                <a:latin typeface="Luiss Sans"/>
              </a:rPr>
              <a:t>Segue. </a:t>
            </a:r>
            <a:r>
              <a:rPr lang="en-US" sz="1600" dirty="0" err="1">
                <a:latin typeface="Luiss Sans"/>
              </a:rPr>
              <a:t>Strumenti</a:t>
            </a:r>
            <a:r>
              <a:rPr lang="en-US" sz="1600" dirty="0">
                <a:latin typeface="Luiss Sans"/>
              </a:rPr>
              <a:t> per </a:t>
            </a:r>
            <a:r>
              <a:rPr lang="en-US" sz="1600" dirty="0" err="1">
                <a:latin typeface="Luiss Sans"/>
              </a:rPr>
              <a:t>l’innovazione</a:t>
            </a:r>
            <a:r>
              <a:rPr lang="en-US" sz="1600" dirty="0">
                <a:latin typeface="Luiss Sans"/>
              </a:rPr>
              <a:t> e la </a:t>
            </a:r>
            <a:r>
              <a:rPr lang="en-US" sz="1600" dirty="0" err="1">
                <a:latin typeface="Luiss Sans"/>
              </a:rPr>
              <a:t>sostenbilità</a:t>
            </a:r>
            <a:r>
              <a:rPr lang="en-US" sz="1600" dirty="0">
                <a:latin typeface="Luiss Sans"/>
              </a:rPr>
              <a:t> in </a:t>
            </a:r>
            <a:r>
              <a:rPr lang="en-US" sz="1600" dirty="0" err="1">
                <a:latin typeface="Luiss Sans"/>
              </a:rPr>
              <a:t>ambito</a:t>
            </a:r>
            <a:r>
              <a:rPr lang="en-US" sz="1600" dirty="0">
                <a:latin typeface="Luiss Sans"/>
              </a:rPr>
              <a:t> </a:t>
            </a:r>
            <a:r>
              <a:rPr lang="en-US" sz="1600" dirty="0" err="1">
                <a:latin typeface="Luiss Sans"/>
              </a:rPr>
              <a:t>sanitario</a:t>
            </a:r>
            <a:br>
              <a:rPr lang="en-US" sz="1600" dirty="0">
                <a:latin typeface="Luiss Sans"/>
              </a:rPr>
            </a:br>
            <a:br>
              <a:rPr lang="en-US" sz="1600" dirty="0">
                <a:latin typeface="Luiss Sans"/>
              </a:rPr>
            </a:br>
            <a:r>
              <a:rPr lang="en-US" sz="1600" dirty="0">
                <a:latin typeface="Luiss Sans"/>
              </a:rPr>
              <a:t>P.I. E APPALTO PRECOMMERCIALE</a:t>
            </a:r>
            <a:br>
              <a:rPr lang="en-US" sz="1600" dirty="0">
                <a:latin typeface="Luiss Sans"/>
              </a:rPr>
            </a:br>
            <a:br>
              <a:rPr lang="en-US" sz="1600" b="0" dirty="0">
                <a:latin typeface="Luiss Sans"/>
              </a:rPr>
            </a:br>
            <a:r>
              <a:rPr lang="it-IT" sz="1600" b="0" dirty="0"/>
              <a:t>«Tuttavia, anche il </a:t>
            </a:r>
            <a:r>
              <a:rPr lang="it-IT" sz="1600" b="0" dirty="0" err="1"/>
              <a:t>p.p.i</a:t>
            </a:r>
            <a:r>
              <a:rPr lang="it-IT" sz="1600" b="0" dirty="0"/>
              <a:t>. e il </a:t>
            </a:r>
            <a:r>
              <a:rPr lang="it-IT" sz="1600" b="0" dirty="0" err="1"/>
              <a:t>p.c.p</a:t>
            </a:r>
            <a:r>
              <a:rPr lang="it-IT" sz="1600" b="0" dirty="0"/>
              <a:t>. richiedono un’amministrazione che possegga le competenze e le professionalità necessarie sia per individuare i fabbisogni e le carenze che necessitano di simili collaborazioni, che per commissionare la ricerca in sé»</a:t>
            </a:r>
            <a:br>
              <a:rPr lang="it-IT" sz="1600" b="0" dirty="0"/>
            </a:br>
            <a:br>
              <a:rPr lang="it-IT" sz="1600" b="0" dirty="0"/>
            </a:br>
            <a:r>
              <a:rPr lang="it-IT" sz="1600" b="0" dirty="0"/>
              <a:t>«Tra i punti di debolezza riscontrati nel framework italiano vi sono l’assenza di politiche e piani nazionali (ma anche settoriali) che riconoscano il ruolo degli appalti per l’innovazione all’interno della loro strategia, la mancanza di incentivi finanziari e la carenza di sistemi di monitoraggio e misurazione della spesa per gli appalti per l’innovazione o per valutare l’impatto di quelli conclusi»</a:t>
            </a:r>
            <a:br>
              <a:rPr lang="it-IT" sz="1600" b="0" dirty="0"/>
            </a:br>
            <a:br>
              <a:rPr lang="en-US" sz="1600" b="0" dirty="0">
                <a:latin typeface="Luiss Sans"/>
              </a:rPr>
            </a:br>
            <a:br>
              <a:rPr lang="en-US" sz="1600" dirty="0">
                <a:latin typeface="Luiss Sans"/>
              </a:rPr>
            </a:br>
            <a:endParaRPr lang="en-US" sz="1600" dirty="0">
              <a:latin typeface="Luiss Sans"/>
            </a:endParaRPr>
          </a:p>
        </p:txBody>
      </p:sp>
      <p:sp>
        <p:nvSpPr>
          <p:cNvPr id="5" name="Segnaposto testo 4">
            <a:extLst>
              <a:ext uri="{FF2B5EF4-FFF2-40B4-BE49-F238E27FC236}">
                <a16:creationId xmlns:a16="http://schemas.microsoft.com/office/drawing/2014/main" id="{917C0AAE-437C-A0A4-1DC7-B0F065A94C3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246275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66936-695E-1ACE-3274-7BB82E7BB5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822FB07-EE6A-B1A6-50BA-D06F33DC8328}"/>
              </a:ext>
            </a:extLst>
          </p:cNvPr>
          <p:cNvSpPr>
            <a:spLocks noGrp="1"/>
          </p:cNvSpPr>
          <p:nvPr>
            <p:ph type="ctrTitle"/>
          </p:nvPr>
        </p:nvSpPr>
        <p:spPr>
          <a:xfrm>
            <a:off x="926631" y="1285319"/>
            <a:ext cx="9920614" cy="4431983"/>
          </a:xfrm>
        </p:spPr>
        <p:txBody>
          <a:bodyPr/>
          <a:lstStyle/>
          <a:p>
            <a:r>
              <a:rPr lang="it-IT" sz="1800" dirty="0"/>
              <a:t>REGIONALISMO E SANITA’</a:t>
            </a:r>
            <a:br>
              <a:rPr lang="it-IT" sz="1400" dirty="0"/>
            </a:br>
            <a:br>
              <a:rPr lang="it-IT" sz="1400" dirty="0"/>
            </a:br>
            <a:r>
              <a:rPr lang="en-US" sz="1800" b="0" dirty="0"/>
              <a:t>The Italian health data system is broken, The Lancet, 2025:</a:t>
            </a:r>
            <a:br>
              <a:rPr lang="en-US" sz="1800" b="0" dirty="0"/>
            </a:br>
            <a:br>
              <a:rPr lang="en-US" sz="1800" b="0" dirty="0"/>
            </a:br>
            <a:r>
              <a:rPr lang="en-US" sz="1800" b="0" dirty="0"/>
              <a:t>“A major weakness of the health-care system in Italy is the fragmented health data infrastructure: there is no unified, </a:t>
            </a:r>
            <a:r>
              <a:rPr lang="en-US" sz="1800" b="0" dirty="0" err="1"/>
              <a:t>centralised</a:t>
            </a:r>
            <a:r>
              <a:rPr lang="en-US" sz="1800" b="0" dirty="0"/>
              <a:t> system for documenting and sharing electronic health records (EHRs), hospital data, and general practitioner records” </a:t>
            </a:r>
            <a:br>
              <a:rPr lang="en-US" sz="1800" b="0" dirty="0"/>
            </a:br>
            <a:br>
              <a:rPr lang="en-US" sz="1800" b="0" dirty="0"/>
            </a:br>
            <a:r>
              <a:rPr lang="en-US" sz="1800" b="0" dirty="0"/>
              <a:t>“The root cause is extensive regional autonomy, with 20 regions operating independently and implementing differing policies and technologies, creating regulatory fragmentation and inefficiencies. Poor interoperability between regions and hospitals, in addition to the lack of automatic data upload systems in private clinics, undermines the effectiveness of the </a:t>
            </a:r>
            <a:r>
              <a:rPr lang="en-US" sz="1800" b="0" dirty="0" err="1"/>
              <a:t>Fascicolo</a:t>
            </a:r>
            <a:r>
              <a:rPr lang="en-US" sz="1800" b="0" dirty="0"/>
              <a:t> </a:t>
            </a:r>
            <a:r>
              <a:rPr lang="en-US" sz="1800" b="0" dirty="0" err="1"/>
              <a:t>Sanitario</a:t>
            </a:r>
            <a:r>
              <a:rPr lang="en-US" sz="1800" b="0" dirty="0"/>
              <a:t> </a:t>
            </a:r>
            <a:r>
              <a:rPr lang="en-US" sz="1800" b="0" dirty="0" err="1"/>
              <a:t>Elettronico</a:t>
            </a:r>
            <a:r>
              <a:rPr lang="en-US" sz="1800" b="0" dirty="0"/>
              <a:t>—Italy’s national EHR system designed to track patients’ health histories— rendering it largely ineffective due to these structural flaws”</a:t>
            </a:r>
            <a:br>
              <a:rPr lang="it-IT" sz="1800" b="0" dirty="0"/>
            </a:br>
            <a:br>
              <a:rPr lang="it-IT" sz="1400" dirty="0"/>
            </a:br>
            <a:br>
              <a:rPr lang="it-IT" sz="1400" dirty="0"/>
            </a:br>
            <a:br>
              <a:rPr lang="it-IT" sz="1400" dirty="0"/>
            </a:br>
            <a:br>
              <a:rPr lang="it-IT" sz="1400" dirty="0"/>
            </a:br>
            <a:endParaRPr lang="en-US" sz="1600" dirty="0">
              <a:latin typeface="Luiss Sans"/>
            </a:endParaRPr>
          </a:p>
        </p:txBody>
      </p:sp>
      <p:sp>
        <p:nvSpPr>
          <p:cNvPr id="5" name="Segnaposto testo 4">
            <a:extLst>
              <a:ext uri="{FF2B5EF4-FFF2-40B4-BE49-F238E27FC236}">
                <a16:creationId xmlns:a16="http://schemas.microsoft.com/office/drawing/2014/main" id="{61D7C4AB-821F-DA68-45F5-4830F2E4E784}"/>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812878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FC93-4787-9E43-5D02-CAE994B4ADB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3745202-E37A-8BC2-9DB9-B45C6197426A}"/>
              </a:ext>
            </a:extLst>
          </p:cNvPr>
          <p:cNvSpPr>
            <a:spLocks noGrp="1"/>
          </p:cNvSpPr>
          <p:nvPr>
            <p:ph type="ctrTitle"/>
          </p:nvPr>
        </p:nvSpPr>
        <p:spPr>
          <a:xfrm>
            <a:off x="939157" y="1395867"/>
            <a:ext cx="9920614" cy="4127284"/>
          </a:xfrm>
        </p:spPr>
        <p:txBody>
          <a:bodyPr/>
          <a:lstStyle/>
          <a:p>
            <a:r>
              <a:rPr lang="en-US" sz="1800" dirty="0">
                <a:latin typeface="Luiss Sans"/>
              </a:rPr>
              <a:t>CASO 3: REGGIO EMILIA E IL PARTENARIATO PER LO SVILUPPO SOSTENIBILE E L’INNOVAZIONE </a:t>
            </a:r>
            <a:br>
              <a:rPr lang="en-US" sz="1800" b="0" dirty="0">
                <a:latin typeface="Luiss Sans"/>
              </a:rPr>
            </a:br>
            <a:br>
              <a:rPr lang="en-US" sz="1800" b="0" dirty="0">
                <a:latin typeface="Luiss Sans"/>
              </a:rPr>
            </a:br>
            <a:r>
              <a:rPr lang="en-US" sz="1800" b="0" dirty="0">
                <a:latin typeface="Luiss Sans"/>
                <a:sym typeface="Wingdings" pitchFamily="2" charset="2"/>
              </a:rPr>
              <a:t> </a:t>
            </a:r>
            <a:r>
              <a:rPr lang="en-US" sz="1800" b="0" dirty="0" err="1">
                <a:latin typeface="Luiss Sans"/>
                <a:sym typeface="Wingdings" pitchFamily="2" charset="2"/>
              </a:rPr>
              <a:t>strumento</a:t>
            </a:r>
            <a:r>
              <a:rPr lang="en-US" sz="1800" b="0" dirty="0">
                <a:latin typeface="Luiss Sans"/>
                <a:sym typeface="Wingdings" pitchFamily="2" charset="2"/>
              </a:rPr>
              <a:t> </a:t>
            </a:r>
            <a:r>
              <a:rPr lang="en-US" sz="1800" b="0" dirty="0" err="1">
                <a:latin typeface="Luiss Sans"/>
                <a:sym typeface="Wingdings" pitchFamily="2" charset="2"/>
              </a:rPr>
              <a:t>contrattuale</a:t>
            </a:r>
            <a:r>
              <a:rPr lang="en-US" sz="1800" b="0" dirty="0">
                <a:latin typeface="Luiss Sans"/>
                <a:sym typeface="Wingdings" pitchFamily="2" charset="2"/>
              </a:rPr>
              <a:t> per </a:t>
            </a:r>
            <a:r>
              <a:rPr lang="en-US" sz="1800" b="0" dirty="0" err="1">
                <a:latin typeface="Luiss Sans"/>
                <a:sym typeface="Wingdings" pitchFamily="2" charset="2"/>
              </a:rPr>
              <a:t>trasformare</a:t>
            </a:r>
            <a:r>
              <a:rPr lang="en-US" sz="1800" b="0" dirty="0">
                <a:latin typeface="Luiss Sans"/>
                <a:sym typeface="Wingdings" pitchFamily="2" charset="2"/>
              </a:rPr>
              <a:t> la </a:t>
            </a:r>
            <a:r>
              <a:rPr lang="en-US" sz="1800" b="0" dirty="0" err="1">
                <a:latin typeface="Luiss Sans"/>
                <a:sym typeface="Wingdings" pitchFamily="2" charset="2"/>
              </a:rPr>
              <a:t>collaborazione</a:t>
            </a:r>
            <a:r>
              <a:rPr lang="en-US" sz="1800" b="0" dirty="0">
                <a:latin typeface="Luiss Sans"/>
                <a:sym typeface="Wingdings" pitchFamily="2" charset="2"/>
              </a:rPr>
              <a:t> </a:t>
            </a:r>
            <a:r>
              <a:rPr lang="en-US" sz="1800" b="0" dirty="0" err="1">
                <a:latin typeface="Luiss Sans"/>
                <a:sym typeface="Wingdings" pitchFamily="2" charset="2"/>
              </a:rPr>
              <a:t>civica</a:t>
            </a:r>
            <a:r>
              <a:rPr lang="en-US" sz="1800" b="0" dirty="0">
                <a:latin typeface="Luiss Sans"/>
                <a:sym typeface="Wingdings" pitchFamily="2" charset="2"/>
              </a:rPr>
              <a:t> in PARTENARIATO, </a:t>
            </a:r>
            <a:r>
              <a:rPr lang="en-US" sz="1800" b="0" dirty="0" err="1">
                <a:latin typeface="Luiss Sans"/>
                <a:sym typeface="Wingdings" pitchFamily="2" charset="2"/>
              </a:rPr>
              <a:t>strutturalmente</a:t>
            </a:r>
            <a:r>
              <a:rPr lang="en-US" sz="1800" b="0" dirty="0">
                <a:latin typeface="Luiss Sans"/>
                <a:sym typeface="Wingdings" pitchFamily="2" charset="2"/>
              </a:rPr>
              <a:t> </a:t>
            </a:r>
            <a:r>
              <a:rPr lang="en-US" sz="1800" b="0" dirty="0" err="1">
                <a:latin typeface="Luiss Sans"/>
                <a:sym typeface="Wingdings" pitchFamily="2" charset="2"/>
              </a:rPr>
              <a:t>volto</a:t>
            </a:r>
            <a:r>
              <a:rPr lang="en-US" sz="1800" b="0" dirty="0">
                <a:latin typeface="Luiss Sans"/>
                <a:sym typeface="Wingdings" pitchFamily="2" charset="2"/>
              </a:rPr>
              <a:t> a </a:t>
            </a:r>
            <a:r>
              <a:rPr lang="en-US" sz="1800" b="0" dirty="0" err="1">
                <a:latin typeface="Luiss Sans"/>
                <a:sym typeface="Wingdings" pitchFamily="2" charset="2"/>
              </a:rPr>
              <a:t>produrre</a:t>
            </a:r>
            <a:r>
              <a:rPr lang="en-US" sz="1800" b="0" dirty="0">
                <a:latin typeface="Luiss Sans"/>
                <a:sym typeface="Wingdings" pitchFamily="2" charset="2"/>
              </a:rPr>
              <a:t> un IMPATTO </a:t>
            </a:r>
            <a:r>
              <a:rPr lang="en-US" sz="1800" b="0" dirty="0" err="1">
                <a:latin typeface="Luiss Sans"/>
                <a:sym typeface="Wingdings" pitchFamily="2" charset="2"/>
              </a:rPr>
              <a:t>positivo</a:t>
            </a:r>
            <a:r>
              <a:rPr lang="en-US" sz="1800" b="0" dirty="0">
                <a:latin typeface="Luiss Sans"/>
                <a:sym typeface="Wingdings" pitchFamily="2" charset="2"/>
              </a:rPr>
              <a:t> </a:t>
            </a:r>
            <a:r>
              <a:rPr lang="en-US" sz="1800" b="0" dirty="0" err="1">
                <a:latin typeface="Luiss Sans"/>
                <a:sym typeface="Wingdings" pitchFamily="2" charset="2"/>
              </a:rPr>
              <a:t>su</a:t>
            </a:r>
            <a:r>
              <a:rPr lang="en-US" sz="1800" b="0" dirty="0">
                <a:latin typeface="Luiss Sans"/>
                <a:sym typeface="Wingdings" pitchFamily="2" charset="2"/>
              </a:rPr>
              <a:t> </a:t>
            </a:r>
            <a:r>
              <a:rPr lang="en-US" sz="1800" b="0" dirty="0" err="1">
                <a:latin typeface="Luiss Sans"/>
                <a:sym typeface="Wingdings" pitchFamily="2" charset="2"/>
              </a:rPr>
              <a:t>una</a:t>
            </a:r>
            <a:r>
              <a:rPr lang="en-US" sz="1800" b="0" dirty="0">
                <a:latin typeface="Luiss Sans"/>
                <a:sym typeface="Wingdings" pitchFamily="2" charset="2"/>
              </a:rPr>
              <a:t> </a:t>
            </a:r>
            <a:r>
              <a:rPr lang="en-US" sz="1800" b="0" dirty="0" err="1">
                <a:latin typeface="Luiss Sans"/>
                <a:sym typeface="Wingdings" pitchFamily="2" charset="2"/>
              </a:rPr>
              <a:t>serie</a:t>
            </a:r>
            <a:r>
              <a:rPr lang="en-US" sz="1800" b="0" dirty="0">
                <a:latin typeface="Luiss Sans"/>
                <a:sym typeface="Wingdings" pitchFamily="2" charset="2"/>
              </a:rPr>
              <a:t> di </a:t>
            </a:r>
            <a:r>
              <a:rPr lang="en-US" sz="1800" b="0" dirty="0" err="1">
                <a:latin typeface="Luiss Sans"/>
                <a:sym typeface="Wingdings" pitchFamily="2" charset="2"/>
              </a:rPr>
              <a:t>aspetti</a:t>
            </a:r>
            <a:r>
              <a:rPr lang="en-US" sz="1800" b="0" dirty="0">
                <a:latin typeface="Luiss Sans"/>
                <a:sym typeface="Wingdings" pitchFamily="2" charset="2"/>
              </a:rPr>
              <a:t> (9 </a:t>
            </a:r>
            <a:r>
              <a:rPr lang="en-US" sz="1800" b="0" dirty="0" err="1">
                <a:latin typeface="Luiss Sans"/>
                <a:sym typeface="Wingdings" pitchFamily="2" charset="2"/>
              </a:rPr>
              <a:t>dimensioni</a:t>
            </a:r>
            <a:r>
              <a:rPr lang="en-US" sz="1800" b="0" dirty="0">
                <a:latin typeface="Luiss Sans"/>
                <a:sym typeface="Wingdings" pitchFamily="2" charset="2"/>
              </a:rPr>
              <a:t> </a:t>
            </a:r>
            <a:r>
              <a:rPr lang="en-US" sz="1800" b="0" dirty="0" err="1">
                <a:latin typeface="Luiss Sans"/>
                <a:sym typeface="Wingdings" pitchFamily="2" charset="2"/>
              </a:rPr>
              <a:t>d’impatto</a:t>
            </a:r>
            <a:r>
              <a:rPr lang="en-US" sz="1800" b="0" dirty="0">
                <a:latin typeface="Luiss Sans"/>
                <a:sym typeface="Wingdings" pitchFamily="2" charset="2"/>
              </a:rPr>
              <a:t>), da </a:t>
            </a:r>
            <a:r>
              <a:rPr lang="en-US" sz="1800" b="0" dirty="0" err="1">
                <a:latin typeface="Luiss Sans"/>
                <a:sym typeface="Wingdings" pitchFamily="2" charset="2"/>
              </a:rPr>
              <a:t>valutare</a:t>
            </a:r>
            <a:r>
              <a:rPr lang="en-US" sz="1800" b="0" dirty="0">
                <a:latin typeface="Luiss Sans"/>
                <a:sym typeface="Wingdings" pitchFamily="2" charset="2"/>
              </a:rPr>
              <a:t> </a:t>
            </a:r>
            <a:r>
              <a:rPr lang="en-US" sz="1800" b="0" dirty="0" err="1">
                <a:latin typeface="Luiss Sans"/>
                <a:sym typeface="Wingdings" pitchFamily="2" charset="2"/>
              </a:rPr>
              <a:t>attraverso</a:t>
            </a:r>
            <a:r>
              <a:rPr lang="en-US" sz="1800" b="0" dirty="0">
                <a:latin typeface="Luiss Sans"/>
                <a:sym typeface="Wingdings" pitchFamily="2" charset="2"/>
              </a:rPr>
              <a:t> il </a:t>
            </a:r>
            <a:r>
              <a:rPr lang="en-US" sz="1800" b="0" dirty="0" err="1">
                <a:latin typeface="Luiss Sans"/>
                <a:sym typeface="Wingdings" pitchFamily="2" charset="2"/>
              </a:rPr>
              <a:t>Bilancio</a:t>
            </a:r>
            <a:r>
              <a:rPr lang="en-US" sz="1800" b="0" dirty="0">
                <a:latin typeface="Luiss Sans"/>
                <a:sym typeface="Wingdings" pitchFamily="2" charset="2"/>
              </a:rPr>
              <a:t> di </a:t>
            </a:r>
            <a:r>
              <a:rPr lang="en-US" sz="1800" b="0" dirty="0" err="1">
                <a:latin typeface="Luiss Sans"/>
                <a:sym typeface="Wingdings" pitchFamily="2" charset="2"/>
              </a:rPr>
              <a:t>Comunità</a:t>
            </a:r>
            <a:r>
              <a:rPr lang="en-US" sz="1800" b="0" dirty="0">
                <a:latin typeface="Luiss Sans"/>
                <a:sym typeface="Wingdings" pitchFamily="2" charset="2"/>
              </a:rPr>
              <a:t>.</a:t>
            </a:r>
            <a:br>
              <a:rPr lang="en-US" sz="1800" b="0" dirty="0">
                <a:latin typeface="Luiss Sans"/>
                <a:sym typeface="Wingdings" pitchFamily="2" charset="2"/>
              </a:rPr>
            </a:br>
            <a:br>
              <a:rPr lang="en-US" sz="1800" b="0" dirty="0">
                <a:latin typeface="Luiss Sans"/>
                <a:sym typeface="Wingdings" pitchFamily="2" charset="2"/>
              </a:rPr>
            </a:br>
            <a:r>
              <a:rPr lang="en-US" sz="1800" b="0" dirty="0">
                <a:latin typeface="Luiss Sans"/>
                <a:sym typeface="Wingdings" pitchFamily="2" charset="2"/>
              </a:rPr>
              <a:t>N.B.: a </a:t>
            </a:r>
            <a:r>
              <a:rPr lang="en-US" sz="1800" b="0" dirty="0" err="1">
                <a:latin typeface="Luiss Sans"/>
                <a:sym typeface="Wingdings" pitchFamily="2" charset="2"/>
              </a:rPr>
              <a:t>produrre</a:t>
            </a:r>
            <a:r>
              <a:rPr lang="en-US" sz="1800" b="0" dirty="0">
                <a:latin typeface="Luiss Sans"/>
                <a:sym typeface="Wingdings" pitchFamily="2" charset="2"/>
              </a:rPr>
              <a:t> </a:t>
            </a:r>
            <a:r>
              <a:rPr lang="en-US" sz="1800" b="0" dirty="0" err="1">
                <a:latin typeface="Luiss Sans"/>
                <a:sym typeface="Wingdings" pitchFamily="2" charset="2"/>
              </a:rPr>
              <a:t>l’impatto</a:t>
            </a:r>
            <a:r>
              <a:rPr lang="en-US" sz="1800" b="0" dirty="0">
                <a:latin typeface="Luiss Sans"/>
                <a:sym typeface="Wingdings" pitchFamily="2" charset="2"/>
              </a:rPr>
              <a:t> </a:t>
            </a:r>
            <a:r>
              <a:rPr lang="en-US" sz="1800" b="0" dirty="0" err="1">
                <a:latin typeface="Luiss Sans"/>
                <a:sym typeface="Wingdings" pitchFamily="2" charset="2"/>
              </a:rPr>
              <a:t>sul</a:t>
            </a:r>
            <a:r>
              <a:rPr lang="en-US" sz="1800" b="0" dirty="0">
                <a:latin typeface="Luiss Sans"/>
                <a:sym typeface="Wingdings" pitchFamily="2" charset="2"/>
              </a:rPr>
              <a:t> </a:t>
            </a:r>
            <a:r>
              <a:rPr lang="en-US" sz="1800" b="0" dirty="0" err="1">
                <a:latin typeface="Luiss Sans"/>
                <a:sym typeface="Wingdings" pitchFamily="2" charset="2"/>
              </a:rPr>
              <a:t>territorio</a:t>
            </a:r>
            <a:r>
              <a:rPr lang="en-US" sz="1800" b="0" dirty="0">
                <a:latin typeface="Luiss Sans"/>
                <a:sym typeface="Wingdings" pitchFamily="2" charset="2"/>
              </a:rPr>
              <a:t> e </a:t>
            </a:r>
            <a:r>
              <a:rPr lang="en-US" sz="1800" b="0" dirty="0" err="1">
                <a:latin typeface="Luiss Sans"/>
                <a:sym typeface="Wingdings" pitchFamily="2" charset="2"/>
              </a:rPr>
              <a:t>sulla</a:t>
            </a:r>
            <a:r>
              <a:rPr lang="en-US" sz="1800" b="0" dirty="0">
                <a:latin typeface="Luiss Sans"/>
                <a:sym typeface="Wingdings" pitchFamily="2" charset="2"/>
              </a:rPr>
              <a:t> </a:t>
            </a:r>
            <a:r>
              <a:rPr lang="en-US" sz="1800" b="0" dirty="0" err="1">
                <a:latin typeface="Luiss Sans"/>
                <a:sym typeface="Wingdings" pitchFamily="2" charset="2"/>
              </a:rPr>
              <a:t>comunità</a:t>
            </a:r>
            <a:r>
              <a:rPr lang="en-US" sz="1800" b="0" dirty="0">
                <a:latin typeface="Luiss Sans"/>
                <a:sym typeface="Wingdings" pitchFamily="2" charset="2"/>
              </a:rPr>
              <a:t> </a:t>
            </a:r>
            <a:r>
              <a:rPr lang="en-US" sz="1800" b="0" dirty="0" err="1">
                <a:latin typeface="Luiss Sans"/>
                <a:sym typeface="Wingdings" pitchFamily="2" charset="2"/>
              </a:rPr>
              <a:t>si</a:t>
            </a:r>
            <a:r>
              <a:rPr lang="en-US" sz="1800" b="0" dirty="0">
                <a:latin typeface="Luiss Sans"/>
                <a:sym typeface="Wingdings" pitchFamily="2" charset="2"/>
              </a:rPr>
              <a:t> </a:t>
            </a:r>
            <a:r>
              <a:rPr lang="en-US" sz="1800" b="0" dirty="0" err="1">
                <a:latin typeface="Luiss Sans"/>
                <a:sym typeface="Wingdings" pitchFamily="2" charset="2"/>
              </a:rPr>
              <a:t>arriva</a:t>
            </a:r>
            <a:r>
              <a:rPr lang="en-US" sz="1800" b="0" dirty="0">
                <a:latin typeface="Luiss Sans"/>
                <a:sym typeface="Wingdings" pitchFamily="2" charset="2"/>
              </a:rPr>
              <a:t> a </a:t>
            </a:r>
            <a:r>
              <a:rPr lang="en-US" sz="1800" b="0" dirty="0" err="1">
                <a:latin typeface="Luiss Sans"/>
                <a:sym typeface="Wingdings" pitchFamily="2" charset="2"/>
              </a:rPr>
              <a:t>partire</a:t>
            </a:r>
            <a:r>
              <a:rPr lang="en-US" sz="1800" b="0" dirty="0">
                <a:latin typeface="Luiss Sans"/>
                <a:sym typeface="Wingdings" pitchFamily="2" charset="2"/>
              </a:rPr>
              <a:t> </a:t>
            </a:r>
            <a:r>
              <a:rPr lang="en-US" sz="1800" b="0" dirty="0" err="1">
                <a:latin typeface="Luiss Sans"/>
                <a:sym typeface="Wingdings" pitchFamily="2" charset="2"/>
              </a:rPr>
              <a:t>dai</a:t>
            </a:r>
            <a:r>
              <a:rPr lang="en-US" sz="1800" b="0" dirty="0">
                <a:latin typeface="Luiss Sans"/>
                <a:sym typeface="Wingdings" pitchFamily="2" charset="2"/>
              </a:rPr>
              <a:t> </a:t>
            </a:r>
            <a:r>
              <a:rPr lang="en-US" sz="1800" b="0" dirty="0" err="1">
                <a:latin typeface="Luiss Sans"/>
                <a:sym typeface="Wingdings" pitchFamily="2" charset="2"/>
              </a:rPr>
              <a:t>bisogni</a:t>
            </a:r>
            <a:r>
              <a:rPr lang="en-US" sz="1800" b="0" dirty="0">
                <a:latin typeface="Luiss Sans"/>
                <a:sym typeface="Wingdings" pitchFamily="2" charset="2"/>
              </a:rPr>
              <a:t> </a:t>
            </a:r>
            <a:r>
              <a:rPr lang="en-US" sz="1800" b="0" dirty="0" err="1">
                <a:latin typeface="Luiss Sans"/>
                <a:sym typeface="Wingdings" pitchFamily="2" charset="2"/>
              </a:rPr>
              <a:t>dei</a:t>
            </a:r>
            <a:r>
              <a:rPr lang="en-US" sz="1800" b="0" dirty="0">
                <a:latin typeface="Luiss Sans"/>
                <a:sym typeface="Wingdings" pitchFamily="2" charset="2"/>
              </a:rPr>
              <a:t> </a:t>
            </a:r>
            <a:r>
              <a:rPr lang="en-US" sz="1800" b="0" dirty="0" err="1">
                <a:latin typeface="Luiss Sans"/>
                <a:sym typeface="Wingdings" pitchFamily="2" charset="2"/>
              </a:rPr>
              <a:t>cittadini</a:t>
            </a:r>
            <a:r>
              <a:rPr lang="en-US" sz="1800" b="0" dirty="0">
                <a:latin typeface="Luiss Sans"/>
                <a:sym typeface="Wingdings" pitchFamily="2" charset="2"/>
              </a:rPr>
              <a:t>, </a:t>
            </a:r>
            <a:r>
              <a:rPr lang="en-US" sz="1800" b="0" dirty="0" err="1">
                <a:latin typeface="Luiss Sans"/>
                <a:sym typeface="Wingdings" pitchFamily="2" charset="2"/>
              </a:rPr>
              <a:t>attraverso</a:t>
            </a:r>
            <a:r>
              <a:rPr lang="en-US" sz="1800" b="0" dirty="0">
                <a:latin typeface="Luiss Sans"/>
                <a:sym typeface="Wingdings" pitchFamily="2" charset="2"/>
              </a:rPr>
              <a:t> 2 </a:t>
            </a:r>
            <a:r>
              <a:rPr lang="en-US" sz="1800" b="0" dirty="0" err="1">
                <a:latin typeface="Luiss Sans"/>
                <a:sym typeface="Wingdings" pitchFamily="2" charset="2"/>
              </a:rPr>
              <a:t>fasi</a:t>
            </a:r>
            <a:r>
              <a:rPr lang="en-US" sz="1800" b="0" dirty="0">
                <a:latin typeface="Luiss Sans"/>
                <a:sym typeface="Wingdings" pitchFamily="2" charset="2"/>
              </a:rPr>
              <a:t>:</a:t>
            </a:r>
            <a:br>
              <a:rPr lang="en-US" sz="1800" b="0" dirty="0">
                <a:latin typeface="Luiss Sans"/>
                <a:sym typeface="Wingdings" pitchFamily="2" charset="2"/>
              </a:rPr>
            </a:br>
            <a:br>
              <a:rPr lang="en-US" sz="1800" b="0" dirty="0">
                <a:latin typeface="Luiss Sans"/>
                <a:sym typeface="Wingdings" pitchFamily="2" charset="2"/>
              </a:rPr>
            </a:br>
            <a:r>
              <a:rPr lang="en-US" sz="1800" b="0" dirty="0">
                <a:latin typeface="Luiss Sans"/>
                <a:sym typeface="Wingdings" pitchFamily="2" charset="2"/>
              </a:rPr>
              <a:t>1. CO-PROGRAMMAZIONE (</a:t>
            </a:r>
            <a:r>
              <a:rPr lang="en-US" sz="1800" b="0" dirty="0" err="1">
                <a:latin typeface="Luiss Sans"/>
                <a:sym typeface="Wingdings" pitchFamily="2" charset="2"/>
              </a:rPr>
              <a:t>Consulte</a:t>
            </a:r>
            <a:r>
              <a:rPr lang="en-US" sz="1800" b="0" dirty="0">
                <a:latin typeface="Luiss Sans"/>
                <a:sym typeface="Wingdings" pitchFamily="2" charset="2"/>
              </a:rPr>
              <a:t> </a:t>
            </a:r>
            <a:r>
              <a:rPr lang="en-US" sz="1800" b="0" dirty="0" err="1">
                <a:latin typeface="Luiss Sans"/>
                <a:sym typeface="Wingdings" pitchFamily="2" charset="2"/>
              </a:rPr>
              <a:t>d’Ambito</a:t>
            </a:r>
            <a:r>
              <a:rPr lang="en-US" sz="1800" b="0" dirty="0">
                <a:latin typeface="Luiss Sans"/>
                <a:sym typeface="Wingdings" pitchFamily="2" charset="2"/>
              </a:rPr>
              <a:t>, </a:t>
            </a:r>
            <a:r>
              <a:rPr lang="en-US" sz="1800" b="0" dirty="0" err="1">
                <a:latin typeface="Luiss Sans"/>
                <a:sym typeface="Wingdings" pitchFamily="2" charset="2"/>
              </a:rPr>
              <a:t>che</a:t>
            </a:r>
            <a:r>
              <a:rPr lang="en-US" sz="1800" b="0" dirty="0">
                <a:latin typeface="Luiss Sans"/>
                <a:sym typeface="Wingdings" pitchFamily="2" charset="2"/>
              </a:rPr>
              <a:t> </a:t>
            </a:r>
            <a:r>
              <a:rPr lang="en-US" sz="1800" b="0" dirty="0" err="1">
                <a:latin typeface="Luiss Sans"/>
                <a:sym typeface="Wingdings" pitchFamily="2" charset="2"/>
              </a:rPr>
              <a:t>conducono</a:t>
            </a:r>
            <a:r>
              <a:rPr lang="en-US" sz="1800" b="0" dirty="0">
                <a:latin typeface="Luiss Sans"/>
                <a:sym typeface="Wingdings" pitchFamily="2" charset="2"/>
              </a:rPr>
              <a:t> </a:t>
            </a:r>
            <a:r>
              <a:rPr lang="en-US" sz="1800" b="0" dirty="0" err="1">
                <a:latin typeface="Luiss Sans"/>
                <a:sym typeface="Wingdings" pitchFamily="2" charset="2"/>
              </a:rPr>
              <a:t>l’ascolto</a:t>
            </a:r>
            <a:r>
              <a:rPr lang="en-US" sz="1800" b="0" dirty="0">
                <a:latin typeface="Luiss Sans"/>
                <a:sym typeface="Wingdings" pitchFamily="2" charset="2"/>
              </a:rPr>
              <a:t> </a:t>
            </a:r>
            <a:r>
              <a:rPr lang="en-US" sz="1800" b="0" dirty="0" err="1">
                <a:latin typeface="Luiss Sans"/>
                <a:sym typeface="Wingdings" pitchFamily="2" charset="2"/>
              </a:rPr>
              <a:t>dei</a:t>
            </a:r>
            <a:r>
              <a:rPr lang="en-US" sz="1800" b="0" dirty="0">
                <a:latin typeface="Luiss Sans"/>
                <a:sym typeface="Wingdings" pitchFamily="2" charset="2"/>
              </a:rPr>
              <a:t> </a:t>
            </a:r>
            <a:r>
              <a:rPr lang="en-US" sz="1800" b="0" dirty="0" err="1">
                <a:latin typeface="Luiss Sans"/>
                <a:sym typeface="Wingdings" pitchFamily="2" charset="2"/>
              </a:rPr>
              <a:t>cittadini</a:t>
            </a:r>
            <a:r>
              <a:rPr lang="en-US" sz="1800" b="0" dirty="0">
                <a:latin typeface="Luiss Sans"/>
                <a:sym typeface="Wingdings" pitchFamily="2" charset="2"/>
              </a:rPr>
              <a:t> </a:t>
            </a:r>
            <a:r>
              <a:rPr lang="en-US" sz="1800" b="0" dirty="0" err="1">
                <a:latin typeface="Luiss Sans"/>
                <a:sym typeface="Wingdings" pitchFamily="2" charset="2"/>
              </a:rPr>
              <a:t>nel</a:t>
            </a:r>
            <a:r>
              <a:rPr lang="en-US" sz="1800" b="0" dirty="0">
                <a:latin typeface="Luiss Sans"/>
                <a:sym typeface="Wingdings" pitchFamily="2" charset="2"/>
              </a:rPr>
              <a:t> </a:t>
            </a:r>
            <a:r>
              <a:rPr lang="en-US" sz="1800" b="0" dirty="0" err="1">
                <a:latin typeface="Luiss Sans"/>
                <a:sym typeface="Wingdings" pitchFamily="2" charset="2"/>
              </a:rPr>
              <a:t>quartiere</a:t>
            </a:r>
            <a:r>
              <a:rPr lang="en-US" sz="1800" b="0" dirty="0">
                <a:latin typeface="Luiss Sans"/>
                <a:sym typeface="Wingdings" pitchFamily="2" charset="2"/>
              </a:rPr>
              <a:t> e </a:t>
            </a:r>
            <a:r>
              <a:rPr lang="en-US" sz="1800" b="0" dirty="0" err="1">
                <a:latin typeface="Luiss Sans"/>
                <a:sym typeface="Wingdings" pitchFamily="2" charset="2"/>
              </a:rPr>
              <a:t>individuano</a:t>
            </a:r>
            <a:r>
              <a:rPr lang="en-US" sz="1800" b="0" dirty="0">
                <a:latin typeface="Luiss Sans"/>
                <a:sym typeface="Wingdings" pitchFamily="2" charset="2"/>
              </a:rPr>
              <a:t> le </a:t>
            </a:r>
            <a:r>
              <a:rPr lang="en-US" sz="1800" b="0" dirty="0" err="1">
                <a:latin typeface="Luiss Sans"/>
                <a:sym typeface="Wingdings" pitchFamily="2" charset="2"/>
              </a:rPr>
              <a:t>priorità</a:t>
            </a:r>
            <a:r>
              <a:rPr lang="en-US" sz="1800" b="0" dirty="0">
                <a:latin typeface="Luiss Sans"/>
                <a:sym typeface="Wingdings" pitchFamily="2" charset="2"/>
              </a:rPr>
              <a:t> di </a:t>
            </a:r>
            <a:r>
              <a:rPr lang="en-US" sz="1800" b="0" i="1" dirty="0">
                <a:latin typeface="Luiss Sans"/>
                <a:sym typeface="Wingdings" pitchFamily="2" charset="2"/>
              </a:rPr>
              <a:t>policy </a:t>
            </a:r>
            <a:r>
              <a:rPr lang="en-US" sz="1800" b="0" dirty="0">
                <a:latin typeface="Luiss Sans"/>
                <a:sym typeface="Wingdings" pitchFamily="2" charset="2"/>
              </a:rPr>
              <a:t>di </a:t>
            </a:r>
            <a:r>
              <a:rPr lang="en-US" sz="1800" b="0" dirty="0" err="1">
                <a:latin typeface="Luiss Sans"/>
                <a:sym typeface="Wingdings" pitchFamily="2" charset="2"/>
              </a:rPr>
              <a:t>ogni</a:t>
            </a:r>
            <a:r>
              <a:rPr lang="en-US" sz="1800" b="0" dirty="0">
                <a:latin typeface="Luiss Sans"/>
                <a:sym typeface="Wingdings" pitchFamily="2" charset="2"/>
              </a:rPr>
              <a:t> </a:t>
            </a:r>
            <a:r>
              <a:rPr lang="en-US" sz="1800" b="0" dirty="0" err="1">
                <a:latin typeface="Luiss Sans"/>
                <a:sym typeface="Wingdings" pitchFamily="2" charset="2"/>
              </a:rPr>
              <a:t>quartiere</a:t>
            </a:r>
            <a:r>
              <a:rPr lang="en-US" sz="1800" b="0" dirty="0">
                <a:latin typeface="Luiss Sans"/>
                <a:sym typeface="Wingdings" pitchFamily="2" charset="2"/>
              </a:rPr>
              <a:t>, e </a:t>
            </a:r>
            <a:r>
              <a:rPr lang="en-US" sz="1800" b="0" dirty="0" err="1">
                <a:latin typeface="Luiss Sans"/>
                <a:sym typeface="Wingdings" pitchFamily="2" charset="2"/>
              </a:rPr>
              <a:t>Comune</a:t>
            </a:r>
            <a:r>
              <a:rPr lang="en-US" sz="1800" b="0" dirty="0">
                <a:latin typeface="Luiss Sans"/>
                <a:sym typeface="Wingdings" pitchFamily="2" charset="2"/>
              </a:rPr>
              <a:t>)</a:t>
            </a:r>
            <a:br>
              <a:rPr lang="en-US" sz="1800" b="0" dirty="0">
                <a:latin typeface="Luiss Sans"/>
                <a:sym typeface="Wingdings" pitchFamily="2" charset="2"/>
              </a:rPr>
            </a:br>
            <a:r>
              <a:rPr lang="en-US" sz="1800" b="0" dirty="0">
                <a:latin typeface="Luiss Sans"/>
                <a:sym typeface="Wingdings" pitchFamily="2" charset="2"/>
              </a:rPr>
              <a:t>2. CO-PROGETTAZIONE (il </a:t>
            </a:r>
            <a:r>
              <a:rPr lang="en-US" sz="1800" b="0" dirty="0" err="1">
                <a:latin typeface="Luiss Sans"/>
                <a:sym typeface="Wingdings" pitchFamily="2" charset="2"/>
              </a:rPr>
              <a:t>Comune</a:t>
            </a:r>
            <a:r>
              <a:rPr lang="en-US" sz="1800" b="0" dirty="0">
                <a:latin typeface="Luiss Sans"/>
                <a:sym typeface="Wingdings" pitchFamily="2" charset="2"/>
              </a:rPr>
              <a:t> – regia </a:t>
            </a:r>
            <a:r>
              <a:rPr lang="en-US" sz="1800" b="0" dirty="0" err="1">
                <a:latin typeface="Luiss Sans"/>
                <a:sym typeface="Wingdings" pitchFamily="2" charset="2"/>
              </a:rPr>
              <a:t>pubblica</a:t>
            </a:r>
            <a:r>
              <a:rPr lang="en-US" sz="1800" b="0" dirty="0">
                <a:latin typeface="Luiss Sans"/>
                <a:sym typeface="Wingdings" pitchFamily="2" charset="2"/>
              </a:rPr>
              <a:t> – </a:t>
            </a:r>
            <a:r>
              <a:rPr lang="en-US" sz="1800" b="0" dirty="0" err="1">
                <a:latin typeface="Luiss Sans"/>
                <a:sym typeface="Wingdings" pitchFamily="2" charset="2"/>
              </a:rPr>
              <a:t>coinvolge</a:t>
            </a:r>
            <a:r>
              <a:rPr lang="en-US" sz="1800" b="0" dirty="0">
                <a:latin typeface="Luiss Sans"/>
                <a:sym typeface="Wingdings" pitchFamily="2" charset="2"/>
              </a:rPr>
              <a:t> tutti </a:t>
            </a:r>
            <a:r>
              <a:rPr lang="en-US" sz="1800" b="0" dirty="0" err="1">
                <a:latin typeface="Luiss Sans"/>
                <a:sym typeface="Wingdings" pitchFamily="2" charset="2"/>
              </a:rPr>
              <a:t>gli</a:t>
            </a:r>
            <a:r>
              <a:rPr lang="en-US" sz="1800" b="0" dirty="0">
                <a:latin typeface="Luiss Sans"/>
                <a:sym typeface="Wingdings" pitchFamily="2" charset="2"/>
              </a:rPr>
              <a:t> </a:t>
            </a:r>
            <a:r>
              <a:rPr lang="en-US" sz="1800" b="0" dirty="0" err="1">
                <a:latin typeface="Luiss Sans"/>
                <a:sym typeface="Wingdings" pitchFamily="2" charset="2"/>
              </a:rPr>
              <a:t>altri</a:t>
            </a:r>
            <a:r>
              <a:rPr lang="en-US" sz="1800" b="0" dirty="0">
                <a:latin typeface="Luiss Sans"/>
                <a:sym typeface="Wingdings" pitchFamily="2" charset="2"/>
              </a:rPr>
              <a:t> </a:t>
            </a:r>
            <a:r>
              <a:rPr lang="en-US" sz="1800" b="0" dirty="0" err="1">
                <a:latin typeface="Luiss Sans"/>
                <a:sym typeface="Wingdings" pitchFamily="2" charset="2"/>
              </a:rPr>
              <a:t>attori</a:t>
            </a:r>
            <a:r>
              <a:rPr lang="en-US" sz="1800" b="0" dirty="0">
                <a:latin typeface="Luiss Sans"/>
                <a:sym typeface="Wingdings" pitchFamily="2" charset="2"/>
              </a:rPr>
              <a:t> del </a:t>
            </a:r>
            <a:r>
              <a:rPr lang="en-US" sz="1800" b="0" dirty="0" err="1">
                <a:latin typeface="Luiss Sans"/>
                <a:sym typeface="Wingdings" pitchFamily="2" charset="2"/>
              </a:rPr>
              <a:t>territorio</a:t>
            </a:r>
            <a:r>
              <a:rPr lang="en-US" sz="1800" b="0" dirty="0">
                <a:latin typeface="Luiss Sans"/>
                <a:sym typeface="Wingdings" pitchFamily="2" charset="2"/>
              </a:rPr>
              <a:t> </a:t>
            </a:r>
            <a:r>
              <a:rPr lang="en-US" sz="1800" b="0" dirty="0" err="1">
                <a:latin typeface="Luiss Sans"/>
                <a:sym typeface="Wingdings" pitchFamily="2" charset="2"/>
              </a:rPr>
              <a:t>che</a:t>
            </a:r>
            <a:r>
              <a:rPr lang="en-US" sz="1800" b="0" dirty="0">
                <a:latin typeface="Luiss Sans"/>
                <a:sym typeface="Wingdings" pitchFamily="2" charset="2"/>
              </a:rPr>
              <a:t> </a:t>
            </a:r>
            <a:r>
              <a:rPr lang="en-US" sz="1800" b="0" dirty="0" err="1">
                <a:latin typeface="Luiss Sans"/>
                <a:sym typeface="Wingdings" pitchFamily="2" charset="2"/>
              </a:rPr>
              <a:t>si</a:t>
            </a:r>
            <a:r>
              <a:rPr lang="en-US" sz="1800" b="0" dirty="0">
                <a:latin typeface="Luiss Sans"/>
                <a:sym typeface="Wingdings" pitchFamily="2" charset="2"/>
              </a:rPr>
              <a:t> </a:t>
            </a:r>
            <a:r>
              <a:rPr lang="en-US" sz="1800" b="0" dirty="0" err="1">
                <a:latin typeface="Luiss Sans"/>
                <a:sym typeface="Wingdings" pitchFamily="2" charset="2"/>
              </a:rPr>
              <a:t>dimostrano</a:t>
            </a:r>
            <a:r>
              <a:rPr lang="en-US" sz="1800" b="0" dirty="0">
                <a:latin typeface="Luiss Sans"/>
                <a:sym typeface="Wingdings" pitchFamily="2" charset="2"/>
              </a:rPr>
              <a:t> </a:t>
            </a:r>
            <a:r>
              <a:rPr lang="en-US" sz="1800" b="0" dirty="0" err="1">
                <a:latin typeface="Luiss Sans"/>
                <a:sym typeface="Wingdings" pitchFamily="2" charset="2"/>
              </a:rPr>
              <a:t>interessati</a:t>
            </a:r>
            <a:r>
              <a:rPr lang="en-US" sz="1800" b="0" dirty="0">
                <a:latin typeface="Luiss Sans"/>
                <a:sym typeface="Wingdings" pitchFamily="2" charset="2"/>
              </a:rPr>
              <a:t>: </a:t>
            </a:r>
            <a:r>
              <a:rPr lang="en-US" sz="1800" b="0" dirty="0" err="1">
                <a:latin typeface="Luiss Sans"/>
                <a:sym typeface="Wingdings" pitchFamily="2" charset="2"/>
              </a:rPr>
              <a:t>pubblico</a:t>
            </a:r>
            <a:r>
              <a:rPr lang="en-US" sz="1800" b="0" dirty="0">
                <a:latin typeface="Luiss Sans"/>
                <a:sym typeface="Wingdings" pitchFamily="2" charset="2"/>
              </a:rPr>
              <a:t>, private profit e no profit, </a:t>
            </a:r>
            <a:r>
              <a:rPr lang="en-US" sz="1800" b="0" dirty="0" err="1">
                <a:latin typeface="Luiss Sans"/>
                <a:sym typeface="Wingdings" pitchFamily="2" charset="2"/>
              </a:rPr>
              <a:t>cittadini</a:t>
            </a:r>
            <a:r>
              <a:rPr lang="en-US" sz="1800" b="0" dirty="0">
                <a:latin typeface="Luiss Sans"/>
                <a:sym typeface="Wingdings" pitchFamily="2" charset="2"/>
              </a:rPr>
              <a:t>, </a:t>
            </a:r>
            <a:r>
              <a:rPr lang="en-US" sz="1800" b="0" dirty="0" err="1">
                <a:latin typeface="Luiss Sans"/>
                <a:sym typeface="Wingdings" pitchFamily="2" charset="2"/>
              </a:rPr>
              <a:t>istituzioni</a:t>
            </a:r>
            <a:r>
              <a:rPr lang="en-US" sz="1800" b="0" dirty="0">
                <a:latin typeface="Luiss Sans"/>
                <a:sym typeface="Wingdings" pitchFamily="2" charset="2"/>
              </a:rPr>
              <a:t> </a:t>
            </a:r>
            <a:r>
              <a:rPr lang="en-US" sz="1800" b="0" dirty="0" err="1">
                <a:latin typeface="Luiss Sans"/>
                <a:sym typeface="Wingdings" pitchFamily="2" charset="2"/>
              </a:rPr>
              <a:t>della</a:t>
            </a:r>
            <a:r>
              <a:rPr lang="en-US" sz="1800" b="0" dirty="0">
                <a:latin typeface="Luiss Sans"/>
                <a:sym typeface="Wingdings" pitchFamily="2" charset="2"/>
              </a:rPr>
              <a:t> </a:t>
            </a:r>
            <a:r>
              <a:rPr lang="en-US" sz="1800" b="0" dirty="0" err="1">
                <a:latin typeface="Luiss Sans"/>
                <a:sym typeface="Wingdings" pitchFamily="2" charset="2"/>
              </a:rPr>
              <a:t>conoscenza</a:t>
            </a:r>
            <a:r>
              <a:rPr lang="en-US" sz="1800" b="0" dirty="0">
                <a:latin typeface="Luiss Sans"/>
                <a:sym typeface="Wingdings" pitchFamily="2" charset="2"/>
              </a:rPr>
              <a:t>).</a:t>
            </a:r>
            <a:br>
              <a:rPr lang="en-US" sz="1600" b="0" dirty="0">
                <a:latin typeface="Luiss Sans"/>
              </a:rPr>
            </a:br>
            <a:br>
              <a:rPr lang="en-US" sz="1600" b="0" dirty="0">
                <a:latin typeface="Luiss Sans"/>
              </a:rPr>
            </a:br>
            <a:br>
              <a:rPr lang="en-US" sz="1600" b="0" dirty="0">
                <a:latin typeface="Luiss Sans"/>
              </a:rPr>
            </a:br>
            <a:br>
              <a:rPr lang="en-US" sz="1600" b="0" dirty="0">
                <a:latin typeface="Luiss Sans"/>
              </a:rPr>
            </a:br>
            <a:endParaRPr lang="en-US" sz="1600" dirty="0">
              <a:latin typeface="Luiss Sans"/>
            </a:endParaRPr>
          </a:p>
        </p:txBody>
      </p:sp>
      <p:sp>
        <p:nvSpPr>
          <p:cNvPr id="5" name="Segnaposto testo 4">
            <a:extLst>
              <a:ext uri="{FF2B5EF4-FFF2-40B4-BE49-F238E27FC236}">
                <a16:creationId xmlns:a16="http://schemas.microsoft.com/office/drawing/2014/main" id="{C1219857-3CBA-8D24-5741-B46833997EE5}"/>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55189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95124-EEE6-CFD9-DE88-030D79592D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6FB26B7-0B0F-D490-429E-DCAF8F018B80}"/>
              </a:ext>
            </a:extLst>
          </p:cNvPr>
          <p:cNvSpPr>
            <a:spLocks noGrp="1"/>
          </p:cNvSpPr>
          <p:nvPr>
            <p:ph type="ctrTitle"/>
          </p:nvPr>
        </p:nvSpPr>
        <p:spPr>
          <a:xfrm>
            <a:off x="1089765" y="1265130"/>
            <a:ext cx="9920614" cy="1855893"/>
          </a:xfrm>
        </p:spPr>
        <p:txBody>
          <a:bodyPr/>
          <a:lstStyle/>
          <a:p>
            <a:r>
              <a:rPr lang="it-IT" sz="2000" dirty="0"/>
              <a:t>USA e GERMANIA: caso dei vaccini Covid (tratto da Geneva Graduate Institute)</a:t>
            </a:r>
            <a:br>
              <a:rPr lang="it-IT" sz="2000" dirty="0"/>
            </a:br>
            <a:br>
              <a:rPr lang="it-IT" dirty="0"/>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339E4F90-65C2-69BF-4A06-810C482ADAAD}"/>
              </a:ext>
            </a:extLst>
          </p:cNvPr>
          <p:cNvSpPr>
            <a:spLocks noGrp="1"/>
          </p:cNvSpPr>
          <p:nvPr>
            <p:ph type="body" sz="quarter" idx="11"/>
          </p:nvPr>
        </p:nvSpPr>
        <p:spPr>
          <a:xfrm>
            <a:off x="530225" y="862117"/>
            <a:ext cx="6889750" cy="403013"/>
          </a:xfrm>
        </p:spPr>
        <p:txBody>
          <a:bodyPr/>
          <a:lstStyle/>
          <a:p>
            <a:r>
              <a:rPr lang="en-US" b="1" dirty="0" err="1"/>
              <a:t>Dipartimento</a:t>
            </a:r>
            <a:r>
              <a:rPr lang="en-US" b="1" dirty="0"/>
              <a:t> di </a:t>
            </a:r>
            <a:r>
              <a:rPr lang="en-US" b="1" dirty="0" err="1"/>
              <a:t>Giurisprudenza</a:t>
            </a:r>
            <a:endParaRPr lang="en-US" b="1" dirty="0"/>
          </a:p>
        </p:txBody>
      </p:sp>
      <p:pic>
        <p:nvPicPr>
          <p:cNvPr id="3" name="Immagine 4">
            <a:extLst>
              <a:ext uri="{FF2B5EF4-FFF2-40B4-BE49-F238E27FC236}">
                <a16:creationId xmlns:a16="http://schemas.microsoft.com/office/drawing/2014/main" id="{71FCADA3-4945-64B3-C056-B39EE198B898}"/>
              </a:ext>
            </a:extLst>
          </p:cNvPr>
          <p:cNvPicPr>
            <a:picLocks noChangeAspect="1"/>
          </p:cNvPicPr>
          <p:nvPr/>
        </p:nvPicPr>
        <p:blipFill>
          <a:blip r:embed="rId2"/>
          <a:stretch>
            <a:fillRect/>
          </a:stretch>
        </p:blipFill>
        <p:spPr>
          <a:xfrm>
            <a:off x="1642667" y="1668143"/>
            <a:ext cx="8192214" cy="3156333"/>
          </a:xfrm>
          <a:prstGeom prst="rect">
            <a:avLst/>
          </a:prstGeom>
          <a:noFill/>
          <a:ln cap="flat">
            <a:noFill/>
          </a:ln>
        </p:spPr>
      </p:pic>
    </p:spTree>
    <p:extLst>
      <p:ext uri="{BB962C8B-B14F-4D97-AF65-F5344CB8AC3E}">
        <p14:creationId xmlns:p14="http://schemas.microsoft.com/office/powerpoint/2010/main" val="322997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699E3-FD0B-92BB-A4BF-511694A32D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88734C-90D5-9690-861E-93274D2B9322}"/>
              </a:ext>
            </a:extLst>
          </p:cNvPr>
          <p:cNvSpPr>
            <a:spLocks noGrp="1"/>
          </p:cNvSpPr>
          <p:nvPr>
            <p:ph type="ctrTitle"/>
          </p:nvPr>
        </p:nvSpPr>
        <p:spPr>
          <a:xfrm>
            <a:off x="1089765" y="1265130"/>
            <a:ext cx="9920614" cy="1634294"/>
          </a:xfrm>
        </p:spPr>
        <p:txBody>
          <a:bodyPr/>
          <a:lstStyle/>
          <a:p>
            <a:br>
              <a:rPr lang="en-US" sz="1800" b="0" dirty="0">
                <a:latin typeface="Luiss Sans"/>
              </a:rPr>
            </a:br>
            <a:r>
              <a:rPr lang="en-US" sz="2400" dirty="0">
                <a:latin typeface="Luiss Sans"/>
              </a:rPr>
              <a:t> </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DBDD04CD-43F0-67FB-2D45-7546077A31BD}"/>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
        <p:nvSpPr>
          <p:cNvPr id="6" name="CasellaDiTesto 5">
            <a:extLst>
              <a:ext uri="{FF2B5EF4-FFF2-40B4-BE49-F238E27FC236}">
                <a16:creationId xmlns:a16="http://schemas.microsoft.com/office/drawing/2014/main" id="{52035BD0-2F81-5360-8333-74D09940A838}"/>
              </a:ext>
            </a:extLst>
          </p:cNvPr>
          <p:cNvSpPr txBox="1"/>
          <p:nvPr/>
        </p:nvSpPr>
        <p:spPr>
          <a:xfrm>
            <a:off x="690880" y="1337598"/>
            <a:ext cx="10485120" cy="3416320"/>
          </a:xfrm>
          <a:prstGeom prst="rect">
            <a:avLst/>
          </a:prstGeom>
          <a:noFill/>
        </p:spPr>
        <p:txBody>
          <a:bodyPr wrap="square">
            <a:spAutoFit/>
          </a:bodyPr>
          <a:lstStyle/>
          <a:p>
            <a:pPr lvl="0">
              <a:lnSpc>
                <a:spcPct val="100000"/>
              </a:lnSpc>
            </a:pPr>
            <a:r>
              <a:rPr lang="en-US" sz="1800" b="1" dirty="0">
                <a:latin typeface="Inter"/>
              </a:rPr>
              <a:t>IA: IL CASO USA</a:t>
            </a:r>
          </a:p>
          <a:p>
            <a:pPr lvl="0">
              <a:lnSpc>
                <a:spcPct val="100000"/>
              </a:lnSpc>
            </a:pPr>
            <a:r>
              <a:rPr lang="en-US" sz="1800" dirty="0">
                <a:latin typeface="Inter"/>
              </a:rPr>
              <a:t>- “the analysis of the U.S. federal government’s AI spending over the past year reveals a remarkable surge in investment, particularly within the DoD. The shift from experimental contracts to large, maximum potential value contracts indicates a transition from testing to implementation, with a significant increase in both funding obligated and potential value of awards. The federal government’s focus on AI, as evidenced by the substantial investments and legislative initiatives, reflects a strategic response to global competition and security challenges…if one wants to know what the real strategy is, one must follow the money. In the case of the U.S. federal government, the strategy is clearly focused on defense applications of AI. The spillover of this focus is a likelihood of defense and security priorities, needs and values being the dominant ones in government applications”. </a:t>
            </a:r>
            <a:r>
              <a:rPr lang="en-US" sz="1800" b="1" dirty="0">
                <a:latin typeface="Inter"/>
              </a:rPr>
              <a:t>(J. LARSON e </a:t>
            </a:r>
            <a:r>
              <a:rPr lang="en-US" sz="1800" b="1" dirty="0" err="1">
                <a:latin typeface="Inter"/>
              </a:rPr>
              <a:t>altri</a:t>
            </a:r>
            <a:r>
              <a:rPr lang="en-US" sz="1800" b="1" dirty="0">
                <a:latin typeface="Inter"/>
              </a:rPr>
              <a:t>, The evolution of artificial intelligence (AI) spending by the U.S. government, Brooking, 2024)</a:t>
            </a:r>
          </a:p>
          <a:p>
            <a:pPr lvl="0">
              <a:lnSpc>
                <a:spcPct val="100000"/>
              </a:lnSpc>
            </a:pPr>
            <a:r>
              <a:rPr lang="en-US" sz="1800" b="1" dirty="0">
                <a:latin typeface="Inter"/>
              </a:rPr>
              <a:t>- Progetto Stargate</a:t>
            </a:r>
          </a:p>
        </p:txBody>
      </p:sp>
    </p:spTree>
    <p:extLst>
      <p:ext uri="{BB962C8B-B14F-4D97-AF65-F5344CB8AC3E}">
        <p14:creationId xmlns:p14="http://schemas.microsoft.com/office/powerpoint/2010/main" val="6117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FA409-3E0C-B16F-C061-FD7C44DB6FA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028C858-6F1B-C398-C26D-1BB359B7C491}"/>
              </a:ext>
            </a:extLst>
          </p:cNvPr>
          <p:cNvSpPr>
            <a:spLocks noGrp="1"/>
          </p:cNvSpPr>
          <p:nvPr>
            <p:ph type="ctrTitle"/>
          </p:nvPr>
        </p:nvSpPr>
        <p:spPr>
          <a:xfrm>
            <a:off x="1089765" y="1265130"/>
            <a:ext cx="9920614" cy="3517886"/>
          </a:xfrm>
        </p:spPr>
        <p:txBody>
          <a:bodyPr/>
          <a:lstStyle/>
          <a:p>
            <a:pPr lvl="0"/>
            <a:r>
              <a:rPr lang="en-US" dirty="0">
                <a:latin typeface="Luiss Sans"/>
              </a:rPr>
              <a:t>IA: il </a:t>
            </a:r>
            <a:r>
              <a:rPr lang="en-US" dirty="0" err="1">
                <a:latin typeface="Luiss Sans"/>
              </a:rPr>
              <a:t>caso</a:t>
            </a:r>
            <a:r>
              <a:rPr lang="en-US" dirty="0">
                <a:latin typeface="Luiss Sans"/>
              </a:rPr>
              <a:t> </a:t>
            </a:r>
            <a:r>
              <a:rPr lang="en-US" dirty="0" err="1">
                <a:latin typeface="Luiss Sans"/>
              </a:rPr>
              <a:t>cinese</a:t>
            </a:r>
            <a:br>
              <a:rPr lang="en-US" dirty="0">
                <a:latin typeface="Luiss Sans"/>
              </a:rPr>
            </a:br>
            <a:br>
              <a:rPr lang="en-US" dirty="0">
                <a:latin typeface="Luiss Sans"/>
              </a:rPr>
            </a:br>
            <a:r>
              <a:rPr lang="en-US" sz="2800" b="0" dirty="0">
                <a:latin typeface="Luiss Sans"/>
              </a:rPr>
              <a:t>- </a:t>
            </a:r>
            <a:r>
              <a:rPr lang="it-IT" sz="2800" b="0" dirty="0"/>
              <a:t>Piano Made in China 2025</a:t>
            </a:r>
            <a:br>
              <a:rPr lang="it-IT" sz="2800" b="0" dirty="0"/>
            </a:br>
            <a:br>
              <a:rPr lang="it-IT" sz="2800" b="0" dirty="0"/>
            </a:br>
            <a:r>
              <a:rPr lang="it-IT" sz="2800" b="0" dirty="0"/>
              <a:t>- Caso </a:t>
            </a:r>
            <a:r>
              <a:rPr lang="it-IT" sz="2800" b="0" dirty="0" err="1"/>
              <a:t>DeepSeek</a:t>
            </a:r>
            <a:br>
              <a:rPr lang="it-IT" sz="2800" b="0" dirty="0"/>
            </a:br>
            <a:br>
              <a:rPr lang="it-IT" sz="2800" b="0" dirty="0"/>
            </a:br>
            <a:r>
              <a:rPr lang="it-IT" sz="2800" b="0" dirty="0"/>
              <a:t>- </a:t>
            </a:r>
            <a:r>
              <a:rPr lang="it-IT" sz="2800" b="0" dirty="0" err="1"/>
              <a:t>Cd</a:t>
            </a:r>
            <a:r>
              <a:rPr lang="it-IT" sz="2800" b="0" dirty="0"/>
              <a:t>. guerra dei chip</a:t>
            </a:r>
            <a:br>
              <a:rPr lang="it-IT" dirty="0"/>
            </a:br>
            <a:endParaRPr lang="en-US" dirty="0">
              <a:latin typeface="Luiss Sans"/>
            </a:endParaRPr>
          </a:p>
        </p:txBody>
      </p:sp>
      <p:sp>
        <p:nvSpPr>
          <p:cNvPr id="5" name="Segnaposto testo 4">
            <a:extLst>
              <a:ext uri="{FF2B5EF4-FFF2-40B4-BE49-F238E27FC236}">
                <a16:creationId xmlns:a16="http://schemas.microsoft.com/office/drawing/2014/main" id="{6DB52712-900E-BDC5-A9EF-6CF3A5572B2B}"/>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77428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391C2-DC38-8DAD-7658-F76501B930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BC23F7B-33A5-EC5E-892E-CA951F75916B}"/>
              </a:ext>
            </a:extLst>
          </p:cNvPr>
          <p:cNvSpPr>
            <a:spLocks noGrp="1"/>
          </p:cNvSpPr>
          <p:nvPr>
            <p:ph type="ctrTitle"/>
          </p:nvPr>
        </p:nvSpPr>
        <p:spPr>
          <a:xfrm>
            <a:off x="1089765" y="1265130"/>
            <a:ext cx="9920614" cy="2853089"/>
          </a:xfrm>
        </p:spPr>
        <p:txBody>
          <a:bodyPr/>
          <a:lstStyle/>
          <a:p>
            <a:pPr lvl="0"/>
            <a:r>
              <a:rPr lang="en-US" sz="2800" dirty="0">
                <a:latin typeface="Luiss Sans"/>
              </a:rPr>
              <a:t>IA e </a:t>
            </a:r>
            <a:r>
              <a:rPr lang="en-US" sz="2800" dirty="0" err="1">
                <a:latin typeface="Luiss Sans"/>
              </a:rPr>
              <a:t>nuove</a:t>
            </a:r>
            <a:r>
              <a:rPr lang="en-US" sz="2800" dirty="0">
                <a:latin typeface="Luiss Sans"/>
              </a:rPr>
              <a:t> </a:t>
            </a:r>
            <a:r>
              <a:rPr lang="en-US" sz="2800" dirty="0" err="1">
                <a:latin typeface="Luiss Sans"/>
              </a:rPr>
              <a:t>tecnologie</a:t>
            </a:r>
            <a:r>
              <a:rPr lang="en-US" sz="2800" dirty="0">
                <a:latin typeface="Luiss Sans"/>
              </a:rPr>
              <a:t>: il </a:t>
            </a:r>
            <a:r>
              <a:rPr lang="en-US" sz="2800" dirty="0" err="1">
                <a:latin typeface="Luiss Sans"/>
              </a:rPr>
              <a:t>caso</a:t>
            </a:r>
            <a:r>
              <a:rPr lang="en-US" sz="2800" dirty="0">
                <a:latin typeface="Luiss Sans"/>
              </a:rPr>
              <a:t> </a:t>
            </a:r>
            <a:r>
              <a:rPr lang="en-US" sz="2800" dirty="0" err="1">
                <a:latin typeface="Luiss Sans"/>
              </a:rPr>
              <a:t>Giapponese</a:t>
            </a:r>
            <a:br>
              <a:rPr lang="en-US" sz="2800" dirty="0">
                <a:latin typeface="Luiss Sans"/>
              </a:rPr>
            </a:br>
            <a:br>
              <a:rPr lang="en-US" sz="2800" b="0" dirty="0">
                <a:latin typeface="Luiss Sans"/>
              </a:rPr>
            </a:br>
            <a:r>
              <a:rPr lang="en-US" sz="2800" b="0" dirty="0">
                <a:latin typeface="Luiss Sans"/>
              </a:rPr>
              <a:t>- </a:t>
            </a:r>
            <a:r>
              <a:rPr lang="it-IT" sz="2800" b="0" dirty="0"/>
              <a:t>Investimenti per semiconduttori (nuovo piano di investimenti per 65 mld di dollari)</a:t>
            </a:r>
            <a:br>
              <a:rPr lang="it-IT" sz="2800" b="0" dirty="0"/>
            </a:br>
            <a:br>
              <a:rPr lang="it-IT" sz="2800" b="0" dirty="0"/>
            </a:br>
            <a:r>
              <a:rPr lang="it-IT" sz="2800" b="0" dirty="0"/>
              <a:t>- Startup RAPIDUS (4 mld ca)</a:t>
            </a:r>
            <a:br>
              <a:rPr lang="it-IT" dirty="0"/>
            </a:br>
            <a:endParaRPr lang="en-US" dirty="0">
              <a:latin typeface="Luiss Sans"/>
            </a:endParaRPr>
          </a:p>
        </p:txBody>
      </p:sp>
      <p:sp>
        <p:nvSpPr>
          <p:cNvPr id="5" name="Segnaposto testo 4">
            <a:extLst>
              <a:ext uri="{FF2B5EF4-FFF2-40B4-BE49-F238E27FC236}">
                <a16:creationId xmlns:a16="http://schemas.microsoft.com/office/drawing/2014/main" id="{F320632A-9D3D-4B43-D158-DB28B22812D8}"/>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0558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C300-A655-43DF-CBE2-89588E08947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5A0AE7-B1AE-3A3C-C3AD-7107D6218598}"/>
              </a:ext>
            </a:extLst>
          </p:cNvPr>
          <p:cNvSpPr>
            <a:spLocks noGrp="1"/>
          </p:cNvSpPr>
          <p:nvPr>
            <p:ph type="ctrTitle"/>
          </p:nvPr>
        </p:nvSpPr>
        <p:spPr>
          <a:xfrm>
            <a:off x="1089765" y="1265130"/>
            <a:ext cx="9920614" cy="1689693"/>
          </a:xfrm>
        </p:spPr>
        <p:txBody>
          <a:bodyPr/>
          <a:lstStyle/>
          <a:p>
            <a:r>
              <a:rPr lang="it-IT" sz="2800" dirty="0"/>
              <a:t>IA: IL CASO ISRAELIANO</a:t>
            </a:r>
            <a:br>
              <a:rPr lang="it-IT" sz="2800" dirty="0"/>
            </a:br>
            <a:br>
              <a:rPr lang="it-IT" sz="1600" dirty="0"/>
            </a:br>
            <a:r>
              <a:rPr lang="it-IT" sz="2600" b="0" dirty="0"/>
              <a:t>Programma nazionale sull’IA (2024 fino al 2027,  stanziati 133 milioni di dollari)</a:t>
            </a:r>
            <a:br>
              <a:rPr lang="it-IT" sz="2600" b="0" dirty="0"/>
            </a:br>
            <a:endParaRPr lang="en-US" sz="2600" b="0" dirty="0">
              <a:latin typeface="Luiss Sans"/>
            </a:endParaRPr>
          </a:p>
        </p:txBody>
      </p:sp>
      <p:sp>
        <p:nvSpPr>
          <p:cNvPr id="5" name="Segnaposto testo 4">
            <a:extLst>
              <a:ext uri="{FF2B5EF4-FFF2-40B4-BE49-F238E27FC236}">
                <a16:creationId xmlns:a16="http://schemas.microsoft.com/office/drawing/2014/main" id="{32F27CD0-917D-18AF-BCA2-CFFE857FB9E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734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A40A3-4236-F78A-5119-FD91032C7CE3}"/>
            </a:ext>
          </a:extLst>
        </p:cNvPr>
        <p:cNvGrpSpPr/>
        <p:nvPr/>
      </p:nvGrpSpPr>
      <p:grpSpPr>
        <a:xfrm>
          <a:off x="0" y="0"/>
          <a:ext cx="0" cy="0"/>
          <a:chOff x="0" y="0"/>
          <a:chExt cx="0" cy="0"/>
        </a:xfrm>
      </p:grpSpPr>
      <p:sp>
        <p:nvSpPr>
          <p:cNvPr id="47" name="Titolo 46">
            <a:extLst>
              <a:ext uri="{FF2B5EF4-FFF2-40B4-BE49-F238E27FC236}">
                <a16:creationId xmlns:a16="http://schemas.microsoft.com/office/drawing/2014/main" id="{45AC773D-6E63-4509-7F99-CEFD958E5460}"/>
              </a:ext>
            </a:extLst>
          </p:cNvPr>
          <p:cNvSpPr>
            <a:spLocks noGrp="1"/>
          </p:cNvSpPr>
          <p:nvPr>
            <p:ph type="title"/>
          </p:nvPr>
        </p:nvSpPr>
        <p:spPr/>
        <p:txBody>
          <a:bodyPr>
            <a:noAutofit/>
          </a:bodyPr>
          <a:lstStyle/>
          <a:p>
            <a:r>
              <a:rPr lang="it-IT" sz="6000" dirty="0"/>
              <a:t>Principi di diritto UE e diritto costituzionale italiano</a:t>
            </a:r>
            <a:endParaRPr lang="en-US" sz="6000" dirty="0"/>
          </a:p>
        </p:txBody>
      </p:sp>
    </p:spTree>
    <p:extLst>
      <p:ext uri="{BB962C8B-B14F-4D97-AF65-F5344CB8AC3E}">
        <p14:creationId xmlns:p14="http://schemas.microsoft.com/office/powerpoint/2010/main" val="1812348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4019</Words>
  <Application>Microsoft Office PowerPoint</Application>
  <PresentationFormat>Widescreen</PresentationFormat>
  <Paragraphs>77</Paragraphs>
  <Slides>37</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37</vt:i4>
      </vt:variant>
    </vt:vector>
  </HeadingPairs>
  <TitlesOfParts>
    <vt:vector size="46" baseType="lpstr">
      <vt:lpstr>Arial</vt:lpstr>
      <vt:lpstr>Calibri</vt:lpstr>
      <vt:lpstr>Calibri Light</vt:lpstr>
      <vt:lpstr>Inter</vt:lpstr>
      <vt:lpstr>Luiss Sans</vt:lpstr>
      <vt:lpstr>Luiss type</vt:lpstr>
      <vt:lpstr>Times New Roman</vt:lpstr>
      <vt:lpstr>Titillium Web</vt:lpstr>
      <vt:lpstr>Tema di Office</vt:lpstr>
      <vt:lpstr> Diritto pubblico dell’Innovazione e della Sostenibilità    Innovazione e sostenibilità: i livelli di governo interessati tra UE, Stato, Regioni e  Città                            A cura di Antonio Persico e Davide Testa    10 febbraio 2025  </vt:lpstr>
      <vt:lpstr>Dati di contesto e casi di studio sull’Intelligenza Artificiale</vt:lpstr>
      <vt:lpstr>Dati di contesto: USA e GERAMANIA: caso vaccini  Covid (tratto da Geneva Graduate Institute)     </vt:lpstr>
      <vt:lpstr>USA e GERMANIA: caso dei vaccini Covid (tratto da Geneva Graduate Institute)   </vt:lpstr>
      <vt:lpstr>    </vt:lpstr>
      <vt:lpstr>IA: il caso cinese  - Piano Made in China 2025  - Caso DeepSeek  - Cd. guerra dei chip </vt:lpstr>
      <vt:lpstr>IA e nuove tecnologie: il caso Giapponese  - Investimenti per semiconduttori (nuovo piano di investimenti per 65 mld di dollari)  - Startup RAPIDUS (4 mld ca) </vt:lpstr>
      <vt:lpstr>IA: IL CASO ISRAELIANO  Programma nazionale sull’IA (2024 fino al 2027,  stanziati 133 milioni di dollari) </vt:lpstr>
      <vt:lpstr>Principi di diritto UE e diritto costituzionale italiano</vt:lpstr>
      <vt:lpstr>IL RUOLO DELL’UE  Competenze ESCLUSIVE (ART. 3 TFUE) b) definizione delle regole di concorrenza necessarie al funzionamento del mercato interno;  c) politica monetaria per gli Stati membri la cui moneta è l'euro;                                                      + PATTO DI STABILITA’ </vt:lpstr>
      <vt:lpstr> COMPETENZE CONCORRENTI UE (ART. 4TFUE)  a) mercato interno;  c) coesione economica, sociale e territoriale; e) ambiente;  g) trasporti;  h) reti transeuropee;  i) energia;   Nei settori della ricerca, dello sviluppo tecnologico e dello spazio, l'Unione ha competenza per condurre azioni, in particolare la definizione e l'attuazione di programmi, senza che l'esercizio di tale competenza possa avere per effetto di impedire agli Stati membri di esercitare la loro.  </vt:lpstr>
      <vt:lpstr>L’INTERVENTO DELL’UNIONE NELL’ECONOMIA PER L’ INNOVAZIONE E LA SOSTENIBLITA  - PNIEC in ambito energetico - NextGenerationEU - REPowerEU - Dispositivo per la ripresa e la resilienza  - 291 mld euro in prestiti - 357 mld euro in sovvenzioni  - Transizione verde, Crescita intelligente, sostenibile e inclusiva, Coesione sociale e territoriale, --- Politiche per la prossima generazione, Trasformazione digitale, Salute e resilienza economica, sociale e istituzionale   </vt:lpstr>
      <vt:lpstr>Autonomia e decentramento in Costituzione  Art. 5 Cost.:  “La Repubblica, una e indivisibile, riconosce e promuove le autonomie locali; attua nei servizi che dipendono dallo Stato il più ampio decentramento amministrativo; adegua i principi ed i metodi della sua legislazione alle esigenze dell'autonomia e del decentramento”.  Tre aspetti dell’autonomia:  1. legislativa (art. 117)                                                    2. amministrativa (art. 118)                                                    3. finanziaria (art. 119)  </vt:lpstr>
      <vt:lpstr>La ripartizione per materie del potere legislativo  Art. 117 Cost.  - co. 2: materie di competenza esclusiva dello Stato; - co. 3: materie di competenza concorrente; - co. 4: materie di competenza “RESIDUALE”  tutte le materie non attribuite allo Stato sono automaticamente attribuite alle Regioni.  Logica sottesa alla l. cost. 3/2001: priorità al livello più vicino al territorio, SALVO esigenze di uniformità per garantire i diritti fondamentali.   </vt:lpstr>
      <vt:lpstr>Il RUOLO DELLO STATO Il riparto della potestà legislativa (art. 117 cost) Lo Stato ha potestà legislativa esclusiva riguardo a: e) …tutela della concorrenza; … sistema tributario e contabile dello Stato; armonizzazione dei bilanci pubblici; perequazione delle risorse finanziarie; m) determinazione dei livelli essenziali delle prestazioni concernenti i diritti civili e sociali che devono essere garantiti su tutto il territorio nazionale; r) pesi, misure e determinazione del tempo; coordinamento informativo statistico e informatico dei dati dell'amministrazione statale, regionale e locale; opere dell'ingegno; s) tutela dell'ambiente, dell'ecosistema e dei beni culturali.     </vt:lpstr>
      <vt:lpstr>Potestà legislativa concorrente (lo Stato definisce i principi fondamentali) professioni; ricerca scientifica e tecnologica e sostegno all'innovazione per i settori produttivi; tutela della salute; … grandi reti di trasporto e di navigazione; ordinamento della comunicazione; produzione, trasporto e distribuzione nazionale dell'energia;   </vt:lpstr>
      <vt:lpstr>TUTELA DELLA CONCORRENZA: C. COST. 104/2021   «compete allo Stato prevedere le misure incentivanti atte a ridurre gli squilibri tra le imprese operanti nel settore»;  «sono riservati allo Stato gli interventi volti, per l’accessibilità a tutti gli operatori e per l’impatto complessivo, a incidere sull’equilibrio economico generale, mentre le Regioni possono, nell’esercizio delle competenze legislative concorrenti o residuali, prevedere «gli interventi sintonizzati sulla realtà produttiva regionale», purché non ostacolino la libera circolazione di persone o cose» (cit. A. Persico, Tesi di dottorato). </vt:lpstr>
      <vt:lpstr>Focus: ulteriori forme e condizioni particolari di autonomia ex art. 116 Cost. (C. Cost. n. 192/2024).  Legge impugnata: l. 86/2024 (Disposizioni per l’attuazione dell’autonomia differenziata delle Regioni a statuto ordinario ai sensi dell’art. 116 co. 3 della Costituzione).  Decisione: dichiara l’illegittimità costituzionale di alcune norme nelle parti in cui prevedono l’attribuzione alle Regioni di – e la definizione dei LEP con riguardo a – “materie o ambiti di materie” relative alle ulteriori forme e condizioni particolari di autonomia, anziché “specifiche funzioni” relative alle ulteriori forme e condizioni particolari di autonomia;  Dichiara l’illegittimità costituzionale dell’art. 2, comma 1, primo periodo, nella parte in cui non prescrive che l’iniziativa regionale sia giustificata alla luce del principio di sussidiarietà; </vt:lpstr>
      <vt:lpstr>La ripartizione delle funzioni amministrative.  Art. 114 + Art. 118 Cost.: la competenza GENERALE è dell’ente locale (C. Cost. 43/2004 “preferenza generalizzata per gli enti più vicini ai cittadini”) e può essere attratta a un livello superiore sulla base di: - sussidiarietà - differenziazione - adeguatezza  C. Cost. 106/2002: “gli enti territoriali autonomi sono collocati al fianco dello Stato come elementi costitutivi della Repubblica quasi a svelarne, in una formulazione sintetica, la comune derivazione dal principio democratico e dalla sovranità popolare”.</vt:lpstr>
      <vt:lpstr>chiamata in sussidiarietà: Art. 120 co. 2   istituto che riguarda l’esercizio delle funzioni amministrative, ma esteso dalla giurisprudenza (C. Cost. 303/2003) anche alle funzioni legislative.  “Il Governo può sostituirsi a organi delle Regioni, delle Città metropolitane, delle Province e dei Comuni […] quando lo richiedono la tutela dell'unità giuridica o dell'unità economica e in particolare la tutela dei livelli essenziali delle prestazioni concernenti i diritti civili e sociali, prescindendo dai confini territoriali dei governi locali. La legge definisce le procedure atte a garantire che i poteri sostitutivi siano esercitati nel rispetto del principio di sussidiarietà e del principio di leale collaborazione”.   N.B.: accanto ai poteri di sostituzione “straordinaria” (art. 120) la giurisprudenza riconosce anche poteri di sostituzione “ordinaria”, sia allo Stato che alle Regioni, nelle funzione attribuite con legge statale o regionale, per ragioni di uniformità (C. Cost. 43/2004).  </vt:lpstr>
      <vt:lpstr>Focus: la chiamata in sussidiarietà (C. cost. n. 303/2003)</vt:lpstr>
      <vt:lpstr>LE RAGIONI DELLA CITTÀ: PERCHÈ DARE PRIORITÀ ALL’ENTE DI LIVELLO PIÙ BASSO? Cfr. G. Comazzetto, Le città nel processo di integrazione europea  1. CONOSCENZA Il livello di governo più vicino al popolo è quello che meglio di tutti ne conosce le esigenze. Riconducibile a buon andamento della pubblica amministrazione (efficienza ed efficacia delle decisioni pubbliche).  2. DEMOCRAZIA Si tratta di un principio democratico, che vede la democrazia locale come autogoverno, seppure mediato dagli strumenti ed esercitato entro i limiti che la Costituzione mette a disposizione. Fondamento nei Principi fondamentali, tra cui sovranità popolare (art. 1 Cost.). </vt:lpstr>
      <vt:lpstr>Questa concezione della democrazia locale prende atto della intrinseca politicità della città – al di là della sua qualificazione come ente locale (Comune /Provincia) – in quanto centro di aggregazione di soggetti e di interessi diversi, sia confliggenti che coincidenti, ma in ogni caso bisognosi di mediazione.   L’apertura dell’amministrazione pubblica alle migliori forze “civiche” insistenti sul territorio trova riscontro in un dovere di farsi parte attiva in capo a queste ultime, derivato dai Principi fondamentali (art. 2 Cost.)  PRINCIPI DI COLLABORAZIONE CIVICA E COMUNANZA DI INTERESSI.  Possibili soluzioni innovative: PARTENARIATO MULTIATTORIALE.  Necessario coinvolgimento di tutti gli stakeholders del terrorio  quintupla elica (Ostrom): attore pubblico, privato profit, no profit, cittadini, istituzioni della conoscenza.</vt:lpstr>
      <vt:lpstr>Il PNRR e altri casi di studio</vt:lpstr>
      <vt:lpstr>CASO 1: IL PNRR 194,4 mld euro in 7 missioni: Digitalizzazione, innovazione, competitività, cultura e turismo; Rivoluzione verde e transizione ecologica; Infrastrutture per una mobilità sostenibile; Istruzione e ricerca; Inclusione e coesione; Salute; RepowerEU  Missione 1: : Digitalizzazione, innovazione, competitività, cultura e turismo (41,34 mld). Componente 1: Digitalizzazione, innovazione e sicurezza della PA Investimenti: Abilitazione e facilitazione migrazione al Cloud (1mld), Competenze digitali di base (195mln), Cybersicurezza (623 mln), Dati e interoperabilità (646 mln); Digitalizzazione delle grandi amministrazioni centrali (611 mln ca); Infrastrutture digitali (900 mln ca)  Componente 2: digitalizzazione, innovazione e competitività del sistema produttivo. Investimenti: Reti ultraveloci – Banda ultralarga e 5G (5,3mld ca); Transizione 4.0 (13,4 mld ca); Innovazione e tecnologia della Microelettronica (340 mln)   </vt:lpstr>
      <vt:lpstr>TRANSIZIONE 4.0 (cit. WWW.ITALIADOMANI.GOV.IT)  «l’investimento punta a sostenere la trasformazione digitale delle imprese incentivando gli investimenti privati in attività che sostengono la digitalizzazione; consiste in un regime di credito d’imposta e copre le spese da richiedere nelle dichiarazioni dei redditi tra il 1° gennaio 2021 e il 31 dicembre 2023. Comprende anche la definizione di codici di credito d’imposta per consentire ai beneficiari di utilizzarli con il modello F24 per: beni strumentali materiali 4.0 (macchine di produzione controllate da sistemi informatici, macchine e sistemi per il controllo di prodotti o processi, e sistemi interattivi); beni strumentali immateriali 4.0 (3D, sistemi di comunicazione intra-fabbrica, intelligenza artificiale e software di apprendimento automatico; sistemi, piattaforme e applicazioni); beni immateriali di investimento standard (software relativo alla gestione aziendale);  attività di ricerca, sviluppo e innovazione per l’innovazione verde, digitale e di progettazione;  attività di formazione per acquisire o consolidare la conoscenza di tecnologie rilevanti (l'analisi dei big data e dei dati, l'interfaccia uomo-macchina, l'internet delle cose, l'integrazione digitale dei processi aziendali, la sicurezza informatica)».    </vt:lpstr>
      <vt:lpstr>PNRR: MISSIONE 2: 55,52 MLD  C.1: Economia circolare e agricoltura sostenibile Investimenti: Realizzazione nuovi impianti di gestione rifiuti e ammodernamento di impianti esistenti (1.5 mld)  C.2 Energia rinnovabile, idrogeno, rete e mobilità sostenibile Investimenti: Promozione rinnovabili per le comunità energetiche e l'auto-consumo (2,2 mld); Rinnovo flotte bus e treni verdi (3,4 mld ca); sviluppo agro-voltaico (1mld); vari investimenti su idrogeno (820 mln)   </vt:lpstr>
      <vt:lpstr>I RAPPORTI STATO – REGIONI NELLA DEFINIZIONE E ATTUAZIONE DEL PNRR  - M. Bergo, M. Cecchetti, Il PNRR e l’autonomia regionale “sospesa”: tra urgenze del presente e Costituzione del futuro, in Istituzioni del Federalismo, 2024: - Definizione top-down, Amministrazioni centrali gestiscono direttamente 63% risorse - Necessità e urgenza: decreti legge  - Regioni come stakeholders, consultazione, no co-decisione - Sistema di governance caratterizzato dalla centralizzazione delle competenze (d.l. 77/2021: Cabina di Regia, Segreteria, Tavolo permanente per il partenariato economico, sociale e territoriale; l’Unità per la razionalizzazione e il miglioramento della regolazione; Servizio centrale per il PNRR – d.l. 13/2023: Struttura di missione PNRR presso la Presidenza del Consiglio dei ministri con compiti di rilevanza strategica, soppressione Tavolo permanente, Servizio centrale sostituito da Ispettorato generale per il PNRR) - CITE E CITD - «Nucleo PNRR Stato-Regioni» presso Dipartimento per gli affari regionali e le autonomie della Presidenza del Consiglio dei ministri, con funzioni di coordinamento e supporto (sulla carta) - Regioni come soggetti attuatori (progetti che ammontano a 10% delle risorse)  </vt:lpstr>
      <vt:lpstr>Segue.  - Chiamata in sussidiarietà per progetti a titolarità? - Collaborazione «debole» o «debolissima» con il sistema delle Conferenze: - Pareri ex art. 9 d.lgs. 281/1997 (obbligatori o, per lo più, facoltativi) della Conferenza unificata in sede di conversione in legge dei d.l. - In sede di adozione di atti amministrativi di attuazione: Conferenza Stato-Regioni e Conferenza Unificata attivate dal Governo con richieste di intesa o di parere fondate non sulla collaborazione costituzionalmente necessaria, ma quasi sempre sulla collaborazione meramente facoltativa o su collaborazione obbligatoria stabilita da specifiche disposizioni di legge o dalle previsioni generali - Applicazione del meccanismo della «ghigliottina» - Contenzioso costituzionale esiguo </vt:lpstr>
      <vt:lpstr>Le intese ai sensi dell’art. 3 d.lgs. n. 281/1997 e il meccanismo della «ghigliottina» di cui al comma 3° </vt:lpstr>
      <vt:lpstr>OSSERVAZIONI SULLA GOVERNANCE DEL PNRR   In controtendenza rispetto al quadro disegnato dal Titolo V della Costituzione: procedure fortemente accentrate.  Ragioni: EFFICIENZA, connessa ai tempi brevi impost dall’UE per la realizzazione dei progetti. Stessa logica della necessità e urgenza che sono i presupposti del decreto-legge…di cui infatti si riscontra il sistematico abuso. MA È VERA EFFICIENZA SE REALIZZA OPERE SCOLLEGATE DAL TERRITORIO?   Dottrina molto critica: lo Stato ha ritenuto necessario “attingere prepotentemente alle competenze legislative regionali”, come se la realizzazione degli interventi “sfuggisse alle possibilità valutative dell’ambito regionale” (Bergo-Cecchetti, cit.).  Il coinvolgimento delle Regioni e degli enti locali è ridotto a meri ESECUTORI o al limite, a monte, a un ruolo CONSULTIVO PRIVO DI EFFICACIA VINCOLANTE (parificate alle altre categorie del “partenariato economico, sociale e territoriale”). </vt:lpstr>
      <vt:lpstr>CASO 2: GESTIONE DELLE INFRASTRUTTURE DELLA SANITÀ   Anni ’90: programmi di sperimentazione di nuovi modelli gestionali attraverso forme di collaborazione tra strutture del SSN, anche tramite società miste: esiti polarizzati o sul privato (Marche) o sul pubblico (Emilia-Romagna), qualche società mista a prevalenza di capitale pubblico (Campania e Umbria).   OPPORTUNITÀ: nuovi strumenti di collaborazione, con regia pubblica (Stato innovatore).   Es. Appalti pre-commerciali e partenariati per l’innovazione: strumenti ancora poco utilizzati rispetto agli altri paesi UE, con qualche eccezione, anche per il quandro normativo poco incentivante (ma con eccezioni positive: Regione Lombardia che ha normative ad hoc).   </vt:lpstr>
      <vt:lpstr>CASO DEI PPP IN AMBITO SANITARIO  C. IAIONE, A. COIANTE, Il partenariato per l’innovazione sostenibile nel settore sanitario, RGEd, 6, 2022 Stato regolatore o Stato «proattivo», creatore di mercati, e «investitore strategico»? Disimpegno del settore pubblico in sanità negli ultimi 10-15 anni   Strumenti per innovazione e sostenibilità  PPPI: le «sperimentazioni gestionali» - Nel 2018, un totale di 57, di cui 44 concluse - Strumento in «disuso» - Causa: «L’attenzione ormai minima a questa forma di collaborazione pubblico privato nel settore della sanità sarebbe da ricondurre, principalmente, alla mancanza di un coordinamento e di un’opportuna spinta a livello nazionale, sia nella fase di attivazione che in quella della loro prosecuzione dopo la fase sperimentale» </vt:lpstr>
      <vt:lpstr>Segue. Strumenti per innovazione e sostenibilità  I PPPC in ambito sanitario  Problemi: complessità della procedura, PMI, frammentazione stazioni appaltanti, scarse competenze di project management e cost control  Soluzioni: standardizzazione di modelli e contratti tipo, semplificazione procedura, rafforzamento competenze delle stazioni appaltanti «lo Stato dovrebbe farsi promotore in prima persona di tali strumenti garantendo, in primo luogo, una normativa certa, chiara, precisa ed equa, che dia fiducia a interpreti e operatori economici del settore»  </vt:lpstr>
      <vt:lpstr>Segue. Strumenti per l’innovazione e la sostenbilità in ambito sanitario  P.I. E APPALTO PRECOMMERCIALE  «Tuttavia, anche il p.p.i. e il p.c.p. richiedono un’amministrazione che possegga le competenze e le professionalità necessarie sia per individuare i fabbisogni e le carenze che necessitano di simili collaborazioni, che per commissionare la ricerca in sé»  «Tra i punti di debolezza riscontrati nel framework italiano vi sono l’assenza di politiche e piani nazionali (ma anche settoriali) che riconoscano il ruolo degli appalti per l’innovazione all’interno della loro strategia, la mancanza di incentivi finanziari e la carenza di sistemi di monitoraggio e misurazione della spesa per gli appalti per l’innovazione o per valutare l’impatto di quelli conclusi»   </vt:lpstr>
      <vt:lpstr>REGIONALISMO E SANITA’  The Italian health data system is broken, The Lancet, 2025:  “A major weakness of the health-care system in Italy is the fragmented health data infrastructure: there is no unified, centralised system for documenting and sharing electronic health records (EHRs), hospital data, and general practitioner records”   “The root cause is extensive regional autonomy, with 20 regions operating independently and implementing differing policies and technologies, creating regulatory fragmentation and inefficiencies. Poor interoperability between regions and hospitals, in addition to the lack of automatic data upload systems in private clinics, undermines the effectiveness of the Fascicolo Sanitario Elettronico—Italy’s national EHR system designed to track patients’ health histories— rendering it largely ineffective due to these structural flaws”     </vt:lpstr>
      <vt:lpstr>CASO 3: REGGIO EMILIA E IL PARTENARIATO PER LO SVILUPPO SOSTENIBILE E L’INNOVAZIONE    strumento contrattuale per trasformare la collaborazione civica in PARTENARIATO, strutturalmente volto a produrre un IMPATTO positivo su una serie di aspetti (9 dimensioni d’impatto), da valutare attraverso il Bilancio di Comunità.  N.B.: a produrre l’impatto sul territorio e sulla comunità si arriva a partire dai bisogni dei cittadini, attraverso 2 fasi:  1. CO-PROGRAMMAZIONE (Consulte d’Ambito, che conducono l’ascolto dei cittadini nel quartiere e individuano le priorità di policy di ogni quartiere, e Comune) 2. CO-PROGETTAZIONE (il Comune – regia pubblica – coinvolge tutti gli altri attori del territorio che si dimostrano interessati: pubblico, private profit e no profit, cittadini, istituzioni della conoscenza).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2</cp:revision>
  <dcterms:created xsi:type="dcterms:W3CDTF">2025-02-16T08:45:50Z</dcterms:created>
  <dcterms:modified xsi:type="dcterms:W3CDTF">2025-02-18T06:36:13Z</dcterms:modified>
</cp:coreProperties>
</file>