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7"/>
  </p:notesMasterIdLst>
  <p:sldIdLst>
    <p:sldId id="494" r:id="rId2"/>
    <p:sldId id="2226" r:id="rId3"/>
    <p:sldId id="2231" r:id="rId4"/>
    <p:sldId id="2227" r:id="rId5"/>
    <p:sldId id="2243" r:id="rId6"/>
    <p:sldId id="2242" r:id="rId7"/>
    <p:sldId id="2240" r:id="rId8"/>
    <p:sldId id="2241" r:id="rId9"/>
    <p:sldId id="2232" r:id="rId10"/>
    <p:sldId id="2239" r:id="rId11"/>
    <p:sldId id="2238" r:id="rId12"/>
    <p:sldId id="2237" r:id="rId13"/>
    <p:sldId id="2229" r:id="rId14"/>
    <p:sldId id="2233" r:id="rId15"/>
    <p:sldId id="2256" r:id="rId16"/>
    <p:sldId id="2255" r:id="rId17"/>
    <p:sldId id="2254" r:id="rId18"/>
    <p:sldId id="2253" r:id="rId19"/>
    <p:sldId id="2252" r:id="rId20"/>
    <p:sldId id="2251" r:id="rId21"/>
    <p:sldId id="2250" r:id="rId22"/>
    <p:sldId id="2249" r:id="rId23"/>
    <p:sldId id="2248" r:id="rId24"/>
    <p:sldId id="2247" r:id="rId25"/>
    <p:sldId id="2208"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4D56BA-A650-38E2-B055-1894682F4C1D}" name="Christian Fernando  Iaione" initials="CI" userId="S::ciaione@luiss.it::342a6fbf-f550-4640-b236-51abcd9c8d17" providerId="AD"/>
  <p188:author id="{F3CCC9C5-9E79-DA51-A983-2A3487858AE2}" name="Alberica Aquili" initials="AA" userId="S::aaquili@luiss.it::df81069e-3f3e-4683-be2e-239834f7e74b" providerId="AD"/>
  <p188:author id="{FED26EEE-6E48-7ED1-B3A1-D709A3C31229}" name="Pier Paolo Zitti" initials="PZ" userId="S::pzitti@luiss.it::ef5c72d2-504f-44cb-a53d-3125d9e329c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720"/>
  </p:normalViewPr>
  <p:slideViewPr>
    <p:cSldViewPr snapToGrid="0">
      <p:cViewPr>
        <p:scale>
          <a:sx n="75" d="100"/>
          <a:sy n="75" d="100"/>
        </p:scale>
        <p:origin x="112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CF08C-6E4F-3B42-9694-5A99BBF2D0B1}" type="datetimeFigureOut">
              <a:rPr lang="it-IT" smtClean="0"/>
              <a:t>08/02/2025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2CE8F-5951-6748-BF5E-36FD22E74AD0}" type="slidenum">
              <a:rPr lang="it-IT" smtClean="0"/>
              <a:t>‹N›</a:t>
            </a:fld>
            <a:endParaRPr lang="it-IT"/>
          </a:p>
        </p:txBody>
      </p:sp>
    </p:spTree>
    <p:extLst>
      <p:ext uri="{BB962C8B-B14F-4D97-AF65-F5344CB8AC3E}">
        <p14:creationId xmlns:p14="http://schemas.microsoft.com/office/powerpoint/2010/main" val="22263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3" y="1672314"/>
            <a:ext cx="11189995" cy="547200"/>
          </a:xfrm>
        </p:spPr>
        <p:txBody>
          <a:bodyPr lIns="0" tIns="0" rIns="0" bIns="0" anchor="t" anchorCtr="0">
            <a:sp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243181"/>
            <a:ext cx="11189994" cy="619850"/>
          </a:xfrm>
        </p:spPr>
        <p:txBody>
          <a:bodyPr lIns="0" tIns="0" rIns="0" bIns="0" anchor="t">
            <a:spAutoFit/>
          </a:bodyPr>
          <a:lstStyle>
            <a:lvl1pPr marL="0" indent="0" algn="l">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96610526-56F4-3B44-8A01-8B4FD29A8A2B}" type="datetime4">
              <a:rPr lang="it-IT" smtClean="0"/>
              <a:t>8 febbraio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2" name="Segnaposto testo 77">
            <a:extLst>
              <a:ext uri="{FF2B5EF4-FFF2-40B4-BE49-F238E27FC236}">
                <a16:creationId xmlns:a16="http://schemas.microsoft.com/office/drawing/2014/main" id="{11E9754D-4544-094C-90CE-D95DEC303D3D}"/>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7" name="CasellaDiTesto 6">
            <a:extLst>
              <a:ext uri="{FF2B5EF4-FFF2-40B4-BE49-F238E27FC236}">
                <a16:creationId xmlns:a16="http://schemas.microsoft.com/office/drawing/2014/main" id="{4F48BF19-5644-BB43-8AD2-AEB567996144}"/>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pic>
        <p:nvPicPr>
          <p:cNvPr id="31" name="Immagine 30">
            <a:extLst>
              <a:ext uri="{FF2B5EF4-FFF2-40B4-BE49-F238E27FC236}">
                <a16:creationId xmlns:a16="http://schemas.microsoft.com/office/drawing/2014/main" id="{55DBE5F5-D117-4075-B33F-E2D4674BFABA}"/>
              </a:ext>
            </a:extLst>
          </p:cNvPr>
          <p:cNvPicPr>
            <a:picLocks noChangeAspect="1"/>
          </p:cNvPicPr>
          <p:nvPr userDrawn="1"/>
        </p:nvPicPr>
        <p:blipFill>
          <a:blip r:embed="rId2"/>
          <a:stretch>
            <a:fillRect/>
          </a:stretch>
        </p:blipFill>
        <p:spPr>
          <a:xfrm>
            <a:off x="515508" y="5066132"/>
            <a:ext cx="3257143" cy="547200"/>
          </a:xfrm>
          <a:prstGeom prst="rect">
            <a:avLst/>
          </a:prstGeom>
        </p:spPr>
      </p:pic>
      <p:pic>
        <p:nvPicPr>
          <p:cNvPr id="33" name="Picture 30" descr="A picture containing logo&#10;&#10;Description automatically generated">
            <a:extLst>
              <a:ext uri="{FF2B5EF4-FFF2-40B4-BE49-F238E27FC236}">
                <a16:creationId xmlns:a16="http://schemas.microsoft.com/office/drawing/2014/main" id="{FF05F3C4-ADBC-4200-97F8-78889E6195E1}"/>
              </a:ext>
            </a:extLst>
          </p:cNvPr>
          <p:cNvPicPr>
            <a:picLocks noChangeAspect="1"/>
          </p:cNvPicPr>
          <p:nvPr userDrawn="1"/>
        </p:nvPicPr>
        <p:blipFill>
          <a:blip r:embed="rId3"/>
          <a:stretch>
            <a:fillRect/>
          </a:stretch>
        </p:blipFill>
        <p:spPr>
          <a:xfrm>
            <a:off x="4596553" y="4899944"/>
            <a:ext cx="1594915" cy="879576"/>
          </a:xfrm>
          <a:prstGeom prst="rect">
            <a:avLst/>
          </a:prstGeom>
        </p:spPr>
      </p:pic>
      <p:pic>
        <p:nvPicPr>
          <p:cNvPr id="34" name="Immagine 6" descr="Immagine che contiene disegnando&#10;&#10;Descrizione generata automaticamente">
            <a:extLst>
              <a:ext uri="{FF2B5EF4-FFF2-40B4-BE49-F238E27FC236}">
                <a16:creationId xmlns:a16="http://schemas.microsoft.com/office/drawing/2014/main" id="{6A26C26C-7CAF-486F-B577-B1947EB89B7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0268" y="4928183"/>
            <a:ext cx="936803" cy="821708"/>
          </a:xfrm>
          <a:prstGeom prst="rect">
            <a:avLst/>
          </a:prstGeom>
        </p:spPr>
      </p:pic>
      <p:pic>
        <p:nvPicPr>
          <p:cNvPr id="35" name="image3.jpeg">
            <a:extLst>
              <a:ext uri="{FF2B5EF4-FFF2-40B4-BE49-F238E27FC236}">
                <a16:creationId xmlns:a16="http://schemas.microsoft.com/office/drawing/2014/main" id="{CF40DC18-3E86-45B1-8827-63651856456D}"/>
              </a:ext>
            </a:extLst>
          </p:cNvPr>
          <p:cNvPicPr/>
          <p:nvPr userDrawn="1"/>
        </p:nvPicPr>
        <p:blipFill>
          <a:blip r:embed="rId5" cstate="print"/>
          <a:stretch>
            <a:fillRect/>
          </a:stretch>
        </p:blipFill>
        <p:spPr>
          <a:xfrm>
            <a:off x="6724079" y="4993483"/>
            <a:ext cx="1010376" cy="685150"/>
          </a:xfrm>
          <a:prstGeom prst="rect">
            <a:avLst/>
          </a:prstGeom>
        </p:spPr>
      </p:pic>
      <p:pic>
        <p:nvPicPr>
          <p:cNvPr id="2050" name="Picture 2">
            <a:extLst>
              <a:ext uri="{FF2B5EF4-FFF2-40B4-BE49-F238E27FC236}">
                <a16:creationId xmlns:a16="http://schemas.microsoft.com/office/drawing/2014/main" id="{22E4DF34-8BA8-CA1F-236D-99E415BDBF9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243347" y="4993483"/>
            <a:ext cx="1768930" cy="68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34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CF852A-D30A-CC4D-BB28-885647985C0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A87984D-29CE-3442-8C11-C7B68CA421BA}"/>
              </a:ext>
            </a:extLst>
          </p:cNvPr>
          <p:cNvSpPr>
            <a:spLocks noGrp="1"/>
          </p:cNvSpPr>
          <p:nvPr>
            <p:ph sz="half" idx="1"/>
          </p:nvPr>
        </p:nvSpPr>
        <p:spPr>
          <a:xfrm>
            <a:off x="419099" y="1528003"/>
            <a:ext cx="5359131"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6020D039-24D7-3D4C-AC12-8A561B0819C2}"/>
              </a:ext>
            </a:extLst>
          </p:cNvPr>
          <p:cNvSpPr>
            <a:spLocks noGrp="1"/>
          </p:cNvSpPr>
          <p:nvPr>
            <p:ph sz="half" idx="2"/>
          </p:nvPr>
        </p:nvSpPr>
        <p:spPr>
          <a:xfrm>
            <a:off x="6030118" y="1534556"/>
            <a:ext cx="5611019"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81475FED-2144-8A45-B971-72FEF3C89EC9}"/>
              </a:ext>
            </a:extLst>
          </p:cNvPr>
          <p:cNvSpPr>
            <a:spLocks noGrp="1"/>
          </p:cNvSpPr>
          <p:nvPr>
            <p:ph type="dt" sz="half" idx="10"/>
          </p:nvPr>
        </p:nvSpPr>
        <p:spPr/>
        <p:txBody>
          <a:bodyPr/>
          <a:lstStyle/>
          <a:p>
            <a:fld id="{5107C484-DEAD-E444-8C0E-49DF19570D92}" type="datetime4">
              <a:rPr lang="it-IT" smtClean="0"/>
              <a:t>8 febbraio 2025</a:t>
            </a:fld>
            <a:endParaRPr lang="it-IT"/>
          </a:p>
        </p:txBody>
      </p:sp>
      <p:sp>
        <p:nvSpPr>
          <p:cNvPr id="6" name="Segnaposto piè di pagina 5">
            <a:extLst>
              <a:ext uri="{FF2B5EF4-FFF2-40B4-BE49-F238E27FC236}">
                <a16:creationId xmlns:a16="http://schemas.microsoft.com/office/drawing/2014/main" id="{85DAFAF3-5C89-784D-BB84-8D0F087F1544}"/>
              </a:ext>
            </a:extLst>
          </p:cNvPr>
          <p:cNvSpPr>
            <a:spLocks noGrp="1"/>
          </p:cNvSpPr>
          <p:nvPr>
            <p:ph type="ftr" sz="quarter" idx="11"/>
          </p:nvPr>
        </p:nvSpPr>
        <p:spPr/>
        <p:txBody>
          <a:bodyPr/>
          <a:lstStyle/>
          <a:p>
            <a:r>
              <a:rPr lang="it-IT"/>
              <a:t>Titolo della Presentazione/Sezione</a:t>
            </a:r>
          </a:p>
        </p:txBody>
      </p:sp>
      <p:sp>
        <p:nvSpPr>
          <p:cNvPr id="7" name="Segnaposto numero diapositiva 6">
            <a:extLst>
              <a:ext uri="{FF2B5EF4-FFF2-40B4-BE49-F238E27FC236}">
                <a16:creationId xmlns:a16="http://schemas.microsoft.com/office/drawing/2014/main" id="{DC1EA764-7BE2-C542-B147-FEDB2B2C1681}"/>
              </a:ext>
            </a:extLst>
          </p:cNvPr>
          <p:cNvSpPr>
            <a:spLocks noGrp="1"/>
          </p:cNvSpPr>
          <p:nvPr>
            <p:ph type="sldNum" sz="quarter" idx="12"/>
          </p:nvPr>
        </p:nvSpPr>
        <p:spPr/>
        <p:txBody>
          <a:bodyPr/>
          <a:lstStyle/>
          <a:p>
            <a:fld id="{DD589A36-170F-7348-BCDB-23CF9D860473}" type="slidenum">
              <a:rPr lang="it-IT" smtClean="0"/>
              <a:t>‹N›</a:t>
            </a:fld>
            <a:endParaRPr lang="it-IT"/>
          </a:p>
        </p:txBody>
      </p:sp>
      <p:pic>
        <p:nvPicPr>
          <p:cNvPr id="8" name="Immagine 7">
            <a:extLst>
              <a:ext uri="{FF2B5EF4-FFF2-40B4-BE49-F238E27FC236}">
                <a16:creationId xmlns:a16="http://schemas.microsoft.com/office/drawing/2014/main" id="{596D8687-7367-CD48-9FF8-EE4A129CDF25}"/>
              </a:ext>
            </a:extLst>
          </p:cNvPr>
          <p:cNvPicPr>
            <a:picLocks noChangeAspect="1"/>
          </p:cNvPicPr>
          <p:nvPr userDrawn="1"/>
        </p:nvPicPr>
        <p:blipFill>
          <a:blip r:embed="rId2"/>
          <a:stretch>
            <a:fillRect/>
          </a:stretch>
        </p:blipFill>
        <p:spPr>
          <a:xfrm>
            <a:off x="515508" y="6250912"/>
            <a:ext cx="1714284" cy="288000"/>
          </a:xfrm>
          <a:prstGeom prst="rect">
            <a:avLst/>
          </a:prstGeom>
        </p:spPr>
      </p:pic>
    </p:spTree>
    <p:extLst>
      <p:ext uri="{BB962C8B-B14F-4D97-AF65-F5344CB8AC3E}">
        <p14:creationId xmlns:p14="http://schemas.microsoft.com/office/powerpoint/2010/main" val="11169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bg>
      <p:bgPr>
        <a:solidFill>
          <a:srgbClr val="003A7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522AE-B4DE-BE46-8DCD-711FCF7BB205}"/>
              </a:ext>
            </a:extLst>
          </p:cNvPr>
          <p:cNvSpPr>
            <a:spLocks noGrp="1"/>
          </p:cNvSpPr>
          <p:nvPr>
            <p:ph type="title"/>
          </p:nvPr>
        </p:nvSpPr>
        <p:spPr/>
        <p:txBody>
          <a:bodyPr/>
          <a:lstStyle>
            <a:lvl1pPr>
              <a:defRPr sz="2600" b="0">
                <a:solidFill>
                  <a:schemeClr val="bg1"/>
                </a:solidFill>
                <a:latin typeface="Luiss Sans" pitchFamily="2" charset="0"/>
              </a:defRPr>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2322D5-CD07-334E-AC52-C62261E6AA20}"/>
              </a:ext>
            </a:extLst>
          </p:cNvPr>
          <p:cNvSpPr>
            <a:spLocks noGrp="1"/>
          </p:cNvSpPr>
          <p:nvPr>
            <p:ph idx="1"/>
          </p:nvPr>
        </p:nvSpPr>
        <p:spPr>
          <a:xfrm>
            <a:off x="419100" y="1536971"/>
            <a:ext cx="11222038" cy="4214874"/>
          </a:xfrm>
        </p:spPr>
        <p:txBody>
          <a:bodyPr>
            <a:normAutofit/>
          </a:bodyPr>
          <a:lstStyle>
            <a:lvl1pPr>
              <a:lnSpc>
                <a:spcPct val="100000"/>
              </a:lnSpc>
              <a:defRPr sz="3200">
                <a:solidFill>
                  <a:schemeClr val="bg1"/>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C2C449B-207F-D644-9692-120FA3AB9F12}"/>
              </a:ext>
            </a:extLst>
          </p:cNvPr>
          <p:cNvSpPr>
            <a:spLocks noGrp="1"/>
          </p:cNvSpPr>
          <p:nvPr>
            <p:ph type="dt" sz="half" idx="10"/>
          </p:nvPr>
        </p:nvSpPr>
        <p:spPr>
          <a:xfrm>
            <a:off x="8445500" y="6224587"/>
            <a:ext cx="2286000" cy="365125"/>
          </a:xfrm>
        </p:spPr>
        <p:txBody>
          <a:bodyPr/>
          <a:lstStyle>
            <a:lvl1pPr>
              <a:defRPr>
                <a:solidFill>
                  <a:schemeClr val="bg1"/>
                </a:solidFill>
                <a:latin typeface="Luiss Sans" pitchFamily="2" charset="0"/>
              </a:defRPr>
            </a:lvl1pPr>
          </a:lstStyle>
          <a:p>
            <a:fld id="{AA69D306-FCAE-2B41-96BB-373E82416A2D}" type="datetime4">
              <a:rPr lang="it-IT" smtClean="0"/>
              <a:t>8 febbraio 2025</a:t>
            </a:fld>
            <a:endParaRPr lang="it-IT"/>
          </a:p>
        </p:txBody>
      </p:sp>
      <p:sp>
        <p:nvSpPr>
          <p:cNvPr id="5" name="Segnaposto piè di pagina 4">
            <a:extLst>
              <a:ext uri="{FF2B5EF4-FFF2-40B4-BE49-F238E27FC236}">
                <a16:creationId xmlns:a16="http://schemas.microsoft.com/office/drawing/2014/main" id="{E4602E30-BCD6-B540-9A70-A2109E6F85DD}"/>
              </a:ext>
            </a:extLst>
          </p:cNvPr>
          <p:cNvSpPr>
            <a:spLocks noGrp="1"/>
          </p:cNvSpPr>
          <p:nvPr>
            <p:ph type="ftr" sz="quarter" idx="11"/>
          </p:nvPr>
        </p:nvSpPr>
        <p:spPr>
          <a:xfrm>
            <a:off x="2572692" y="6224587"/>
            <a:ext cx="5707708" cy="365125"/>
          </a:xfrm>
        </p:spPr>
        <p:txBody>
          <a:bodyPr/>
          <a:lstStyle>
            <a:lvl1pPr>
              <a:defRPr>
                <a:solidFill>
                  <a:schemeClr val="bg1"/>
                </a:solidFill>
                <a:latin typeface="Luiss Sans" pitchFamily="2" charset="0"/>
              </a:defRPr>
            </a:lvl1pPr>
          </a:lstStyle>
          <a:p>
            <a:r>
              <a:rPr lang="it-IT"/>
              <a:t>Titolo della Presentazione/Sezione</a:t>
            </a:r>
          </a:p>
        </p:txBody>
      </p:sp>
      <p:sp>
        <p:nvSpPr>
          <p:cNvPr id="6" name="Segnaposto numero diapositiva 5">
            <a:extLst>
              <a:ext uri="{FF2B5EF4-FFF2-40B4-BE49-F238E27FC236}">
                <a16:creationId xmlns:a16="http://schemas.microsoft.com/office/drawing/2014/main" id="{5A169FEF-6CA0-6C4F-867F-1AC8C991C2FE}"/>
              </a:ext>
            </a:extLst>
          </p:cNvPr>
          <p:cNvSpPr>
            <a:spLocks noGrp="1"/>
          </p:cNvSpPr>
          <p:nvPr>
            <p:ph type="sldNum" sz="quarter" idx="12"/>
          </p:nvPr>
        </p:nvSpPr>
        <p:spPr>
          <a:xfrm>
            <a:off x="10896600" y="6224587"/>
            <a:ext cx="858838" cy="365125"/>
          </a:xfrm>
        </p:spPr>
        <p:txBody>
          <a:bodyPr/>
          <a:lstStyle>
            <a:lvl1pPr>
              <a:defRPr>
                <a:solidFill>
                  <a:schemeClr val="bg1"/>
                </a:solidFill>
                <a:latin typeface="Luiss Sans" pitchFamily="2" charset="0"/>
              </a:defRPr>
            </a:lvl1pPr>
          </a:lstStyle>
          <a:p>
            <a:fld id="{DD589A36-170F-7348-BCDB-23CF9D860473}" type="slidenum">
              <a:rPr lang="it-IT" smtClean="0"/>
              <a:pPr/>
              <a:t>‹N›</a:t>
            </a:fld>
            <a:endParaRPr lang="it-IT"/>
          </a:p>
        </p:txBody>
      </p:sp>
      <p:pic>
        <p:nvPicPr>
          <p:cNvPr id="7" name="Immagine 6">
            <a:extLst>
              <a:ext uri="{FF2B5EF4-FFF2-40B4-BE49-F238E27FC236}">
                <a16:creationId xmlns:a16="http://schemas.microsoft.com/office/drawing/2014/main" id="{18DBF9A1-392F-9E4C-AC39-82F1DA76A438}"/>
              </a:ext>
            </a:extLst>
          </p:cNvPr>
          <p:cNvPicPr>
            <a:picLocks noChangeAspect="1"/>
          </p:cNvPicPr>
          <p:nvPr userDrawn="1"/>
        </p:nvPicPr>
        <p:blipFill>
          <a:blip r:embed="rId2"/>
          <a:stretch>
            <a:fillRect/>
          </a:stretch>
        </p:blipFill>
        <p:spPr>
          <a:xfrm>
            <a:off x="515508" y="6250912"/>
            <a:ext cx="1714284" cy="287999"/>
          </a:xfrm>
          <a:prstGeom prst="rect">
            <a:avLst/>
          </a:prstGeom>
        </p:spPr>
      </p:pic>
    </p:spTree>
    <p:extLst>
      <p:ext uri="{BB962C8B-B14F-4D97-AF65-F5344CB8AC3E}">
        <p14:creationId xmlns:p14="http://schemas.microsoft.com/office/powerpoint/2010/main" val="893940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10" name="Segnaposto immagine 9">
            <a:extLst>
              <a:ext uri="{FF2B5EF4-FFF2-40B4-BE49-F238E27FC236}">
                <a16:creationId xmlns:a16="http://schemas.microsoft.com/office/drawing/2014/main" id="{0D9461D8-08BF-204F-8ABB-496B7A5229D5}"/>
              </a:ext>
            </a:extLst>
          </p:cNvPr>
          <p:cNvSpPr>
            <a:spLocks noGrp="1"/>
          </p:cNvSpPr>
          <p:nvPr>
            <p:ph type="pic" sz="quarter" idx="10"/>
          </p:nvPr>
        </p:nvSpPr>
        <p:spPr>
          <a:xfrm>
            <a:off x="542925" y="549275"/>
            <a:ext cx="11098213" cy="5770563"/>
          </a:xfrm>
        </p:spPr>
        <p:txBody>
          <a:bodyPr/>
          <a:lstStyle>
            <a:lvl1pPr marL="0" indent="0" algn="ctr">
              <a:buNone/>
              <a:defRPr/>
            </a:lvl1pPr>
          </a:lstStyle>
          <a:p>
            <a:endParaRPr lang="it-IT"/>
          </a:p>
        </p:txBody>
      </p:sp>
    </p:spTree>
    <p:extLst>
      <p:ext uri="{BB962C8B-B14F-4D97-AF65-F5344CB8AC3E}">
        <p14:creationId xmlns:p14="http://schemas.microsoft.com/office/powerpoint/2010/main" val="206898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F290996A-3AB8-9940-AA8B-8AB8F10338ED}" type="datetime4">
              <a:rPr lang="it-IT" smtClean="0"/>
              <a:t>8 febbraio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6" name="Segnaposto immagine 5">
            <a:extLst>
              <a:ext uri="{FF2B5EF4-FFF2-40B4-BE49-F238E27FC236}">
                <a16:creationId xmlns:a16="http://schemas.microsoft.com/office/drawing/2014/main" id="{55D151DB-98DC-6D45-8A40-5DD000109ED8}"/>
              </a:ext>
            </a:extLst>
          </p:cNvPr>
          <p:cNvSpPr>
            <a:spLocks noGrp="1"/>
          </p:cNvSpPr>
          <p:nvPr>
            <p:ph type="pic" sz="quarter" idx="13"/>
          </p:nvPr>
        </p:nvSpPr>
        <p:spPr>
          <a:xfrm>
            <a:off x="7954963" y="542925"/>
            <a:ext cx="3706812" cy="5040313"/>
          </a:xfrm>
          <a:noFill/>
        </p:spPr>
        <p:txBody>
          <a:bodyPr>
            <a:normAutofit/>
          </a:bodyPr>
          <a:lstStyle>
            <a:lvl1pPr marL="0" indent="0">
              <a:buNone/>
              <a:defRPr sz="1500">
                <a:solidFill>
                  <a:schemeClr val="bg1">
                    <a:lumMod val="50000"/>
                  </a:schemeClr>
                </a:solidFill>
              </a:defRPr>
            </a:lvl1pPr>
          </a:lstStyle>
          <a:p>
            <a:endParaRPr lang="it-IT"/>
          </a:p>
        </p:txBody>
      </p:sp>
      <p:sp>
        <p:nvSpPr>
          <p:cNvPr id="34" name="Segnaposto testo 77">
            <a:extLst>
              <a:ext uri="{FF2B5EF4-FFF2-40B4-BE49-F238E27FC236}">
                <a16:creationId xmlns:a16="http://schemas.microsoft.com/office/drawing/2014/main" id="{D6519D1F-4BB1-3A49-B60F-D7E64631FF50}"/>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36" name="CasellaDiTesto 35">
            <a:extLst>
              <a:ext uri="{FF2B5EF4-FFF2-40B4-BE49-F238E27FC236}">
                <a16:creationId xmlns:a16="http://schemas.microsoft.com/office/drawing/2014/main" id="{A145963D-F588-8B43-AA13-FDB8E527A8A9}"/>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31188964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9" pos="7680">
          <p15:clr>
            <a:srgbClr val="FBAE40"/>
          </p15:clr>
        </p15:guide>
        <p15:guide id="10" pos="5011">
          <p15:clr>
            <a:srgbClr val="FBAE40"/>
          </p15:clr>
        </p15:guide>
        <p15:guide id="11" pos="46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a titolo">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944128C9-BA6C-2649-AAE1-A1442D21FB64}" type="datetime4">
              <a:rPr lang="it-IT" smtClean="0"/>
              <a:t>8 febbraio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6" name="Segnaposto immagine 5">
            <a:extLst>
              <a:ext uri="{FF2B5EF4-FFF2-40B4-BE49-F238E27FC236}">
                <a16:creationId xmlns:a16="http://schemas.microsoft.com/office/drawing/2014/main" id="{55D151DB-98DC-6D45-8A40-5DD000109ED8}"/>
              </a:ext>
            </a:extLst>
          </p:cNvPr>
          <p:cNvSpPr>
            <a:spLocks noGrp="1"/>
          </p:cNvSpPr>
          <p:nvPr>
            <p:ph type="pic" sz="quarter" idx="13" hasCustomPrompt="1"/>
          </p:nvPr>
        </p:nvSpPr>
        <p:spPr>
          <a:xfrm>
            <a:off x="7954963" y="1731963"/>
            <a:ext cx="3706812" cy="3851275"/>
          </a:xfrm>
          <a:noFill/>
        </p:spPr>
        <p:txBody>
          <a:bodyPr>
            <a:normAutofit/>
          </a:bodyPr>
          <a:lstStyle>
            <a:lvl1pPr marL="0" indent="0">
              <a:buNone/>
              <a:defRPr sz="1500">
                <a:solidFill>
                  <a:schemeClr val="bg1">
                    <a:lumMod val="50000"/>
                  </a:schemeClr>
                </a:solidFill>
              </a:defRPr>
            </a:lvl1pPr>
          </a:lstStyle>
          <a:p>
            <a:r>
              <a:rPr lang="it-IT"/>
              <a:t>Immagine</a:t>
            </a:r>
          </a:p>
        </p:txBody>
      </p:sp>
      <p:sp>
        <p:nvSpPr>
          <p:cNvPr id="35" name="Segnaposto immagine 5">
            <a:extLst>
              <a:ext uri="{FF2B5EF4-FFF2-40B4-BE49-F238E27FC236}">
                <a16:creationId xmlns:a16="http://schemas.microsoft.com/office/drawing/2014/main" id="{4F0B9C52-DDDA-FE45-95B8-A0E8106B4EF5}"/>
              </a:ext>
            </a:extLst>
          </p:cNvPr>
          <p:cNvSpPr>
            <a:spLocks noGrp="1"/>
          </p:cNvSpPr>
          <p:nvPr>
            <p:ph type="pic" sz="quarter" idx="14" hasCustomPrompt="1"/>
          </p:nvPr>
        </p:nvSpPr>
        <p:spPr>
          <a:xfrm>
            <a:off x="10071651"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6" name="Segnaposto immagine 5">
            <a:extLst>
              <a:ext uri="{FF2B5EF4-FFF2-40B4-BE49-F238E27FC236}">
                <a16:creationId xmlns:a16="http://schemas.microsoft.com/office/drawing/2014/main" id="{5441D381-F275-1742-880C-884CF2AA04CC}"/>
              </a:ext>
            </a:extLst>
          </p:cNvPr>
          <p:cNvSpPr>
            <a:spLocks noGrp="1"/>
          </p:cNvSpPr>
          <p:nvPr>
            <p:ph type="pic" sz="quarter" idx="15" hasCustomPrompt="1"/>
          </p:nvPr>
        </p:nvSpPr>
        <p:spPr>
          <a:xfrm>
            <a:off x="7954093"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4" name="Titolo 1">
            <a:extLst>
              <a:ext uri="{FF2B5EF4-FFF2-40B4-BE49-F238E27FC236}">
                <a16:creationId xmlns:a16="http://schemas.microsoft.com/office/drawing/2014/main" id="{50DB0EED-3DD2-9C43-8E86-8A25CD5D8313}"/>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9" name="Sottotitolo 2">
            <a:extLst>
              <a:ext uri="{FF2B5EF4-FFF2-40B4-BE49-F238E27FC236}">
                <a16:creationId xmlns:a16="http://schemas.microsoft.com/office/drawing/2014/main" id="{CF92B6C9-72A5-AA4E-85B3-1B682783E802}"/>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38" name="Segnaposto testo 77">
            <a:extLst>
              <a:ext uri="{FF2B5EF4-FFF2-40B4-BE49-F238E27FC236}">
                <a16:creationId xmlns:a16="http://schemas.microsoft.com/office/drawing/2014/main" id="{E7B05D74-7AEC-EF47-A942-4934923EDB91}"/>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42" name="CasellaDiTesto 41">
            <a:extLst>
              <a:ext uri="{FF2B5EF4-FFF2-40B4-BE49-F238E27FC236}">
                <a16:creationId xmlns:a16="http://schemas.microsoft.com/office/drawing/2014/main" id="{1E15AD69-25AC-6D42-A1A3-0514D984EE6F}"/>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3401937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guide id="12" orient="horz" pos="61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AD2D7E27-BEAB-7340-9C87-28EA9182886F}" type="datetime4">
              <a:rPr lang="it-IT" smtClean="0"/>
              <a:t>8 febbraio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35" name="Segnaposto immagine 5">
            <a:extLst>
              <a:ext uri="{FF2B5EF4-FFF2-40B4-BE49-F238E27FC236}">
                <a16:creationId xmlns:a16="http://schemas.microsoft.com/office/drawing/2014/main" id="{4F0B9C52-DDDA-FE45-95B8-A0E8106B4EF5}"/>
              </a:ext>
            </a:extLst>
          </p:cNvPr>
          <p:cNvSpPr>
            <a:spLocks noGrp="1"/>
          </p:cNvSpPr>
          <p:nvPr>
            <p:ph type="pic" sz="quarter" idx="14" hasCustomPrompt="1"/>
          </p:nvPr>
        </p:nvSpPr>
        <p:spPr>
          <a:xfrm>
            <a:off x="10071651"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6" name="Segnaposto immagine 5">
            <a:extLst>
              <a:ext uri="{FF2B5EF4-FFF2-40B4-BE49-F238E27FC236}">
                <a16:creationId xmlns:a16="http://schemas.microsoft.com/office/drawing/2014/main" id="{5441D381-F275-1742-880C-884CF2AA04CC}"/>
              </a:ext>
            </a:extLst>
          </p:cNvPr>
          <p:cNvSpPr>
            <a:spLocks noGrp="1"/>
          </p:cNvSpPr>
          <p:nvPr>
            <p:ph type="pic" sz="quarter" idx="15" hasCustomPrompt="1"/>
          </p:nvPr>
        </p:nvSpPr>
        <p:spPr>
          <a:xfrm>
            <a:off x="7954093"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7" name="Segnaposto immagine 5">
            <a:extLst>
              <a:ext uri="{FF2B5EF4-FFF2-40B4-BE49-F238E27FC236}">
                <a16:creationId xmlns:a16="http://schemas.microsoft.com/office/drawing/2014/main" id="{E92A9B0A-F6E3-DB48-9ED3-A79538B1089B}"/>
              </a:ext>
            </a:extLst>
          </p:cNvPr>
          <p:cNvSpPr>
            <a:spLocks noGrp="1"/>
          </p:cNvSpPr>
          <p:nvPr>
            <p:ph type="pic" sz="quarter" idx="13" hasCustomPrompt="1"/>
          </p:nvPr>
        </p:nvSpPr>
        <p:spPr>
          <a:xfrm>
            <a:off x="7950063" y="1731963"/>
            <a:ext cx="3711712" cy="3851276"/>
          </a:xfrm>
          <a:noFill/>
        </p:spPr>
        <p:txBody>
          <a:bodyPr>
            <a:normAutofit/>
          </a:bodyPr>
          <a:lstStyle>
            <a:lvl1pPr marL="0" indent="0">
              <a:buNone/>
              <a:defRPr sz="1500">
                <a:solidFill>
                  <a:schemeClr val="bg1">
                    <a:lumMod val="50000"/>
                  </a:schemeClr>
                </a:solidFill>
              </a:defRPr>
            </a:lvl1pPr>
          </a:lstStyle>
          <a:p>
            <a:r>
              <a:rPr lang="it-IT"/>
              <a:t>Immagine trattata con Pattern</a:t>
            </a:r>
          </a:p>
        </p:txBody>
      </p:sp>
      <p:sp>
        <p:nvSpPr>
          <p:cNvPr id="34" name="Titolo 1">
            <a:extLst>
              <a:ext uri="{FF2B5EF4-FFF2-40B4-BE49-F238E27FC236}">
                <a16:creationId xmlns:a16="http://schemas.microsoft.com/office/drawing/2014/main" id="{363682A5-81A2-1B47-A929-A43EF07B4A61}"/>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8" name="Sottotitolo 2">
            <a:extLst>
              <a:ext uri="{FF2B5EF4-FFF2-40B4-BE49-F238E27FC236}">
                <a16:creationId xmlns:a16="http://schemas.microsoft.com/office/drawing/2014/main" id="{157F673D-9926-BF4C-8EFF-1FC29A08A189}"/>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0" name="Segnaposto testo 77">
            <a:extLst>
              <a:ext uri="{FF2B5EF4-FFF2-40B4-BE49-F238E27FC236}">
                <a16:creationId xmlns:a16="http://schemas.microsoft.com/office/drawing/2014/main" id="{D968EEEE-3924-2946-95B6-5A9673C35377}"/>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41" name="CasellaDiTesto 40">
            <a:extLst>
              <a:ext uri="{FF2B5EF4-FFF2-40B4-BE49-F238E27FC236}">
                <a16:creationId xmlns:a16="http://schemas.microsoft.com/office/drawing/2014/main" id="{0CBBDB73-3450-3546-9724-9B2D9C959017}"/>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21352429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guide id="12" orient="horz" pos="6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rgbClr val="003A70"/>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rgbClr val="003A70"/>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44259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testazione sezione">
    <p:bg>
      <p:bgPr>
        <a:solidFill>
          <a:srgbClr val="003A70"/>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p:cNvGrpSpPr/>
          <p:nvPr userDrawn="1"/>
        </p:nvGrpSpPr>
        <p:grpSpPr>
          <a:xfrm>
            <a:off x="0" y="6138000"/>
            <a:ext cx="12192000" cy="720000"/>
            <a:chOff x="0" y="6138000"/>
            <a:chExt cx="12192000" cy="720000"/>
          </a:xfrm>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chemeClr val="bg1"/>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chemeClr val="bg1"/>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80474738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ntestazione sezione">
    <p:bg>
      <p:bgPr>
        <a:solidFill>
          <a:srgbClr val="FFC72C"/>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a:solidFill>
            <a:srgbClr val="772583"/>
          </a:solidFill>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p:cNvGrpSpPr/>
          <p:nvPr userDrawn="1"/>
        </p:nvGrpSpPr>
        <p:grpSpPr>
          <a:xfrm>
            <a:off x="0" y="6138000"/>
            <a:ext cx="12192000" cy="720000"/>
            <a:chOff x="0" y="6138000"/>
            <a:chExt cx="12192000" cy="720000"/>
          </a:xfrm>
          <a:solidFill>
            <a:srgbClr val="FFC72C"/>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rgbClr val="772583"/>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rgbClr val="772583"/>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4430216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ntestazione sezione">
    <p:bg>
      <p:bgPr>
        <a:solidFill>
          <a:srgbClr val="00B2A9"/>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a:solidFill>
            <a:schemeClr val="bg1"/>
          </a:solidFill>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grpSp>
      <p:grpSp>
        <p:nvGrpSpPr>
          <p:cNvPr id="7" name="Gruppo 6"/>
          <p:cNvGrpSpPr/>
          <p:nvPr userDrawn="1"/>
        </p:nvGrpSpPr>
        <p:grpSpPr>
          <a:xfrm>
            <a:off x="0" y="6138000"/>
            <a:ext cx="12192000" cy="720000"/>
            <a:chOff x="0" y="6138000"/>
            <a:chExt cx="12192000" cy="720000"/>
          </a:xfrm>
          <a:solidFill>
            <a:srgbClr val="00B2A9"/>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chemeClr val="bg1"/>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chemeClr val="bg1"/>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61691289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522AE-B4DE-BE46-8DCD-711FCF7BB205}"/>
              </a:ext>
            </a:extLst>
          </p:cNvPr>
          <p:cNvSpPr>
            <a:spLocks noGrp="1"/>
          </p:cNvSpPr>
          <p:nvPr>
            <p:ph type="title"/>
          </p:nvPr>
        </p:nvSpPr>
        <p:spPr/>
        <p:txBody>
          <a:bodyPr/>
          <a:lstStyle>
            <a:lvl1pPr>
              <a:defRPr>
                <a:latin typeface="Luiss Sans" pitchFamily="2" charset="0"/>
              </a:defRPr>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2322D5-CD07-334E-AC52-C62261E6AA20}"/>
              </a:ext>
            </a:extLst>
          </p:cNvPr>
          <p:cNvSpPr>
            <a:spLocks noGrp="1"/>
          </p:cNvSpPr>
          <p:nvPr>
            <p:ph idx="1"/>
          </p:nvPr>
        </p:nvSpPr>
        <p:spPr>
          <a:xfrm>
            <a:off x="419100" y="1536970"/>
            <a:ext cx="11222038" cy="4339955"/>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C2C449B-207F-D644-9692-120FA3AB9F12}"/>
              </a:ext>
            </a:extLst>
          </p:cNvPr>
          <p:cNvSpPr>
            <a:spLocks noGrp="1"/>
          </p:cNvSpPr>
          <p:nvPr>
            <p:ph type="dt" sz="half" idx="10"/>
          </p:nvPr>
        </p:nvSpPr>
        <p:spPr>
          <a:xfrm>
            <a:off x="8445500" y="6224587"/>
            <a:ext cx="2286000" cy="365125"/>
          </a:xfrm>
        </p:spPr>
        <p:txBody>
          <a:bodyPr/>
          <a:lstStyle/>
          <a:p>
            <a:fld id="{F253B523-2E92-7447-AF14-D14B212A7211}" type="datetime4">
              <a:rPr lang="it-IT" smtClean="0"/>
              <a:t>8 febbraio 2025</a:t>
            </a:fld>
            <a:endParaRPr lang="it-IT"/>
          </a:p>
        </p:txBody>
      </p:sp>
      <p:sp>
        <p:nvSpPr>
          <p:cNvPr id="5" name="Segnaposto piè di pagina 4">
            <a:extLst>
              <a:ext uri="{FF2B5EF4-FFF2-40B4-BE49-F238E27FC236}">
                <a16:creationId xmlns:a16="http://schemas.microsoft.com/office/drawing/2014/main" id="{E4602E30-BCD6-B540-9A70-A2109E6F85DD}"/>
              </a:ext>
            </a:extLst>
          </p:cNvPr>
          <p:cNvSpPr>
            <a:spLocks noGrp="1"/>
          </p:cNvSpPr>
          <p:nvPr>
            <p:ph type="ftr" sz="quarter" idx="11"/>
          </p:nvPr>
        </p:nvSpPr>
        <p:spPr>
          <a:xfrm>
            <a:off x="2572692" y="6224587"/>
            <a:ext cx="5707708" cy="365125"/>
          </a:xfrm>
        </p:spPr>
        <p:txBody>
          <a:bodyPr/>
          <a:lstStyle/>
          <a:p>
            <a:r>
              <a:rPr lang="it-IT"/>
              <a:t>Titolo della Presentazione/Sezione</a:t>
            </a:r>
          </a:p>
        </p:txBody>
      </p:sp>
      <p:sp>
        <p:nvSpPr>
          <p:cNvPr id="6" name="Segnaposto numero diapositiva 5">
            <a:extLst>
              <a:ext uri="{FF2B5EF4-FFF2-40B4-BE49-F238E27FC236}">
                <a16:creationId xmlns:a16="http://schemas.microsoft.com/office/drawing/2014/main" id="{5A169FEF-6CA0-6C4F-867F-1AC8C991C2FE}"/>
              </a:ext>
            </a:extLst>
          </p:cNvPr>
          <p:cNvSpPr>
            <a:spLocks noGrp="1"/>
          </p:cNvSpPr>
          <p:nvPr>
            <p:ph type="sldNum" sz="quarter" idx="12"/>
          </p:nvPr>
        </p:nvSpPr>
        <p:spPr>
          <a:xfrm>
            <a:off x="10896600" y="6224587"/>
            <a:ext cx="858838" cy="365125"/>
          </a:xfrm>
        </p:spPr>
        <p:txBody>
          <a:bodyPr/>
          <a:lstStyle/>
          <a:p>
            <a:fld id="{DD589A36-170F-7348-BCDB-23CF9D860473}" type="slidenum">
              <a:rPr lang="it-IT" smtClean="0"/>
              <a:t>‹N›</a:t>
            </a:fld>
            <a:endParaRPr lang="it-IT"/>
          </a:p>
        </p:txBody>
      </p:sp>
      <p:pic>
        <p:nvPicPr>
          <p:cNvPr id="8" name="Immagine 7">
            <a:extLst>
              <a:ext uri="{FF2B5EF4-FFF2-40B4-BE49-F238E27FC236}">
                <a16:creationId xmlns:a16="http://schemas.microsoft.com/office/drawing/2014/main" id="{F06C1859-7B1B-464F-9B19-EFB05CA7F25F}"/>
              </a:ext>
            </a:extLst>
          </p:cNvPr>
          <p:cNvPicPr>
            <a:picLocks noChangeAspect="1"/>
          </p:cNvPicPr>
          <p:nvPr userDrawn="1"/>
        </p:nvPicPr>
        <p:blipFill>
          <a:blip r:embed="rId2"/>
          <a:stretch>
            <a:fillRect/>
          </a:stretch>
        </p:blipFill>
        <p:spPr>
          <a:xfrm>
            <a:off x="515508" y="6250912"/>
            <a:ext cx="1714284" cy="288000"/>
          </a:xfrm>
          <a:prstGeom prst="rect">
            <a:avLst/>
          </a:prstGeom>
        </p:spPr>
      </p:pic>
      <p:pic>
        <p:nvPicPr>
          <p:cNvPr id="9" name="Picture 7" descr="A picture containing logo&#10;&#10;Description automatically generated">
            <a:extLst>
              <a:ext uri="{FF2B5EF4-FFF2-40B4-BE49-F238E27FC236}">
                <a16:creationId xmlns:a16="http://schemas.microsoft.com/office/drawing/2014/main" id="{36D0C2EC-21E4-4EFF-AA6F-D62D2065CBDE}"/>
              </a:ext>
            </a:extLst>
          </p:cNvPr>
          <p:cNvPicPr>
            <a:picLocks noChangeAspect="1"/>
          </p:cNvPicPr>
          <p:nvPr userDrawn="1"/>
        </p:nvPicPr>
        <p:blipFill>
          <a:blip r:embed="rId3"/>
          <a:stretch>
            <a:fillRect/>
          </a:stretch>
        </p:blipFill>
        <p:spPr>
          <a:xfrm>
            <a:off x="3875960" y="6199313"/>
            <a:ext cx="936803" cy="516635"/>
          </a:xfrm>
          <a:prstGeom prst="rect">
            <a:avLst/>
          </a:prstGeom>
        </p:spPr>
      </p:pic>
      <p:pic>
        <p:nvPicPr>
          <p:cNvPr id="10" name="Immagine 6" descr="Immagine che contiene disegnando&#10;&#10;Descrizione generata automaticamente">
            <a:extLst>
              <a:ext uri="{FF2B5EF4-FFF2-40B4-BE49-F238E27FC236}">
                <a16:creationId xmlns:a16="http://schemas.microsoft.com/office/drawing/2014/main" id="{9BB3FEA3-9FFA-4135-B14B-7F0982D96AE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13146" y="6119493"/>
            <a:ext cx="627992" cy="550837"/>
          </a:xfrm>
          <a:prstGeom prst="rect">
            <a:avLst/>
          </a:prstGeom>
        </p:spPr>
      </p:pic>
      <p:pic>
        <p:nvPicPr>
          <p:cNvPr id="11" name="image3.jpeg">
            <a:extLst>
              <a:ext uri="{FF2B5EF4-FFF2-40B4-BE49-F238E27FC236}">
                <a16:creationId xmlns:a16="http://schemas.microsoft.com/office/drawing/2014/main" id="{97B84861-CE57-402F-AF9A-9B679C0C4A82}"/>
              </a:ext>
            </a:extLst>
          </p:cNvPr>
          <p:cNvPicPr/>
          <p:nvPr userDrawn="1"/>
        </p:nvPicPr>
        <p:blipFill>
          <a:blip r:embed="rId5" cstate="print"/>
          <a:stretch>
            <a:fillRect/>
          </a:stretch>
        </p:blipFill>
        <p:spPr>
          <a:xfrm>
            <a:off x="6137005" y="6234940"/>
            <a:ext cx="627991" cy="425849"/>
          </a:xfrm>
          <a:prstGeom prst="rect">
            <a:avLst/>
          </a:prstGeom>
        </p:spPr>
      </p:pic>
      <p:pic>
        <p:nvPicPr>
          <p:cNvPr id="1026" name="Picture 2">
            <a:extLst>
              <a:ext uri="{FF2B5EF4-FFF2-40B4-BE49-F238E27FC236}">
                <a16:creationId xmlns:a16="http://schemas.microsoft.com/office/drawing/2014/main" id="{AE5F8D07-7A03-87A5-8016-391243D0F54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048954" y="6206745"/>
            <a:ext cx="1141597" cy="44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5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F49B507-8551-CC47-91BD-DBB3E40CD605}"/>
              </a:ext>
            </a:extLst>
          </p:cNvPr>
          <p:cNvSpPr>
            <a:spLocks noGrp="1"/>
          </p:cNvSpPr>
          <p:nvPr>
            <p:ph type="title"/>
          </p:nvPr>
        </p:nvSpPr>
        <p:spPr>
          <a:xfrm>
            <a:off x="419100" y="365125"/>
            <a:ext cx="11222038" cy="993775"/>
          </a:xfrm>
          <a:prstGeom prst="rect">
            <a:avLst/>
          </a:prstGeom>
        </p:spPr>
        <p:txBody>
          <a:bodyPr vert="horz" lIns="91440" tIns="45720" rIns="91440" bIns="45720" rtlCol="0" anchor="t">
            <a:no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3411DEE-4AD8-E74D-AEA0-F1709A493D7D}"/>
              </a:ext>
            </a:extLst>
          </p:cNvPr>
          <p:cNvSpPr>
            <a:spLocks noGrp="1"/>
          </p:cNvSpPr>
          <p:nvPr>
            <p:ph type="body" idx="1"/>
          </p:nvPr>
        </p:nvSpPr>
        <p:spPr>
          <a:xfrm>
            <a:off x="419911" y="1532404"/>
            <a:ext cx="11222038" cy="4344521"/>
          </a:xfrm>
          <a:prstGeom prst="rect">
            <a:avLst/>
          </a:prstGeom>
        </p:spPr>
        <p:txBody>
          <a:bodyPr vert="horz" lIns="91440" tIns="45720" rIns="91440" bIns="45720" rtlCol="0" anchor="ctr">
            <a:noAutofit/>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F7DADEC-74B6-2245-817D-CEA23C0FF55F}"/>
              </a:ext>
            </a:extLst>
          </p:cNvPr>
          <p:cNvSpPr>
            <a:spLocks noGrp="1"/>
          </p:cNvSpPr>
          <p:nvPr>
            <p:ph type="dt" sz="half" idx="2"/>
          </p:nvPr>
        </p:nvSpPr>
        <p:spPr>
          <a:xfrm>
            <a:off x="8445500" y="6224587"/>
            <a:ext cx="2286000" cy="365125"/>
          </a:xfrm>
          <a:prstGeom prst="rect">
            <a:avLst/>
          </a:prstGeom>
        </p:spPr>
        <p:txBody>
          <a:bodyPr vert="horz" lIns="72000" tIns="0" rIns="72000" bIns="0" rtlCol="0" anchor="b"/>
          <a:lstStyle>
            <a:lvl1pPr algn="r">
              <a:defRPr sz="1400" b="0" i="0">
                <a:solidFill>
                  <a:srgbClr val="003A70"/>
                </a:solidFill>
                <a:latin typeface="Luiss Sans" pitchFamily="2" charset="0"/>
                <a:ea typeface="Luiss Sans" pitchFamily="2" charset="0"/>
                <a:cs typeface="Luiss Sans" pitchFamily="2" charset="0"/>
              </a:defRPr>
            </a:lvl1pPr>
          </a:lstStyle>
          <a:p>
            <a:fld id="{C2849C77-4588-A247-BA4F-6AA75438280F}" type="datetime4">
              <a:rPr lang="it-IT" smtClean="0"/>
              <a:t>8 febbraio 2025</a:t>
            </a:fld>
            <a:endParaRPr lang="it-IT"/>
          </a:p>
        </p:txBody>
      </p:sp>
      <p:sp>
        <p:nvSpPr>
          <p:cNvPr id="5" name="Segnaposto piè di pagina 4">
            <a:extLst>
              <a:ext uri="{FF2B5EF4-FFF2-40B4-BE49-F238E27FC236}">
                <a16:creationId xmlns:a16="http://schemas.microsoft.com/office/drawing/2014/main" id="{9E383537-6367-1443-9D86-622943D14FE7}"/>
              </a:ext>
            </a:extLst>
          </p:cNvPr>
          <p:cNvSpPr>
            <a:spLocks noGrp="1"/>
          </p:cNvSpPr>
          <p:nvPr>
            <p:ph type="ftr" sz="quarter" idx="3"/>
          </p:nvPr>
        </p:nvSpPr>
        <p:spPr>
          <a:xfrm>
            <a:off x="2572692" y="6224587"/>
            <a:ext cx="5707708" cy="365125"/>
          </a:xfrm>
          <a:prstGeom prst="rect">
            <a:avLst/>
          </a:prstGeom>
        </p:spPr>
        <p:txBody>
          <a:bodyPr vert="horz" lIns="72000" tIns="0" rIns="72000" bIns="0" rtlCol="0" anchor="b"/>
          <a:lstStyle>
            <a:lvl1pPr algn="l">
              <a:defRPr sz="1400" b="1" i="0">
                <a:solidFill>
                  <a:srgbClr val="003A70"/>
                </a:solidFill>
                <a:latin typeface="Luiss Sans" pitchFamily="2" charset="0"/>
                <a:ea typeface="Luiss Sans" pitchFamily="2" charset="0"/>
                <a:cs typeface="Luiss Sans" pitchFamily="2" charset="0"/>
              </a:defRPr>
            </a:lvl1pPr>
          </a:lstStyle>
          <a:p>
            <a:r>
              <a:rPr lang="it-IT"/>
              <a:t>Titolo della Presentazione/Sezione</a:t>
            </a:r>
          </a:p>
        </p:txBody>
      </p:sp>
      <p:sp>
        <p:nvSpPr>
          <p:cNvPr id="6" name="Segnaposto numero diapositiva 5">
            <a:extLst>
              <a:ext uri="{FF2B5EF4-FFF2-40B4-BE49-F238E27FC236}">
                <a16:creationId xmlns:a16="http://schemas.microsoft.com/office/drawing/2014/main" id="{7EC8A305-BBBD-9C45-8197-11A6CAC5920F}"/>
              </a:ext>
            </a:extLst>
          </p:cNvPr>
          <p:cNvSpPr>
            <a:spLocks noGrp="1"/>
          </p:cNvSpPr>
          <p:nvPr>
            <p:ph type="sldNum" sz="quarter" idx="4"/>
          </p:nvPr>
        </p:nvSpPr>
        <p:spPr>
          <a:xfrm>
            <a:off x="10896600" y="6224587"/>
            <a:ext cx="858838" cy="365125"/>
          </a:xfrm>
          <a:prstGeom prst="rect">
            <a:avLst/>
          </a:prstGeom>
        </p:spPr>
        <p:txBody>
          <a:bodyPr vert="horz" lIns="72000" tIns="0" rIns="72000" bIns="0" rtlCol="0" anchor="b"/>
          <a:lstStyle>
            <a:lvl1pPr algn="r">
              <a:defRPr sz="1400" b="0" i="0">
                <a:solidFill>
                  <a:srgbClr val="003A70"/>
                </a:solidFill>
                <a:latin typeface="Luiss Sans" pitchFamily="2" charset="0"/>
                <a:ea typeface="Luiss Sans" pitchFamily="2" charset="0"/>
                <a:cs typeface="Luiss Sans" pitchFamily="2" charset="0"/>
              </a:defRPr>
            </a:lvl1pPr>
          </a:lstStyle>
          <a:p>
            <a:fld id="{DD589A36-170F-7348-BCDB-23CF9D860473}" type="slidenum">
              <a:rPr lang="it-IT" smtClean="0"/>
              <a:pPr/>
              <a:t>‹N›</a:t>
            </a:fld>
            <a:endParaRPr lang="it-IT"/>
          </a:p>
        </p:txBody>
      </p:sp>
    </p:spTree>
    <p:extLst>
      <p:ext uri="{BB962C8B-B14F-4D97-AF65-F5344CB8AC3E}">
        <p14:creationId xmlns:p14="http://schemas.microsoft.com/office/powerpoint/2010/main" val="1842514107"/>
      </p:ext>
    </p:extLst>
  </p:cSld>
  <p:clrMap bg1="lt1" tx1="dk1" bg2="lt2" tx2="dk2" accent1="accent1" accent2="accent2" accent3="accent3" accent4="accent4" accent5="accent5" accent6="accent6" hlink="hlink" folHlink="folHlink"/>
  <p:sldLayoutIdLst>
    <p:sldLayoutId id="2147483694" r:id="rId1"/>
    <p:sldLayoutId id="2147483662" r:id="rId2"/>
    <p:sldLayoutId id="2147483663" r:id="rId3"/>
    <p:sldLayoutId id="2147483695" r:id="rId4"/>
    <p:sldLayoutId id="2147483696" r:id="rId5"/>
    <p:sldLayoutId id="2147483697" r:id="rId6"/>
    <p:sldLayoutId id="2147483698" r:id="rId7"/>
    <p:sldLayoutId id="2147483699" r:id="rId8"/>
    <p:sldLayoutId id="2147483692" r:id="rId9"/>
    <p:sldLayoutId id="2147483670" r:id="rId10"/>
    <p:sldLayoutId id="2147483671" r:id="rId11"/>
    <p:sldLayoutId id="2147483672" r:id="rId12"/>
  </p:sldLayoutIdLst>
  <p:hf hdr="0" dt="0"/>
  <p:txStyles>
    <p:titleStyle>
      <a:lvl1pPr algn="l" defTabSz="914400" rtl="0" eaLnBrk="1" latinLnBrk="0" hangingPunct="1">
        <a:lnSpc>
          <a:spcPct val="90000"/>
        </a:lnSpc>
        <a:spcBef>
          <a:spcPct val="0"/>
        </a:spcBef>
        <a:buNone/>
        <a:defRPr sz="2600" b="0" i="0" kern="1200">
          <a:solidFill>
            <a:srgbClr val="003A70"/>
          </a:solidFill>
          <a:latin typeface="Luiss Sans" pitchFamily="2" charset="0"/>
          <a:ea typeface="Luiss Sans" pitchFamily="2" charset="0"/>
          <a:cs typeface="Luiss Sans" pitchFamily="2" charset="0"/>
        </a:defRPr>
      </a:lvl1pPr>
    </p:titleStyle>
    <p:bodyStyle>
      <a:lvl1pPr marL="228600" indent="-228600" algn="l" defTabSz="914400" rtl="0" eaLnBrk="1" latinLnBrk="0" hangingPunct="1">
        <a:lnSpc>
          <a:spcPct val="110000"/>
        </a:lnSpc>
        <a:spcBef>
          <a:spcPts val="1800"/>
        </a:spcBef>
        <a:buFont typeface="Arial" panose="020B0604020202020204" pitchFamily="34" charset="0"/>
        <a:buChar char="•"/>
        <a:defRPr sz="3200" b="0" i="0" kern="1200">
          <a:solidFill>
            <a:schemeClr val="tx1">
              <a:lumMod val="65000"/>
              <a:lumOff val="35000"/>
            </a:schemeClr>
          </a:solidFill>
          <a:latin typeface="Luiss Sans" pitchFamily="2" charset="0"/>
          <a:ea typeface="Luiss Sans" pitchFamily="2" charset="0"/>
          <a:cs typeface="Luiss Sans"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331">
          <p15:clr>
            <a:srgbClr val="F26B43"/>
          </p15:clr>
        </p15:guide>
        <p15:guide id="7" orient="horz" pos="346">
          <p15:clr>
            <a:srgbClr val="F26B43"/>
          </p15:clr>
        </p15:guide>
        <p15:guide id="8" orient="horz" pos="3981">
          <p15:clr>
            <a:srgbClr val="F26B43"/>
          </p15:clr>
        </p15:guide>
        <p15:guide id="9" orient="horz" pos="300">
          <p15:clr>
            <a:srgbClr val="F26B43"/>
          </p15:clr>
        </p15:guide>
        <p15:guide id="10" orient="horz" pos="958">
          <p15:clr>
            <a:srgbClr val="F26B43"/>
          </p15:clr>
        </p15:guide>
        <p15:guide id="11" orient="horz" pos="3702">
          <p15:clr>
            <a:srgbClr val="F26B43"/>
          </p15:clr>
        </p15:guide>
        <p15:guide id="12" pos="73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italiadomani.gov.it/content/sogei-ng/it/it/Interventi/investimenti/competenze-digitali-di-base.html" TargetMode="External"/><Relationship Id="rId2" Type="http://schemas.openxmlformats.org/officeDocument/2006/relationships/hyperlink" Target="https://www.italiadomani.gov.it/content/sogei-ng/it/it/Interventi/investimenti/abilitazione-e-facilitazione-migrazione-al-cloud.html" TargetMode="External"/><Relationship Id="rId1" Type="http://schemas.openxmlformats.org/officeDocument/2006/relationships/slideLayout" Target="../slideLayouts/slideLayout1.xml"/><Relationship Id="rId6" Type="http://schemas.openxmlformats.org/officeDocument/2006/relationships/hyperlink" Target="https://www.italiadomani.gov.it/content/sogei-ng/it/it/Interventi/investimenti/innovazione-e-tecnologia-della-microelettronica.html" TargetMode="External"/><Relationship Id="rId5" Type="http://schemas.openxmlformats.org/officeDocument/2006/relationships/hyperlink" Target="https://www.italiadomani.gov.it/content/sogei-ng/it/it/Interventi/investimenti/reti-ultraveloci-banda-ultra-larga-e-5G.html" TargetMode="External"/><Relationship Id="rId4" Type="http://schemas.openxmlformats.org/officeDocument/2006/relationships/hyperlink" Target="https://www.italiadomani.gov.it/content/sogei-ng/it/it/Interventi/investimenti/digitalizzazione-delle-grandi-amministrazioni-centrali.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italiadomani.gov.it/content/sogei-ng/it/it/Interventi/investimenti/rinnovo-flotte-bus-e-treni-verdi.html" TargetMode="External"/><Relationship Id="rId2" Type="http://schemas.openxmlformats.org/officeDocument/2006/relationships/hyperlink" Target="https://www.italiadomani.gov.it/content/sogei-ng/it/it/Interventi/investimenti/promozione-rinnovabili-per-le-comunita-energetiche-e-l-auto-consumo.html"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D3803-E683-4367-BE59-9D3DFC4BFCEC}"/>
              </a:ext>
            </a:extLst>
          </p:cNvPr>
          <p:cNvSpPr>
            <a:spLocks noGrp="1"/>
          </p:cNvSpPr>
          <p:nvPr>
            <p:ph type="ctrTitle"/>
          </p:nvPr>
        </p:nvSpPr>
        <p:spPr>
          <a:xfrm>
            <a:off x="185720" y="1636688"/>
            <a:ext cx="11189995" cy="3822585"/>
          </a:xfrm>
        </p:spPr>
        <p:txBody>
          <a:bodyPr/>
          <a:lstStyle/>
          <a:p>
            <a:r>
              <a:rPr lang="en-US" sz="3200" dirty="0">
                <a:latin typeface="Luiss Sans"/>
              </a:rPr>
              <a:t>	</a:t>
            </a:r>
            <a:r>
              <a:rPr lang="en-US" sz="3200" dirty="0" err="1">
                <a:latin typeface="Luiss Sans"/>
              </a:rPr>
              <a:t>Diritto</a:t>
            </a:r>
            <a:r>
              <a:rPr lang="en-US" sz="3200" dirty="0">
                <a:latin typeface="Luiss Sans"/>
              </a:rPr>
              <a:t> </a:t>
            </a:r>
            <a:r>
              <a:rPr lang="en-US" sz="3200" dirty="0" err="1">
                <a:latin typeface="Luiss Sans"/>
              </a:rPr>
              <a:t>pubblico</a:t>
            </a:r>
            <a:r>
              <a:rPr lang="en-US" sz="3200" dirty="0">
                <a:latin typeface="Luiss Sans"/>
              </a:rPr>
              <a:t> </a:t>
            </a:r>
            <a:r>
              <a:rPr lang="en-US" sz="3200" dirty="0" err="1">
                <a:latin typeface="Luiss Sans"/>
              </a:rPr>
              <a:t>dell’</a:t>
            </a:r>
            <a:r>
              <a:rPr lang="en-US" sz="3200" i="1" dirty="0" err="1">
                <a:latin typeface="Luiss Sans"/>
              </a:rPr>
              <a:t>Innovazione</a:t>
            </a:r>
            <a:r>
              <a:rPr lang="en-US" sz="3200" dirty="0">
                <a:latin typeface="Luiss Sans"/>
              </a:rPr>
              <a:t> e </a:t>
            </a:r>
            <a:r>
              <a:rPr lang="en-US" sz="3200" dirty="0" err="1">
                <a:latin typeface="Luiss Sans"/>
              </a:rPr>
              <a:t>della</a:t>
            </a:r>
            <a:r>
              <a:rPr lang="en-US" sz="3200" dirty="0">
                <a:latin typeface="Luiss Sans"/>
              </a:rPr>
              <a:t> </a:t>
            </a:r>
            <a:r>
              <a:rPr lang="en-US" sz="3200" i="1" dirty="0" err="1">
                <a:latin typeface="Luiss Sans"/>
              </a:rPr>
              <a:t>Sostenibilità</a:t>
            </a:r>
            <a:r>
              <a:rPr lang="en-US" sz="3200" dirty="0">
                <a:latin typeface="Luiss Sans"/>
              </a:rPr>
              <a:t> </a:t>
            </a:r>
            <a:br>
              <a:rPr lang="en-US" sz="3200" dirty="0">
                <a:latin typeface="Luiss Sans"/>
              </a:rPr>
            </a:br>
            <a:br>
              <a:rPr lang="en-US" sz="3200" dirty="0">
                <a:latin typeface="Luiss Sans"/>
              </a:rPr>
            </a:br>
            <a:r>
              <a:rPr lang="en-US" sz="3200" dirty="0">
                <a:latin typeface="Luiss Sans"/>
              </a:rPr>
              <a:t>	</a:t>
            </a:r>
            <a:r>
              <a:rPr lang="en-US" sz="2400" dirty="0" err="1">
                <a:latin typeface="Luiss Sans"/>
              </a:rPr>
              <a:t>Innovazione</a:t>
            </a:r>
            <a:r>
              <a:rPr lang="en-US" sz="2400" dirty="0">
                <a:latin typeface="Luiss Sans"/>
              </a:rPr>
              <a:t> e </a:t>
            </a:r>
            <a:r>
              <a:rPr lang="en-US" sz="2400" dirty="0" err="1">
                <a:latin typeface="Luiss Sans"/>
              </a:rPr>
              <a:t>sostenibilità</a:t>
            </a:r>
            <a:r>
              <a:rPr lang="en-US" sz="2400" dirty="0">
                <a:latin typeface="Luiss Sans"/>
              </a:rPr>
              <a:t>: chi </a:t>
            </a:r>
            <a:r>
              <a:rPr lang="en-US" sz="2400" dirty="0" err="1">
                <a:latin typeface="Luiss Sans"/>
              </a:rPr>
              <a:t>guida</a:t>
            </a:r>
            <a:r>
              <a:rPr lang="en-US" sz="2400" dirty="0">
                <a:latin typeface="Luiss Sans"/>
              </a:rPr>
              <a:t> il </a:t>
            </a:r>
            <a:r>
              <a:rPr lang="en-US" sz="2400" dirty="0" err="1">
                <a:latin typeface="Luiss Sans"/>
              </a:rPr>
              <a:t>cambiamento</a:t>
            </a:r>
            <a:r>
              <a:rPr lang="en-US" sz="2400" dirty="0">
                <a:latin typeface="Luiss Sans"/>
              </a:rPr>
              <a:t>? </a:t>
            </a:r>
            <a:br>
              <a:rPr lang="en-US" sz="2400" dirty="0">
                <a:latin typeface="Luiss Sans"/>
              </a:rPr>
            </a:br>
            <a:r>
              <a:rPr lang="en-US" sz="2400" dirty="0">
                <a:latin typeface="Luiss Sans"/>
              </a:rPr>
              <a:t>             </a:t>
            </a:r>
            <a:br>
              <a:rPr lang="en-US" sz="2400" dirty="0">
                <a:latin typeface="Luiss Sans"/>
              </a:rPr>
            </a:br>
            <a:r>
              <a:rPr lang="en-US" sz="2400" dirty="0">
                <a:latin typeface="Luiss Sans"/>
              </a:rPr>
              <a:t>             </a:t>
            </a:r>
            <a:r>
              <a:rPr lang="en-US" sz="2400" b="0" dirty="0">
                <a:latin typeface="Luiss Sans"/>
              </a:rPr>
              <a:t>Il </a:t>
            </a:r>
            <a:r>
              <a:rPr lang="en-US" sz="2400" b="0" dirty="0" err="1">
                <a:latin typeface="Luiss Sans"/>
              </a:rPr>
              <a:t>ruolo</a:t>
            </a:r>
            <a:r>
              <a:rPr lang="en-US" sz="2400" b="0" dirty="0">
                <a:latin typeface="Luiss Sans"/>
              </a:rPr>
              <a:t> </a:t>
            </a:r>
            <a:r>
              <a:rPr lang="en-US" sz="2400" b="0" dirty="0" err="1">
                <a:latin typeface="Luiss Sans"/>
              </a:rPr>
              <a:t>dell’UE</a:t>
            </a:r>
            <a:r>
              <a:rPr lang="en-US" sz="2400" b="0" dirty="0">
                <a:latin typeface="Luiss Sans"/>
              </a:rPr>
              <a:t> e </a:t>
            </a:r>
            <a:r>
              <a:rPr lang="en-US" sz="2400" b="0" dirty="0" err="1">
                <a:latin typeface="Luiss Sans"/>
              </a:rPr>
              <a:t>dello</a:t>
            </a:r>
            <a:r>
              <a:rPr lang="en-US" sz="2400" b="0" dirty="0">
                <a:latin typeface="Luiss Sans"/>
              </a:rPr>
              <a:t> </a:t>
            </a:r>
            <a:r>
              <a:rPr lang="en-US" sz="2400" b="0" dirty="0" err="1">
                <a:latin typeface="Luiss Sans"/>
              </a:rPr>
              <a:t>Stato</a:t>
            </a:r>
            <a:r>
              <a:rPr lang="en-US" sz="2400" b="0" dirty="0">
                <a:latin typeface="Luiss Sans"/>
              </a:rPr>
              <a:t> – a cura di Antonio Persico</a:t>
            </a:r>
            <a:br>
              <a:rPr lang="en-US" sz="2400" dirty="0">
                <a:latin typeface="Luiss Sans"/>
              </a:rPr>
            </a:br>
            <a:r>
              <a:rPr lang="en-US" sz="2400" dirty="0">
                <a:latin typeface="Luiss Sans"/>
              </a:rPr>
              <a:t> </a:t>
            </a:r>
            <a:br>
              <a:rPr lang="en-US" sz="3200" dirty="0">
                <a:latin typeface="Luiss Sans"/>
              </a:rPr>
            </a:br>
            <a:r>
              <a:rPr lang="en-US" sz="3200" dirty="0">
                <a:latin typeface="Luiss Sans"/>
              </a:rPr>
              <a:t>	</a:t>
            </a:r>
            <a:r>
              <a:rPr lang="en-US" sz="2400" dirty="0">
                <a:latin typeface="Luiss Sans"/>
              </a:rPr>
              <a:t>10 </a:t>
            </a:r>
            <a:r>
              <a:rPr lang="en-US" sz="2400" dirty="0" err="1">
                <a:latin typeface="Luiss Sans"/>
              </a:rPr>
              <a:t>febbraio</a:t>
            </a:r>
            <a:r>
              <a:rPr lang="en-US" sz="2400" dirty="0">
                <a:latin typeface="Luiss Sans"/>
              </a:rPr>
              <a:t> 2025</a:t>
            </a:r>
            <a:br>
              <a:rPr lang="en-US" dirty="0">
                <a:latin typeface="Luiss San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A8E4A225-89D1-4713-B7B6-24A1E43B17E9}"/>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04909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7D538-E6B7-3A96-7381-CBDEAD0AD4B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4597C5D-DEF7-C0D7-D95A-88B88420F349}"/>
              </a:ext>
            </a:extLst>
          </p:cNvPr>
          <p:cNvSpPr>
            <a:spLocks noGrp="1"/>
          </p:cNvSpPr>
          <p:nvPr>
            <p:ph type="ctrTitle"/>
          </p:nvPr>
        </p:nvSpPr>
        <p:spPr>
          <a:xfrm>
            <a:off x="939453" y="1198880"/>
            <a:ext cx="9920614" cy="4216539"/>
          </a:xfrm>
        </p:spPr>
        <p:txBody>
          <a:bodyPr/>
          <a:lstStyle/>
          <a:p>
            <a:pPr lvl="0">
              <a:lnSpc>
                <a:spcPct val="100000"/>
              </a:lnSpc>
            </a:pPr>
            <a:r>
              <a:rPr lang="it-IT" sz="1800" dirty="0"/>
              <a:t>L’INTERVENTO DELL’UNIONE NELL’ECONOMIA PER L’ INNOVAZIONE E LA SOSTENIBLITA</a:t>
            </a:r>
            <a:br>
              <a:rPr lang="it-IT" sz="1800" dirty="0"/>
            </a:br>
            <a:br>
              <a:rPr lang="it-IT" sz="1800" dirty="0"/>
            </a:br>
            <a:r>
              <a:rPr lang="it-IT" sz="1800" dirty="0"/>
              <a:t>- </a:t>
            </a:r>
            <a:r>
              <a:rPr lang="it-IT" sz="1800" b="0" dirty="0"/>
              <a:t>PNIEC in ambito energetico</a:t>
            </a:r>
            <a:br>
              <a:rPr lang="it-IT" sz="1800" dirty="0"/>
            </a:br>
            <a:r>
              <a:rPr lang="it-IT" sz="1800" dirty="0"/>
              <a:t>- </a:t>
            </a:r>
            <a:r>
              <a:rPr lang="it-IT" sz="2000" b="0" dirty="0" err="1"/>
              <a:t>NextGenerationEU</a:t>
            </a:r>
            <a:br>
              <a:rPr lang="it-IT" sz="2000" b="0" dirty="0"/>
            </a:br>
            <a:r>
              <a:rPr lang="it-IT" sz="2000" b="0" dirty="0"/>
              <a:t>- </a:t>
            </a:r>
            <a:r>
              <a:rPr lang="it-IT" sz="2000" b="0" dirty="0" err="1"/>
              <a:t>REPowerEU</a:t>
            </a:r>
            <a:br>
              <a:rPr lang="it-IT" sz="2000" b="0" dirty="0"/>
            </a:br>
            <a:r>
              <a:rPr lang="it-IT" sz="2000" b="0" dirty="0"/>
              <a:t>- Dispositivo per la ripresa e la resilienza </a:t>
            </a:r>
            <a:br>
              <a:rPr lang="it-IT" sz="2000" b="0" dirty="0"/>
            </a:br>
            <a:r>
              <a:rPr lang="it-IT" sz="2000" b="0" dirty="0"/>
              <a:t>- 291 mld euro in prestiti</a:t>
            </a:r>
            <a:br>
              <a:rPr lang="it-IT" sz="2000" b="0" dirty="0"/>
            </a:br>
            <a:r>
              <a:rPr lang="it-IT" sz="2000" b="0" dirty="0"/>
              <a:t>- 357 mld euro in sovvenzioni </a:t>
            </a:r>
            <a:br>
              <a:rPr lang="it-IT" sz="2000" b="0" dirty="0"/>
            </a:br>
            <a:r>
              <a:rPr lang="it-IT" sz="2000" b="0" dirty="0"/>
              <a:t>- Transizione verde, Crescita intelligente, sostenibile e inclusiva, Coesione sociale e territoriale, --- Politiche per la prossima generazione, Trasformazione digitale, Salute e resilienza economica, sociale e istituzionale</a:t>
            </a:r>
            <a:br>
              <a:rPr lang="it-IT" sz="2000" b="0" dirty="0"/>
            </a:br>
            <a:br>
              <a:rPr lang="en-US" sz="2000" b="0" dirty="0">
                <a:latin typeface="Luiss Sans"/>
                <a:sym typeface="Wingdings" pitchFamily="2" charset="2"/>
              </a:rPr>
            </a:br>
            <a:br>
              <a:rPr lang="en-US" sz="2000" dirty="0">
                <a:latin typeface="Luiss Sans"/>
              </a:rPr>
            </a:br>
            <a:endParaRPr lang="en-US" sz="2000" dirty="0">
              <a:latin typeface="Luiss Sans"/>
            </a:endParaRPr>
          </a:p>
        </p:txBody>
      </p:sp>
      <p:sp>
        <p:nvSpPr>
          <p:cNvPr id="5" name="Segnaposto testo 4">
            <a:extLst>
              <a:ext uri="{FF2B5EF4-FFF2-40B4-BE49-F238E27FC236}">
                <a16:creationId xmlns:a16="http://schemas.microsoft.com/office/drawing/2014/main" id="{38B2C71A-29C6-E7E9-81DC-B99A6F0944BF}"/>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95415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6BB72-F016-A8F7-3359-F93803B1E69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76A98F1-86E6-AD12-AB0E-9A92FCA88C7C}"/>
              </a:ext>
            </a:extLst>
          </p:cNvPr>
          <p:cNvSpPr>
            <a:spLocks noGrp="1"/>
          </p:cNvSpPr>
          <p:nvPr>
            <p:ph type="ctrTitle"/>
          </p:nvPr>
        </p:nvSpPr>
        <p:spPr>
          <a:xfrm>
            <a:off x="939453" y="1219200"/>
            <a:ext cx="9920614" cy="4688976"/>
          </a:xfrm>
        </p:spPr>
        <p:txBody>
          <a:bodyPr/>
          <a:lstStyle/>
          <a:p>
            <a:pPr lvl="0">
              <a:lnSpc>
                <a:spcPct val="110000"/>
              </a:lnSpc>
            </a:pPr>
            <a:r>
              <a:rPr lang="en-US" sz="2000" dirty="0">
                <a:latin typeface="Luiss Sans"/>
                <a:sym typeface="Wingdings" pitchFamily="2" charset="2"/>
              </a:rPr>
              <a:t>Il RUOLO DELLO STATO</a:t>
            </a:r>
            <a:br>
              <a:rPr lang="en-US" sz="2000" dirty="0">
                <a:latin typeface="Luiss Sans"/>
                <a:sym typeface="Wingdings" pitchFamily="2" charset="2"/>
              </a:rPr>
            </a:br>
            <a:r>
              <a:rPr lang="it-IT" sz="1800" dirty="0"/>
              <a:t>Il riparto della potestà legislativa (art. 117 cost)</a:t>
            </a:r>
            <a:br>
              <a:rPr lang="it-IT" sz="1800" dirty="0"/>
            </a:br>
            <a:r>
              <a:rPr lang="it-IT" sz="1800" dirty="0"/>
              <a:t>Lo Stato ha potestà legislativa esclusiva riguardo a:</a:t>
            </a:r>
            <a:br>
              <a:rPr lang="it-IT" sz="1800" dirty="0"/>
            </a:br>
            <a:r>
              <a:rPr lang="it-IT" sz="1800" b="0" dirty="0">
                <a:solidFill>
                  <a:srgbClr val="333333"/>
                </a:solidFill>
                <a:latin typeface="Luiss Sans"/>
              </a:rPr>
              <a:t>e) …tutela della concorrenza; … sistema tributario e contabile dello Stato; armonizzazione dei bilanci pubblici; perequazione delle risorse finanziarie;</a:t>
            </a:r>
            <a:br>
              <a:rPr lang="it-IT" sz="1800" b="0" dirty="0">
                <a:latin typeface="Luiss Sans"/>
              </a:rPr>
            </a:br>
            <a:r>
              <a:rPr lang="it-IT" sz="1800" b="0" dirty="0">
                <a:solidFill>
                  <a:srgbClr val="333333"/>
                </a:solidFill>
                <a:latin typeface="Luiss Sans"/>
              </a:rPr>
              <a:t>m) determinazione dei livelli essenziali delle prestazioni concernenti i diritti civili e sociali che devono essere garantiti su tutto il territorio nazionale;</a:t>
            </a:r>
            <a:br>
              <a:rPr lang="it-IT" sz="1800" b="0" dirty="0">
                <a:solidFill>
                  <a:srgbClr val="333333"/>
                </a:solidFill>
                <a:latin typeface="Luiss Sans"/>
              </a:rPr>
            </a:br>
            <a:r>
              <a:rPr lang="it-IT" sz="1800" b="0" dirty="0">
                <a:solidFill>
                  <a:srgbClr val="333333"/>
                </a:solidFill>
                <a:latin typeface="Luiss Sans"/>
              </a:rPr>
              <a:t>r) pesi, misure e determinazione del tempo; coordinamento informativo statistico e informatico dei dati dell'amministrazione statale, regionale e locale; opere dell'ingegno;</a:t>
            </a:r>
            <a:br>
              <a:rPr lang="it-IT" sz="1800" b="0" dirty="0">
                <a:solidFill>
                  <a:srgbClr val="333333"/>
                </a:solidFill>
                <a:latin typeface="Luiss Sans"/>
              </a:rPr>
            </a:br>
            <a:r>
              <a:rPr lang="it-IT" sz="1800" b="0" dirty="0">
                <a:solidFill>
                  <a:srgbClr val="333333"/>
                </a:solidFill>
                <a:latin typeface="Luiss Sans"/>
              </a:rPr>
              <a:t>s) tutela dell'ambiente, dell'ecosistema e dei beni culturali</a:t>
            </a:r>
            <a:r>
              <a:rPr lang="it-IT" sz="1800" dirty="0">
                <a:solidFill>
                  <a:srgbClr val="333333"/>
                </a:solidFill>
                <a:latin typeface="Titillium Web" pitchFamily="2"/>
              </a:rPr>
              <a:t>.</a:t>
            </a:r>
            <a:br>
              <a:rPr lang="it-IT" sz="1800" dirty="0">
                <a:solidFill>
                  <a:srgbClr val="333333"/>
                </a:solidFill>
                <a:latin typeface="Titillium Web" pitchFamily="2"/>
              </a:rPr>
            </a:br>
            <a:br>
              <a:rPr lang="en-US" sz="1800" dirty="0"/>
            </a:br>
            <a:br>
              <a:rPr lang="en-US" sz="1800" dirty="0"/>
            </a:br>
            <a:br>
              <a:rPr lang="en-US" sz="2000" b="0" dirty="0">
                <a:latin typeface="Luiss Sans"/>
                <a:sym typeface="Wingdings" pitchFamily="2" charset="2"/>
              </a:rPr>
            </a:br>
            <a:br>
              <a:rPr lang="en-US" sz="2000" dirty="0">
                <a:latin typeface="Luiss Sans"/>
              </a:rPr>
            </a:br>
            <a:endParaRPr lang="en-US" sz="2000" dirty="0">
              <a:latin typeface="Luiss Sans"/>
            </a:endParaRPr>
          </a:p>
        </p:txBody>
      </p:sp>
      <p:sp>
        <p:nvSpPr>
          <p:cNvPr id="5" name="Segnaposto testo 4">
            <a:extLst>
              <a:ext uri="{FF2B5EF4-FFF2-40B4-BE49-F238E27FC236}">
                <a16:creationId xmlns:a16="http://schemas.microsoft.com/office/drawing/2014/main" id="{A9AE8C79-B1A3-E872-12A1-6A5FE47C6A69}"/>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6252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A0C01-19A4-8AF3-42A5-9074AF47B10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795F828-1C21-610F-E9B7-EABF8E942BD0}"/>
              </a:ext>
            </a:extLst>
          </p:cNvPr>
          <p:cNvSpPr>
            <a:spLocks noGrp="1"/>
          </p:cNvSpPr>
          <p:nvPr>
            <p:ph type="ctrTitle"/>
          </p:nvPr>
        </p:nvSpPr>
        <p:spPr>
          <a:xfrm>
            <a:off x="990253" y="1330960"/>
            <a:ext cx="9920614" cy="3157788"/>
          </a:xfrm>
        </p:spPr>
        <p:txBody>
          <a:bodyPr/>
          <a:lstStyle/>
          <a:p>
            <a:pPr marL="0" lvl="0" indent="0">
              <a:buNone/>
            </a:pPr>
            <a:r>
              <a:rPr lang="it-IT" sz="2800" dirty="0">
                <a:latin typeface="Luiss Sans"/>
              </a:rPr>
              <a:t>Potestà legislativa concorrente (lo Stato definisce i principi fondamentali)</a:t>
            </a:r>
            <a:br>
              <a:rPr lang="it-IT" sz="2800" dirty="0">
                <a:latin typeface="Luiss Sans"/>
              </a:rPr>
            </a:br>
            <a:r>
              <a:rPr lang="it-IT" sz="2800" b="0" dirty="0">
                <a:solidFill>
                  <a:srgbClr val="333333"/>
                </a:solidFill>
                <a:latin typeface="Luiss Sans"/>
              </a:rPr>
              <a:t>professioni; ricerca scientifica e tecnologica e sostegno all'innovazione per i settori produttivi; tutela della salute; … grandi reti di trasporto e di navigazione; ordinamento della comunicazione; produzione, trasporto e distribuzione nazionale dell'energia;</a:t>
            </a:r>
            <a:br>
              <a:rPr lang="it-IT" sz="1200" dirty="0"/>
            </a:br>
            <a:br>
              <a:rPr lang="en-US" sz="2000" b="0" dirty="0">
                <a:latin typeface="Luiss Sans"/>
                <a:sym typeface="Wingdings" pitchFamily="2" charset="2"/>
              </a:rPr>
            </a:br>
            <a:br>
              <a:rPr lang="en-US" sz="2000" dirty="0">
                <a:latin typeface="Luiss Sans"/>
              </a:rPr>
            </a:br>
            <a:endParaRPr lang="en-US" sz="2000" dirty="0">
              <a:latin typeface="Luiss Sans"/>
            </a:endParaRPr>
          </a:p>
        </p:txBody>
      </p:sp>
      <p:sp>
        <p:nvSpPr>
          <p:cNvPr id="5" name="Segnaposto testo 4">
            <a:extLst>
              <a:ext uri="{FF2B5EF4-FFF2-40B4-BE49-F238E27FC236}">
                <a16:creationId xmlns:a16="http://schemas.microsoft.com/office/drawing/2014/main" id="{3FE058EE-552E-B5D0-E309-7924B75357BF}"/>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89539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18678-B664-5136-4AC4-01AA9D78175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2BF8E0D-9010-012F-4442-FC32A6FD61C4}"/>
              </a:ext>
            </a:extLst>
          </p:cNvPr>
          <p:cNvSpPr>
            <a:spLocks noGrp="1"/>
          </p:cNvSpPr>
          <p:nvPr>
            <p:ph type="ctrTitle"/>
          </p:nvPr>
        </p:nvSpPr>
        <p:spPr>
          <a:xfrm>
            <a:off x="1025219" y="1372707"/>
            <a:ext cx="9920614" cy="3240887"/>
          </a:xfrm>
        </p:spPr>
        <p:txBody>
          <a:bodyPr/>
          <a:lstStyle/>
          <a:p>
            <a:pPr lvl="0"/>
            <a:r>
              <a:rPr lang="it-IT" sz="1800" dirty="0">
                <a:latin typeface="Luiss Sans"/>
              </a:rPr>
              <a:t>TUTELA DELLA CONCORRENZA: C. COST. 104/2021</a:t>
            </a:r>
            <a:br>
              <a:rPr lang="it-IT" sz="1800" dirty="0">
                <a:latin typeface="Luiss Sans"/>
              </a:rPr>
            </a:br>
            <a:br>
              <a:rPr lang="it-IT" sz="1800" dirty="0">
                <a:latin typeface="Luiss Sans"/>
              </a:rPr>
            </a:br>
            <a:br>
              <a:rPr lang="it-IT" sz="1800" dirty="0">
                <a:latin typeface="Luiss Sans"/>
              </a:rPr>
            </a:br>
            <a:r>
              <a:rPr lang="it-IT" sz="2000" b="0" kern="0" dirty="0">
                <a:solidFill>
                  <a:srgbClr val="000000"/>
                </a:solidFill>
                <a:latin typeface="Luiss Sans"/>
              </a:rPr>
              <a:t>«compete allo Stato prevedere le misure incentivanti atte a ridurre gli squilibri tra le imprese operanti nel settore»;</a:t>
            </a:r>
            <a:br>
              <a:rPr lang="it-IT" sz="2000" b="0" kern="0" dirty="0">
                <a:solidFill>
                  <a:srgbClr val="000000"/>
                </a:solidFill>
                <a:latin typeface="Luiss Sans"/>
              </a:rPr>
            </a:br>
            <a:br>
              <a:rPr lang="it-IT" sz="2000" b="0" kern="0" dirty="0">
                <a:solidFill>
                  <a:srgbClr val="000000"/>
                </a:solidFill>
                <a:latin typeface="Luiss Sans"/>
              </a:rPr>
            </a:br>
            <a:r>
              <a:rPr lang="it-IT" sz="2000" b="0" kern="0" dirty="0">
                <a:solidFill>
                  <a:srgbClr val="000000"/>
                </a:solidFill>
                <a:latin typeface="Luiss Sans"/>
              </a:rPr>
              <a:t>«sono riservati allo Stato gli interventi volti, per l’accessibilità a tutti gli operatori e per l’impatto complessivo, a incidere sull’equilibrio economico generale, mentre le Regioni possono, nell’esercizio delle competenze legislative concorrenti o residuali, prevedere «</a:t>
            </a:r>
            <a:r>
              <a:rPr lang="it-IT" sz="2000" b="0" i="1" kern="0" dirty="0">
                <a:solidFill>
                  <a:srgbClr val="000000"/>
                </a:solidFill>
                <a:latin typeface="Luiss Sans"/>
              </a:rPr>
              <a:t>gli interventi sintonizzati sulla realtà produttiva regionale</a:t>
            </a:r>
            <a:r>
              <a:rPr lang="it-IT" sz="2000" b="0" kern="0" dirty="0">
                <a:solidFill>
                  <a:srgbClr val="000000"/>
                </a:solidFill>
                <a:latin typeface="Luiss Sans"/>
              </a:rPr>
              <a:t>», purché non ostacolino la libera circolazione di persone o cose» (cit. A. Persico, Tesi di dottorato).</a:t>
            </a:r>
            <a:br>
              <a:rPr lang="it-IT" sz="2000" kern="0" dirty="0">
                <a:solidFill>
                  <a:srgbClr val="000000"/>
                </a:solidFill>
                <a:latin typeface="Times New Roman" pitchFamily="18"/>
              </a:rPr>
            </a:br>
            <a:endParaRPr lang="en-US" sz="2000" dirty="0">
              <a:latin typeface="Luiss Sans"/>
            </a:endParaRPr>
          </a:p>
        </p:txBody>
      </p:sp>
      <p:sp>
        <p:nvSpPr>
          <p:cNvPr id="5" name="Segnaposto testo 4">
            <a:extLst>
              <a:ext uri="{FF2B5EF4-FFF2-40B4-BE49-F238E27FC236}">
                <a16:creationId xmlns:a16="http://schemas.microsoft.com/office/drawing/2014/main" id="{818C9E10-5614-7D67-6995-15B751262017}"/>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26917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314F1-7609-75FF-7F50-D8EDB52E9FB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5FC53A-8F2B-CDE9-7E3B-61906C4C3314}"/>
              </a:ext>
            </a:extLst>
          </p:cNvPr>
          <p:cNvSpPr>
            <a:spLocks noGrp="1"/>
          </p:cNvSpPr>
          <p:nvPr>
            <p:ph type="ctrTitle"/>
          </p:nvPr>
        </p:nvSpPr>
        <p:spPr>
          <a:xfrm>
            <a:off x="926631" y="1285319"/>
            <a:ext cx="9920614" cy="4106509"/>
          </a:xfrm>
        </p:spPr>
        <p:txBody>
          <a:bodyPr/>
          <a:lstStyle/>
          <a:p>
            <a:pPr lvl="0"/>
            <a:r>
              <a:rPr lang="en-US" sz="1800" dirty="0">
                <a:solidFill>
                  <a:schemeClr val="tx2">
                    <a:lumMod val="75000"/>
                  </a:schemeClr>
                </a:solidFill>
                <a:latin typeface="Luiss Sans"/>
              </a:rPr>
              <a:t>IL PNRR</a:t>
            </a:r>
            <a:br>
              <a:rPr lang="en-US" sz="1800" dirty="0">
                <a:solidFill>
                  <a:schemeClr val="tx2">
                    <a:lumMod val="75000"/>
                  </a:schemeClr>
                </a:solidFill>
                <a:latin typeface="Luiss Sans"/>
              </a:rPr>
            </a:br>
            <a:r>
              <a:rPr lang="it-IT" sz="1800" b="0" dirty="0">
                <a:solidFill>
                  <a:schemeClr val="tx2">
                    <a:lumMod val="75000"/>
                  </a:schemeClr>
                </a:solidFill>
                <a:latin typeface="Luiss Sans"/>
              </a:rPr>
              <a:t>194,4 mld euro in 7 missioni: Digitalizzazione, innovazione, competitività, cultura e turismo; Rivoluzione verde e transizione ecologica; Infrastrutture per una mobilità sostenibile; Istruzione e ricerca; Inclusione e coesione; Salute; </a:t>
            </a:r>
            <a:r>
              <a:rPr lang="it-IT" sz="1800" b="0" dirty="0" err="1">
                <a:solidFill>
                  <a:schemeClr val="tx2">
                    <a:lumMod val="75000"/>
                  </a:schemeClr>
                </a:solidFill>
                <a:latin typeface="Luiss Sans"/>
              </a:rPr>
              <a:t>RepowerEU</a:t>
            </a:r>
            <a:br>
              <a:rPr lang="it-IT" sz="1800" b="0" dirty="0">
                <a:solidFill>
                  <a:schemeClr val="tx2">
                    <a:lumMod val="75000"/>
                  </a:schemeClr>
                </a:solidFill>
                <a:latin typeface="Luiss Sans"/>
              </a:rPr>
            </a:br>
            <a:br>
              <a:rPr lang="en-US" sz="1800" b="0" dirty="0">
                <a:solidFill>
                  <a:schemeClr val="tx2">
                    <a:lumMod val="75000"/>
                  </a:schemeClr>
                </a:solidFill>
                <a:latin typeface="Luiss Sans"/>
              </a:rPr>
            </a:br>
            <a:r>
              <a:rPr lang="en-US" sz="1800" b="0" dirty="0" err="1">
                <a:solidFill>
                  <a:schemeClr val="tx2">
                    <a:lumMod val="75000"/>
                  </a:schemeClr>
                </a:solidFill>
                <a:latin typeface="Luiss Sans"/>
              </a:rPr>
              <a:t>Missione</a:t>
            </a:r>
            <a:r>
              <a:rPr lang="en-US" sz="1800" b="0" dirty="0">
                <a:solidFill>
                  <a:schemeClr val="tx2">
                    <a:lumMod val="75000"/>
                  </a:schemeClr>
                </a:solidFill>
                <a:latin typeface="Luiss Sans"/>
              </a:rPr>
              <a:t> 1: </a:t>
            </a:r>
            <a:r>
              <a:rPr lang="it-IT" sz="1800" b="0" dirty="0">
                <a:solidFill>
                  <a:schemeClr val="tx2">
                    <a:lumMod val="75000"/>
                  </a:schemeClr>
                </a:solidFill>
                <a:latin typeface="Luiss Sans"/>
              </a:rPr>
              <a:t>: Digitalizzazione, innovazione, competitività, cultura e turismo (41,34 mld). </a:t>
            </a:r>
            <a:r>
              <a:rPr lang="it-IT" sz="1800" b="0" dirty="0">
                <a:solidFill>
                  <a:schemeClr val="tx2">
                    <a:lumMod val="75000"/>
                  </a:schemeClr>
                </a:solidFill>
                <a:latin typeface="Luiss Sans"/>
                <a:ea typeface="Segoe UI Symbol" pitchFamily="34"/>
              </a:rPr>
              <a:t>Componente 1: Digitalizzazione, innovazione e sicurezza della PA</a:t>
            </a:r>
            <a:br>
              <a:rPr lang="it-IT" sz="1800" b="0" dirty="0">
                <a:solidFill>
                  <a:schemeClr val="tx2">
                    <a:lumMod val="75000"/>
                  </a:schemeClr>
                </a:solidFill>
                <a:latin typeface="Luiss Sans"/>
                <a:ea typeface="Segoe UI Symbol" pitchFamily="34"/>
              </a:rPr>
            </a:br>
            <a:r>
              <a:rPr lang="it-IT" sz="1800" b="0" dirty="0">
                <a:solidFill>
                  <a:schemeClr val="tx2">
                    <a:lumMod val="75000"/>
                  </a:schemeClr>
                </a:solidFill>
                <a:latin typeface="Luiss Sans"/>
                <a:ea typeface="Segoe UI Symbol" pitchFamily="34"/>
              </a:rPr>
              <a:t>Investimenti: </a:t>
            </a:r>
            <a:r>
              <a:rPr lang="it-IT" sz="1800" b="0" dirty="0">
                <a:solidFill>
                  <a:schemeClr val="tx2">
                    <a:lumMod val="75000"/>
                  </a:schemeClr>
                </a:solidFill>
                <a:latin typeface="Luiss Sans"/>
                <a:ea typeface="Segoe UI Symbol" pitchFamily="34"/>
                <a:hlinkClick r:id="rId2">
                  <a:extLst>
                    <a:ext uri="{A12FA001-AC4F-418D-AE19-62706E023703}">
                      <ahyp:hlinkClr xmlns:ahyp="http://schemas.microsoft.com/office/drawing/2018/hyperlinkcolor" val="tx"/>
                    </a:ext>
                  </a:extLst>
                </a:hlinkClick>
              </a:rPr>
              <a:t>Abilitazione e facilitazione migrazione al Cloud</a:t>
            </a:r>
            <a:r>
              <a:rPr lang="it-IT" sz="1800" b="0" dirty="0">
                <a:solidFill>
                  <a:schemeClr val="tx2">
                    <a:lumMod val="75000"/>
                  </a:schemeClr>
                </a:solidFill>
                <a:latin typeface="Luiss Sans"/>
                <a:ea typeface="Segoe UI Symbol" pitchFamily="34"/>
              </a:rPr>
              <a:t> (1mld), </a:t>
            </a:r>
            <a:r>
              <a:rPr lang="it-IT" sz="1800" b="0" dirty="0">
                <a:solidFill>
                  <a:schemeClr val="tx2">
                    <a:lumMod val="75000"/>
                  </a:schemeClr>
                </a:solidFill>
                <a:latin typeface="Luiss Sans"/>
                <a:ea typeface="Segoe UI Symbol" pitchFamily="34"/>
                <a:hlinkClick r:id="rId3">
                  <a:extLst>
                    <a:ext uri="{A12FA001-AC4F-418D-AE19-62706E023703}">
                      <ahyp:hlinkClr xmlns:ahyp="http://schemas.microsoft.com/office/drawing/2018/hyperlinkcolor" val="tx"/>
                    </a:ext>
                  </a:extLst>
                </a:hlinkClick>
              </a:rPr>
              <a:t>Competenze digitali di base</a:t>
            </a:r>
            <a:r>
              <a:rPr lang="it-IT" sz="1800" b="0" dirty="0">
                <a:solidFill>
                  <a:schemeClr val="tx2">
                    <a:lumMod val="75000"/>
                  </a:schemeClr>
                </a:solidFill>
                <a:latin typeface="Luiss Sans"/>
                <a:ea typeface="Segoe UI Symbol" pitchFamily="34"/>
              </a:rPr>
              <a:t> (195mln), Cybersicurezza (623 mln), Dati e interoperabilità (646 mln); </a:t>
            </a:r>
            <a:r>
              <a:rPr lang="it-IT" sz="1800" b="0" dirty="0">
                <a:solidFill>
                  <a:schemeClr val="tx2">
                    <a:lumMod val="75000"/>
                  </a:schemeClr>
                </a:solidFill>
                <a:latin typeface="Luiss Sans"/>
                <a:ea typeface="Segoe UI Symbol" pitchFamily="34"/>
                <a:hlinkClick r:id="rId4">
                  <a:extLst>
                    <a:ext uri="{A12FA001-AC4F-418D-AE19-62706E023703}">
                      <ahyp:hlinkClr xmlns:ahyp="http://schemas.microsoft.com/office/drawing/2018/hyperlinkcolor" val="tx"/>
                    </a:ext>
                  </a:extLst>
                </a:hlinkClick>
              </a:rPr>
              <a:t>Digitalizzazione delle grandi amministrazioni centrali</a:t>
            </a:r>
            <a:r>
              <a:rPr lang="it-IT" sz="1800" b="0" dirty="0">
                <a:solidFill>
                  <a:schemeClr val="tx2">
                    <a:lumMod val="75000"/>
                  </a:schemeClr>
                </a:solidFill>
                <a:latin typeface="Luiss Sans"/>
                <a:ea typeface="Segoe UI Symbol" pitchFamily="34"/>
              </a:rPr>
              <a:t> (611 mln ca); Infrastrutture digitali (900 mln ca)</a:t>
            </a:r>
            <a:br>
              <a:rPr lang="it-IT" sz="1800" b="0" dirty="0">
                <a:solidFill>
                  <a:schemeClr val="tx2">
                    <a:lumMod val="75000"/>
                  </a:schemeClr>
                </a:solidFill>
                <a:latin typeface="Luiss Sans"/>
                <a:ea typeface="Segoe UI Symbol" pitchFamily="34"/>
              </a:rPr>
            </a:br>
            <a:br>
              <a:rPr lang="it-IT" sz="1800" b="0" dirty="0">
                <a:solidFill>
                  <a:schemeClr val="tx2">
                    <a:lumMod val="75000"/>
                  </a:schemeClr>
                </a:solidFill>
                <a:latin typeface="Luiss Sans"/>
                <a:ea typeface="Segoe UI Symbol" pitchFamily="34"/>
              </a:rPr>
            </a:br>
            <a:r>
              <a:rPr lang="it-IT" sz="1800" b="0" dirty="0">
                <a:solidFill>
                  <a:schemeClr val="tx2">
                    <a:lumMod val="75000"/>
                  </a:schemeClr>
                </a:solidFill>
                <a:latin typeface="Luiss Sans"/>
              </a:rPr>
              <a:t>Componente 2: digitalizzazione, innovazione e competitività del sistema produttivo.</a:t>
            </a:r>
            <a:br>
              <a:rPr lang="it-IT" sz="1800" b="0" dirty="0">
                <a:solidFill>
                  <a:schemeClr val="tx2">
                    <a:lumMod val="75000"/>
                  </a:schemeClr>
                </a:solidFill>
                <a:latin typeface="Luiss Sans"/>
              </a:rPr>
            </a:br>
            <a:r>
              <a:rPr lang="it-IT" sz="1800" b="0" dirty="0">
                <a:solidFill>
                  <a:schemeClr val="tx2">
                    <a:lumMod val="75000"/>
                  </a:schemeClr>
                </a:solidFill>
                <a:latin typeface="Luiss Sans"/>
              </a:rPr>
              <a:t>Investimenti: </a:t>
            </a:r>
            <a:r>
              <a:rPr lang="it-IT" sz="1800" b="0" dirty="0">
                <a:solidFill>
                  <a:schemeClr val="tx2">
                    <a:lumMod val="75000"/>
                  </a:schemeClr>
                </a:solidFill>
                <a:latin typeface="Luiss Sans"/>
                <a:hlinkClick r:id="rId5">
                  <a:extLst>
                    <a:ext uri="{A12FA001-AC4F-418D-AE19-62706E023703}">
                      <ahyp:hlinkClr xmlns:ahyp="http://schemas.microsoft.com/office/drawing/2018/hyperlinkcolor" val="tx"/>
                    </a:ext>
                  </a:extLst>
                </a:hlinkClick>
              </a:rPr>
              <a:t>Reti ultraveloci – Banda </a:t>
            </a:r>
            <a:r>
              <a:rPr lang="it-IT" sz="1800" b="0" dirty="0" err="1">
                <a:solidFill>
                  <a:schemeClr val="tx2">
                    <a:lumMod val="75000"/>
                  </a:schemeClr>
                </a:solidFill>
                <a:latin typeface="Luiss Sans"/>
                <a:hlinkClick r:id="rId5">
                  <a:extLst>
                    <a:ext uri="{A12FA001-AC4F-418D-AE19-62706E023703}">
                      <ahyp:hlinkClr xmlns:ahyp="http://schemas.microsoft.com/office/drawing/2018/hyperlinkcolor" val="tx"/>
                    </a:ext>
                  </a:extLst>
                </a:hlinkClick>
              </a:rPr>
              <a:t>ultralarga</a:t>
            </a:r>
            <a:r>
              <a:rPr lang="it-IT" sz="1800" b="0" dirty="0">
                <a:solidFill>
                  <a:schemeClr val="tx2">
                    <a:lumMod val="75000"/>
                  </a:schemeClr>
                </a:solidFill>
                <a:latin typeface="Luiss Sans"/>
                <a:hlinkClick r:id="rId5">
                  <a:extLst>
                    <a:ext uri="{A12FA001-AC4F-418D-AE19-62706E023703}">
                      <ahyp:hlinkClr xmlns:ahyp="http://schemas.microsoft.com/office/drawing/2018/hyperlinkcolor" val="tx"/>
                    </a:ext>
                  </a:extLst>
                </a:hlinkClick>
              </a:rPr>
              <a:t> e 5G</a:t>
            </a:r>
            <a:r>
              <a:rPr lang="it-IT" sz="1800" b="0" dirty="0">
                <a:solidFill>
                  <a:schemeClr val="tx2">
                    <a:lumMod val="75000"/>
                  </a:schemeClr>
                </a:solidFill>
                <a:latin typeface="Luiss Sans"/>
              </a:rPr>
              <a:t> (5,3mld ca); Transizione 4.0 (13,4 mld ca); </a:t>
            </a:r>
            <a:r>
              <a:rPr lang="it-IT" sz="1800" b="0" dirty="0">
                <a:solidFill>
                  <a:schemeClr val="tx2">
                    <a:lumMod val="75000"/>
                  </a:schemeClr>
                </a:solidFill>
                <a:latin typeface="Luiss Sans"/>
                <a:hlinkClick r:id="rId6">
                  <a:extLst>
                    <a:ext uri="{A12FA001-AC4F-418D-AE19-62706E023703}">
                      <ahyp:hlinkClr xmlns:ahyp="http://schemas.microsoft.com/office/drawing/2018/hyperlinkcolor" val="tx"/>
                    </a:ext>
                  </a:extLst>
                </a:hlinkClick>
              </a:rPr>
              <a:t>Innovazione e tecnologia della Microelettronica</a:t>
            </a:r>
            <a:r>
              <a:rPr lang="it-IT" sz="1800" b="0" dirty="0">
                <a:solidFill>
                  <a:schemeClr val="tx2">
                    <a:lumMod val="75000"/>
                  </a:schemeClr>
                </a:solidFill>
                <a:latin typeface="Luiss Sans"/>
              </a:rPr>
              <a:t> (340 mln)</a:t>
            </a:r>
            <a:br>
              <a:rPr lang="it-IT" sz="1800" dirty="0">
                <a:latin typeface="Luiss Sans"/>
              </a:rPr>
            </a:br>
            <a:br>
              <a:rPr lang="it-IT" sz="1800" dirty="0">
                <a:latin typeface="Luiss Sans"/>
              </a:rPr>
            </a:br>
            <a:br>
              <a:rPr lang="it-IT" sz="1050" dirty="0">
                <a:solidFill>
                  <a:srgbClr val="19191A"/>
                </a:solidFill>
                <a:latin typeface="Titillium Web" pitchFamily="2"/>
              </a:rPr>
            </a:br>
            <a:endParaRPr lang="en-US" sz="1600" dirty="0">
              <a:latin typeface="Luiss Sans"/>
            </a:endParaRPr>
          </a:p>
        </p:txBody>
      </p:sp>
      <p:sp>
        <p:nvSpPr>
          <p:cNvPr id="5" name="Segnaposto testo 4">
            <a:extLst>
              <a:ext uri="{FF2B5EF4-FFF2-40B4-BE49-F238E27FC236}">
                <a16:creationId xmlns:a16="http://schemas.microsoft.com/office/drawing/2014/main" id="{96E1AFF3-EAE4-A181-6C62-642FD5661B95}"/>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82422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EF98D-DA20-648B-20E9-03C1DD046D3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A951D35-8C35-45DF-3B77-3D7D852BE12A}"/>
              </a:ext>
            </a:extLst>
          </p:cNvPr>
          <p:cNvSpPr>
            <a:spLocks noGrp="1"/>
          </p:cNvSpPr>
          <p:nvPr>
            <p:ph type="ctrTitle"/>
          </p:nvPr>
        </p:nvSpPr>
        <p:spPr>
          <a:xfrm>
            <a:off x="926631" y="1285319"/>
            <a:ext cx="9920614" cy="4124206"/>
          </a:xfrm>
        </p:spPr>
        <p:txBody>
          <a:bodyPr/>
          <a:lstStyle/>
          <a:p>
            <a:pPr lvl="0">
              <a:lnSpc>
                <a:spcPct val="100000"/>
              </a:lnSpc>
            </a:pPr>
            <a:r>
              <a:rPr lang="it-IT" sz="1400" dirty="0">
                <a:latin typeface="Luiss Sans"/>
              </a:rPr>
              <a:t>TRANSIZIONE 4.0 (cit. WWW.ITALIADOMANI.GOV.IT)</a:t>
            </a:r>
            <a:br>
              <a:rPr lang="it-IT" sz="1400" dirty="0">
                <a:latin typeface="Luiss Sans"/>
              </a:rPr>
            </a:br>
            <a:br>
              <a:rPr lang="it-IT" sz="1400" dirty="0">
                <a:latin typeface="Luiss Sans"/>
              </a:rPr>
            </a:br>
            <a:r>
              <a:rPr lang="it-IT" sz="1400" b="0" dirty="0">
                <a:solidFill>
                  <a:schemeClr val="accent1">
                    <a:lumMod val="50000"/>
                  </a:schemeClr>
                </a:solidFill>
                <a:latin typeface="Luiss Sans"/>
              </a:rPr>
              <a:t>«l’investimento punta a sostenere la trasformazione digitale delle imprese incentivando gli investimenti privati in attività che sostengono la digitalizzazione; consiste in un regime di credito d’imposta e copre le spese da richiedere nelle dichiarazioni dei redditi tra il 1° gennaio 2021 e il 31 dicembre 2023. Comprende anche la definizione di codici di credito d’imposta per consentire ai beneficiari di utilizzarli con il modello F24 per:</a:t>
            </a:r>
            <a:br>
              <a:rPr lang="it-IT" sz="1400" b="0" dirty="0">
                <a:solidFill>
                  <a:schemeClr val="accent1">
                    <a:lumMod val="50000"/>
                  </a:schemeClr>
                </a:solidFill>
                <a:latin typeface="Luiss Sans"/>
              </a:rPr>
            </a:br>
            <a:r>
              <a:rPr lang="it-IT" sz="1400" b="0" dirty="0">
                <a:solidFill>
                  <a:schemeClr val="accent1">
                    <a:lumMod val="50000"/>
                  </a:schemeClr>
                </a:solidFill>
                <a:latin typeface="Luiss Sans"/>
              </a:rPr>
              <a:t>beni strumentali materiali 4.0 (macchine di produzione controllate da sistemi informatici, macchine e sistemi per il controllo di prodotti o processi, e sistemi interattivi); beni strumentali immateriali 4.0 (3D, sistemi di comunicazione intra-fabbrica, intelligenza artificiale e software di apprendimento automatico; sistemi, piattaforme e applicazioni); beni immateriali di investimento standard (software relativo alla gestione aziendale);</a:t>
            </a:r>
            <a:br>
              <a:rPr lang="it-IT" sz="1400" b="0" dirty="0">
                <a:solidFill>
                  <a:schemeClr val="accent1">
                    <a:lumMod val="50000"/>
                  </a:schemeClr>
                </a:solidFill>
                <a:latin typeface="Luiss Sans"/>
              </a:rPr>
            </a:br>
            <a:br>
              <a:rPr lang="it-IT" sz="1400" b="0" dirty="0">
                <a:solidFill>
                  <a:schemeClr val="accent1">
                    <a:lumMod val="50000"/>
                  </a:schemeClr>
                </a:solidFill>
                <a:latin typeface="Luiss Sans"/>
              </a:rPr>
            </a:br>
            <a:r>
              <a:rPr lang="it-IT" sz="1400" b="0" dirty="0">
                <a:solidFill>
                  <a:schemeClr val="accent1">
                    <a:lumMod val="50000"/>
                  </a:schemeClr>
                </a:solidFill>
                <a:latin typeface="Luiss Sans"/>
              </a:rPr>
              <a:t>attività di ricerca, sviluppo e innovazione per l’innovazione verde, digitale e di progettazione;</a:t>
            </a:r>
            <a:br>
              <a:rPr lang="it-IT" sz="1400" b="0" dirty="0">
                <a:solidFill>
                  <a:schemeClr val="accent1">
                    <a:lumMod val="50000"/>
                  </a:schemeClr>
                </a:solidFill>
                <a:latin typeface="Luiss Sans"/>
              </a:rPr>
            </a:br>
            <a:br>
              <a:rPr lang="it-IT" sz="1400" b="0" dirty="0">
                <a:solidFill>
                  <a:schemeClr val="accent1">
                    <a:lumMod val="50000"/>
                  </a:schemeClr>
                </a:solidFill>
                <a:latin typeface="Luiss Sans"/>
              </a:rPr>
            </a:br>
            <a:r>
              <a:rPr lang="it-IT" sz="1400" b="0" dirty="0">
                <a:solidFill>
                  <a:schemeClr val="accent1">
                    <a:lumMod val="50000"/>
                  </a:schemeClr>
                </a:solidFill>
                <a:latin typeface="Luiss Sans"/>
              </a:rPr>
              <a:t>attività di formazione per acquisire o consolidare la conoscenza di tecnologie rilevanti (l'analisi dei big data e dei dati, l'interfaccia uomo-macchina, l'internet delle cose, l'integrazione digitale dei processi aziendali, la sicurezza informatica)».</a:t>
            </a:r>
            <a:br>
              <a:rPr lang="it-IT" sz="1400" dirty="0">
                <a:solidFill>
                  <a:srgbClr val="000000"/>
                </a:solidFill>
                <a:latin typeface="Luiss Sans"/>
              </a:rPr>
            </a:br>
            <a:br>
              <a:rPr lang="it-IT" sz="1400" dirty="0"/>
            </a:br>
            <a:br>
              <a:rPr lang="it-IT" sz="1400" dirty="0"/>
            </a:br>
            <a:br>
              <a:rPr lang="it-IT" sz="1400" dirty="0"/>
            </a:br>
            <a:endParaRPr lang="en-US" sz="1600" dirty="0">
              <a:latin typeface="Luiss Sans"/>
            </a:endParaRPr>
          </a:p>
        </p:txBody>
      </p:sp>
      <p:sp>
        <p:nvSpPr>
          <p:cNvPr id="5" name="Segnaposto testo 4">
            <a:extLst>
              <a:ext uri="{FF2B5EF4-FFF2-40B4-BE49-F238E27FC236}">
                <a16:creationId xmlns:a16="http://schemas.microsoft.com/office/drawing/2014/main" id="{58DBEB63-479F-B772-0D9D-4B5DA76DD9AA}"/>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675079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FE9AB-5B0A-D721-4EFF-6F40B09934A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B0CE969-7D25-B01E-8995-5E261570FED0}"/>
              </a:ext>
            </a:extLst>
          </p:cNvPr>
          <p:cNvSpPr>
            <a:spLocks noGrp="1"/>
          </p:cNvSpPr>
          <p:nvPr>
            <p:ph type="ctrTitle"/>
          </p:nvPr>
        </p:nvSpPr>
        <p:spPr>
          <a:xfrm>
            <a:off x="926631" y="1285319"/>
            <a:ext cx="9920614" cy="3575081"/>
          </a:xfrm>
        </p:spPr>
        <p:txBody>
          <a:bodyPr/>
          <a:lstStyle/>
          <a:p>
            <a:pPr lvl="0">
              <a:lnSpc>
                <a:spcPct val="110000"/>
              </a:lnSpc>
            </a:pPr>
            <a:r>
              <a:rPr lang="en-US" sz="2000" dirty="0">
                <a:latin typeface="Luiss Sans"/>
              </a:rPr>
              <a:t>PNRR: MISSIONE 2: </a:t>
            </a:r>
            <a:r>
              <a:rPr lang="it-IT" sz="2000" dirty="0"/>
              <a:t>55,52 MLD</a:t>
            </a:r>
            <a:br>
              <a:rPr lang="it-IT" sz="1400" dirty="0"/>
            </a:br>
            <a:br>
              <a:rPr lang="it-IT" sz="1800" b="0" dirty="0">
                <a:latin typeface="Luiss Sans"/>
              </a:rPr>
            </a:br>
            <a:r>
              <a:rPr lang="it-IT" sz="1800" b="0" dirty="0">
                <a:latin typeface="Luiss Sans"/>
              </a:rPr>
              <a:t>C.1: Economia circolare e agricoltura sostenibile</a:t>
            </a:r>
            <a:br>
              <a:rPr lang="it-IT" sz="1800" b="0" dirty="0">
                <a:latin typeface="Luiss Sans"/>
              </a:rPr>
            </a:br>
            <a:r>
              <a:rPr lang="it-IT" sz="1800" b="0" dirty="0">
                <a:latin typeface="Luiss Sans"/>
              </a:rPr>
              <a:t>Investimenti: Realizzazione nuovi impianti di gestione rifiuti e ammodernamento di impianti esistenti (1.5 mld)</a:t>
            </a:r>
            <a:br>
              <a:rPr lang="it-IT" sz="1800" b="0" dirty="0">
                <a:latin typeface="Luiss Sans"/>
              </a:rPr>
            </a:br>
            <a:br>
              <a:rPr lang="it-IT" sz="1800" b="0" dirty="0">
                <a:latin typeface="Luiss Sans"/>
              </a:rPr>
            </a:br>
            <a:r>
              <a:rPr lang="it-IT" sz="1800" b="0" dirty="0">
                <a:latin typeface="Luiss Sans"/>
              </a:rPr>
              <a:t>C.2 Energia rinnovabile, idrogeno, rete e mobilità sostenibile</a:t>
            </a:r>
            <a:br>
              <a:rPr lang="it-IT" sz="1800" b="0" dirty="0">
                <a:latin typeface="Luiss Sans"/>
              </a:rPr>
            </a:br>
            <a:r>
              <a:rPr lang="it-IT" sz="1800" b="0" dirty="0">
                <a:latin typeface="Luiss Sans"/>
              </a:rPr>
              <a:t>Investimenti: </a:t>
            </a:r>
            <a:r>
              <a:rPr lang="it-IT" sz="1800" b="0" dirty="0">
                <a:latin typeface="Luiss Sans"/>
                <a:hlinkClick r:id="rId2">
                  <a:extLst>
                    <a:ext uri="{A12FA001-AC4F-418D-AE19-62706E023703}">
                      <ahyp:hlinkClr xmlns:ahyp="http://schemas.microsoft.com/office/drawing/2018/hyperlinkcolor" val="tx"/>
                    </a:ext>
                  </a:extLst>
                </a:hlinkClick>
              </a:rPr>
              <a:t>Promozione rinnovabili per le comunità energetiche e l'auto-consumo</a:t>
            </a:r>
            <a:r>
              <a:rPr lang="it-IT" sz="1800" b="0" dirty="0">
                <a:latin typeface="Luiss Sans"/>
              </a:rPr>
              <a:t> (2,2 mld); </a:t>
            </a:r>
            <a:r>
              <a:rPr lang="it-IT" sz="1800" b="0" dirty="0">
                <a:latin typeface="Luiss Sans"/>
                <a:hlinkClick r:id="rId3">
                  <a:extLst>
                    <a:ext uri="{A12FA001-AC4F-418D-AE19-62706E023703}">
                      <ahyp:hlinkClr xmlns:ahyp="http://schemas.microsoft.com/office/drawing/2018/hyperlinkcolor" val="tx"/>
                    </a:ext>
                  </a:extLst>
                </a:hlinkClick>
              </a:rPr>
              <a:t>Rinnovo flotte bus e treni verdi</a:t>
            </a:r>
            <a:r>
              <a:rPr lang="it-IT" sz="1800" b="0" dirty="0">
                <a:latin typeface="Luiss Sans"/>
              </a:rPr>
              <a:t> (3,4 mld ca); sviluppo agro-voltaico (1mld); vari investimenti su idrogeno (820 mln)</a:t>
            </a:r>
            <a:br>
              <a:rPr lang="it-IT" sz="1800" b="0" dirty="0">
                <a:latin typeface="Luiss Sans"/>
              </a:rPr>
            </a:br>
            <a:br>
              <a:rPr lang="it-IT" sz="1800" b="0" dirty="0">
                <a:latin typeface="Luiss Sans"/>
              </a:rPr>
            </a:br>
            <a:br>
              <a:rPr lang="it-IT" sz="1400" dirty="0"/>
            </a:br>
            <a:endParaRPr lang="en-US" sz="1600" dirty="0">
              <a:latin typeface="Luiss Sans"/>
            </a:endParaRPr>
          </a:p>
        </p:txBody>
      </p:sp>
      <p:sp>
        <p:nvSpPr>
          <p:cNvPr id="5" name="Segnaposto testo 4">
            <a:extLst>
              <a:ext uri="{FF2B5EF4-FFF2-40B4-BE49-F238E27FC236}">
                <a16:creationId xmlns:a16="http://schemas.microsoft.com/office/drawing/2014/main" id="{0ECBA055-7740-D84D-0C8C-1AD2FD9E8654}"/>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95539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641C4-7139-5E2E-3568-0B292CF3CB2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747A71D-CC1B-30B7-B210-EEDE810CD8F7}"/>
              </a:ext>
            </a:extLst>
          </p:cNvPr>
          <p:cNvSpPr>
            <a:spLocks noGrp="1"/>
          </p:cNvSpPr>
          <p:nvPr>
            <p:ph type="ctrTitle"/>
          </p:nvPr>
        </p:nvSpPr>
        <p:spPr>
          <a:xfrm>
            <a:off x="926631" y="1285319"/>
            <a:ext cx="9920614" cy="3912610"/>
          </a:xfrm>
        </p:spPr>
        <p:txBody>
          <a:bodyPr/>
          <a:lstStyle/>
          <a:p>
            <a:r>
              <a:rPr lang="it-IT" sz="1600" dirty="0"/>
              <a:t>I RAPPORTI STATO – REGIONI NELLA DEFINIZIONE E ATTUAZIONE DEL PNRR</a:t>
            </a:r>
            <a:br>
              <a:rPr lang="it-IT" sz="1600" dirty="0"/>
            </a:br>
            <a:br>
              <a:rPr lang="it-IT" sz="1600" dirty="0"/>
            </a:br>
            <a:r>
              <a:rPr lang="it-IT" sz="1600" b="0" dirty="0"/>
              <a:t>- M. Bergo, M. Cecchetti, Il PNRR e l’autonomia regionale “sospesa”: tra urgenze del presente e Costituzione del futuro, in Istituzioni del Federalismo, 2024:</a:t>
            </a:r>
            <a:br>
              <a:rPr lang="it-IT" sz="1600" b="0" dirty="0"/>
            </a:br>
            <a:r>
              <a:rPr lang="it-IT" sz="1600" b="0" dirty="0"/>
              <a:t>- Definizione top-down</a:t>
            </a:r>
            <a:br>
              <a:rPr lang="it-IT" sz="1600" b="0" dirty="0"/>
            </a:br>
            <a:r>
              <a:rPr lang="it-IT" sz="1600" b="0" dirty="0"/>
              <a:t>- Necessità e urgenza: decreti legge </a:t>
            </a:r>
            <a:br>
              <a:rPr lang="it-IT" sz="1600" b="0" dirty="0"/>
            </a:br>
            <a:r>
              <a:rPr lang="it-IT" sz="1600" b="0" dirty="0"/>
              <a:t>- Regioni come stakeholders, consultazione, no co-decisione</a:t>
            </a:r>
            <a:br>
              <a:rPr lang="it-IT" sz="1600" b="0" dirty="0"/>
            </a:br>
            <a:r>
              <a:rPr lang="it-IT" sz="1600" b="0" dirty="0"/>
              <a:t>- Sistema di governance caratterizzato dalla centralizzazione delle competenze (</a:t>
            </a:r>
            <a:r>
              <a:rPr lang="it-IT" sz="1600" b="0" dirty="0" err="1"/>
              <a:t>d.l.</a:t>
            </a:r>
            <a:r>
              <a:rPr lang="it-IT" sz="1600" b="0" dirty="0"/>
              <a:t> 77/2021: Cabina di Regia, Segreteria, Tavolo permanente per il partenariato economico, sociale e territoriale; l’Unità per la razionalizzazione e il miglioramento della regolazione; Servizio centrale per il PNRR – </a:t>
            </a:r>
            <a:r>
              <a:rPr lang="it-IT" sz="1600" b="0" dirty="0" err="1"/>
              <a:t>d.l.</a:t>
            </a:r>
            <a:r>
              <a:rPr lang="it-IT" sz="1600" b="0" dirty="0"/>
              <a:t> 13/2023: Struttura di missione PNRR presso la Presidenza del Consiglio dei ministri con compiti di rilevanza strategica, soppressione Tavolo permanente, Servizio centrale sostituito da Ispettorato generale per il PNRR)</a:t>
            </a:r>
            <a:br>
              <a:rPr lang="it-IT" sz="1600" b="0" dirty="0"/>
            </a:br>
            <a:r>
              <a:rPr lang="it-IT" sz="1600" b="0" dirty="0"/>
              <a:t>- CITE E CITD</a:t>
            </a:r>
            <a:br>
              <a:rPr lang="it-IT" sz="1600" b="0" dirty="0"/>
            </a:br>
            <a:r>
              <a:rPr lang="it-IT" sz="1600" b="0" dirty="0"/>
              <a:t>- «Nucleo PNRR Stato-Regioni» presso Dipartimento per gli affari regionali e le autonomie della Presidenza del Consiglio dei ministri, con funzioni di coordinamento e supporto (sulla carta)</a:t>
            </a:r>
            <a:br>
              <a:rPr lang="it-IT" sz="1600" b="0" dirty="0"/>
            </a:br>
            <a:r>
              <a:rPr lang="it-IT" sz="1600" b="0" dirty="0"/>
              <a:t>- Regioni come soggetti attuatori (progetti che ammontano a 10% delle risorse)</a:t>
            </a:r>
            <a:br>
              <a:rPr lang="it-IT" sz="1600" dirty="0"/>
            </a:br>
            <a:br>
              <a:rPr lang="it-IT" sz="1050" dirty="0"/>
            </a:br>
            <a:endParaRPr lang="en-US" sz="1600" dirty="0">
              <a:latin typeface="Luiss Sans"/>
            </a:endParaRPr>
          </a:p>
        </p:txBody>
      </p:sp>
      <p:sp>
        <p:nvSpPr>
          <p:cNvPr id="5" name="Segnaposto testo 4">
            <a:extLst>
              <a:ext uri="{FF2B5EF4-FFF2-40B4-BE49-F238E27FC236}">
                <a16:creationId xmlns:a16="http://schemas.microsoft.com/office/drawing/2014/main" id="{F0B3AE23-D060-1BA6-865C-AFE149586DD9}"/>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842552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32310-4C32-7AB5-94F6-FAA4E5BB6B6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160820-C853-EBB7-C351-36AF0169B399}"/>
              </a:ext>
            </a:extLst>
          </p:cNvPr>
          <p:cNvSpPr>
            <a:spLocks noGrp="1"/>
          </p:cNvSpPr>
          <p:nvPr>
            <p:ph type="ctrTitle"/>
          </p:nvPr>
        </p:nvSpPr>
        <p:spPr>
          <a:xfrm>
            <a:off x="926631" y="1285319"/>
            <a:ext cx="9920614" cy="2880789"/>
          </a:xfrm>
        </p:spPr>
        <p:txBody>
          <a:bodyPr/>
          <a:lstStyle/>
          <a:p>
            <a:r>
              <a:rPr lang="en-US" sz="1600" dirty="0">
                <a:latin typeface="Luiss Sans"/>
              </a:rPr>
              <a:t>Segue.</a:t>
            </a:r>
            <a:br>
              <a:rPr lang="en-US" sz="1600" dirty="0">
                <a:latin typeface="Luiss Sans"/>
              </a:rPr>
            </a:br>
            <a:br>
              <a:rPr lang="en-US" sz="1600" dirty="0">
                <a:latin typeface="Luiss Sans"/>
              </a:rPr>
            </a:br>
            <a:r>
              <a:rPr lang="en-US" sz="1600" dirty="0">
                <a:latin typeface="Luiss Sans"/>
              </a:rPr>
              <a:t>- </a:t>
            </a:r>
            <a:r>
              <a:rPr lang="it-IT" sz="1600" b="0" dirty="0"/>
              <a:t>Chiamata in sussidiarietà per progetti a titolarità?</a:t>
            </a:r>
            <a:br>
              <a:rPr lang="it-IT" sz="1600" b="0" dirty="0"/>
            </a:br>
            <a:r>
              <a:rPr lang="it-IT" sz="1600" b="0" dirty="0"/>
              <a:t>- Collaborazione «debole» o «debolissima» con il sistema delle Conferenze:</a:t>
            </a:r>
            <a:br>
              <a:rPr lang="it-IT" sz="1600" b="0" dirty="0"/>
            </a:br>
            <a:r>
              <a:rPr lang="it-IT" sz="1600" b="0" dirty="0"/>
              <a:t>- Pareri ex art. 9 d.lgs. 281/1997 (obbligatori o, per lo più, facoltativi) della Conferenza unificata in sede di conversione in legge dei </a:t>
            </a:r>
            <a:r>
              <a:rPr lang="it-IT" sz="1600" b="0" dirty="0" err="1"/>
              <a:t>d.l.</a:t>
            </a:r>
            <a:br>
              <a:rPr lang="it-IT" sz="1600" b="0" dirty="0"/>
            </a:br>
            <a:r>
              <a:rPr lang="it-IT" sz="1600" b="0" dirty="0"/>
              <a:t>- In sede di adozione di atti amministrativi di attuazione: Conferenza Stato-Regioni e Conferenza Unificata attivate dal Governo con richieste di intesa o di parere fondate non sulla collaborazione costituzionalmente necessaria, ma quasi sempre sulla collaborazione meramente facoltativa o su collaborazione obbligatoria stabilita da specifiche disposizioni di legge o dalle previsioni generali</a:t>
            </a:r>
            <a:br>
              <a:rPr lang="it-IT" sz="1600" b="0" dirty="0"/>
            </a:br>
            <a:r>
              <a:rPr lang="it-IT" sz="1600" b="0" dirty="0"/>
              <a:t>- Applicazione del meccanismo della «ghigliottina»</a:t>
            </a:r>
            <a:br>
              <a:rPr lang="it-IT" sz="1600" b="0" dirty="0"/>
            </a:br>
            <a:r>
              <a:rPr lang="it-IT" sz="1600" b="0" dirty="0"/>
              <a:t>- Contenzioso costituzionale esiguo</a:t>
            </a:r>
            <a:br>
              <a:rPr lang="it-IT" sz="1600" b="0" dirty="0"/>
            </a:br>
            <a:endParaRPr lang="en-US" sz="1600" b="0" dirty="0">
              <a:latin typeface="Luiss Sans"/>
            </a:endParaRPr>
          </a:p>
        </p:txBody>
      </p:sp>
      <p:sp>
        <p:nvSpPr>
          <p:cNvPr id="5" name="Segnaposto testo 4">
            <a:extLst>
              <a:ext uri="{FF2B5EF4-FFF2-40B4-BE49-F238E27FC236}">
                <a16:creationId xmlns:a16="http://schemas.microsoft.com/office/drawing/2014/main" id="{04BF1476-4605-5E01-1FC9-C8C53C057AE0}"/>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560351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ABD4A-8A9E-1BD8-F052-75BE06611E8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BAC32EF-3334-E190-5279-E16CE7B58740}"/>
              </a:ext>
            </a:extLst>
          </p:cNvPr>
          <p:cNvSpPr>
            <a:spLocks noGrp="1"/>
          </p:cNvSpPr>
          <p:nvPr>
            <p:ph type="ctrTitle"/>
          </p:nvPr>
        </p:nvSpPr>
        <p:spPr>
          <a:xfrm>
            <a:off x="926631" y="1285319"/>
            <a:ext cx="9920614" cy="3545586"/>
          </a:xfrm>
        </p:spPr>
        <p:txBody>
          <a:bodyPr/>
          <a:lstStyle/>
          <a:p>
            <a:r>
              <a:rPr lang="it-IT" sz="1600" dirty="0"/>
              <a:t>CASO DEI PPP IN AMBITO SANITARIO</a:t>
            </a:r>
            <a:br>
              <a:rPr lang="it-IT" sz="1600" dirty="0"/>
            </a:br>
            <a:br>
              <a:rPr lang="it-IT" sz="1600" dirty="0"/>
            </a:br>
            <a:br>
              <a:rPr lang="it-IT" sz="1600" b="0" dirty="0"/>
            </a:br>
            <a:r>
              <a:rPr lang="it-IT" sz="1600" b="0" dirty="0"/>
              <a:t>C. IAIONE, A. COIANTE, Il partenariato per l’innovazione sostenibile nel settore sanitario, </a:t>
            </a:r>
            <a:r>
              <a:rPr lang="it-IT" sz="1600" b="0" dirty="0" err="1"/>
              <a:t>RGEd</a:t>
            </a:r>
            <a:r>
              <a:rPr lang="it-IT" sz="1600" b="0" dirty="0"/>
              <a:t>, 6, 2022</a:t>
            </a:r>
            <a:br>
              <a:rPr lang="it-IT" sz="1600" b="0" dirty="0"/>
            </a:br>
            <a:r>
              <a:rPr lang="it-IT" sz="1600" b="0" dirty="0"/>
              <a:t>Stato regolatore o Stato «proattivo», creatore di mercati, e «investitore strategico»?</a:t>
            </a:r>
            <a:br>
              <a:rPr lang="it-IT" sz="1600" b="0" dirty="0"/>
            </a:br>
            <a:r>
              <a:rPr lang="it-IT" sz="1600" b="0" dirty="0"/>
              <a:t>Disimpegno del settore pubblico in sanità negli ultimi 10-15 anni</a:t>
            </a:r>
            <a:br>
              <a:rPr lang="it-IT" sz="1600" b="0" dirty="0"/>
            </a:br>
            <a:r>
              <a:rPr lang="it-IT" sz="1600" b="0" dirty="0"/>
              <a:t> </a:t>
            </a:r>
            <a:br>
              <a:rPr lang="it-IT" sz="1600" b="0" dirty="0"/>
            </a:br>
            <a:r>
              <a:rPr lang="it-IT" sz="1600" dirty="0"/>
              <a:t>Strumenti per innovazione e sostenibilità</a:t>
            </a:r>
            <a:br>
              <a:rPr lang="it-IT" sz="1600" dirty="0"/>
            </a:br>
            <a:br>
              <a:rPr lang="it-IT" sz="1600" b="0" dirty="0"/>
            </a:br>
            <a:r>
              <a:rPr lang="it-IT" sz="1600" dirty="0"/>
              <a:t>PPPI:</a:t>
            </a:r>
            <a:r>
              <a:rPr lang="it-IT" sz="1600" b="0" dirty="0"/>
              <a:t> le «sperimentazioni gestionali»</a:t>
            </a:r>
            <a:br>
              <a:rPr lang="it-IT" sz="1600" b="0" dirty="0"/>
            </a:br>
            <a:r>
              <a:rPr lang="it-IT" sz="1600" b="0" dirty="0"/>
              <a:t>- Nel 2018, un totale di 57, di cui 44 concluse</a:t>
            </a:r>
            <a:br>
              <a:rPr lang="it-IT" sz="1600" b="0" dirty="0"/>
            </a:br>
            <a:r>
              <a:rPr lang="it-IT" sz="1600" b="0" dirty="0"/>
              <a:t>- Strumento in «disuso»</a:t>
            </a:r>
            <a:br>
              <a:rPr lang="it-IT" sz="1600" b="0" dirty="0"/>
            </a:br>
            <a:r>
              <a:rPr lang="it-IT" sz="1600" b="0" dirty="0"/>
              <a:t>- Causa: «L’attenzione ormai minima a questa forma di collaborazione pubblico privato nel settore della sanità sarebbe da ricondurre, principalmente, alla mancanza di un coordinamento e di un’opportuna spinta a livello nazionale, sia nella fase di attivazione che in quella della loro prosecuzione dopo la fase sperimentale»</a:t>
            </a:r>
            <a:br>
              <a:rPr lang="it-IT" sz="1600" dirty="0"/>
            </a:br>
            <a:endParaRPr lang="en-US" sz="1600" dirty="0">
              <a:latin typeface="Luiss Sans"/>
            </a:endParaRPr>
          </a:p>
        </p:txBody>
      </p:sp>
      <p:sp>
        <p:nvSpPr>
          <p:cNvPr id="5" name="Segnaposto testo 4">
            <a:extLst>
              <a:ext uri="{FF2B5EF4-FFF2-40B4-BE49-F238E27FC236}">
                <a16:creationId xmlns:a16="http://schemas.microsoft.com/office/drawing/2014/main" id="{5939831B-A4C8-8CCD-80D5-E0728996565C}"/>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418828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0E907-6E5C-0634-C424-7139A11C522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6C95CD9-5464-A245-AB07-2A9816144ED6}"/>
              </a:ext>
            </a:extLst>
          </p:cNvPr>
          <p:cNvSpPr>
            <a:spLocks noGrp="1"/>
          </p:cNvSpPr>
          <p:nvPr>
            <p:ph type="ctrTitle"/>
          </p:nvPr>
        </p:nvSpPr>
        <p:spPr>
          <a:xfrm>
            <a:off x="1089765" y="1265130"/>
            <a:ext cx="9920614" cy="2160591"/>
          </a:xfrm>
        </p:spPr>
        <p:txBody>
          <a:bodyPr/>
          <a:lstStyle/>
          <a:p>
            <a:r>
              <a:rPr lang="en-US" sz="2200" b="0" dirty="0">
                <a:latin typeface="Luiss Sans"/>
              </a:rPr>
              <a:t>Dati di </a:t>
            </a:r>
            <a:r>
              <a:rPr lang="en-US" sz="2200" b="0" dirty="0" err="1">
                <a:latin typeface="Luiss Sans"/>
              </a:rPr>
              <a:t>contesto</a:t>
            </a:r>
            <a:r>
              <a:rPr lang="en-US" sz="2200" b="0" dirty="0">
                <a:latin typeface="Luiss Sans"/>
              </a:rPr>
              <a:t>: </a:t>
            </a:r>
            <a:r>
              <a:rPr lang="it-IT" sz="1400" dirty="0"/>
              <a:t>USA e GERAMANIA: caso vaccini  Covid (dati Geneva Graduate Institute)</a:t>
            </a:r>
            <a:br>
              <a:rPr lang="it-IT" sz="1400" dirty="0"/>
            </a:br>
            <a:br>
              <a:rPr lang="it-IT" sz="1400" dirty="0"/>
            </a:br>
            <a:br>
              <a:rPr lang="en-US" sz="2200" b="0" dirty="0">
                <a:latin typeface="Luiss Sans"/>
              </a:rPr>
            </a:br>
            <a:br>
              <a:rPr lang="en-US" sz="2200" b="0" dirty="0">
                <a:latin typeface="Luiss San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405BAD3F-21B8-9644-43CC-5A2089D55EE0}"/>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pic>
        <p:nvPicPr>
          <p:cNvPr id="3" name="Immagine 4">
            <a:extLst>
              <a:ext uri="{FF2B5EF4-FFF2-40B4-BE49-F238E27FC236}">
                <a16:creationId xmlns:a16="http://schemas.microsoft.com/office/drawing/2014/main" id="{C7450079-4420-E9EA-70E5-14C02225AD16}"/>
              </a:ext>
            </a:extLst>
          </p:cNvPr>
          <p:cNvPicPr>
            <a:picLocks noChangeAspect="1"/>
          </p:cNvPicPr>
          <p:nvPr/>
        </p:nvPicPr>
        <p:blipFill>
          <a:blip r:embed="rId2"/>
          <a:stretch>
            <a:fillRect/>
          </a:stretch>
        </p:blipFill>
        <p:spPr>
          <a:xfrm>
            <a:off x="894646" y="1608018"/>
            <a:ext cx="9152412" cy="3063505"/>
          </a:xfrm>
          <a:prstGeom prst="rect">
            <a:avLst/>
          </a:prstGeom>
          <a:noFill/>
          <a:ln cap="flat">
            <a:noFill/>
          </a:ln>
        </p:spPr>
      </p:pic>
    </p:spTree>
    <p:extLst>
      <p:ext uri="{BB962C8B-B14F-4D97-AF65-F5344CB8AC3E}">
        <p14:creationId xmlns:p14="http://schemas.microsoft.com/office/powerpoint/2010/main" val="376559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0536E-DBBC-FB34-E255-F7099709B2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0B6F4D7-C4A7-41FB-C00E-F66FB7BB0D3C}"/>
              </a:ext>
            </a:extLst>
          </p:cNvPr>
          <p:cNvSpPr>
            <a:spLocks noGrp="1"/>
          </p:cNvSpPr>
          <p:nvPr>
            <p:ph type="ctrTitle"/>
          </p:nvPr>
        </p:nvSpPr>
        <p:spPr>
          <a:xfrm>
            <a:off x="926631" y="1285319"/>
            <a:ext cx="9920614" cy="2880789"/>
          </a:xfrm>
        </p:spPr>
        <p:txBody>
          <a:bodyPr/>
          <a:lstStyle/>
          <a:p>
            <a:r>
              <a:rPr lang="en-US" sz="1600" dirty="0">
                <a:latin typeface="Luiss Sans"/>
              </a:rPr>
              <a:t>Segue. </a:t>
            </a:r>
            <a:r>
              <a:rPr lang="it-IT" sz="1600" dirty="0"/>
              <a:t>Strumenti per innovazione e sostenibilità</a:t>
            </a:r>
            <a:br>
              <a:rPr lang="it-IT" sz="1600" dirty="0"/>
            </a:br>
            <a:br>
              <a:rPr lang="it-IT" sz="1600" dirty="0"/>
            </a:br>
            <a:r>
              <a:rPr lang="it-IT" sz="1600" dirty="0"/>
              <a:t>I PPPC in ambito sanitario</a:t>
            </a:r>
            <a:br>
              <a:rPr lang="it-IT" sz="1600" dirty="0"/>
            </a:br>
            <a:br>
              <a:rPr lang="it-IT" sz="1600" dirty="0"/>
            </a:br>
            <a:r>
              <a:rPr lang="it-IT" sz="1600" b="0" dirty="0"/>
              <a:t>Problemi: complessità della procedura, PMI, frammentazione stazioni appaltanti, scarse competenze di project management e cost control</a:t>
            </a:r>
            <a:br>
              <a:rPr lang="it-IT" sz="1600" b="0" dirty="0"/>
            </a:br>
            <a:br>
              <a:rPr lang="it-IT" sz="1600" b="0" dirty="0"/>
            </a:br>
            <a:r>
              <a:rPr lang="it-IT" sz="1600" b="0" dirty="0"/>
              <a:t>Soluzioni: standardizzazione di modelli e contratti tipo, semplificazione procedura, rafforzamento competenze delle stazioni appaltanti</a:t>
            </a:r>
            <a:br>
              <a:rPr lang="it-IT" sz="1600" b="0" dirty="0"/>
            </a:br>
            <a:r>
              <a:rPr lang="it-IT" sz="1600" b="0" dirty="0"/>
              <a:t>«lo Stato dovrebbe farsi promotore in prima persona di tali strumenti garantendo, in primo luogo, una normativa certa, chiara, precisa ed equa, che dia fiducia a interpreti e operatori economici del settore»</a:t>
            </a:r>
            <a:br>
              <a:rPr lang="it-IT" sz="1050" dirty="0"/>
            </a:br>
            <a:br>
              <a:rPr lang="it-IT" sz="1600" dirty="0"/>
            </a:br>
            <a:endParaRPr lang="en-US" sz="1600" dirty="0">
              <a:latin typeface="Luiss Sans"/>
            </a:endParaRPr>
          </a:p>
        </p:txBody>
      </p:sp>
      <p:sp>
        <p:nvSpPr>
          <p:cNvPr id="5" name="Segnaposto testo 4">
            <a:extLst>
              <a:ext uri="{FF2B5EF4-FFF2-40B4-BE49-F238E27FC236}">
                <a16:creationId xmlns:a16="http://schemas.microsoft.com/office/drawing/2014/main" id="{15782CC8-E22B-8C45-4C3D-37E7AFD41494}"/>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141165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252C6-7975-4D0F-308A-9243CAB0558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7D868EE-E980-2FA1-03C6-DC2BACF30B3D}"/>
              </a:ext>
            </a:extLst>
          </p:cNvPr>
          <p:cNvSpPr>
            <a:spLocks noGrp="1"/>
          </p:cNvSpPr>
          <p:nvPr>
            <p:ph type="ctrTitle"/>
          </p:nvPr>
        </p:nvSpPr>
        <p:spPr>
          <a:xfrm>
            <a:off x="926631" y="1285319"/>
            <a:ext cx="9920614" cy="3323987"/>
          </a:xfrm>
        </p:spPr>
        <p:txBody>
          <a:bodyPr/>
          <a:lstStyle/>
          <a:p>
            <a:r>
              <a:rPr lang="en-US" sz="1600" dirty="0">
                <a:latin typeface="Luiss Sans"/>
              </a:rPr>
              <a:t>Segue. </a:t>
            </a:r>
            <a:r>
              <a:rPr lang="en-US" sz="1600" dirty="0" err="1">
                <a:latin typeface="Luiss Sans"/>
              </a:rPr>
              <a:t>Strumenti</a:t>
            </a:r>
            <a:r>
              <a:rPr lang="en-US" sz="1600" dirty="0">
                <a:latin typeface="Luiss Sans"/>
              </a:rPr>
              <a:t> per </a:t>
            </a:r>
            <a:r>
              <a:rPr lang="en-US" sz="1600" dirty="0" err="1">
                <a:latin typeface="Luiss Sans"/>
              </a:rPr>
              <a:t>l’innovazione</a:t>
            </a:r>
            <a:r>
              <a:rPr lang="en-US" sz="1600" dirty="0">
                <a:latin typeface="Luiss Sans"/>
              </a:rPr>
              <a:t> e la </a:t>
            </a:r>
            <a:r>
              <a:rPr lang="en-US" sz="1600" dirty="0" err="1">
                <a:latin typeface="Luiss Sans"/>
              </a:rPr>
              <a:t>sostenbilità</a:t>
            </a:r>
            <a:r>
              <a:rPr lang="en-US" sz="1600" dirty="0">
                <a:latin typeface="Luiss Sans"/>
              </a:rPr>
              <a:t> in </a:t>
            </a:r>
            <a:r>
              <a:rPr lang="en-US" sz="1600" dirty="0" err="1">
                <a:latin typeface="Luiss Sans"/>
              </a:rPr>
              <a:t>ambito</a:t>
            </a:r>
            <a:r>
              <a:rPr lang="en-US" sz="1600" dirty="0">
                <a:latin typeface="Luiss Sans"/>
              </a:rPr>
              <a:t> </a:t>
            </a:r>
            <a:r>
              <a:rPr lang="en-US" sz="1600" dirty="0" err="1">
                <a:latin typeface="Luiss Sans"/>
              </a:rPr>
              <a:t>sanitario</a:t>
            </a:r>
            <a:br>
              <a:rPr lang="en-US" sz="1600" dirty="0">
                <a:latin typeface="Luiss Sans"/>
              </a:rPr>
            </a:br>
            <a:br>
              <a:rPr lang="en-US" sz="1600" dirty="0">
                <a:latin typeface="Luiss Sans"/>
              </a:rPr>
            </a:br>
            <a:r>
              <a:rPr lang="en-US" sz="1600" dirty="0">
                <a:latin typeface="Luiss Sans"/>
              </a:rPr>
              <a:t>P.I. E APPALTO PRECOMMERCIALE</a:t>
            </a:r>
            <a:br>
              <a:rPr lang="en-US" sz="1600" dirty="0">
                <a:latin typeface="Luiss Sans"/>
              </a:rPr>
            </a:br>
            <a:br>
              <a:rPr lang="en-US" sz="1600" b="0" dirty="0">
                <a:latin typeface="Luiss Sans"/>
              </a:rPr>
            </a:br>
            <a:r>
              <a:rPr lang="it-IT" sz="1600" b="0" dirty="0"/>
              <a:t>«Tuttavia, anche il </a:t>
            </a:r>
            <a:r>
              <a:rPr lang="it-IT" sz="1600" b="0" dirty="0" err="1"/>
              <a:t>p.p.i</a:t>
            </a:r>
            <a:r>
              <a:rPr lang="it-IT" sz="1600" b="0" dirty="0"/>
              <a:t>. e il </a:t>
            </a:r>
            <a:r>
              <a:rPr lang="it-IT" sz="1600" b="0" dirty="0" err="1"/>
              <a:t>p.c.p</a:t>
            </a:r>
            <a:r>
              <a:rPr lang="it-IT" sz="1600" b="0" dirty="0"/>
              <a:t>. richiedono un’amministrazione che possegga le competenze e le professionalità necessarie sia per individuare i fabbisogni e le carenze che necessitano di simili collaborazioni, che per commissionare la ricerca in sé»</a:t>
            </a:r>
            <a:br>
              <a:rPr lang="it-IT" sz="1600" b="0" dirty="0"/>
            </a:br>
            <a:br>
              <a:rPr lang="it-IT" sz="1600" b="0" dirty="0"/>
            </a:br>
            <a:r>
              <a:rPr lang="it-IT" sz="1600" b="0" dirty="0"/>
              <a:t>«Tra i punti di debolezza riscontrati nel framework italiano vi sono l’assenza di politiche e piani nazionali (ma anche settoriali) che riconoscano il ruolo degli appalti per l’innovazione all’interno della loro strategia, la mancanza di incentivi finanziari e la carenza di sistemi di monitoraggio e misurazione della spesa per gli appalti per l’innovazione o per valutare l’impatto di quelli conclusi»</a:t>
            </a:r>
            <a:br>
              <a:rPr lang="it-IT" sz="1600" b="0" dirty="0"/>
            </a:br>
            <a:br>
              <a:rPr lang="en-US" sz="1600" b="0" dirty="0">
                <a:latin typeface="Luiss Sans"/>
              </a:rPr>
            </a:br>
            <a:br>
              <a:rPr lang="en-US" sz="1600" dirty="0">
                <a:latin typeface="Luiss Sans"/>
              </a:rPr>
            </a:br>
            <a:endParaRPr lang="en-US" sz="1600" dirty="0">
              <a:latin typeface="Luiss Sans"/>
            </a:endParaRPr>
          </a:p>
        </p:txBody>
      </p:sp>
      <p:sp>
        <p:nvSpPr>
          <p:cNvPr id="5" name="Segnaposto testo 4">
            <a:extLst>
              <a:ext uri="{FF2B5EF4-FFF2-40B4-BE49-F238E27FC236}">
                <a16:creationId xmlns:a16="http://schemas.microsoft.com/office/drawing/2014/main" id="{917C0AAE-437C-A0A4-1DC7-B0F065A94C30}"/>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4246275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66936-695E-1ACE-3274-7BB82E7BB5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822FB07-EE6A-B1A6-50BA-D06F33DC8328}"/>
              </a:ext>
            </a:extLst>
          </p:cNvPr>
          <p:cNvSpPr>
            <a:spLocks noGrp="1"/>
          </p:cNvSpPr>
          <p:nvPr>
            <p:ph type="ctrTitle"/>
          </p:nvPr>
        </p:nvSpPr>
        <p:spPr>
          <a:xfrm>
            <a:off x="926631" y="1285319"/>
            <a:ext cx="9920614" cy="4431983"/>
          </a:xfrm>
        </p:spPr>
        <p:txBody>
          <a:bodyPr/>
          <a:lstStyle/>
          <a:p>
            <a:r>
              <a:rPr lang="it-IT" sz="1800" dirty="0"/>
              <a:t>REGIONALISMO E SANITA’</a:t>
            </a:r>
            <a:br>
              <a:rPr lang="it-IT" sz="1400" dirty="0"/>
            </a:br>
            <a:br>
              <a:rPr lang="it-IT" sz="1400" dirty="0"/>
            </a:br>
            <a:r>
              <a:rPr lang="en-US" sz="1800" b="0" dirty="0"/>
              <a:t>The Italian health data system is broken, The Lancet, 2025:</a:t>
            </a:r>
            <a:br>
              <a:rPr lang="en-US" sz="1800" b="0" dirty="0"/>
            </a:br>
            <a:br>
              <a:rPr lang="en-US" sz="1800" b="0" dirty="0"/>
            </a:br>
            <a:r>
              <a:rPr lang="en-US" sz="1800" b="0" dirty="0"/>
              <a:t>“A major weakness of the health-care system in Italy is the fragmented health data infrastructure: there is no unified, </a:t>
            </a:r>
            <a:r>
              <a:rPr lang="en-US" sz="1800" b="0" dirty="0" err="1"/>
              <a:t>centralised</a:t>
            </a:r>
            <a:r>
              <a:rPr lang="en-US" sz="1800" b="0" dirty="0"/>
              <a:t> system for documenting and sharing electronic health records (EHRs), hospital data, and general practitioner records” </a:t>
            </a:r>
            <a:br>
              <a:rPr lang="en-US" sz="1800" b="0" dirty="0"/>
            </a:br>
            <a:br>
              <a:rPr lang="en-US" sz="1800" b="0" dirty="0"/>
            </a:br>
            <a:r>
              <a:rPr lang="en-US" sz="1800" b="0" dirty="0"/>
              <a:t>“The root cause is extensive regional autonomy, with 20 regions operating independently and implementing differing policies and technologies, creating regulatory fragmentation and inefficiencies. Poor interoperability between regions and hospitals, in addition to the lack of automatic data upload systems in private clinics, undermines the effectiveness of the </a:t>
            </a:r>
            <a:r>
              <a:rPr lang="en-US" sz="1800" b="0" dirty="0" err="1"/>
              <a:t>Fascicolo</a:t>
            </a:r>
            <a:r>
              <a:rPr lang="en-US" sz="1800" b="0" dirty="0"/>
              <a:t> </a:t>
            </a:r>
            <a:r>
              <a:rPr lang="en-US" sz="1800" b="0" dirty="0" err="1"/>
              <a:t>Sanitario</a:t>
            </a:r>
            <a:r>
              <a:rPr lang="en-US" sz="1800" b="0" dirty="0"/>
              <a:t> </a:t>
            </a:r>
            <a:r>
              <a:rPr lang="en-US" sz="1800" b="0" dirty="0" err="1"/>
              <a:t>Elettronico</a:t>
            </a:r>
            <a:r>
              <a:rPr lang="en-US" sz="1800" b="0" dirty="0"/>
              <a:t>—Italy’s national EHR system designed to track patients’ health histories— rendering it largely ineffective due to these structural flaws”</a:t>
            </a:r>
            <a:br>
              <a:rPr lang="it-IT" sz="1800" b="0" dirty="0"/>
            </a:br>
            <a:br>
              <a:rPr lang="it-IT" sz="1400" dirty="0"/>
            </a:br>
            <a:br>
              <a:rPr lang="it-IT" sz="1400" dirty="0"/>
            </a:br>
            <a:br>
              <a:rPr lang="it-IT" sz="1400" dirty="0"/>
            </a:br>
            <a:br>
              <a:rPr lang="it-IT" sz="1400" dirty="0"/>
            </a:br>
            <a:endParaRPr lang="en-US" sz="1600" dirty="0">
              <a:latin typeface="Luiss Sans"/>
            </a:endParaRPr>
          </a:p>
        </p:txBody>
      </p:sp>
      <p:sp>
        <p:nvSpPr>
          <p:cNvPr id="5" name="Segnaposto testo 4">
            <a:extLst>
              <a:ext uri="{FF2B5EF4-FFF2-40B4-BE49-F238E27FC236}">
                <a16:creationId xmlns:a16="http://schemas.microsoft.com/office/drawing/2014/main" id="{61D7C4AB-821F-DA68-45F5-4830F2E4E784}"/>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81287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4AE45-8D54-269C-6C50-D44E74C7AB6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9F38662-588E-1626-4268-DA9A3F00E2C4}"/>
              </a:ext>
            </a:extLst>
          </p:cNvPr>
          <p:cNvSpPr>
            <a:spLocks noGrp="1"/>
          </p:cNvSpPr>
          <p:nvPr>
            <p:ph type="ctrTitle"/>
          </p:nvPr>
        </p:nvSpPr>
        <p:spPr>
          <a:xfrm>
            <a:off x="926631" y="1285319"/>
            <a:ext cx="9920614" cy="2749214"/>
          </a:xfrm>
        </p:spPr>
        <p:txBody>
          <a:bodyPr/>
          <a:lstStyle/>
          <a:p>
            <a:r>
              <a:rPr lang="it-IT" sz="2800" dirty="0"/>
              <a:t>Conclusioni</a:t>
            </a:r>
            <a:br>
              <a:rPr lang="it-IT" sz="2000" dirty="0"/>
            </a:br>
            <a:br>
              <a:rPr lang="it-IT" sz="1050" dirty="0"/>
            </a:br>
            <a:r>
              <a:rPr lang="it-IT" sz="2400" b="0" dirty="0"/>
              <a:t>Devono essere l’Unione e lo Stato a guidare i percorsi di transizione, volti al perseguimento dell’innovazione e della sostenibilità, a fronte di (urgenti) sfide di carattere globale, della peculiare architettura istituzionale italiana, delle disfunzioni registrate nel funzionamento del regionalismo italiano (ambito sanitario) e delle </a:t>
            </a:r>
            <a:r>
              <a:rPr lang="it-IT" sz="2400" b="0" dirty="0" err="1"/>
              <a:t>caratterisitiche</a:t>
            </a:r>
            <a:r>
              <a:rPr lang="it-IT" sz="2400" b="0" dirty="0"/>
              <a:t> del tessuto economico-produttivo italiano (PMI).</a:t>
            </a:r>
            <a:br>
              <a:rPr lang="it-IT" sz="1600" b="0" dirty="0"/>
            </a:br>
            <a:endParaRPr lang="en-US" sz="1600" b="0" dirty="0">
              <a:latin typeface="Luiss Sans"/>
            </a:endParaRPr>
          </a:p>
        </p:txBody>
      </p:sp>
      <p:sp>
        <p:nvSpPr>
          <p:cNvPr id="5" name="Segnaposto testo 4">
            <a:extLst>
              <a:ext uri="{FF2B5EF4-FFF2-40B4-BE49-F238E27FC236}">
                <a16:creationId xmlns:a16="http://schemas.microsoft.com/office/drawing/2014/main" id="{FCAC8C55-F0C0-0EBA-9032-387A6274A0D1}"/>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489765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62722-37C7-1A88-82DF-3DDB45B7EE2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F925B12-4083-9AA7-EB21-A76035D2FDF0}"/>
              </a:ext>
            </a:extLst>
          </p:cNvPr>
          <p:cNvSpPr>
            <a:spLocks noGrp="1"/>
          </p:cNvSpPr>
          <p:nvPr>
            <p:ph type="ctrTitle"/>
          </p:nvPr>
        </p:nvSpPr>
        <p:spPr>
          <a:xfrm>
            <a:off x="926631" y="1285319"/>
            <a:ext cx="9920614" cy="1938992"/>
          </a:xfrm>
        </p:spPr>
        <p:txBody>
          <a:bodyPr/>
          <a:lstStyle/>
          <a:p>
            <a:r>
              <a:rPr lang="en-US" sz="2000" dirty="0">
                <a:latin typeface="Luiss Sans"/>
              </a:rPr>
              <a:t>AVVERTENZA</a:t>
            </a:r>
            <a:br>
              <a:rPr lang="en-US" sz="2000" dirty="0">
                <a:latin typeface="Luiss Sans"/>
              </a:rPr>
            </a:br>
            <a:br>
              <a:rPr lang="en-US" sz="2000" dirty="0">
                <a:latin typeface="Luiss Sans"/>
              </a:rPr>
            </a:br>
            <a:r>
              <a:rPr lang="en-US" sz="2000" dirty="0">
                <a:latin typeface="Luiss Sans"/>
              </a:rPr>
              <a:t>Le </a:t>
            </a:r>
            <a:r>
              <a:rPr lang="en-US" sz="2000" dirty="0" err="1">
                <a:latin typeface="Luiss Sans"/>
              </a:rPr>
              <a:t>presenti</a:t>
            </a:r>
            <a:r>
              <a:rPr lang="en-US" sz="2000" dirty="0">
                <a:latin typeface="Luiss Sans"/>
              </a:rPr>
              <a:t> slides </a:t>
            </a:r>
            <a:r>
              <a:rPr lang="en-US" sz="2000" dirty="0" err="1">
                <a:latin typeface="Luiss Sans"/>
              </a:rPr>
              <a:t>sono</a:t>
            </a:r>
            <a:r>
              <a:rPr lang="en-US" sz="2000" dirty="0">
                <a:latin typeface="Luiss Sans"/>
              </a:rPr>
              <a:t> state elaborate ai </a:t>
            </a:r>
            <a:r>
              <a:rPr lang="en-US" sz="2000" dirty="0" err="1">
                <a:latin typeface="Luiss Sans"/>
              </a:rPr>
              <a:t>fini</a:t>
            </a:r>
            <a:r>
              <a:rPr lang="en-US" sz="2000" dirty="0">
                <a:latin typeface="Luiss Sans"/>
              </a:rPr>
              <a:t> </a:t>
            </a:r>
            <a:r>
              <a:rPr lang="en-US" sz="2000" dirty="0" err="1">
                <a:latin typeface="Luiss Sans"/>
              </a:rPr>
              <a:t>della</a:t>
            </a:r>
            <a:r>
              <a:rPr lang="en-US" sz="2000" dirty="0">
                <a:latin typeface="Luiss Sans"/>
              </a:rPr>
              <a:t> </a:t>
            </a:r>
            <a:r>
              <a:rPr lang="en-US" sz="2000" dirty="0" err="1">
                <a:latin typeface="Luiss Sans"/>
              </a:rPr>
              <a:t>simulazione</a:t>
            </a:r>
            <a:r>
              <a:rPr lang="en-US" sz="2000" dirty="0">
                <a:latin typeface="Luiss Sans"/>
              </a:rPr>
              <a:t> di un </a:t>
            </a:r>
            <a:r>
              <a:rPr lang="en-US" sz="2000" dirty="0" err="1">
                <a:latin typeface="Luiss Sans"/>
              </a:rPr>
              <a:t>dibattito</a:t>
            </a:r>
            <a:r>
              <a:rPr lang="en-US" sz="2000" dirty="0">
                <a:latin typeface="Luiss Sans"/>
              </a:rPr>
              <a:t> </a:t>
            </a:r>
            <a:r>
              <a:rPr lang="en-US" sz="2000" dirty="0" err="1">
                <a:latin typeface="Luiss Sans"/>
              </a:rPr>
              <a:t>polarizzato</a:t>
            </a:r>
            <a:r>
              <a:rPr lang="en-US" sz="2000" dirty="0">
                <a:latin typeface="Luiss Sans"/>
              </a:rPr>
              <a:t> </a:t>
            </a:r>
            <a:r>
              <a:rPr lang="en-US" sz="2000" dirty="0" err="1">
                <a:latin typeface="Luiss Sans"/>
              </a:rPr>
              <a:t>su</a:t>
            </a:r>
            <a:r>
              <a:rPr lang="en-US" sz="2000" dirty="0">
                <a:latin typeface="Luiss Sans"/>
              </a:rPr>
              <a:t> due </a:t>
            </a:r>
            <a:r>
              <a:rPr lang="en-US" sz="2000" dirty="0" err="1">
                <a:latin typeface="Luiss Sans"/>
              </a:rPr>
              <a:t>tesi</a:t>
            </a:r>
            <a:r>
              <a:rPr lang="en-US" sz="2000" dirty="0">
                <a:latin typeface="Luiss Sans"/>
              </a:rPr>
              <a:t> </a:t>
            </a:r>
            <a:r>
              <a:rPr lang="en-US" sz="2000" dirty="0" err="1">
                <a:latin typeface="Luiss Sans"/>
              </a:rPr>
              <a:t>contrapposte</a:t>
            </a:r>
            <a:r>
              <a:rPr lang="en-US" sz="2000" dirty="0">
                <a:latin typeface="Luiss Sans"/>
              </a:rPr>
              <a:t>. </a:t>
            </a:r>
            <a:br>
              <a:rPr lang="en-US" sz="2000" dirty="0">
                <a:latin typeface="Luiss Sans"/>
              </a:rPr>
            </a:br>
            <a:br>
              <a:rPr lang="en-US" sz="2000" dirty="0">
                <a:latin typeface="Luiss Sans"/>
              </a:rPr>
            </a:br>
            <a:r>
              <a:rPr lang="en-US" sz="2000" dirty="0" err="1">
                <a:latin typeface="Luiss Sans"/>
              </a:rPr>
              <a:t>L’elaborazione</a:t>
            </a:r>
            <a:r>
              <a:rPr lang="en-US" sz="2000" dirty="0">
                <a:latin typeface="Luiss Sans"/>
              </a:rPr>
              <a:t> </a:t>
            </a:r>
            <a:r>
              <a:rPr lang="en-US" sz="2000" dirty="0" err="1">
                <a:latin typeface="Luiss Sans"/>
              </a:rPr>
              <a:t>delle</a:t>
            </a:r>
            <a:r>
              <a:rPr lang="en-US" sz="2000" dirty="0">
                <a:latin typeface="Luiss Sans"/>
              </a:rPr>
              <a:t> </a:t>
            </a:r>
            <a:r>
              <a:rPr lang="en-US" sz="2000" dirty="0" err="1">
                <a:latin typeface="Luiss Sans"/>
              </a:rPr>
              <a:t>presenti</a:t>
            </a:r>
            <a:r>
              <a:rPr lang="en-US" sz="2000" dirty="0">
                <a:latin typeface="Luiss Sans"/>
              </a:rPr>
              <a:t> slides non </a:t>
            </a:r>
            <a:r>
              <a:rPr lang="en-US" sz="2000" dirty="0" err="1">
                <a:latin typeface="Luiss Sans"/>
              </a:rPr>
              <a:t>implica</a:t>
            </a:r>
            <a:r>
              <a:rPr lang="en-US" sz="2000" dirty="0">
                <a:latin typeface="Luiss Sans"/>
              </a:rPr>
              <a:t> </a:t>
            </a:r>
            <a:r>
              <a:rPr lang="en-US" sz="2000" dirty="0" err="1">
                <a:latin typeface="Luiss Sans"/>
              </a:rPr>
              <a:t>necessariamente</a:t>
            </a:r>
            <a:r>
              <a:rPr lang="en-US" sz="2000" dirty="0">
                <a:latin typeface="Luiss Sans"/>
              </a:rPr>
              <a:t> </a:t>
            </a:r>
            <a:r>
              <a:rPr lang="en-US" sz="2000" dirty="0" err="1">
                <a:latin typeface="Luiss Sans"/>
              </a:rPr>
              <a:t>l’adesione</a:t>
            </a:r>
            <a:r>
              <a:rPr lang="en-US" sz="2000" dirty="0">
                <a:latin typeface="Luiss Sans"/>
              </a:rPr>
              <a:t>, </a:t>
            </a:r>
            <a:r>
              <a:rPr lang="en-US" sz="2000" dirty="0" err="1">
                <a:latin typeface="Luiss Sans"/>
              </a:rPr>
              <a:t>integrale</a:t>
            </a:r>
            <a:r>
              <a:rPr lang="en-US" sz="2000" dirty="0">
                <a:latin typeface="Luiss Sans"/>
              </a:rPr>
              <a:t> o </a:t>
            </a:r>
            <a:r>
              <a:rPr lang="en-US" sz="2000" dirty="0" err="1">
                <a:latin typeface="Luiss Sans"/>
              </a:rPr>
              <a:t>parziale</a:t>
            </a:r>
            <a:r>
              <a:rPr lang="en-US" sz="2000" dirty="0">
                <a:latin typeface="Luiss Sans"/>
              </a:rPr>
              <a:t>, </a:t>
            </a:r>
            <a:r>
              <a:rPr lang="en-US" sz="2000" dirty="0" err="1">
                <a:latin typeface="Luiss Sans"/>
              </a:rPr>
              <a:t>alla</a:t>
            </a:r>
            <a:r>
              <a:rPr lang="en-US" sz="2000" dirty="0">
                <a:latin typeface="Luiss Sans"/>
              </a:rPr>
              <a:t> </a:t>
            </a:r>
            <a:r>
              <a:rPr lang="en-US" sz="2000" dirty="0" err="1">
                <a:latin typeface="Luiss Sans"/>
              </a:rPr>
              <a:t>tesi</a:t>
            </a:r>
            <a:r>
              <a:rPr lang="en-US" sz="2000" dirty="0">
                <a:latin typeface="Luiss Sans"/>
              </a:rPr>
              <a:t> </a:t>
            </a:r>
            <a:r>
              <a:rPr lang="en-US" sz="2000" dirty="0" err="1">
                <a:latin typeface="Luiss Sans"/>
              </a:rPr>
              <a:t>sostenuta</a:t>
            </a:r>
            <a:r>
              <a:rPr lang="en-US" sz="2000" dirty="0">
                <a:latin typeface="Luiss Sans"/>
              </a:rPr>
              <a:t> e </a:t>
            </a:r>
            <a:r>
              <a:rPr lang="en-US" sz="2000" dirty="0" err="1">
                <a:latin typeface="Luiss Sans"/>
              </a:rPr>
              <a:t>agli</a:t>
            </a:r>
            <a:r>
              <a:rPr lang="en-US" sz="2000" dirty="0">
                <a:latin typeface="Luiss Sans"/>
              </a:rPr>
              <a:t> </a:t>
            </a:r>
            <a:r>
              <a:rPr lang="en-US" sz="2000" dirty="0" err="1">
                <a:latin typeface="Luiss Sans"/>
              </a:rPr>
              <a:t>argomenti</a:t>
            </a:r>
            <a:r>
              <a:rPr lang="en-US" sz="2000" dirty="0">
                <a:latin typeface="Luiss Sans"/>
              </a:rPr>
              <a:t> </a:t>
            </a:r>
            <a:r>
              <a:rPr lang="en-US" sz="2000" dirty="0" err="1">
                <a:latin typeface="Luiss Sans"/>
              </a:rPr>
              <a:t>richiamati</a:t>
            </a:r>
            <a:r>
              <a:rPr lang="en-US" sz="2000" dirty="0">
                <a:latin typeface="Luiss Sans"/>
              </a:rPr>
              <a:t> a </a:t>
            </a:r>
            <a:r>
              <a:rPr lang="en-US" sz="2000" dirty="0" err="1">
                <a:latin typeface="Luiss Sans"/>
              </a:rPr>
              <a:t>supporto</a:t>
            </a:r>
            <a:r>
              <a:rPr lang="en-US" sz="2000" dirty="0">
                <a:latin typeface="Luiss Sans"/>
              </a:rPr>
              <a:t> di tale </a:t>
            </a:r>
            <a:r>
              <a:rPr lang="en-US" sz="2000" dirty="0" err="1">
                <a:latin typeface="Luiss Sans"/>
              </a:rPr>
              <a:t>tesi</a:t>
            </a:r>
            <a:r>
              <a:rPr lang="en-US" sz="2000" dirty="0">
                <a:latin typeface="Luiss Sans"/>
              </a:rPr>
              <a:t>.</a:t>
            </a:r>
          </a:p>
        </p:txBody>
      </p:sp>
      <p:sp>
        <p:nvSpPr>
          <p:cNvPr id="5" name="Segnaposto testo 4">
            <a:extLst>
              <a:ext uri="{FF2B5EF4-FFF2-40B4-BE49-F238E27FC236}">
                <a16:creationId xmlns:a16="http://schemas.microsoft.com/office/drawing/2014/main" id="{3922FD16-3E3B-5130-0E92-C66607C8A3E0}"/>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244351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37">
            <a:extLst>
              <a:ext uri="{FF2B5EF4-FFF2-40B4-BE49-F238E27FC236}">
                <a16:creationId xmlns:a16="http://schemas.microsoft.com/office/drawing/2014/main" id="{6A36C55D-C92E-2D40-81A5-A32C7E11649C}"/>
              </a:ext>
            </a:extLst>
          </p:cNvPr>
          <p:cNvSpPr>
            <a:spLocks noGrp="1"/>
          </p:cNvSpPr>
          <p:nvPr>
            <p:ph type="body" idx="1"/>
          </p:nvPr>
        </p:nvSpPr>
        <p:spPr>
          <a:xfrm>
            <a:off x="419101" y="1660912"/>
            <a:ext cx="11242812" cy="3976515"/>
          </a:xfrm>
        </p:spPr>
        <p:txBody>
          <a:bodyPr anchor="t">
            <a:normAutofit/>
          </a:bodyPr>
          <a:lstStyle/>
          <a:p>
            <a:r>
              <a:rPr lang="it-IT" sz="2200" b="1" i="1" dirty="0">
                <a:latin typeface="Luiss Sans"/>
              </a:rPr>
              <a:t>Contatti:</a:t>
            </a:r>
          </a:p>
          <a:p>
            <a:r>
              <a:rPr lang="it-IT" sz="2200" b="1" i="1" dirty="0">
                <a:latin typeface="Luiss Sans"/>
              </a:rPr>
              <a:t>Antonio Persico</a:t>
            </a:r>
          </a:p>
          <a:p>
            <a:r>
              <a:rPr lang="it-IT" sz="2000" b="1" i="1" dirty="0">
                <a:latin typeface="Luiss Sans"/>
              </a:rPr>
              <a:t>Assegnista di ricerca presso LUISS Guido Carli</a:t>
            </a:r>
            <a:endParaRPr lang="it-IT" sz="2000" dirty="0"/>
          </a:p>
          <a:p>
            <a:r>
              <a:rPr lang="it-IT" sz="2000" b="1" dirty="0">
                <a:solidFill>
                  <a:schemeClr val="accent1"/>
                </a:solidFill>
                <a:latin typeface="Luiss Sans"/>
              </a:rPr>
              <a:t>apersico@luiss.it </a:t>
            </a:r>
            <a:endParaRPr lang="it-IT" sz="2000" b="1" dirty="0">
              <a:solidFill>
                <a:schemeClr val="accent1"/>
              </a:solidFill>
            </a:endParaRPr>
          </a:p>
        </p:txBody>
      </p:sp>
      <p:sp>
        <p:nvSpPr>
          <p:cNvPr id="6" name="Titolo 46">
            <a:extLst>
              <a:ext uri="{FF2B5EF4-FFF2-40B4-BE49-F238E27FC236}">
                <a16:creationId xmlns:a16="http://schemas.microsoft.com/office/drawing/2014/main" id="{3AE20A93-BBD9-334C-AF36-014A948CDAD3}"/>
              </a:ext>
            </a:extLst>
          </p:cNvPr>
          <p:cNvSpPr txBox="1">
            <a:spLocks/>
          </p:cNvSpPr>
          <p:nvPr/>
        </p:nvSpPr>
        <p:spPr>
          <a:xfrm>
            <a:off x="419101" y="805335"/>
            <a:ext cx="11242812" cy="10848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800" b="1" i="0" kern="1200">
                <a:solidFill>
                  <a:srgbClr val="003A70"/>
                </a:solidFill>
                <a:latin typeface="Luiss Sans" pitchFamily="2" charset="0"/>
                <a:ea typeface="Luiss Sans" pitchFamily="2" charset="0"/>
                <a:cs typeface="Luiss Sans" pitchFamily="2" charset="0"/>
              </a:defRPr>
            </a:lvl1pPr>
          </a:lstStyle>
          <a:p>
            <a:r>
              <a:rPr lang="it-IT" dirty="0">
                <a:latin typeface="Luiss Sans"/>
              </a:rPr>
              <a:t>Q&amp;A</a:t>
            </a:r>
            <a:endParaRPr lang="it-IT" dirty="0"/>
          </a:p>
        </p:txBody>
      </p:sp>
    </p:spTree>
    <p:extLst>
      <p:ext uri="{BB962C8B-B14F-4D97-AF65-F5344CB8AC3E}">
        <p14:creationId xmlns:p14="http://schemas.microsoft.com/office/powerpoint/2010/main" val="301877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95124-EEE6-CFD9-DE88-030D79592D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6FB26B7-0B0F-D490-429E-DCAF8F018B80}"/>
              </a:ext>
            </a:extLst>
          </p:cNvPr>
          <p:cNvSpPr>
            <a:spLocks noGrp="1"/>
          </p:cNvSpPr>
          <p:nvPr>
            <p:ph type="ctrTitle"/>
          </p:nvPr>
        </p:nvSpPr>
        <p:spPr>
          <a:xfrm>
            <a:off x="1089765" y="1265130"/>
            <a:ext cx="9920614" cy="1855893"/>
          </a:xfrm>
        </p:spPr>
        <p:txBody>
          <a:bodyPr/>
          <a:lstStyle/>
          <a:p>
            <a:r>
              <a:rPr lang="it-IT" sz="2000" dirty="0"/>
              <a:t>USA e GERMANIA: caso dei vaccini Covid (dati Geneva Graduate Institute)</a:t>
            </a:r>
            <a:br>
              <a:rPr lang="it-IT" sz="2000" dirty="0"/>
            </a:br>
            <a:br>
              <a:rPr lang="it-IT" dirty="0"/>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339E4F90-65C2-69BF-4A06-810C482ADAAD}"/>
              </a:ext>
            </a:extLst>
          </p:cNvPr>
          <p:cNvSpPr>
            <a:spLocks noGrp="1"/>
          </p:cNvSpPr>
          <p:nvPr>
            <p:ph type="body" sz="quarter" idx="11"/>
          </p:nvPr>
        </p:nvSpPr>
        <p:spPr>
          <a:xfrm>
            <a:off x="530225" y="862117"/>
            <a:ext cx="6889750" cy="403013"/>
          </a:xfrm>
        </p:spPr>
        <p:txBody>
          <a:bodyPr/>
          <a:lstStyle/>
          <a:p>
            <a:r>
              <a:rPr lang="en-US" b="1" dirty="0" err="1"/>
              <a:t>Dipartimento</a:t>
            </a:r>
            <a:r>
              <a:rPr lang="en-US" b="1" dirty="0"/>
              <a:t> di </a:t>
            </a:r>
            <a:r>
              <a:rPr lang="en-US" b="1" dirty="0" err="1"/>
              <a:t>Giurisprudenza</a:t>
            </a:r>
            <a:endParaRPr lang="en-US" b="1" dirty="0"/>
          </a:p>
        </p:txBody>
      </p:sp>
      <p:pic>
        <p:nvPicPr>
          <p:cNvPr id="3" name="Immagine 4">
            <a:extLst>
              <a:ext uri="{FF2B5EF4-FFF2-40B4-BE49-F238E27FC236}">
                <a16:creationId xmlns:a16="http://schemas.microsoft.com/office/drawing/2014/main" id="{71FCADA3-4945-64B3-C056-B39EE198B898}"/>
              </a:ext>
            </a:extLst>
          </p:cNvPr>
          <p:cNvPicPr>
            <a:picLocks noChangeAspect="1"/>
          </p:cNvPicPr>
          <p:nvPr/>
        </p:nvPicPr>
        <p:blipFill>
          <a:blip r:embed="rId2"/>
          <a:stretch>
            <a:fillRect/>
          </a:stretch>
        </p:blipFill>
        <p:spPr>
          <a:xfrm>
            <a:off x="1642667" y="1668143"/>
            <a:ext cx="8192214" cy="3156333"/>
          </a:xfrm>
          <a:prstGeom prst="rect">
            <a:avLst/>
          </a:prstGeom>
          <a:noFill/>
          <a:ln cap="flat">
            <a:noFill/>
          </a:ln>
        </p:spPr>
      </p:pic>
    </p:spTree>
    <p:extLst>
      <p:ext uri="{BB962C8B-B14F-4D97-AF65-F5344CB8AC3E}">
        <p14:creationId xmlns:p14="http://schemas.microsoft.com/office/powerpoint/2010/main" val="322997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699E3-FD0B-92BB-A4BF-511694A32D7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688734C-90D5-9690-861E-93274D2B9322}"/>
              </a:ext>
            </a:extLst>
          </p:cNvPr>
          <p:cNvSpPr>
            <a:spLocks noGrp="1"/>
          </p:cNvSpPr>
          <p:nvPr>
            <p:ph type="ctrTitle"/>
          </p:nvPr>
        </p:nvSpPr>
        <p:spPr>
          <a:xfrm>
            <a:off x="1089765" y="1265130"/>
            <a:ext cx="9920614" cy="1634294"/>
          </a:xfrm>
        </p:spPr>
        <p:txBody>
          <a:bodyPr/>
          <a:lstStyle/>
          <a:p>
            <a:br>
              <a:rPr lang="en-US" sz="1800" b="0" dirty="0">
                <a:latin typeface="Luiss Sans"/>
              </a:rPr>
            </a:br>
            <a:r>
              <a:rPr lang="en-US" sz="2400" dirty="0">
                <a:latin typeface="Luiss Sans"/>
              </a:rPr>
              <a:t> </a:t>
            </a:r>
            <a:br>
              <a:rPr lang="en-US" dirty="0">
                <a:latin typeface="Luiss San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DBDD04CD-43F0-67FB-2D45-7546077A31BD}"/>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
        <p:nvSpPr>
          <p:cNvPr id="6" name="CasellaDiTesto 5">
            <a:extLst>
              <a:ext uri="{FF2B5EF4-FFF2-40B4-BE49-F238E27FC236}">
                <a16:creationId xmlns:a16="http://schemas.microsoft.com/office/drawing/2014/main" id="{52035BD0-2F81-5360-8333-74D09940A838}"/>
              </a:ext>
            </a:extLst>
          </p:cNvPr>
          <p:cNvSpPr txBox="1"/>
          <p:nvPr/>
        </p:nvSpPr>
        <p:spPr>
          <a:xfrm>
            <a:off x="690880" y="1337598"/>
            <a:ext cx="10485120" cy="3416320"/>
          </a:xfrm>
          <a:prstGeom prst="rect">
            <a:avLst/>
          </a:prstGeom>
          <a:noFill/>
        </p:spPr>
        <p:txBody>
          <a:bodyPr wrap="square">
            <a:spAutoFit/>
          </a:bodyPr>
          <a:lstStyle/>
          <a:p>
            <a:pPr lvl="0">
              <a:lnSpc>
                <a:spcPct val="100000"/>
              </a:lnSpc>
            </a:pPr>
            <a:r>
              <a:rPr lang="en-US" sz="1800" b="1" dirty="0">
                <a:latin typeface="Inter"/>
              </a:rPr>
              <a:t>IA: IL CASO USA</a:t>
            </a:r>
          </a:p>
          <a:p>
            <a:pPr lvl="0">
              <a:lnSpc>
                <a:spcPct val="100000"/>
              </a:lnSpc>
            </a:pPr>
            <a:r>
              <a:rPr lang="en-US" sz="1800" dirty="0">
                <a:latin typeface="Inter"/>
              </a:rPr>
              <a:t>- “the analysis of the U.S. federal government’s AI spending over the past year reveals a remarkable surge in investment, particularly within the DoD. The shift from experimental contracts to large, maximum potential value contracts indicates a transition from testing to implementation, with a significant increase in both funding obligated and potential value of awards. The federal government’s focus on AI, as evidenced by the substantial investments and legislative initiatives, reflects a strategic response to global competition and security challenges…if one wants to know what the real strategy is, one must follow the money. In the case of the U.S. federal government, the strategy is clearly focused on defense applications of AI. The spillover of this focus is a likelihood of defense and security priorities, needs and values being the dominant ones in government applications”. </a:t>
            </a:r>
            <a:r>
              <a:rPr lang="en-US" sz="1800" b="1" dirty="0">
                <a:latin typeface="Inter"/>
              </a:rPr>
              <a:t>(J. LARSON e </a:t>
            </a:r>
            <a:r>
              <a:rPr lang="en-US" sz="1800" b="1" dirty="0" err="1">
                <a:latin typeface="Inter"/>
              </a:rPr>
              <a:t>altri</a:t>
            </a:r>
            <a:r>
              <a:rPr lang="en-US" sz="1800" b="1" dirty="0">
                <a:latin typeface="Inter"/>
              </a:rPr>
              <a:t>, The evolution of artificial intelligence (AI) spending by the U.S. government, Brooking, 2024)</a:t>
            </a:r>
          </a:p>
          <a:p>
            <a:pPr lvl="0">
              <a:lnSpc>
                <a:spcPct val="100000"/>
              </a:lnSpc>
            </a:pPr>
            <a:r>
              <a:rPr lang="en-US" sz="1800" b="1" dirty="0">
                <a:latin typeface="Inter"/>
              </a:rPr>
              <a:t>- Progetto Stargate</a:t>
            </a:r>
          </a:p>
        </p:txBody>
      </p:sp>
    </p:spTree>
    <p:extLst>
      <p:ext uri="{BB962C8B-B14F-4D97-AF65-F5344CB8AC3E}">
        <p14:creationId xmlns:p14="http://schemas.microsoft.com/office/powerpoint/2010/main" val="61175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FA409-3E0C-B16F-C061-FD7C44DB6FA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028C858-6F1B-C398-C26D-1BB359B7C491}"/>
              </a:ext>
            </a:extLst>
          </p:cNvPr>
          <p:cNvSpPr>
            <a:spLocks noGrp="1"/>
          </p:cNvSpPr>
          <p:nvPr>
            <p:ph type="ctrTitle"/>
          </p:nvPr>
        </p:nvSpPr>
        <p:spPr>
          <a:xfrm>
            <a:off x="1089765" y="1265130"/>
            <a:ext cx="9920614" cy="3517886"/>
          </a:xfrm>
        </p:spPr>
        <p:txBody>
          <a:bodyPr/>
          <a:lstStyle/>
          <a:p>
            <a:pPr lvl="0"/>
            <a:r>
              <a:rPr lang="en-US" dirty="0">
                <a:latin typeface="Luiss Sans"/>
              </a:rPr>
              <a:t>IA: il </a:t>
            </a:r>
            <a:r>
              <a:rPr lang="en-US" dirty="0" err="1">
                <a:latin typeface="Luiss Sans"/>
              </a:rPr>
              <a:t>caso</a:t>
            </a:r>
            <a:r>
              <a:rPr lang="en-US" dirty="0">
                <a:latin typeface="Luiss Sans"/>
              </a:rPr>
              <a:t> </a:t>
            </a:r>
            <a:r>
              <a:rPr lang="en-US" dirty="0" err="1">
                <a:latin typeface="Luiss Sans"/>
              </a:rPr>
              <a:t>cinese</a:t>
            </a:r>
            <a:br>
              <a:rPr lang="en-US" dirty="0">
                <a:latin typeface="Luiss Sans"/>
              </a:rPr>
            </a:br>
            <a:br>
              <a:rPr lang="en-US" dirty="0">
                <a:latin typeface="Luiss Sans"/>
              </a:rPr>
            </a:br>
            <a:r>
              <a:rPr lang="en-US" sz="2800" b="0" dirty="0">
                <a:latin typeface="Luiss Sans"/>
              </a:rPr>
              <a:t>- </a:t>
            </a:r>
            <a:r>
              <a:rPr lang="it-IT" sz="2800" b="0" dirty="0"/>
              <a:t>Piano Made in China 2025</a:t>
            </a:r>
            <a:br>
              <a:rPr lang="it-IT" sz="2800" b="0" dirty="0"/>
            </a:br>
            <a:br>
              <a:rPr lang="it-IT" sz="2800" b="0" dirty="0"/>
            </a:br>
            <a:r>
              <a:rPr lang="it-IT" sz="2800" b="0" dirty="0"/>
              <a:t>- Caso </a:t>
            </a:r>
            <a:r>
              <a:rPr lang="it-IT" sz="2800" b="0" dirty="0" err="1"/>
              <a:t>DeepSeek</a:t>
            </a:r>
            <a:br>
              <a:rPr lang="it-IT" sz="2800" b="0" dirty="0"/>
            </a:br>
            <a:br>
              <a:rPr lang="it-IT" sz="2800" b="0" dirty="0"/>
            </a:br>
            <a:r>
              <a:rPr lang="it-IT" sz="2800" b="0" dirty="0"/>
              <a:t>- </a:t>
            </a:r>
            <a:r>
              <a:rPr lang="it-IT" sz="2800" b="0" dirty="0" err="1"/>
              <a:t>Cd</a:t>
            </a:r>
            <a:r>
              <a:rPr lang="it-IT" sz="2800" b="0" dirty="0"/>
              <a:t>. guerra dei chip</a:t>
            </a:r>
            <a:br>
              <a:rPr lang="it-IT" dirty="0"/>
            </a:br>
            <a:endParaRPr lang="en-US" dirty="0">
              <a:latin typeface="Luiss Sans"/>
            </a:endParaRPr>
          </a:p>
        </p:txBody>
      </p:sp>
      <p:sp>
        <p:nvSpPr>
          <p:cNvPr id="5" name="Segnaposto testo 4">
            <a:extLst>
              <a:ext uri="{FF2B5EF4-FFF2-40B4-BE49-F238E27FC236}">
                <a16:creationId xmlns:a16="http://schemas.microsoft.com/office/drawing/2014/main" id="{6DB52712-900E-BDC5-A9EF-6CF3A5572B2B}"/>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77428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391C2-DC38-8DAD-7658-F76501B930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BC23F7B-33A5-EC5E-892E-CA951F75916B}"/>
              </a:ext>
            </a:extLst>
          </p:cNvPr>
          <p:cNvSpPr>
            <a:spLocks noGrp="1"/>
          </p:cNvSpPr>
          <p:nvPr>
            <p:ph type="ctrTitle"/>
          </p:nvPr>
        </p:nvSpPr>
        <p:spPr>
          <a:xfrm>
            <a:off x="1089765" y="1265130"/>
            <a:ext cx="9920614" cy="2853089"/>
          </a:xfrm>
        </p:spPr>
        <p:txBody>
          <a:bodyPr/>
          <a:lstStyle/>
          <a:p>
            <a:pPr lvl="0"/>
            <a:r>
              <a:rPr lang="en-US" sz="2800" dirty="0">
                <a:latin typeface="Luiss Sans"/>
              </a:rPr>
              <a:t>IA e </a:t>
            </a:r>
            <a:r>
              <a:rPr lang="en-US" sz="2800" dirty="0" err="1">
                <a:latin typeface="Luiss Sans"/>
              </a:rPr>
              <a:t>nuove</a:t>
            </a:r>
            <a:r>
              <a:rPr lang="en-US" sz="2800" dirty="0">
                <a:latin typeface="Luiss Sans"/>
              </a:rPr>
              <a:t> </a:t>
            </a:r>
            <a:r>
              <a:rPr lang="en-US" sz="2800" dirty="0" err="1">
                <a:latin typeface="Luiss Sans"/>
              </a:rPr>
              <a:t>tecnologie</a:t>
            </a:r>
            <a:r>
              <a:rPr lang="en-US" sz="2800" dirty="0">
                <a:latin typeface="Luiss Sans"/>
              </a:rPr>
              <a:t>: il </a:t>
            </a:r>
            <a:r>
              <a:rPr lang="en-US" sz="2800" dirty="0" err="1">
                <a:latin typeface="Luiss Sans"/>
              </a:rPr>
              <a:t>caso</a:t>
            </a:r>
            <a:r>
              <a:rPr lang="en-US" sz="2800" dirty="0">
                <a:latin typeface="Luiss Sans"/>
              </a:rPr>
              <a:t> </a:t>
            </a:r>
            <a:r>
              <a:rPr lang="en-US" sz="2800" dirty="0" err="1">
                <a:latin typeface="Luiss Sans"/>
              </a:rPr>
              <a:t>Giapponese</a:t>
            </a:r>
            <a:br>
              <a:rPr lang="en-US" sz="2800" dirty="0">
                <a:latin typeface="Luiss Sans"/>
              </a:rPr>
            </a:br>
            <a:br>
              <a:rPr lang="en-US" sz="2800" b="0" dirty="0">
                <a:latin typeface="Luiss Sans"/>
              </a:rPr>
            </a:br>
            <a:r>
              <a:rPr lang="en-US" sz="2800" b="0" dirty="0">
                <a:latin typeface="Luiss Sans"/>
              </a:rPr>
              <a:t>- </a:t>
            </a:r>
            <a:r>
              <a:rPr lang="it-IT" sz="2800" b="0" dirty="0"/>
              <a:t>Investimenti per semiconduttori (nuovo piano di investimenti per 65 mld di dollari)</a:t>
            </a:r>
            <a:br>
              <a:rPr lang="it-IT" sz="2800" b="0" dirty="0"/>
            </a:br>
            <a:br>
              <a:rPr lang="it-IT" sz="2800" b="0" dirty="0"/>
            </a:br>
            <a:r>
              <a:rPr lang="it-IT" sz="2800" b="0" dirty="0"/>
              <a:t>- Startup RAPIDUS (4 mld ca)</a:t>
            </a:r>
            <a:br>
              <a:rPr lang="it-IT" dirty="0"/>
            </a:br>
            <a:endParaRPr lang="en-US" dirty="0">
              <a:latin typeface="Luiss Sans"/>
            </a:endParaRPr>
          </a:p>
        </p:txBody>
      </p:sp>
      <p:sp>
        <p:nvSpPr>
          <p:cNvPr id="5" name="Segnaposto testo 4">
            <a:extLst>
              <a:ext uri="{FF2B5EF4-FFF2-40B4-BE49-F238E27FC236}">
                <a16:creationId xmlns:a16="http://schemas.microsoft.com/office/drawing/2014/main" id="{F320632A-9D3D-4B43-D158-DB28B22812D8}"/>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50558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6C300-A655-43DF-CBE2-89588E08947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5A0AE7-B1AE-3A3C-C3AD-7107D6218598}"/>
              </a:ext>
            </a:extLst>
          </p:cNvPr>
          <p:cNvSpPr>
            <a:spLocks noGrp="1"/>
          </p:cNvSpPr>
          <p:nvPr>
            <p:ph type="ctrTitle"/>
          </p:nvPr>
        </p:nvSpPr>
        <p:spPr>
          <a:xfrm>
            <a:off x="1089765" y="1265130"/>
            <a:ext cx="9920614" cy="1689693"/>
          </a:xfrm>
        </p:spPr>
        <p:txBody>
          <a:bodyPr/>
          <a:lstStyle/>
          <a:p>
            <a:r>
              <a:rPr lang="it-IT" sz="2800" dirty="0"/>
              <a:t>IA: IL CASO ISRAELIANO</a:t>
            </a:r>
            <a:br>
              <a:rPr lang="it-IT" sz="2800" dirty="0"/>
            </a:br>
            <a:br>
              <a:rPr lang="it-IT" sz="1600" dirty="0"/>
            </a:br>
            <a:r>
              <a:rPr lang="it-IT" sz="2600" b="0" dirty="0"/>
              <a:t>Programma nazionale sull’IA (2024 fino al 2027,  stanziati 133 milioni di dollari)</a:t>
            </a:r>
            <a:br>
              <a:rPr lang="it-IT" sz="2600" b="0" dirty="0"/>
            </a:br>
            <a:endParaRPr lang="en-US" sz="2600" b="0" dirty="0">
              <a:latin typeface="Luiss Sans"/>
            </a:endParaRPr>
          </a:p>
        </p:txBody>
      </p:sp>
      <p:sp>
        <p:nvSpPr>
          <p:cNvPr id="5" name="Segnaposto testo 4">
            <a:extLst>
              <a:ext uri="{FF2B5EF4-FFF2-40B4-BE49-F238E27FC236}">
                <a16:creationId xmlns:a16="http://schemas.microsoft.com/office/drawing/2014/main" id="{32F27CD0-917D-18AF-BCA2-CFFE857FB9EF}"/>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4734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6164B-6EAD-81E4-A367-05503C3D36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B9C898F-3319-4837-9570-833C476E6AA0}"/>
              </a:ext>
            </a:extLst>
          </p:cNvPr>
          <p:cNvSpPr>
            <a:spLocks noGrp="1"/>
          </p:cNvSpPr>
          <p:nvPr>
            <p:ph type="ctrTitle"/>
          </p:nvPr>
        </p:nvSpPr>
        <p:spPr>
          <a:xfrm>
            <a:off x="1089765" y="1265130"/>
            <a:ext cx="9920614" cy="3407087"/>
          </a:xfrm>
        </p:spPr>
        <p:txBody>
          <a:bodyPr/>
          <a:lstStyle/>
          <a:p>
            <a:pPr lvl="0"/>
            <a:r>
              <a:rPr lang="en-US" sz="2600" dirty="0">
                <a:latin typeface="Luiss Sans"/>
              </a:rPr>
              <a:t>IL RUOLO DELL’UE</a:t>
            </a:r>
            <a:br>
              <a:rPr lang="en-US" sz="2600" b="0" dirty="0">
                <a:latin typeface="Luiss Sans"/>
              </a:rPr>
            </a:br>
            <a:br>
              <a:rPr lang="en-US" sz="2600" b="0" dirty="0">
                <a:latin typeface="Luiss Sans"/>
              </a:rPr>
            </a:br>
            <a:r>
              <a:rPr lang="it-IT" sz="2600" b="0" dirty="0"/>
              <a:t>Competenze ESCLUSIVE (ART. 3 TFUE)</a:t>
            </a:r>
            <a:br>
              <a:rPr lang="en-US" sz="2600" b="0" dirty="0">
                <a:latin typeface="Luiss Sans"/>
              </a:rPr>
            </a:br>
            <a:r>
              <a:rPr lang="it-IT" sz="2600" b="0" dirty="0"/>
              <a:t>b) definizione delle regole di concorrenza necessarie al funzionamento del mercato interno; </a:t>
            </a:r>
            <a:br>
              <a:rPr lang="it-IT" sz="2600" b="0" dirty="0"/>
            </a:br>
            <a:r>
              <a:rPr lang="it-IT" sz="2600" b="0" dirty="0"/>
              <a:t>c) politica monetaria per gli Stati membri la cui moneta è l'euro; </a:t>
            </a:r>
            <a:br>
              <a:rPr lang="it-IT" sz="2600" b="0" dirty="0"/>
            </a:br>
            <a:r>
              <a:rPr lang="it-IT" sz="2600" b="0" dirty="0"/>
              <a:t>                                                    +</a:t>
            </a:r>
            <a:br>
              <a:rPr lang="it-IT" sz="2600" b="0" dirty="0"/>
            </a:br>
            <a:r>
              <a:rPr lang="it-IT" sz="2600" b="0" dirty="0"/>
              <a:t>PATTO DI STABILITA’</a:t>
            </a:r>
            <a:br>
              <a:rPr lang="it-IT" dirty="0"/>
            </a:br>
            <a:endParaRPr lang="en-US" dirty="0">
              <a:latin typeface="Luiss Sans"/>
            </a:endParaRPr>
          </a:p>
        </p:txBody>
      </p:sp>
      <p:sp>
        <p:nvSpPr>
          <p:cNvPr id="5" name="Segnaposto testo 4">
            <a:extLst>
              <a:ext uri="{FF2B5EF4-FFF2-40B4-BE49-F238E27FC236}">
                <a16:creationId xmlns:a16="http://schemas.microsoft.com/office/drawing/2014/main" id="{4C33DCBA-8B0B-E5B5-37F0-A57FF562C462}"/>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47365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66B08-720E-ADF9-E239-9ACE3F77A47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293BB5E-779C-38DD-D407-473498F58AAC}"/>
              </a:ext>
            </a:extLst>
          </p:cNvPr>
          <p:cNvSpPr>
            <a:spLocks noGrp="1"/>
          </p:cNvSpPr>
          <p:nvPr>
            <p:ph type="ctrTitle"/>
          </p:nvPr>
        </p:nvSpPr>
        <p:spPr>
          <a:xfrm>
            <a:off x="939453" y="1118796"/>
            <a:ext cx="9920614" cy="3877985"/>
          </a:xfrm>
        </p:spPr>
        <p:txBody>
          <a:bodyPr/>
          <a:lstStyle/>
          <a:p>
            <a:br>
              <a:rPr lang="en-US" sz="2000" b="0" dirty="0">
                <a:latin typeface="Luiss Sans"/>
                <a:sym typeface="Wingdings" pitchFamily="2" charset="2"/>
              </a:rPr>
            </a:br>
            <a:r>
              <a:rPr lang="en-US" sz="2000" dirty="0">
                <a:latin typeface="Luiss Sans"/>
              </a:rPr>
              <a:t>COMPETENZE CONCORRENTI UE (ART. 4TFUE)</a:t>
            </a:r>
            <a:br>
              <a:rPr lang="en-US" sz="2000" dirty="0">
                <a:latin typeface="Luiss Sans"/>
              </a:rPr>
            </a:br>
            <a:br>
              <a:rPr lang="en-US" sz="2000" dirty="0">
                <a:latin typeface="Luiss Sans"/>
              </a:rPr>
            </a:br>
            <a:r>
              <a:rPr lang="it-IT" sz="2000" b="0" dirty="0"/>
              <a:t>a) mercato interno; </a:t>
            </a:r>
            <a:br>
              <a:rPr lang="it-IT" sz="2000" b="0" dirty="0"/>
            </a:br>
            <a:r>
              <a:rPr lang="it-IT" sz="2000" b="0" dirty="0"/>
              <a:t>c) coesione economica, sociale e territoriale;</a:t>
            </a:r>
            <a:br>
              <a:rPr lang="it-IT" sz="2000" b="0" dirty="0"/>
            </a:br>
            <a:r>
              <a:rPr lang="it-IT" sz="2000" b="0" dirty="0"/>
              <a:t>e) ambiente; </a:t>
            </a:r>
            <a:br>
              <a:rPr lang="it-IT" sz="2000" b="0" dirty="0"/>
            </a:br>
            <a:r>
              <a:rPr lang="it-IT" sz="2000" b="0" dirty="0"/>
              <a:t>g) trasporti; </a:t>
            </a:r>
            <a:br>
              <a:rPr lang="it-IT" sz="2000" b="0" dirty="0"/>
            </a:br>
            <a:r>
              <a:rPr lang="it-IT" sz="2000" b="0" dirty="0"/>
              <a:t>h) reti transeuropee; </a:t>
            </a:r>
            <a:br>
              <a:rPr lang="it-IT" sz="2000" b="0" dirty="0"/>
            </a:br>
            <a:r>
              <a:rPr lang="it-IT" sz="2000" b="0" dirty="0"/>
              <a:t>i) energia; </a:t>
            </a:r>
            <a:br>
              <a:rPr lang="it-IT" sz="2000" b="0" dirty="0"/>
            </a:br>
            <a:br>
              <a:rPr lang="it-IT" sz="2000" b="0" dirty="0"/>
            </a:br>
            <a:r>
              <a:rPr lang="it-IT" sz="2000" b="0" dirty="0"/>
              <a:t>Nei settori della ricerca, dello sviluppo tecnologico e dello spazio, l'Unione ha competenza per condurre azioni, in particolare la definizione e l'attuazione di programmi, senza che l'esercizio di tale competenza possa avere per effetto di impedire agli Stati membri di esercitare la loro. </a:t>
            </a:r>
            <a:br>
              <a:rPr lang="it-IT" sz="2000" b="0" dirty="0"/>
            </a:br>
            <a:endParaRPr lang="en-US" sz="2000" b="0" dirty="0">
              <a:latin typeface="Luiss Sans"/>
            </a:endParaRPr>
          </a:p>
        </p:txBody>
      </p:sp>
      <p:sp>
        <p:nvSpPr>
          <p:cNvPr id="5" name="Segnaposto testo 4">
            <a:extLst>
              <a:ext uri="{FF2B5EF4-FFF2-40B4-BE49-F238E27FC236}">
                <a16:creationId xmlns:a16="http://schemas.microsoft.com/office/drawing/2014/main" id="{7E5B9A24-D772-F10C-C22D-E21B52B51CF5}"/>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785937520"/>
      </p:ext>
    </p:extLst>
  </p:cSld>
  <p:clrMapOvr>
    <a:masterClrMapping/>
  </p:clrMapOvr>
</p:sld>
</file>

<file path=ppt/theme/theme1.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2448</Words>
  <Application>Microsoft Office PowerPoint</Application>
  <PresentationFormat>Widescreen</PresentationFormat>
  <Paragraphs>56</Paragraphs>
  <Slides>25</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25</vt:i4>
      </vt:variant>
    </vt:vector>
  </HeadingPairs>
  <TitlesOfParts>
    <vt:vector size="33" baseType="lpstr">
      <vt:lpstr>Arial</vt:lpstr>
      <vt:lpstr>Calibri</vt:lpstr>
      <vt:lpstr>Inter</vt:lpstr>
      <vt:lpstr>Luiss Sans</vt:lpstr>
      <vt:lpstr>Luiss type</vt:lpstr>
      <vt:lpstr>Times New Roman</vt:lpstr>
      <vt:lpstr>Titillium Web</vt:lpstr>
      <vt:lpstr>1_Tema di Office</vt:lpstr>
      <vt:lpstr> Diritto pubblico dell’Innovazione e della Sostenibilità    Innovazione e sostenibilità: chi guida il cambiamento?                             Il ruolo dell’UE e dello Stato – a cura di Antonio Persico    10 febbraio 2025  </vt:lpstr>
      <vt:lpstr>Dati di contesto: USA e GERAMANIA: caso vaccini  Covid (dati Geneva Graduate Institute)     </vt:lpstr>
      <vt:lpstr>USA e GERMANIA: caso dei vaccini Covid (dati Geneva Graduate Institute)   </vt:lpstr>
      <vt:lpstr>    </vt:lpstr>
      <vt:lpstr>IA: il caso cinese  - Piano Made in China 2025  - Caso DeepSeek  - Cd. guerra dei chip </vt:lpstr>
      <vt:lpstr>IA e nuove tecnologie: il caso Giapponese  - Investimenti per semiconduttori (nuovo piano di investimenti per 65 mld di dollari)  - Startup RAPIDUS (4 mld ca) </vt:lpstr>
      <vt:lpstr>IA: IL CASO ISRAELIANO  Programma nazionale sull’IA (2024 fino al 2027,  stanziati 133 milioni di dollari) </vt:lpstr>
      <vt:lpstr>IL RUOLO DELL’UE  Competenze ESCLUSIVE (ART. 3 TFUE) b) definizione delle regole di concorrenza necessarie al funzionamento del mercato interno;  c) politica monetaria per gli Stati membri la cui moneta è l'euro;                                                      + PATTO DI STABILITA’ </vt:lpstr>
      <vt:lpstr> COMPETENZE CONCORRENTI UE (ART. 4TFUE)  a) mercato interno;  c) coesione economica, sociale e territoriale; e) ambiente;  g) trasporti;  h) reti transeuropee;  i) energia;   Nei settori della ricerca, dello sviluppo tecnologico e dello spazio, l'Unione ha competenza per condurre azioni, in particolare la definizione e l'attuazione di programmi, senza che l'esercizio di tale competenza possa avere per effetto di impedire agli Stati membri di esercitare la loro.  </vt:lpstr>
      <vt:lpstr>L’INTERVENTO DELL’UNIONE NELL’ECONOMIA PER L’ INNOVAZIONE E LA SOSTENIBLITA  - PNIEC in ambito energetico - NextGenerationEU - REPowerEU - Dispositivo per la ripresa e la resilienza  - 291 mld euro in prestiti - 357 mld euro in sovvenzioni  - Transizione verde, Crescita intelligente, sostenibile e inclusiva, Coesione sociale e territoriale, --- Politiche per la prossima generazione, Trasformazione digitale, Salute e resilienza economica, sociale e istituzionale   </vt:lpstr>
      <vt:lpstr>Il RUOLO DELLO STATO Il riparto della potestà legislativa (art. 117 cost) Lo Stato ha potestà legislativa esclusiva riguardo a: e) …tutela della concorrenza; … sistema tributario e contabile dello Stato; armonizzazione dei bilanci pubblici; perequazione delle risorse finanziarie; m) determinazione dei livelli essenziali delle prestazioni concernenti i diritti civili e sociali che devono essere garantiti su tutto il territorio nazionale; r) pesi, misure e determinazione del tempo; coordinamento informativo statistico e informatico dei dati dell'amministrazione statale, regionale e locale; opere dell'ingegno; s) tutela dell'ambiente, dell'ecosistema e dei beni culturali.     </vt:lpstr>
      <vt:lpstr>Potestà legislativa concorrente (lo Stato definisce i principi fondamentali) professioni; ricerca scientifica e tecnologica e sostegno all'innovazione per i settori produttivi; tutela della salute; … grandi reti di trasporto e di navigazione; ordinamento della comunicazione; produzione, trasporto e distribuzione nazionale dell'energia;   </vt:lpstr>
      <vt:lpstr>TUTELA DELLA CONCORRENZA: C. COST. 104/2021   «compete allo Stato prevedere le misure incentivanti atte a ridurre gli squilibri tra le imprese operanti nel settore»;  «sono riservati allo Stato gli interventi volti, per l’accessibilità a tutti gli operatori e per l’impatto complessivo, a incidere sull’equilibrio economico generale, mentre le Regioni possono, nell’esercizio delle competenze legislative concorrenti o residuali, prevedere «gli interventi sintonizzati sulla realtà produttiva regionale», purché non ostacolino la libera circolazione di persone o cose» (cit. A. Persico, Tesi di dottorato). </vt:lpstr>
      <vt:lpstr>IL PNRR 194,4 mld euro in 7 missioni: Digitalizzazione, innovazione, competitività, cultura e turismo; Rivoluzione verde e transizione ecologica; Infrastrutture per una mobilità sostenibile; Istruzione e ricerca; Inclusione e coesione; Salute; RepowerEU  Missione 1: : Digitalizzazione, innovazione, competitività, cultura e turismo (41,34 mld). Componente 1: Digitalizzazione, innovazione e sicurezza della PA Investimenti: Abilitazione e facilitazione migrazione al Cloud (1mld), Competenze digitali di base (195mln), Cybersicurezza (623 mln), Dati e interoperabilità (646 mln); Digitalizzazione delle grandi amministrazioni centrali (611 mln ca); Infrastrutture digitali (900 mln ca)  Componente 2: digitalizzazione, innovazione e competitività del sistema produttivo. Investimenti: Reti ultraveloci – Banda ultralarga e 5G (5,3mld ca); Transizione 4.0 (13,4 mld ca); Innovazione e tecnologia della Microelettronica (340 mln)   </vt:lpstr>
      <vt:lpstr>TRANSIZIONE 4.0 (cit. WWW.ITALIADOMANI.GOV.IT)  «l’investimento punta a sostenere la trasformazione digitale delle imprese incentivando gli investimenti privati in attività che sostengono la digitalizzazione; consiste in un regime di credito d’imposta e copre le spese da richiedere nelle dichiarazioni dei redditi tra il 1° gennaio 2021 e il 31 dicembre 2023. Comprende anche la definizione di codici di credito d’imposta per consentire ai beneficiari di utilizzarli con il modello F24 per: beni strumentali materiali 4.0 (macchine di produzione controllate da sistemi informatici, macchine e sistemi per il controllo di prodotti o processi, e sistemi interattivi); beni strumentali immateriali 4.0 (3D, sistemi di comunicazione intra-fabbrica, intelligenza artificiale e software di apprendimento automatico; sistemi, piattaforme e applicazioni); beni immateriali di investimento standard (software relativo alla gestione aziendale);  attività di ricerca, sviluppo e innovazione per l’innovazione verde, digitale e di progettazione;  attività di formazione per acquisire o consolidare la conoscenza di tecnologie rilevanti (l'analisi dei big data e dei dati, l'interfaccia uomo-macchina, l'internet delle cose, l'integrazione digitale dei processi aziendali, la sicurezza informatica)».    </vt:lpstr>
      <vt:lpstr>PNRR: MISSIONE 2: 55,52 MLD  C.1: Economia circolare e agricoltura sostenibile Investimenti: Realizzazione nuovi impianti di gestione rifiuti e ammodernamento di impianti esistenti (1.5 mld)  C.2 Energia rinnovabile, idrogeno, rete e mobilità sostenibile Investimenti: Promozione rinnovabili per le comunità energetiche e l'auto-consumo (2,2 mld); Rinnovo flotte bus e treni verdi (3,4 mld ca); sviluppo agro-voltaico (1mld); vari investimenti su idrogeno (820 mln)   </vt:lpstr>
      <vt:lpstr>I RAPPORTI STATO – REGIONI NELLA DEFINIZIONE E ATTUAZIONE DEL PNRR  - M. Bergo, M. Cecchetti, Il PNRR e l’autonomia regionale “sospesa”: tra urgenze del presente e Costituzione del futuro, in Istituzioni del Federalismo, 2024: - Definizione top-down - Necessità e urgenza: decreti legge  - Regioni come stakeholders, consultazione, no co-decisione - Sistema di governance caratterizzato dalla centralizzazione delle competenze (d.l. 77/2021: Cabina di Regia, Segreteria, Tavolo permanente per il partenariato economico, sociale e territoriale; l’Unità per la razionalizzazione e il miglioramento della regolazione; Servizio centrale per il PNRR – d.l. 13/2023: Struttura di missione PNRR presso la Presidenza del Consiglio dei ministri con compiti di rilevanza strategica, soppressione Tavolo permanente, Servizio centrale sostituito da Ispettorato generale per il PNRR) - CITE E CITD - «Nucleo PNRR Stato-Regioni» presso Dipartimento per gli affari regionali e le autonomie della Presidenza del Consiglio dei ministri, con funzioni di coordinamento e supporto (sulla carta) - Regioni come soggetti attuatori (progetti che ammontano a 10% delle risorse)  </vt:lpstr>
      <vt:lpstr>Segue.  - Chiamata in sussidiarietà per progetti a titolarità? - Collaborazione «debole» o «debolissima» con il sistema delle Conferenze: - Pareri ex art. 9 d.lgs. 281/1997 (obbligatori o, per lo più, facoltativi) della Conferenza unificata in sede di conversione in legge dei d.l. - In sede di adozione di atti amministrativi di attuazione: Conferenza Stato-Regioni e Conferenza Unificata attivate dal Governo con richieste di intesa o di parere fondate non sulla collaborazione costituzionalmente necessaria, ma quasi sempre sulla collaborazione meramente facoltativa o su collaborazione obbligatoria stabilita da specifiche disposizioni di legge o dalle previsioni generali - Applicazione del meccanismo della «ghigliottina» - Contenzioso costituzionale esiguo </vt:lpstr>
      <vt:lpstr>CASO DEI PPP IN AMBITO SANITARIO   C. IAIONE, A. COIANTE, Il partenariato per l’innovazione sostenibile nel settore sanitario, RGEd, 6, 2022 Stato regolatore o Stato «proattivo», creatore di mercati, e «investitore strategico»? Disimpegno del settore pubblico in sanità negli ultimi 10-15 anni   Strumenti per innovazione e sostenibilità  PPPI: le «sperimentazioni gestionali» - Nel 2018, un totale di 57, di cui 44 concluse - Strumento in «disuso» - Causa: «L’attenzione ormai minima a questa forma di collaborazione pubblico privato nel settore della sanità sarebbe da ricondurre, principalmente, alla mancanza di un coordinamento e di un’opportuna spinta a livello nazionale, sia nella fase di attivazione che in quella della loro prosecuzione dopo la fase sperimentale» </vt:lpstr>
      <vt:lpstr>Segue. Strumenti per innovazione e sostenibilità  I PPPC in ambito sanitario  Problemi: complessità della procedura, PMI, frammentazione stazioni appaltanti, scarse competenze di project management e cost control  Soluzioni: standardizzazione di modelli e contratti tipo, semplificazione procedura, rafforzamento competenze delle stazioni appaltanti «lo Stato dovrebbe farsi promotore in prima persona di tali strumenti garantendo, in primo luogo, una normativa certa, chiara, precisa ed equa, che dia fiducia a interpreti e operatori economici del settore»  </vt:lpstr>
      <vt:lpstr>Segue. Strumenti per l’innovazione e la sostenbilità in ambito sanitario  P.I. E APPALTO PRECOMMERCIALE  «Tuttavia, anche il p.p.i. e il p.c.p. richiedono un’amministrazione che possegga le competenze e le professionalità necessarie sia per individuare i fabbisogni e le carenze che necessitano di simili collaborazioni, che per commissionare la ricerca in sé»  «Tra i punti di debolezza riscontrati nel framework italiano vi sono l’assenza di politiche e piani nazionali (ma anche settoriali) che riconoscano il ruolo degli appalti per l’innovazione all’interno della loro strategia, la mancanza di incentivi finanziari e la carenza di sistemi di monitoraggio e misurazione della spesa per gli appalti per l’innovazione o per valutare l’impatto di quelli conclusi»   </vt:lpstr>
      <vt:lpstr>REGIONALISMO E SANITA’  The Italian health data system is broken, The Lancet, 2025:  “A major weakness of the health-care system in Italy is the fragmented health data infrastructure: there is no unified, centralised system for documenting and sharing electronic health records (EHRs), hospital data, and general practitioner records”   “The root cause is extensive regional autonomy, with 20 regions operating independently and implementing differing policies and technologies, creating regulatory fragmentation and inefficiencies. Poor interoperability between regions and hospitals, in addition to the lack of automatic data upload systems in private clinics, undermines the effectiveness of the Fascicolo Sanitario Elettronico—Italy’s national EHR system designed to track patients’ health histories— rendering it largely ineffective due to these structural flaws”     </vt:lpstr>
      <vt:lpstr>Conclusioni  Devono essere l’Unione e lo Stato a guidare i percorsi di transizione, volti al perseguimento dell’innovazione e della sostenibilità, a fronte di (urgenti) sfide di carattere globale, della peculiare architettura istituzionale italiana, delle disfunzioni registrate nel funzionamento del regionalismo italiano (ambito sanitario) e delle caratterisitiche del tessuto economico-produttivo italiano (PMI). </vt:lpstr>
      <vt:lpstr>AVVERTENZA  Le presenti slides sono state elaborate ai fini della simulazione di un dibattito polarizzato su due tesi contrapposte.   L’elaborazione delle presenti slides non implica necessariamente l’adesione, integrale o parziale, alla tesi sostenuta e agli argomenti richiamati a supporto di tale tesi.</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LabGov &amp;  MSc in Law, Digital Innovation and Sustainability</dc:title>
  <dc:creator>Pier Paolo Zitti</dc:creator>
  <cp:lastModifiedBy>ACER</cp:lastModifiedBy>
  <cp:revision>72</cp:revision>
  <dcterms:created xsi:type="dcterms:W3CDTF">2022-12-06T16:21:45Z</dcterms:created>
  <dcterms:modified xsi:type="dcterms:W3CDTF">2025-02-08T14:06:48Z</dcterms:modified>
</cp:coreProperties>
</file>