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  <p:sldMasterId id="2147483700" r:id="rId5"/>
  </p:sldMasterIdLst>
  <p:notesMasterIdLst>
    <p:notesMasterId r:id="rId25"/>
  </p:notesMasterIdLst>
  <p:sldIdLst>
    <p:sldId id="494" r:id="rId6"/>
    <p:sldId id="2187" r:id="rId7"/>
    <p:sldId id="2233" r:id="rId8"/>
    <p:sldId id="2234" r:id="rId9"/>
    <p:sldId id="2230" r:id="rId10"/>
    <p:sldId id="2231" r:id="rId11"/>
    <p:sldId id="2235" r:id="rId12"/>
    <p:sldId id="2236" r:id="rId13"/>
    <p:sldId id="2237" r:id="rId14"/>
    <p:sldId id="2240" r:id="rId15"/>
    <p:sldId id="2241" r:id="rId16"/>
    <p:sldId id="2242" r:id="rId17"/>
    <p:sldId id="2243" r:id="rId18"/>
    <p:sldId id="2244" r:id="rId19"/>
    <p:sldId id="2245" r:id="rId20"/>
    <p:sldId id="2246" r:id="rId21"/>
    <p:sldId id="2247" r:id="rId22"/>
    <p:sldId id="2248" r:id="rId23"/>
    <p:sldId id="2249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4D56BA-A650-38E2-B055-1894682F4C1D}" name="Christian Fernando  Iaione" initials="CI" userId="S::ciaione@luiss.it::342a6fbf-f550-4640-b236-51abcd9c8d17" providerId="AD"/>
  <p188:author id="{F3CCC9C5-9E79-DA51-A983-2A3487858AE2}" name="Alberica Aquili" initials="AA" userId="S::aaquili@luiss.it::df81069e-3f3e-4683-be2e-239834f7e74b" providerId="AD"/>
  <p188:author id="{FED26EEE-6E48-7ED1-B3A1-D709A3C31229}" name="Pier Paolo Zitti" initials="PZ" userId="S::pzitti@luiss.it::ef5c72d2-504f-44cb-a53d-3125d9e329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6" autoAdjust="0"/>
    <p:restoredTop sz="94501" autoAdjust="0"/>
  </p:normalViewPr>
  <p:slideViewPr>
    <p:cSldViewPr snapToGrid="0">
      <p:cViewPr varScale="1">
        <p:scale>
          <a:sx n="95" d="100"/>
          <a:sy n="95" d="100"/>
        </p:scale>
        <p:origin x="272" y="192"/>
      </p:cViewPr>
      <p:guideLst/>
    </p:cSldViewPr>
  </p:slideViewPr>
  <p:outlineViewPr>
    <p:cViewPr>
      <p:scale>
        <a:sx n="33" d="100"/>
        <a:sy n="33" d="100"/>
      </p:scale>
      <p:origin x="0" y="-128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64"/>
    </p:cViewPr>
  </p:sorterViewPr>
  <p:notesViewPr>
    <p:cSldViewPr snapToGrid="0">
      <p:cViewPr varScale="1">
        <p:scale>
          <a:sx n="57" d="100"/>
          <a:sy n="57" d="100"/>
        </p:scale>
        <p:origin x="2560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F08C-6E4F-3B42-9694-5A99BBF2D0B1}" type="datetimeFigureOut">
              <a:rPr lang="it-IT" smtClean="0"/>
              <a:t>23/02/25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2CE8F-5951-6748-BF5E-36FD22E74A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3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6610526-56F4-3B44-8A01-8B4FD29A8A2B}" type="datetime4">
              <a:rPr lang="it-IT" smtClean="0"/>
              <a:t>23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55DBE5F5-D117-4075-B33F-E2D4674BF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33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FF05F3C4-ADBC-4200-97F8-78889E6195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96553" y="4899944"/>
            <a:ext cx="1594915" cy="879576"/>
          </a:xfrm>
          <a:prstGeom prst="rect">
            <a:avLst/>
          </a:prstGeom>
        </p:spPr>
      </p:pic>
      <p:pic>
        <p:nvPicPr>
          <p:cNvPr id="34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A26C26C-7CAF-486F-B577-B1947EB89B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35" name="image3.jpeg">
            <a:extLst>
              <a:ext uri="{FF2B5EF4-FFF2-40B4-BE49-F238E27FC236}">
                <a16:creationId xmlns:a16="http://schemas.microsoft.com/office/drawing/2014/main" id="{CF40DC18-3E86-45B1-8827-63651856456D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24079" y="4993483"/>
            <a:ext cx="1010376" cy="685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E4DF34-8BA8-CA1F-236D-99E415BDB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47" y="4993483"/>
            <a:ext cx="1768930" cy="68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4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475FED-2144-8A45-B971-72FEF3C8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C484-DEAD-E444-8C0E-49DF19570D92}" type="datetime4">
              <a:rPr lang="it-IT" smtClean="0"/>
              <a:t>23 febbraio 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FAF3-5C89-784D-BB84-8D0F087F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1EA764-7BE2-C542-B147-FEDB2B2C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1"/>
            <a:ext cx="11222038" cy="42148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AA69D306-FCAE-2B41-96BB-373E82416A2D}" type="datetime4">
              <a:rPr lang="it-IT" smtClean="0"/>
              <a:t>23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4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98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23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  <p:sp>
        <p:nvSpPr>
          <p:cNvPr id="36" name="Segnaposto testo 77">
            <a:extLst>
              <a:ext uri="{FF2B5EF4-FFF2-40B4-BE49-F238E27FC236}">
                <a16:creationId xmlns:a16="http://schemas.microsoft.com/office/drawing/2014/main" id="{99CE7DD4-CE12-4247-B7D2-A8A44269C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2547" y="795856"/>
            <a:ext cx="3593801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 err="1">
                <a:solidFill>
                  <a:srgbClr val="004274"/>
                </a:solidFill>
                <a:effectLst/>
                <a:latin typeface="Luiss type" pitchFamily="2" charset="77"/>
              </a:rPr>
              <a:t>Elective</a:t>
            </a:r>
            <a:r>
              <a:rPr lang="it-IT">
                <a:solidFill>
                  <a:srgbClr val="004274"/>
                </a:solidFill>
                <a:effectLst/>
                <a:latin typeface="Luiss type" pitchFamily="2" charset="77"/>
              </a:rPr>
              <a:t> Courses A.A. 2021-2022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85B4B29D-C02C-4157-8F7F-373637E199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34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4C134CC4-D2E0-4010-A19F-EE071CE5D2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35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1D6E25B-81CB-417E-BC79-E2490DB2E7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288BEC-29C9-ADF3-E6FD-B5623ED05F4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2495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2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  <p:pic>
        <p:nvPicPr>
          <p:cNvPr id="27" name="Immagine 74">
            <a:extLst>
              <a:ext uri="{FF2B5EF4-FFF2-40B4-BE49-F238E27FC236}">
                <a16:creationId xmlns:a16="http://schemas.microsoft.com/office/drawing/2014/main" id="{B35C52AF-9BBB-4378-A4AC-8A04E9629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extLst>
              <a:ext uri="{FF2B5EF4-FFF2-40B4-BE49-F238E27FC236}">
                <a16:creationId xmlns:a16="http://schemas.microsoft.com/office/drawing/2014/main" id="{1A2B60EC-A308-472B-A7EC-1035283D2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29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837F7E6-B274-49F6-A8F1-0F1E87D178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D8D3354-887D-5E38-AA71-57BD4423BA1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3387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8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494537-0544-4A62-9511-A57C4A7C10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DBAE7BA-3207-44F0-82D7-E89210EC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5979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924068C-8571-4DC8-A532-ECC633C8D8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D0686EA-2CA1-3D3C-2D31-57F2185B0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7798" y="6113636"/>
            <a:ext cx="948382" cy="5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interna a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270B7DA6-7EFA-4AE4-BBD8-32B09B9BCE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5979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077C4B4-2E68-4AB3-BB8D-3958A17DDC1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5D874D2-0EC3-4999-D4D7-65F690501D3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7798" y="6113636"/>
            <a:ext cx="948382" cy="5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2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23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pic>
        <p:nvPicPr>
          <p:cNvPr id="31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1069ABA3-ED32-4390-AA42-5ECC5A3F5C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33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C03A317-096F-4E3B-801F-25DDF129CA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090DD8F-7C65-B99A-354B-FC54120762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2495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03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F290996A-3AB8-9940-AA8B-8AB8F10338ED}" type="datetime4">
              <a:rPr lang="it-IT" smtClean="0"/>
              <a:t>23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4963" y="542925"/>
            <a:ext cx="3706812" cy="50403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34" name="Segnaposto testo 77">
            <a:extLst>
              <a:ext uri="{FF2B5EF4-FFF2-40B4-BE49-F238E27FC236}">
                <a16:creationId xmlns:a16="http://schemas.microsoft.com/office/drawing/2014/main" id="{D6519D1F-4BB1-3A49-B60F-D7E64631F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145963D-F588-8B43-AA13-FDB8E527A8A9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3118896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9" pos="7680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44128C9-BA6C-2649-AAE1-A1442D21FB64}" type="datetime4">
              <a:rPr lang="it-IT" smtClean="0"/>
              <a:t>23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4963" y="1731963"/>
            <a:ext cx="3706812" cy="3851275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</a:t>
            </a:r>
          </a:p>
        </p:txBody>
      </p:sp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50DB0EED-3DD2-9C43-8E86-8A25CD5D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9" name="Sottotitolo 2">
            <a:extLst>
              <a:ext uri="{FF2B5EF4-FFF2-40B4-BE49-F238E27FC236}">
                <a16:creationId xmlns:a16="http://schemas.microsoft.com/office/drawing/2014/main" id="{CF92B6C9-72A5-AA4E-85B3-1B682783E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38" name="Segnaposto testo 77">
            <a:extLst>
              <a:ext uri="{FF2B5EF4-FFF2-40B4-BE49-F238E27FC236}">
                <a16:creationId xmlns:a16="http://schemas.microsoft.com/office/drawing/2014/main" id="{E7B05D74-7AEC-EF47-A942-4934923EDB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E15AD69-25AC-6D42-A1A3-0514D984EE6F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3401937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1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AD2D7E27-BEAB-7340-9C87-28EA9182886F}" type="datetime4">
              <a:rPr lang="it-IT" smtClean="0"/>
              <a:t>23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7" name="Segnaposto immagine 5">
            <a:extLst>
              <a:ext uri="{FF2B5EF4-FFF2-40B4-BE49-F238E27FC236}">
                <a16:creationId xmlns:a16="http://schemas.microsoft.com/office/drawing/2014/main" id="{E92A9B0A-F6E3-DB48-9ED3-A79538B108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0063" y="1731963"/>
            <a:ext cx="3711712" cy="3851276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 trattata con Pattern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363682A5-81A2-1B47-A929-A43EF07B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8" name="Sottotitolo 2">
            <a:extLst>
              <a:ext uri="{FF2B5EF4-FFF2-40B4-BE49-F238E27FC236}">
                <a16:creationId xmlns:a16="http://schemas.microsoft.com/office/drawing/2014/main" id="{157F673D-9926-BF4C-8EFF-1FC29A08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0" name="Segnaposto testo 77">
            <a:extLst>
              <a:ext uri="{FF2B5EF4-FFF2-40B4-BE49-F238E27FC236}">
                <a16:creationId xmlns:a16="http://schemas.microsoft.com/office/drawing/2014/main" id="{D968EEEE-3924-2946-95B6-5A9673C353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CBBDB73-3450-3546-9724-9B2D9C959017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2135242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425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04747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bg>
      <p:bgPr>
        <a:solidFill>
          <a:srgbClr val="FFC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rgbClr val="772583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FFC72C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43021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stazione sezione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16912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/>
          <a:p>
            <a:fld id="{F253B523-2E92-7447-AF14-D14B212A7211}" type="datetime4">
              <a:rPr lang="it-IT" smtClean="0"/>
              <a:t>23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06C1859-7B1B-464F-9B19-EFB05CA7F2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6D0C2EC-21E4-4EFF-AA6F-D62D2065CB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75960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BB3FEA3-9FFA-4135-B14B-7F0982D96A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060648"/>
            <a:ext cx="627992" cy="550837"/>
          </a:xfrm>
          <a:prstGeom prst="rect">
            <a:avLst/>
          </a:prstGeom>
        </p:spPr>
      </p:pic>
      <p:pic>
        <p:nvPicPr>
          <p:cNvPr id="11" name="image3.jpeg">
            <a:extLst>
              <a:ext uri="{FF2B5EF4-FFF2-40B4-BE49-F238E27FC236}">
                <a16:creationId xmlns:a16="http://schemas.microsoft.com/office/drawing/2014/main" id="{97B84861-CE57-402F-AF9A-9B679C0C4A82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37005" y="6234940"/>
            <a:ext cx="627991" cy="4258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5F8D07-7A03-87A5-8016-391243D0F5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54" y="6206745"/>
            <a:ext cx="1141597" cy="4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DADEC-74B6-2245-817D-CEA23C0FF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45500" y="6224587"/>
            <a:ext cx="2286000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C2849C77-4588-A247-BA4F-6AA75438280F}" type="datetime4">
              <a:rPr lang="it-IT" smtClean="0"/>
              <a:t>23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2692" y="6224587"/>
            <a:ext cx="570770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l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51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62" r:id="rId2"/>
    <p:sldLayoutId id="214748366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92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31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91971" y="6224587"/>
            <a:ext cx="7742517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5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709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D3803-E683-4367-BE59-9D3DFC4B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299" y="1636688"/>
            <a:ext cx="11189995" cy="2465290"/>
          </a:xfrm>
        </p:spPr>
        <p:txBody>
          <a:bodyPr/>
          <a:lstStyle/>
          <a:p>
            <a:r>
              <a:rPr lang="en-US" sz="3200" dirty="0" err="1">
                <a:latin typeface="Luiss Sans"/>
              </a:rPr>
              <a:t>Diritto</a:t>
            </a:r>
            <a:r>
              <a:rPr lang="en-US" sz="3200" dirty="0">
                <a:latin typeface="Luiss Sans"/>
              </a:rPr>
              <a:t> </a:t>
            </a:r>
            <a:r>
              <a:rPr lang="en-US" sz="3200" dirty="0" err="1">
                <a:latin typeface="Luiss Sans"/>
              </a:rPr>
              <a:t>pubblico</a:t>
            </a:r>
            <a:r>
              <a:rPr lang="en-US" sz="3200" dirty="0">
                <a:latin typeface="Luiss Sans"/>
              </a:rPr>
              <a:t> </a:t>
            </a:r>
            <a:r>
              <a:rPr lang="en-US" sz="3200" dirty="0" err="1">
                <a:latin typeface="Luiss Sans"/>
              </a:rPr>
              <a:t>dell’</a:t>
            </a:r>
            <a:r>
              <a:rPr lang="en-US" sz="3200" i="1" dirty="0" err="1">
                <a:latin typeface="Luiss Sans"/>
              </a:rPr>
              <a:t>Innovazione</a:t>
            </a:r>
            <a:r>
              <a:rPr lang="en-US" sz="3200" dirty="0">
                <a:latin typeface="Luiss Sans"/>
              </a:rPr>
              <a:t> e </a:t>
            </a:r>
            <a:r>
              <a:rPr lang="en-US" sz="3200" dirty="0" err="1">
                <a:latin typeface="Luiss Sans"/>
              </a:rPr>
              <a:t>della</a:t>
            </a:r>
            <a:r>
              <a:rPr lang="en-US" sz="3200" dirty="0">
                <a:latin typeface="Luiss Sans"/>
              </a:rPr>
              <a:t> </a:t>
            </a:r>
            <a:r>
              <a:rPr lang="en-US" sz="3200" i="1" dirty="0" err="1">
                <a:latin typeface="Luiss Sans"/>
              </a:rPr>
              <a:t>Sostenibilità</a:t>
            </a:r>
            <a:r>
              <a:rPr lang="en-US" sz="3200" dirty="0">
                <a:latin typeface="Luiss Sans"/>
              </a:rPr>
              <a:t> </a:t>
            </a:r>
            <a:br>
              <a:rPr lang="en-US" sz="3200" dirty="0">
                <a:latin typeface="Luiss Sans"/>
              </a:rPr>
            </a:br>
            <a:br>
              <a:rPr lang="en-US" sz="3200" dirty="0">
                <a:latin typeface="Luiss Sans"/>
              </a:rPr>
            </a:br>
            <a:br>
              <a:rPr lang="en-US" dirty="0">
                <a:latin typeface="Luiss Sans"/>
              </a:rPr>
            </a:br>
            <a:br>
              <a:rPr lang="en-US" dirty="0">
                <a:latin typeface="Luiss Sans"/>
              </a:rPr>
            </a:br>
            <a:endParaRPr lang="en-US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E4A225-89D1-4713-B7B6-24A1E43B1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7"/>
            <a:ext cx="6889750" cy="658707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909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3DCE2-12A0-C355-4B2E-71B134911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1503F-8317-3577-021C-7A71956E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Riflessioni sui “nuovi” limiti ed orientamenti dell’iniziativa economica privata (intorno al “nuovo” art. 41 Cost.) 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57F3B1-C30D-6E36-28B2-82A5B0D46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200" dirty="0"/>
              <a:t>Francesco Maria Maffezzoni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239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9C8C8-E4F5-EBED-3C9C-C8C360C20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61C65-FEDB-A48E-A8F8-CCC4588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Bilanciamento tra economia e ambiente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876870-DC70-ACE7-D7BE-ACEA75B0D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19" y="1185862"/>
            <a:ext cx="11084719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Si rafforza il concetto di responsabilità sociale d’impresa (Corporate Social </a:t>
            </a:r>
            <a:r>
              <a:rPr lang="it-IT" sz="2200" dirty="0" err="1">
                <a:solidFill>
                  <a:srgbClr val="003A70"/>
                </a:solidFill>
              </a:rPr>
              <a:t>Responsibility</a:t>
            </a:r>
            <a:r>
              <a:rPr lang="it-IT" sz="2200" dirty="0">
                <a:solidFill>
                  <a:srgbClr val="003A70"/>
                </a:solidFill>
              </a:rPr>
              <a:t> - CSR), spingendo le aziende a considerare impatti sociali e ambientali nelle loro strategie (è questa la finalità dell’impresa?);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L’ambiente diventa un’opportunità (non solo un limite) per innovare e creare nuovi modelli di business sostenibili;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Il Regolamento UE 2020/852 (Tassonomia Verde) classifica le attività economiche sostenibili, penalizzando chi utilizza </a:t>
            </a:r>
            <a:r>
              <a:rPr lang="it-IT" sz="2200" dirty="0" err="1">
                <a:solidFill>
                  <a:srgbClr val="003A70"/>
                </a:solidFill>
              </a:rPr>
              <a:t>claim</a:t>
            </a:r>
            <a:r>
              <a:rPr lang="it-IT" sz="2200" dirty="0">
                <a:solidFill>
                  <a:srgbClr val="003A70"/>
                </a:solidFill>
              </a:rPr>
              <a:t> ecologici falsi o ingannevoli.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La Corte Costituzionale ha chiarito che il diritto di fare impresa non è assoluto, ma deve essere bilanciato con altri diritti costituzionali (salute, ambiente, sicurezza) (caso Ilva, «</a:t>
            </a:r>
            <a:r>
              <a:rPr lang="it-IT" sz="2200" i="1" dirty="0">
                <a:solidFill>
                  <a:srgbClr val="003A70"/>
                </a:solidFill>
              </a:rPr>
              <a:t>nessun diritto è tiranno</a:t>
            </a:r>
            <a:r>
              <a:rPr lang="it-IT" sz="2200" dirty="0">
                <a:solidFill>
                  <a:srgbClr val="003A70"/>
                </a:solidFill>
              </a:rPr>
              <a:t>» con riferimento al diritto alla salute definito «fondamentale» ex art. 32 Cost.)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D7E1C-6DFD-7B10-5E57-1AC191CB5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F0F7C-F335-454A-20CF-E92B6F0B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L’Ilva di Taranto (</a:t>
            </a:r>
            <a:r>
              <a:rPr lang="it-IT" sz="3200" dirty="0" err="1"/>
              <a:t>sent</a:t>
            </a:r>
            <a:r>
              <a:rPr lang="it-IT" sz="3200" dirty="0"/>
              <a:t>. 58/2018)</a:t>
            </a:r>
            <a:br>
              <a:rPr lang="it-IT" sz="3200" dirty="0"/>
            </a:br>
            <a:r>
              <a:rPr lang="it-IT" sz="3200" dirty="0"/>
              <a:t> 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3AF096-FC3F-B6EE-611B-F3A50F250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215198"/>
            <a:ext cx="11242812" cy="1443521"/>
          </a:xfrm>
        </p:spPr>
        <p:txBody>
          <a:bodyPr/>
          <a:lstStyle/>
          <a:p>
            <a:r>
              <a:rPr lang="it-IT" sz="2200" dirty="0"/>
              <a:t>Simone Frega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366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51AF-943A-2F57-E497-F22AD6110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1834F6-D08E-5178-3F63-14E76652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Bilanciamento tra salute/ambiente e impresa/lavoro Corte. Cost. (</a:t>
            </a:r>
            <a:r>
              <a:rPr lang="it-IT" b="1" dirty="0" err="1"/>
              <a:t>sent</a:t>
            </a:r>
            <a:r>
              <a:rPr lang="it-IT" b="1" dirty="0"/>
              <a:t>. 58/2018)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B6FE29-0AE3-6460-4607-4B9551E3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19" y="1185862"/>
            <a:ext cx="11084719" cy="448627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La Corte precisa che «</a:t>
            </a:r>
            <a:r>
              <a:rPr lang="it-IT" sz="2200" i="1" dirty="0">
                <a:solidFill>
                  <a:srgbClr val="003A70"/>
                </a:solidFill>
              </a:rPr>
              <a:t>l’inviolabilità dei diritti alla vita e alla salute non è suscettibile di cedere davanti ai diritti al lavoro e all’attività d’impresa» (</a:t>
            </a:r>
            <a:r>
              <a:rPr lang="it-IT" sz="2200" dirty="0">
                <a:solidFill>
                  <a:srgbClr val="003A70"/>
                </a:solidFill>
              </a:rPr>
              <a:t>è necessario un</a:t>
            </a:r>
            <a:r>
              <a:rPr lang="it-IT" sz="2200" i="1" dirty="0">
                <a:solidFill>
                  <a:srgbClr val="003A70"/>
                </a:solidFill>
              </a:rPr>
              <a:t>) «ragionevole bilanciamento “tra esigenze della produzione ed esigenze di tutela della vita e della salute delle persone»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Secondo la Corte, “</a:t>
            </a:r>
            <a:r>
              <a:rPr lang="it-IT" sz="2200" i="1" dirty="0">
                <a:solidFill>
                  <a:srgbClr val="003A70"/>
                </a:solidFill>
              </a:rPr>
              <a:t>non può infatti ritenersi astrattamente precluso al legislatore di intervenire per salvaguardare la continuità produttiva in settori strategici per l’economia nazionale e per garantire i correlati livelli di occupazione, prevedendo che sequestri preventivi disposti dall’autorità giudiziaria nel corso di processi penali non impediscano la prosecuzione dell’attività d’impresa; ma ciò può farsi solo attraverso un ragionevole ed equilibrato bilanciamento dei valori costituzionali in gioco</a:t>
            </a:r>
            <a:r>
              <a:rPr lang="it-IT" sz="2200" dirty="0">
                <a:solidFill>
                  <a:srgbClr val="003A70"/>
                </a:solidFill>
              </a:rPr>
              <a:t>”.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La Corte già nel 2013 si era espressa affermando che nessun diritto è «</a:t>
            </a:r>
            <a:r>
              <a:rPr lang="it-IT" sz="2200" i="1" dirty="0">
                <a:solidFill>
                  <a:srgbClr val="003A70"/>
                </a:solidFill>
              </a:rPr>
              <a:t>tiranno</a:t>
            </a:r>
            <a:r>
              <a:rPr lang="it-IT" sz="2200" dirty="0">
                <a:solidFill>
                  <a:srgbClr val="003A70"/>
                </a:solidFill>
              </a:rPr>
              <a:t>» (nonostante il diritto alla salute venga definito «fondamentale»).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0686D-E10B-CFB6-728A-DD4A0E385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646774-C7A8-87B4-4FEE-C0A7DDE6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Salute e ambiente come limiti “prioritari” alla libertà di iniziativa</a:t>
            </a:r>
            <a:br>
              <a:rPr lang="it-IT" sz="3200" dirty="0"/>
            </a:br>
            <a:r>
              <a:rPr lang="it-IT" sz="3200" dirty="0"/>
              <a:t>economica?</a:t>
            </a:r>
            <a:br>
              <a:rPr lang="it-IT" sz="3200" dirty="0"/>
            </a:b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F9A21A-8B7C-93C1-3A28-6696D867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657355"/>
            <a:ext cx="11242812" cy="1443521"/>
          </a:xfrm>
        </p:spPr>
        <p:txBody>
          <a:bodyPr/>
          <a:lstStyle/>
          <a:p>
            <a:r>
              <a:rPr lang="it-IT" sz="2200" dirty="0"/>
              <a:t>Luisa Cassetti</a:t>
            </a:r>
          </a:p>
        </p:txBody>
      </p:sp>
    </p:spTree>
    <p:extLst>
      <p:ext uri="{BB962C8B-B14F-4D97-AF65-F5344CB8AC3E}">
        <p14:creationId xmlns:p14="http://schemas.microsoft.com/office/powerpoint/2010/main" val="226829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6B6B2-6630-EE2C-ABCB-CFDC5658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7911B-BEFE-B39F-B7D4-77207E24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Bilanciamento tra impresa e limitazioni a iniziativa economica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3E9079-6136-D91B-3D66-09E0AAE1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454803"/>
            <a:ext cx="11084719" cy="44862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Il bilanciamento tra la libertà di impresa e le limitazioni all’attività produttiva è ormai radicato nell’interpretazione dell’art. 41 e nei limiti all’iniziativa economica privata ivi previsti;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Si esclude l’esistenza nell’ordinamento giuridico italiano di una gerarchia rigida e reciprocamente connessi e assoluta di valori, poiché tutti i diritti fondamentali contenuti nella Costituzione sono tra loro vanno valutanti in una logica di sistema e mai isolatamente considerati;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l’unico modo per realizzare la composizione dei conflitti tra valori è dato dalla ricerca di un punto di equilibrio che deve essere sintetizzato dal Parlamento - in fase legislativa - e dalla Corte Costituzionale al momento del controllo di costituzionalità “alla luce dei criteri di proporzionalità e ragionevolezza, in modo tale da non sacrificare il loro nucleo essenziale”.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0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368E0-FD3C-8712-B532-4F70F2D85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F62E4-C48A-3931-22FD-3C4AB45B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La “funzione sociale della tutela dell’ambiente” alla luce della revisione costituzionale del 2022 e del </a:t>
            </a:r>
            <a:r>
              <a:rPr lang="it-IT" sz="3200" dirty="0" err="1"/>
              <a:t>piu</a:t>
            </a:r>
            <a:r>
              <a:rPr lang="it-IT" sz="3200" dirty="0"/>
              <a:t>̀ recente quadro giuridico europeo </a:t>
            </a:r>
            <a:br>
              <a:rPr lang="it-IT" sz="3200" dirty="0"/>
            </a:b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456042-6A88-0829-EEEC-6367816C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3060766"/>
            <a:ext cx="11242812" cy="1443521"/>
          </a:xfrm>
        </p:spPr>
        <p:txBody>
          <a:bodyPr/>
          <a:lstStyle/>
          <a:p>
            <a:r>
              <a:rPr lang="it-IT" sz="2200" dirty="0"/>
              <a:t>Giovanni Barozzi Reggiani </a:t>
            </a:r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39043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46AE7-9198-9E74-3A60-B4122E0D6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1F52F4-C326-4896-71FB-E940FC01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Bilanciamento tra impresa e limitazioni a iniziativa economica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970F3-7089-7A95-4559-9371038E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40" y="1643062"/>
            <a:ext cx="11084719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Il concetto di “funzione sociale” si fonda sull’idea che l’ambiente non è solo uno strumento per la sopravvivenza umana ma anche un fattore di benessere e crescita economica;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L’ambiente viene considerato un “Capitale Naturale”: un patrimonio misurabile che deve essere preservato e valorizzato per garantire l’uguaglianza sostanziale e i diritti delle future generazioni;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Necessità di attribuire un valore economico (è possibile valorizzare differenti dimensioni?) agli ecosistemi per facilitare decisioni pubbliche informate;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Cultura della valutazione nell’azione della PA;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Quale connessione (se ce ne sono) con il principio di risultato (Considerato il criterio interpretativo della recente riforma del Codice dei Contratti pubblici)?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35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E391-53D3-D8FB-4F2B-6A92E6592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1DB063-6AC5-1E63-C0D0-740A2FC1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48" y="1672315"/>
            <a:ext cx="11454652" cy="1084810"/>
          </a:xfrm>
        </p:spPr>
        <p:txBody>
          <a:bodyPr/>
          <a:lstStyle/>
          <a:p>
            <a:r>
              <a:rPr lang="it-IT" sz="3200" dirty="0">
                <a:effectLst/>
                <a:latin typeface="P052Bold"/>
              </a:rPr>
              <a:t>Ambiente e Iniziativa Economica: </a:t>
            </a:r>
            <a:r>
              <a:rPr lang="it-IT" sz="3200" dirty="0" err="1">
                <a:effectLst/>
                <a:latin typeface="P052Bold"/>
              </a:rPr>
              <a:t>Quale“bilanciamento</a:t>
            </a:r>
            <a:r>
              <a:rPr lang="it-IT" sz="3200" dirty="0">
                <a:effectLst/>
                <a:latin typeface="P052Bold"/>
              </a:rPr>
              <a:t>”? </a:t>
            </a:r>
            <a:br>
              <a:rPr lang="it-IT" sz="3200" dirty="0"/>
            </a:b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812562-BA5F-9AAD-6544-8567C6EE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548" y="2334625"/>
            <a:ext cx="11242812" cy="1443521"/>
          </a:xfrm>
        </p:spPr>
        <p:txBody>
          <a:bodyPr/>
          <a:lstStyle/>
          <a:p>
            <a:r>
              <a:rPr lang="it-IT" sz="1800" dirty="0">
                <a:effectLst/>
                <a:latin typeface="P052Bold"/>
              </a:rPr>
              <a:t>Mauro </a:t>
            </a:r>
            <a:r>
              <a:rPr lang="it-IT" sz="1800" dirty="0" err="1">
                <a:effectLst/>
                <a:latin typeface="P052Bold"/>
              </a:rPr>
              <a:t>Pennasilico</a:t>
            </a:r>
            <a:r>
              <a:rPr lang="it-IT" sz="1800" dirty="0">
                <a:effectLst/>
                <a:latin typeface="P052Bold"/>
              </a:rPr>
              <a:t> 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76198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CE38F-C94B-77C8-41B9-772C9294F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126E1-F167-D14E-401B-8294340A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Bilanciamento tra impresa e limitazioni a iniziativa economica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FE1137-52BF-9DF3-8902-BD183114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19" y="1185862"/>
            <a:ext cx="11084719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Corte Costituzionale ha adottato il criterio del "ragionevole bilanciamento" tra diritto alla salute, ambiente e lavoro (</a:t>
            </a:r>
            <a:r>
              <a:rPr lang="it-IT" sz="2200" dirty="0" err="1">
                <a:solidFill>
                  <a:srgbClr val="003A70"/>
                </a:solidFill>
              </a:rPr>
              <a:t>sent</a:t>
            </a:r>
            <a:r>
              <a:rPr lang="it-IT" sz="2200" dirty="0">
                <a:solidFill>
                  <a:srgbClr val="003A70"/>
                </a:solidFill>
              </a:rPr>
              <a:t>. 85/2013);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Principio del DNSH (?) &gt; ma allo stesso tempo Il principio "chi inquina paga" si è trasformato in “chi paga può inquinare”, distorcendo la finalità del principio; non può essere così, concezione olistica della azioni dei soggetti privati e pubblici che svolgono la propria </a:t>
            </a:r>
            <a:r>
              <a:rPr lang="it-IT" sz="2200">
                <a:solidFill>
                  <a:srgbClr val="003A70"/>
                </a:solidFill>
              </a:rPr>
              <a:t>attività economica;  </a:t>
            </a: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Ruolo dello Stato che integri economia e sostenibilità (Convergenza tra politiche di coesione e politiche industriali?)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8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46">
            <a:extLst>
              <a:ext uri="{FF2B5EF4-FFF2-40B4-BE49-F238E27FC236}">
                <a16:creationId xmlns:a16="http://schemas.microsoft.com/office/drawing/2014/main" id="{81426377-1A7E-8148-A8FB-3EF0D0F0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b="1" dirty="0">
                <a:effectLst/>
                <a:latin typeface="LMRoman12"/>
              </a:rPr>
              <a:t>Lo sviluppo sostenibile oltre il diritto ambientale </a:t>
            </a:r>
            <a:br>
              <a:rPr lang="it-IT" sz="3200" b="1" dirty="0">
                <a:effectLst/>
                <a:latin typeface="LMRoman12"/>
              </a:rPr>
            </a:br>
            <a:r>
              <a:rPr lang="it-IT" sz="2400" b="1" dirty="0">
                <a:effectLst/>
                <a:latin typeface="LMRoman12"/>
              </a:rPr>
              <a:t>Fabrizio Fracchia, Scilla </a:t>
            </a:r>
            <a:r>
              <a:rPr lang="it-IT" sz="2400" b="1" dirty="0" err="1">
                <a:effectLst/>
                <a:latin typeface="LMRoman12"/>
              </a:rPr>
              <a:t>Vernile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4357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9BB11-BEC2-4111-89AC-20BD3FF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Le Origini del Principio di Sviluppo Sostenibile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B46FA8-46A2-C731-D1BA-395181FB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600" dirty="0">
                <a:solidFill>
                  <a:srgbClr val="003A70"/>
                </a:solidFill>
              </a:rPr>
              <a:t>Rapporto Brundtland (1987), nascita convenzionale della definizione di sviluppo sostenibile: «</a:t>
            </a:r>
            <a:r>
              <a:rPr lang="it-IT" sz="2600" i="1" dirty="0">
                <a:solidFill>
                  <a:srgbClr val="003A70"/>
                </a:solidFill>
              </a:rPr>
              <a:t>Development </a:t>
            </a:r>
            <a:r>
              <a:rPr lang="it-IT" sz="2600" i="1" dirty="0" err="1">
                <a:solidFill>
                  <a:srgbClr val="003A70"/>
                </a:solidFill>
              </a:rPr>
              <a:t>that</a:t>
            </a:r>
            <a:r>
              <a:rPr lang="it-IT" sz="2600" i="1" dirty="0">
                <a:solidFill>
                  <a:srgbClr val="003A70"/>
                </a:solidFill>
              </a:rPr>
              <a:t> </a:t>
            </a:r>
            <a:r>
              <a:rPr lang="it-IT" sz="2600" i="1" dirty="0" err="1">
                <a:solidFill>
                  <a:srgbClr val="003A70"/>
                </a:solidFill>
              </a:rPr>
              <a:t>meets</a:t>
            </a:r>
            <a:r>
              <a:rPr lang="it-IT" sz="2600" i="1" dirty="0">
                <a:solidFill>
                  <a:srgbClr val="003A70"/>
                </a:solidFill>
              </a:rPr>
              <a:t> the </a:t>
            </a:r>
            <a:r>
              <a:rPr lang="it-IT" sz="2600" i="1" dirty="0" err="1">
                <a:solidFill>
                  <a:srgbClr val="003A70"/>
                </a:solidFill>
              </a:rPr>
              <a:t>needs</a:t>
            </a:r>
            <a:r>
              <a:rPr lang="it-IT" sz="2600" i="1" dirty="0">
                <a:solidFill>
                  <a:srgbClr val="003A70"/>
                </a:solidFill>
              </a:rPr>
              <a:t> of the </a:t>
            </a:r>
            <a:r>
              <a:rPr lang="it-IT" sz="2600" i="1" dirty="0" err="1">
                <a:solidFill>
                  <a:srgbClr val="003A70"/>
                </a:solidFill>
              </a:rPr>
              <a:t>present</a:t>
            </a:r>
            <a:r>
              <a:rPr lang="it-IT" sz="2600" i="1" dirty="0">
                <a:solidFill>
                  <a:srgbClr val="003A70"/>
                </a:solidFill>
              </a:rPr>
              <a:t> </a:t>
            </a:r>
            <a:r>
              <a:rPr lang="it-IT" sz="2600" i="1" dirty="0" err="1">
                <a:solidFill>
                  <a:srgbClr val="003A70"/>
                </a:solidFill>
              </a:rPr>
              <a:t>without</a:t>
            </a:r>
            <a:r>
              <a:rPr lang="it-IT" sz="2600" i="1" dirty="0">
                <a:solidFill>
                  <a:srgbClr val="003A70"/>
                </a:solidFill>
              </a:rPr>
              <a:t> </a:t>
            </a:r>
            <a:r>
              <a:rPr lang="it-IT" sz="2600" i="1" dirty="0" err="1">
                <a:solidFill>
                  <a:srgbClr val="003A70"/>
                </a:solidFill>
              </a:rPr>
              <a:t>compromising</a:t>
            </a:r>
            <a:r>
              <a:rPr lang="it-IT" sz="2600" i="1" dirty="0">
                <a:solidFill>
                  <a:srgbClr val="003A70"/>
                </a:solidFill>
              </a:rPr>
              <a:t> the </a:t>
            </a:r>
            <a:r>
              <a:rPr lang="it-IT" sz="2600" i="1" dirty="0" err="1">
                <a:solidFill>
                  <a:srgbClr val="003A70"/>
                </a:solidFill>
              </a:rPr>
              <a:t>ability</a:t>
            </a:r>
            <a:r>
              <a:rPr lang="it-IT" sz="2600" i="1" dirty="0">
                <a:solidFill>
                  <a:srgbClr val="003A70"/>
                </a:solidFill>
              </a:rPr>
              <a:t> of future generations to </a:t>
            </a:r>
            <a:r>
              <a:rPr lang="it-IT" sz="2600" i="1" dirty="0" err="1">
                <a:solidFill>
                  <a:srgbClr val="003A70"/>
                </a:solidFill>
              </a:rPr>
              <a:t>meettheir</a:t>
            </a:r>
            <a:r>
              <a:rPr lang="it-IT" sz="2600" i="1" dirty="0">
                <a:solidFill>
                  <a:srgbClr val="003A70"/>
                </a:solidFill>
              </a:rPr>
              <a:t> </a:t>
            </a:r>
            <a:r>
              <a:rPr lang="it-IT" sz="2600" i="1" dirty="0" err="1">
                <a:solidFill>
                  <a:srgbClr val="003A70"/>
                </a:solidFill>
              </a:rPr>
              <a:t>own</a:t>
            </a:r>
            <a:r>
              <a:rPr lang="it-IT" sz="2600" i="1" dirty="0">
                <a:solidFill>
                  <a:srgbClr val="003A70"/>
                </a:solidFill>
              </a:rPr>
              <a:t> </a:t>
            </a:r>
            <a:r>
              <a:rPr lang="it-IT" sz="2600" i="1" dirty="0" err="1">
                <a:solidFill>
                  <a:srgbClr val="003A70"/>
                </a:solidFill>
              </a:rPr>
              <a:t>needs</a:t>
            </a:r>
            <a:r>
              <a:rPr lang="it-IT" sz="2600" dirty="0">
                <a:solidFill>
                  <a:srgbClr val="003A70"/>
                </a:solidFill>
              </a:rPr>
              <a:t>»</a:t>
            </a:r>
          </a:p>
          <a:p>
            <a:r>
              <a:rPr lang="it-IT" sz="2600" dirty="0">
                <a:solidFill>
                  <a:srgbClr val="003A70"/>
                </a:solidFill>
              </a:rPr>
              <a:t>Solidarietà Intergenerazionale:	 </a:t>
            </a:r>
            <a:br>
              <a:rPr lang="it-IT" sz="2600" dirty="0">
                <a:solidFill>
                  <a:srgbClr val="003A70"/>
                </a:solidFill>
              </a:rPr>
            </a:br>
            <a:r>
              <a:rPr lang="it-IT" sz="2600" dirty="0">
                <a:solidFill>
                  <a:srgbClr val="003A70"/>
                </a:solidFill>
              </a:rPr>
              <a:t>- non solo </a:t>
            </a:r>
            <a:r>
              <a:rPr lang="it-IT" sz="2600" b="1" dirty="0">
                <a:solidFill>
                  <a:srgbClr val="003A70"/>
                </a:solidFill>
              </a:rPr>
              <a:t>Equità tra generazioni </a:t>
            </a:r>
            <a:r>
              <a:rPr lang="it-IT" sz="2600" dirty="0">
                <a:solidFill>
                  <a:srgbClr val="003A70"/>
                </a:solidFill>
              </a:rPr>
              <a:t>(presente vs. futuro) </a:t>
            </a:r>
            <a:br>
              <a:rPr lang="it-IT" sz="2600" dirty="0">
                <a:solidFill>
                  <a:srgbClr val="003A70"/>
                </a:solidFill>
              </a:rPr>
            </a:br>
            <a:r>
              <a:rPr lang="it-IT" sz="2600" dirty="0">
                <a:solidFill>
                  <a:srgbClr val="003A70"/>
                </a:solidFill>
              </a:rPr>
              <a:t>- ma anche </a:t>
            </a:r>
            <a:r>
              <a:rPr lang="it-IT" sz="2600" b="1" dirty="0">
                <a:solidFill>
                  <a:srgbClr val="003A70"/>
                </a:solidFill>
              </a:rPr>
              <a:t>Equità Intragenerazionale</a:t>
            </a:r>
            <a:r>
              <a:rPr lang="it-IT" sz="2600" dirty="0">
                <a:solidFill>
                  <a:srgbClr val="003A70"/>
                </a:solidFill>
              </a:rPr>
              <a:t>: Equità tra le diverse aree del mondo (Nord vs. Sud)</a:t>
            </a:r>
          </a:p>
          <a:p>
            <a:r>
              <a:rPr lang="it-IT" sz="2600" dirty="0">
                <a:solidFill>
                  <a:srgbClr val="003A70"/>
                </a:solidFill>
              </a:rPr>
              <a:t>Necessità di valutare l’impatto delle </a:t>
            </a:r>
            <a:r>
              <a:rPr lang="it-IT" sz="2600" dirty="0" err="1">
                <a:solidFill>
                  <a:srgbClr val="003A70"/>
                </a:solidFill>
              </a:rPr>
              <a:t>attivita</a:t>
            </a:r>
            <a:r>
              <a:rPr lang="it-IT" sz="2600" dirty="0">
                <a:solidFill>
                  <a:srgbClr val="003A70"/>
                </a:solidFill>
              </a:rPr>
              <a:t>̀ delle generazioni attuali sul benessere di quelle future.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68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B76A0-C110-7018-29BA-7C5798A9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Principio di Sviluppo Sostenibile in Italia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F93868-1487-DA8F-8ED0-C5CF602A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862012"/>
            <a:ext cx="11222038" cy="43399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200" dirty="0">
                <a:solidFill>
                  <a:srgbClr val="003A70"/>
                </a:solidFill>
              </a:rPr>
              <a:t>Dall’ambiente come diritto soggettivo all’ambiente come dovere collettivo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200" dirty="0">
                <a:solidFill>
                  <a:srgbClr val="003A70"/>
                </a:solidFill>
              </a:rPr>
              <a:t>Art. 2 Costituzione Italiana: </a:t>
            </a:r>
            <a:r>
              <a:rPr lang="it-IT" sz="2200" i="1" dirty="0">
                <a:solidFill>
                  <a:srgbClr val="003A70"/>
                </a:solidFill>
              </a:rPr>
              <a:t>«la Repubblica (…) richiede l'adempimento dei doveri inderogabili di solidarietà politica, economica e sociale»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200" dirty="0">
                <a:solidFill>
                  <a:srgbClr val="003A70"/>
                </a:solidFill>
              </a:rPr>
              <a:t>Obblighi di tutela per le generazioni future (Art. 9 Cost. « (…) </a:t>
            </a:r>
            <a:r>
              <a:rPr lang="it-IT" sz="2200" i="1" dirty="0">
                <a:solidFill>
                  <a:srgbClr val="003A70"/>
                </a:solidFill>
              </a:rPr>
              <a:t>anche nell’interesse delle future generazioni</a:t>
            </a:r>
            <a:r>
              <a:rPr lang="it-IT" sz="2200" dirty="0">
                <a:solidFill>
                  <a:srgbClr val="003A70"/>
                </a:solidFill>
              </a:rPr>
              <a:t>.»)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200" dirty="0">
                <a:solidFill>
                  <a:srgbClr val="003A70"/>
                </a:solidFill>
              </a:rPr>
              <a:t>Introduzione nel Codice dell’Ambiente (</a:t>
            </a:r>
            <a:r>
              <a:rPr lang="it-IT" sz="2200" dirty="0" err="1">
                <a:solidFill>
                  <a:srgbClr val="003A70"/>
                </a:solidFill>
              </a:rPr>
              <a:t>D.Lgs.</a:t>
            </a:r>
            <a:r>
              <a:rPr lang="it-IT" sz="2200" dirty="0">
                <a:solidFill>
                  <a:srgbClr val="003A70"/>
                </a:solidFill>
              </a:rPr>
              <a:t> 152/2006, art. 3-quater  «Principio dello sviluppo sostenibile»)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200" dirty="0">
                <a:solidFill>
                  <a:srgbClr val="003A70"/>
                </a:solidFill>
              </a:rPr>
              <a:t>Riforma costituzionale del 2022: modifica artt. 9 (introduzione del principio dello sviluppo sostenibile) e 41 Cost (limite alla libertà di impresa, politiche orientate a scopi ambientali).</a:t>
            </a:r>
          </a:p>
        </p:txBody>
      </p:sp>
    </p:spTree>
    <p:extLst>
      <p:ext uri="{BB962C8B-B14F-4D97-AF65-F5344CB8AC3E}">
        <p14:creationId xmlns:p14="http://schemas.microsoft.com/office/powerpoint/2010/main" val="176201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A1C32-84C1-A10C-8058-E9DC33957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46">
            <a:extLst>
              <a:ext uri="{FF2B5EF4-FFF2-40B4-BE49-F238E27FC236}">
                <a16:creationId xmlns:a16="http://schemas.microsoft.com/office/drawing/2014/main" id="{88705918-C31C-F760-377E-FE87C058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/>
              <a:t>La Costituzione della transizione ecologica. Considerazioni intorno al novellato art. 41 della Costituzione</a:t>
            </a:r>
            <a:br>
              <a:rPr lang="it-IT" sz="2400" dirty="0"/>
            </a:br>
            <a:r>
              <a:rPr lang="it-IT" sz="2400" dirty="0"/>
              <a:t>Valeria De Santis</a:t>
            </a:r>
            <a:br>
              <a:rPr lang="it-IT" sz="32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185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8EA31-3E01-B5FF-79FC-1D691DE90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777DA-8FAC-B9E9-7B40-9A713B0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Ambiente come Limite all’Iniziativa Economica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98E1F1-7622-3710-B1AD-0CA14ABF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19" y="1185862"/>
            <a:ext cx="11084719" cy="44862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200" dirty="0">
                <a:solidFill>
                  <a:srgbClr val="003A70"/>
                </a:solidFill>
              </a:rPr>
              <a:t>Principio (?) di Non Arrecare Danno Significativo: L’attività economica non deve danneggiare l’ambiente;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200" dirty="0">
                <a:solidFill>
                  <a:srgbClr val="003A70"/>
                </a:solidFill>
              </a:rPr>
              <a:t>Regolamento Tassonomia UE (</a:t>
            </a:r>
            <a:r>
              <a:rPr lang="it-IT" sz="2200" dirty="0" err="1">
                <a:solidFill>
                  <a:srgbClr val="003A70"/>
                </a:solidFill>
              </a:rPr>
              <a:t>Regulation</a:t>
            </a:r>
            <a:r>
              <a:rPr lang="it-IT" sz="2200" dirty="0">
                <a:solidFill>
                  <a:srgbClr val="003A70"/>
                </a:solidFill>
              </a:rPr>
              <a:t> (EU) 2020/852): classificazione delle attività economiche sostenibili, anche al fine di orientare gli investimenti;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200" dirty="0">
                <a:solidFill>
                  <a:srgbClr val="003A70"/>
                </a:solidFill>
              </a:rPr>
              <a:t>Next Generation EU (Reg. UE 241/2021): Finanziamento dei progetti che rispettino il principio di non arrecare danno;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200" dirty="0">
                <a:solidFill>
                  <a:srgbClr val="003A70"/>
                </a:solidFill>
              </a:rPr>
              <a:t>Approccio antropocentrico (uomo al centro, ma al contempo responsabilità nei confronti dell’ambiente e capacità tutta umana di salvaguardare l’ambiente in una dimensione inter - ed intragenerazionale) v </a:t>
            </a:r>
            <a:r>
              <a:rPr lang="it-IT" sz="2200" dirty="0" err="1">
                <a:solidFill>
                  <a:srgbClr val="003A70"/>
                </a:solidFill>
              </a:rPr>
              <a:t>ecocentrico</a:t>
            </a:r>
            <a:r>
              <a:rPr lang="it-IT" sz="2200" dirty="0">
                <a:solidFill>
                  <a:srgbClr val="003A70"/>
                </a:solidFill>
              </a:rPr>
              <a:t> (valore dell’ambiente in sé, non in quanto strumentale al benessere dell’uomo);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200" dirty="0">
                <a:solidFill>
                  <a:srgbClr val="003A70"/>
                </a:solidFill>
              </a:rPr>
              <a:t>Teoria dei Limiti Planetari: L’umanità ha superato i limiti ambientali critici (Antropocene, termine che  designa l'attuale epoca geologica, nella quale l'essere umano con le sue attività è riuscito con modifiche territoriali, strutturali e climatiche ad incidere su processi geologici)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3800" dirty="0">
              <a:solidFill>
                <a:srgbClr val="003A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8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4C3B4-8FB2-9FFA-68EF-D1EF8F655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48D613-7E43-D2FF-225B-B4164F3A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Ambiente come Limite all’Iniziativa Economica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C28D42-BD4D-2D1B-9087-30A5EA9D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19" y="1185862"/>
            <a:ext cx="11084719" cy="448627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Transizione Ecologica: Superamento della concezione di sviluppo sostenibile, con il tentativo di integrare le politiche ambientali in tutte le decisioni pubbliche;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Programmi per la transizione energetica &gt; Comunità Energetiche: Modelli di produzione sostenibile dell’energia che al contempo promuovono la coesione sociale;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Rafforzamento del ruolo dello Stato nella regolazione dei rapporti economici in funzione della tutela ambientale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it-IT" sz="2200" dirty="0">
                <a:solidFill>
                  <a:srgbClr val="003A70"/>
                </a:solidFill>
              </a:rPr>
            </a:b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3800" dirty="0">
              <a:solidFill>
                <a:srgbClr val="003A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2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BDBDF-27D2-FE54-C498-BD831DC00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46">
            <a:extLst>
              <a:ext uri="{FF2B5EF4-FFF2-40B4-BE49-F238E27FC236}">
                <a16:creationId xmlns:a16="http://schemas.microsoft.com/office/drawing/2014/main" id="{78AA6E76-FD8E-4776-7852-479939C7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85762"/>
            <a:ext cx="11242812" cy="1084810"/>
          </a:xfrm>
        </p:spPr>
        <p:txBody>
          <a:bodyPr>
            <a:noAutofit/>
          </a:bodyPr>
          <a:lstStyle/>
          <a:p>
            <a:br>
              <a:rPr lang="it-IT" sz="1400" dirty="0"/>
            </a:br>
            <a:r>
              <a:rPr lang="it-IT" sz="3200" dirty="0"/>
              <a:t>LA TRANSIZIONE ECOLOGICA COME MODELLO DI SVILUPPO DI SISTEMA: SPUNTI SUL RUOLO DELLE AMMINISTRAZIONI </a:t>
            </a:r>
            <a:br>
              <a:rPr lang="it-IT" sz="3200" dirty="0"/>
            </a:br>
            <a:r>
              <a:rPr lang="it-IT" sz="2200" dirty="0"/>
              <a:t>Francesco De Leonardis</a:t>
            </a:r>
          </a:p>
        </p:txBody>
      </p:sp>
    </p:spTree>
    <p:extLst>
      <p:ext uri="{BB962C8B-B14F-4D97-AF65-F5344CB8AC3E}">
        <p14:creationId xmlns:p14="http://schemas.microsoft.com/office/powerpoint/2010/main" val="51798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CFFE8-7153-0CB0-0392-F501FFDC2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8F1F0-A829-7B6C-BB6B-1C9CF981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Ambiente come Limite all’Iniziativa Economica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7C7568-0109-F1B5-154C-85C6876C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19" y="1185862"/>
            <a:ext cx="11084719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Quale ruolo per gli investimenti statali? E quale finalità d’impresa?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Le recenti modifiche alla Costituzione potrebbero incidere sul ruolo di Cassa depositi e prestiti che appare come il candidato naturale a svolgere il ruolo di braccio delle politiche pubbliche per obiettivi o, in altre parole, della politica industriale a tutto campo del Governo;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Analogamente: lo Stato potrebbe selezionare e gestire gli investimenti in partecipazioni azionarie non solo nella tradizionale logica di politiche settoriali o per risolvere problemi di mercato ma al fine di perseguire obiettivi di sistema di lungo periodo che richiedono il coinvolgimento e la messa a sistema di vari soggetti, tanto pubblici che privati (riferimento al dibattito presente della dottrina del diritto commerciale).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200" dirty="0">
                <a:solidFill>
                  <a:srgbClr val="003A70"/>
                </a:solidFill>
              </a:rPr>
              <a:t>Sviluppo</a:t>
            </a:r>
            <a:r>
              <a:rPr lang="it-IT" sz="2200" i="1" dirty="0">
                <a:solidFill>
                  <a:srgbClr val="003A70"/>
                </a:solidFill>
              </a:rPr>
              <a:t> Mission </a:t>
            </a:r>
            <a:r>
              <a:rPr lang="it-IT" sz="2200" i="1" dirty="0" err="1">
                <a:solidFill>
                  <a:srgbClr val="003A70"/>
                </a:solidFill>
              </a:rPr>
              <a:t>Oriented</a:t>
            </a:r>
            <a:r>
              <a:rPr lang="it-IT" sz="2200" i="1" dirty="0">
                <a:solidFill>
                  <a:srgbClr val="003A70"/>
                </a:solidFill>
              </a:rPr>
              <a:t> Policies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3800" dirty="0">
              <a:solidFill>
                <a:srgbClr val="003A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1162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2e6043-c0ef-45bc-b2aa-0efb7c76d9b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230517D473354DB465EE97A51689FA" ma:contentTypeVersion="16" ma:contentTypeDescription="Creare un nuovo documento." ma:contentTypeScope="" ma:versionID="a896682a91a954d1508ad4499e05233a">
  <xsd:schema xmlns:xsd="http://www.w3.org/2001/XMLSchema" xmlns:xs="http://www.w3.org/2001/XMLSchema" xmlns:p="http://schemas.microsoft.com/office/2006/metadata/properties" xmlns:ns3="282e6043-c0ef-45bc-b2aa-0efb7c76d9bf" xmlns:ns4="46712c4c-949d-4c08-afee-b7ed418746a4" targetNamespace="http://schemas.microsoft.com/office/2006/metadata/properties" ma:root="true" ma:fieldsID="cb72c1a26664ebc330ec05f6b755c72a" ns3:_="" ns4:_="">
    <xsd:import namespace="282e6043-c0ef-45bc-b2aa-0efb7c76d9bf"/>
    <xsd:import namespace="46712c4c-949d-4c08-afee-b7ed418746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e6043-c0ef-45bc-b2aa-0efb7c76d9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12c4c-949d-4c08-afee-b7ed418746a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9F9AB6-2668-49D5-87CB-6E8E7BE4C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82e6043-c0ef-45bc-b2aa-0efb7c76d9bf"/>
    <ds:schemaRef ds:uri="46712c4c-949d-4c08-afee-b7ed418746a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EC00F8-0F6E-435F-A161-CFBC500F0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2e6043-c0ef-45bc-b2aa-0efb7c76d9bf"/>
    <ds:schemaRef ds:uri="46712c4c-949d-4c08-afee-b7ed418746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61BDCB-0468-457A-9668-BC7CB8FECD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ea03c14-1435-4ef5-bb92-af8fb4129243}" enabled="1" method="Privileged" siteId="{8c4b47b5-ea35-4370-817f-95066d4f846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1393</Words>
  <Application>Microsoft Macintosh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LMRoman12</vt:lpstr>
      <vt:lpstr>Luiss Sans</vt:lpstr>
      <vt:lpstr>Luiss type</vt:lpstr>
      <vt:lpstr>P052Bold</vt:lpstr>
      <vt:lpstr>1_Tema di Office</vt:lpstr>
      <vt:lpstr>2_Tema di Office</vt:lpstr>
      <vt:lpstr>Diritto pubblico dell’Innovazione e della Sostenibilità     </vt:lpstr>
      <vt:lpstr>Lo sviluppo sostenibile oltre il diritto ambientale  Fabrizio Fracchia, Scilla Vernile</vt:lpstr>
      <vt:lpstr>Le Origini del Principio di Sviluppo Sostenibile</vt:lpstr>
      <vt:lpstr>Principio di Sviluppo Sostenibile in Italia </vt:lpstr>
      <vt:lpstr>La Costituzione della transizione ecologica. Considerazioni intorno al novellato art. 41 della Costituzione Valeria De Santis </vt:lpstr>
      <vt:lpstr>Ambiente come Limite all’Iniziativa Economica </vt:lpstr>
      <vt:lpstr>Ambiente come Limite all’Iniziativa Economica </vt:lpstr>
      <vt:lpstr> LA TRANSIZIONE ECOLOGICA COME MODELLO DI SVILUPPO DI SISTEMA: SPUNTI SUL RUOLO DELLE AMMINISTRAZIONI  Francesco De Leonardis</vt:lpstr>
      <vt:lpstr>Ambiente come Limite all’Iniziativa Economica </vt:lpstr>
      <vt:lpstr>Riflessioni sui “nuovi” limiti ed orientamenti dell’iniziativa economica privata (intorno al “nuovo” art. 41 Cost.)  </vt:lpstr>
      <vt:lpstr>Bilanciamento tra economia e ambiente</vt:lpstr>
      <vt:lpstr>L’Ilva di Taranto (sent. 58/2018)  </vt:lpstr>
      <vt:lpstr>Bilanciamento tra salute/ambiente e impresa/lavoro Corte. Cost. (sent. 58/2018) </vt:lpstr>
      <vt:lpstr>Salute e ambiente come limiti “prioritari” alla libertà di iniziativa economica? </vt:lpstr>
      <vt:lpstr>Bilanciamento tra impresa e limitazioni a iniziativa economica </vt:lpstr>
      <vt:lpstr>La “funzione sociale della tutela dell’ambiente” alla luce della revisione costituzionale del 2022 e del più recente quadro giuridico europeo  </vt:lpstr>
      <vt:lpstr>Bilanciamento tra impresa e limitazioni a iniziativa economica </vt:lpstr>
      <vt:lpstr>Ambiente e Iniziativa Economica: Quale“bilanciamento”?   </vt:lpstr>
      <vt:lpstr>Bilanciamento tra impresa e limitazioni a iniziativa economica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LabGov &amp;  MSc in Law, Digital Innovation and Sustainability</dc:title>
  <dc:creator>Pier Paolo Zitti</dc:creator>
  <cp:lastModifiedBy>Adriano  Contardi</cp:lastModifiedBy>
  <cp:revision>768</cp:revision>
  <dcterms:created xsi:type="dcterms:W3CDTF">2022-12-06T16:21:45Z</dcterms:created>
  <dcterms:modified xsi:type="dcterms:W3CDTF">2025-02-23T21:05:25Z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0x01010072230517D473354DB465EE97A51689FA</vt:lpwstr>
  </property>
</Properties>
</file>