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  <p:sldMasterId id="2147483700" r:id="rId5"/>
  </p:sldMasterIdLst>
  <p:notesMasterIdLst>
    <p:notesMasterId r:id="rId30"/>
  </p:notesMasterIdLst>
  <p:sldIdLst>
    <p:sldId id="494" r:id="rId6"/>
    <p:sldId id="2187" r:id="rId7"/>
    <p:sldId id="1967" r:id="rId8"/>
    <p:sldId id="2228" r:id="rId9"/>
    <p:sldId id="2229" r:id="rId10"/>
    <p:sldId id="2230" r:id="rId11"/>
    <p:sldId id="2231" r:id="rId12"/>
    <p:sldId id="2232" r:id="rId13"/>
    <p:sldId id="2233" r:id="rId14"/>
    <p:sldId id="2234" r:id="rId15"/>
    <p:sldId id="2235" r:id="rId16"/>
    <p:sldId id="2236" r:id="rId17"/>
    <p:sldId id="2237" r:id="rId18"/>
    <p:sldId id="2238" r:id="rId19"/>
    <p:sldId id="2239" r:id="rId20"/>
    <p:sldId id="2240" r:id="rId21"/>
    <p:sldId id="2241" r:id="rId22"/>
    <p:sldId id="2242" r:id="rId23"/>
    <p:sldId id="2243" r:id="rId24"/>
    <p:sldId id="2244" r:id="rId25"/>
    <p:sldId id="2245" r:id="rId26"/>
    <p:sldId id="2246" r:id="rId27"/>
    <p:sldId id="2247" r:id="rId28"/>
    <p:sldId id="2248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4D56BA-A650-38E2-B055-1894682F4C1D}" name="Christian Fernando  Iaione" initials="CI" userId="S::ciaione@luiss.it::342a6fbf-f550-4640-b236-51abcd9c8d17" providerId="AD"/>
  <p188:author id="{F3CCC9C5-9E79-DA51-A983-2A3487858AE2}" name="Alberica Aquili" initials="AA" userId="S::aaquili@luiss.it::df81069e-3f3e-4683-be2e-239834f7e74b" providerId="AD"/>
  <p188:author id="{FED26EEE-6E48-7ED1-B3A1-D709A3C31229}" name="Pier Paolo Zitti" initials="PZ" userId="S::pzitti@luiss.it::ef5c72d2-504f-44cb-a53d-3125d9e329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6" autoAdjust="0"/>
    <p:restoredTop sz="94476" autoAdjust="0"/>
  </p:normalViewPr>
  <p:slideViewPr>
    <p:cSldViewPr snapToGrid="0">
      <p:cViewPr varScale="1">
        <p:scale>
          <a:sx n="114" d="100"/>
          <a:sy n="114" d="100"/>
        </p:scale>
        <p:origin x="504" y="176"/>
      </p:cViewPr>
      <p:guideLst/>
    </p:cSldViewPr>
  </p:slideViewPr>
  <p:outlineViewPr>
    <p:cViewPr>
      <p:scale>
        <a:sx n="33" d="100"/>
        <a:sy n="33" d="100"/>
      </p:scale>
      <p:origin x="0" y="-128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64"/>
    </p:cViewPr>
  </p:sorterViewPr>
  <p:notesViewPr>
    <p:cSldViewPr snapToGrid="0">
      <p:cViewPr varScale="1">
        <p:scale>
          <a:sx n="57" d="100"/>
          <a:sy n="57" d="100"/>
        </p:scale>
        <p:origin x="2560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F08C-6E4F-3B42-9694-5A99BBF2D0B1}" type="datetimeFigureOut">
              <a:rPr lang="it-IT" smtClean="0"/>
              <a:t>18/02/25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CE8F-5951-6748-BF5E-36FD22E74A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3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3C4299-DFA9-814B-AD28-ECDE1FA0A81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21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6610526-56F4-3B44-8A01-8B4FD29A8A2B}" type="datetime4">
              <a:rPr lang="it-IT" smtClean="0"/>
              <a:t>18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5DBE5F5-D117-4075-B33F-E2D4674BF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3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FF05F3C4-ADBC-4200-97F8-78889E6195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6553" y="4899944"/>
            <a:ext cx="1594915" cy="879576"/>
          </a:xfrm>
          <a:prstGeom prst="rect">
            <a:avLst/>
          </a:prstGeom>
        </p:spPr>
      </p:pic>
      <p:pic>
        <p:nvPicPr>
          <p:cNvPr id="34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A26C26C-7CAF-486F-B577-B1947EB89B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35" name="image3.jpeg">
            <a:extLst>
              <a:ext uri="{FF2B5EF4-FFF2-40B4-BE49-F238E27FC236}">
                <a16:creationId xmlns:a16="http://schemas.microsoft.com/office/drawing/2014/main" id="{CF40DC18-3E86-45B1-8827-63651856456D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24079" y="4993483"/>
            <a:ext cx="1010376" cy="685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E4DF34-8BA8-CA1F-236D-99E415BDB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47" y="4993483"/>
            <a:ext cx="1768930" cy="6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C484-DEAD-E444-8C0E-49DF19570D92}" type="datetime4">
              <a:rPr lang="it-IT" smtClean="0"/>
              <a:t>18 febbraio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AA69D306-FCAE-2B41-96BB-373E82416A2D}" type="datetime4">
              <a:rPr lang="it-IT" smtClean="0"/>
              <a:t>18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8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18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sp>
        <p:nvSpPr>
          <p:cNvPr id="36" name="Segnaposto testo 77">
            <a:extLst>
              <a:ext uri="{FF2B5EF4-FFF2-40B4-BE49-F238E27FC236}">
                <a16:creationId xmlns:a16="http://schemas.microsoft.com/office/drawing/2014/main" id="{99CE7DD4-CE12-4247-B7D2-A8A44269C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2547" y="795856"/>
            <a:ext cx="3593801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err="1">
                <a:solidFill>
                  <a:srgbClr val="004274"/>
                </a:solidFill>
                <a:effectLst/>
                <a:latin typeface="Luiss type" pitchFamily="2" charset="77"/>
              </a:rPr>
              <a:t>Elective</a:t>
            </a:r>
            <a:r>
              <a:rPr lang="it-IT">
                <a:solidFill>
                  <a:srgbClr val="004274"/>
                </a:solidFill>
                <a:effectLst/>
                <a:latin typeface="Luiss type" pitchFamily="2" charset="77"/>
              </a:rPr>
              <a:t> Courses A.A. 2021-2022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5B4B29D-C02C-4157-8F7F-373637E199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4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4C134CC4-D2E0-4010-A19F-EE071CE5D2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5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1D6E25B-81CB-417E-BC79-E2490DB2E7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288BEC-29C9-ADF3-E6FD-B5623ED05F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  <p:pic>
        <p:nvPicPr>
          <p:cNvPr id="27" name="Immagine 74">
            <a:extLst>
              <a:ext uri="{FF2B5EF4-FFF2-40B4-BE49-F238E27FC236}">
                <a16:creationId xmlns:a16="http://schemas.microsoft.com/office/drawing/2014/main" id="{B35C52AF-9BBB-4378-A4AC-8A04E9629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extLst>
              <a:ext uri="{FF2B5EF4-FFF2-40B4-BE49-F238E27FC236}">
                <a16:creationId xmlns:a16="http://schemas.microsoft.com/office/drawing/2014/main" id="{1A2B60EC-A308-472B-A7EC-1035283D2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29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837F7E6-B274-49F6-A8F1-0F1E87D178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D8D3354-887D-5E38-AA71-57BD4423BA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3387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8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494537-0544-4A62-9511-A57C4A7C10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DBAE7BA-3207-44F0-82D7-E89210EC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24068C-8571-4DC8-A532-ECC633C8D8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D0686EA-2CA1-3D3C-2D31-57F2185B0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interna a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70B7DA6-7EFA-4AE4-BBD8-32B09B9BCE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77C4B4-2E68-4AB3-BB8D-3958A17DDC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5D874D2-0EC3-4999-D4D7-65F690501D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2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18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1069ABA3-ED32-4390-AA42-5ECC5A3F5C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3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C03A317-096F-4E3B-801F-25DDF129CA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090DD8F-7C65-B99A-354B-FC54120762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3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0103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F290996A-3AB8-9940-AA8B-8AB8F10338ED}" type="datetime4">
              <a:rPr lang="it-IT" smtClean="0"/>
              <a:t>18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11889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44128C9-BA6C-2649-AAE1-A1442D21FB64}" type="datetime4">
              <a:rPr lang="it-IT" smtClean="0"/>
              <a:t>18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40193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AD2D7E27-BEAB-7340-9C87-28EA9182886F}" type="datetime4">
              <a:rPr lang="it-IT" smtClean="0"/>
              <a:t>18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13524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25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04747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302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1691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F253B523-2E92-7447-AF14-D14B212A7211}" type="datetime4">
              <a:rPr lang="it-IT" smtClean="0"/>
              <a:t>18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6C1859-7B1B-464F-9B19-EFB05CA7F2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6D0C2EC-21E4-4EFF-AA6F-D62D2065CB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5960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BB3FEA3-9FFA-4135-B14B-7F0982D96A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060648"/>
            <a:ext cx="627992" cy="550837"/>
          </a:xfrm>
          <a:prstGeom prst="rect">
            <a:avLst/>
          </a:prstGeom>
        </p:spPr>
      </p:pic>
      <p:pic>
        <p:nvPicPr>
          <p:cNvPr id="11" name="image3.jpeg">
            <a:extLst>
              <a:ext uri="{FF2B5EF4-FFF2-40B4-BE49-F238E27FC236}">
                <a16:creationId xmlns:a16="http://schemas.microsoft.com/office/drawing/2014/main" id="{97B84861-CE57-402F-AF9A-9B679C0C4A82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37005" y="6234940"/>
            <a:ext cx="627991" cy="4258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5F8D07-7A03-87A5-8016-391243D0F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54" y="6206745"/>
            <a:ext cx="1141597" cy="4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C2849C77-4588-A247-BA4F-6AA75438280F}" type="datetime4">
              <a:rPr lang="it-IT" smtClean="0"/>
              <a:t>18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5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62" r:id="rId2"/>
    <p:sldLayoutId id="214748366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2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91971" y="6224587"/>
            <a:ext cx="7742517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709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D3803-E683-4367-BE59-9D3DFC4B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299" y="1636688"/>
            <a:ext cx="11189995" cy="2465290"/>
          </a:xfrm>
        </p:spPr>
        <p:txBody>
          <a:bodyPr/>
          <a:lstStyle/>
          <a:p>
            <a:r>
              <a:rPr lang="en-US" sz="3200" dirty="0" err="1">
                <a:latin typeface="Luiss Sans"/>
              </a:rPr>
              <a:t>Diritto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pubblico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dell’</a:t>
            </a:r>
            <a:r>
              <a:rPr lang="en-US" sz="3200" i="1" dirty="0" err="1">
                <a:latin typeface="Luiss Sans"/>
              </a:rPr>
              <a:t>Innovazione</a:t>
            </a:r>
            <a:r>
              <a:rPr lang="en-US" sz="3200" dirty="0">
                <a:latin typeface="Luiss Sans"/>
              </a:rPr>
              <a:t> e </a:t>
            </a:r>
            <a:r>
              <a:rPr lang="en-US" sz="3200" dirty="0" err="1">
                <a:latin typeface="Luiss Sans"/>
              </a:rPr>
              <a:t>della</a:t>
            </a:r>
            <a:r>
              <a:rPr lang="en-US" sz="3200" dirty="0">
                <a:latin typeface="Luiss Sans"/>
              </a:rPr>
              <a:t> </a:t>
            </a:r>
            <a:r>
              <a:rPr lang="en-US" sz="3200" i="1" dirty="0" err="1">
                <a:latin typeface="Luiss Sans"/>
              </a:rPr>
              <a:t>Sostenibilità</a:t>
            </a:r>
            <a:r>
              <a:rPr lang="en-US" sz="3200" dirty="0">
                <a:latin typeface="Luiss Sans"/>
              </a:rPr>
              <a:t> </a:t>
            </a:r>
            <a:br>
              <a:rPr lang="en-US" sz="3200" dirty="0">
                <a:latin typeface="Luiss Sans"/>
              </a:rPr>
            </a:br>
            <a:br>
              <a:rPr lang="en-US" sz="3200" dirty="0">
                <a:latin typeface="Luiss Sans"/>
              </a:rPr>
            </a:br>
            <a:br>
              <a:rPr lang="en-US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E4A225-89D1-4713-B7B6-24A1E43B1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65870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09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6F57A-7277-2F6B-D6F3-9C968E26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5C0F5-5A74-B3E8-7B88-56B614C5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/>
              <a:t>Concetto di Transizione Giusta nell'UE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C80AE7-6C0A-79C8-8996-32A829F7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117870"/>
            <a:ext cx="11222038" cy="433995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rgbClr val="003A70"/>
                </a:solidFill>
              </a:rPr>
              <a:t>La transizione giusta è un concetto chiave per garantire che il passaggio a un’economia sostenibile non lasci indietro nessuno (aspetti sociali della decarbonizzazione)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20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rgbClr val="003A70"/>
                </a:solidFill>
              </a:rPr>
              <a:t>Fondo per la Transizione Giusta (JTF): supporta regioni e lavoratori colpiti dal cambiamento verso la neutralità climatica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20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000" dirty="0">
                <a:solidFill>
                  <a:srgbClr val="003A70"/>
                </a:solidFill>
              </a:rPr>
              <a:t>I territori più colpiti devono sviluppare </a:t>
            </a:r>
            <a:r>
              <a:rPr lang="it-IT" sz="2000" b="1" dirty="0">
                <a:solidFill>
                  <a:srgbClr val="003A70"/>
                </a:solidFill>
              </a:rPr>
              <a:t>Piani Territoriali per la Transizione Giusta</a:t>
            </a:r>
            <a:r>
              <a:rPr lang="it-IT" sz="2000" dirty="0">
                <a:solidFill>
                  <a:srgbClr val="003A70"/>
                </a:solidFill>
              </a:rPr>
              <a:t> (</a:t>
            </a:r>
            <a:r>
              <a:rPr lang="it-IT" sz="2000" b="1" dirty="0" err="1">
                <a:solidFill>
                  <a:srgbClr val="003A70"/>
                </a:solidFill>
              </a:rPr>
              <a:t>Territorial</a:t>
            </a:r>
            <a:r>
              <a:rPr lang="it-IT" sz="2000" b="1" dirty="0">
                <a:solidFill>
                  <a:srgbClr val="003A70"/>
                </a:solidFill>
              </a:rPr>
              <a:t> Just </a:t>
            </a:r>
            <a:r>
              <a:rPr lang="it-IT" sz="2000" b="1" dirty="0" err="1">
                <a:solidFill>
                  <a:srgbClr val="003A70"/>
                </a:solidFill>
              </a:rPr>
              <a:t>Transition</a:t>
            </a:r>
            <a:r>
              <a:rPr lang="it-IT" sz="2000" b="1" dirty="0">
                <a:solidFill>
                  <a:srgbClr val="003A70"/>
                </a:solidFill>
              </a:rPr>
              <a:t> Plans «TJTP») </a:t>
            </a:r>
            <a:r>
              <a:rPr lang="it-IT" sz="2000" dirty="0">
                <a:solidFill>
                  <a:srgbClr val="003A70"/>
                </a:solidFill>
              </a:rPr>
              <a:t>per accedere ai fondi («</a:t>
            </a:r>
            <a:r>
              <a:rPr lang="it-IT" sz="2000" i="1" dirty="0">
                <a:solidFill>
                  <a:srgbClr val="003A70"/>
                </a:solidFill>
              </a:rPr>
              <a:t>Gli Stati membri redigono, insieme alle autorità locali e regionali pertinenti dei territori interessati, uno o più piani territoriali per una transizione giusta che riguardano uno o più territori interessati (…). Tali </a:t>
            </a:r>
            <a:r>
              <a:rPr lang="it-IT" sz="2000" b="1" i="1" dirty="0">
                <a:solidFill>
                  <a:srgbClr val="003A70"/>
                </a:solidFill>
              </a:rPr>
              <a:t>territori sono quelli maggiormente danneggiati dagli effetti economici e sociali della transizione</a:t>
            </a:r>
            <a:r>
              <a:rPr lang="it-IT" sz="2000" i="1" dirty="0">
                <a:solidFill>
                  <a:srgbClr val="003A70"/>
                </a:solidFill>
              </a:rPr>
              <a:t>, in particolare per quanto riguarda il previsto adattamento dei lavoratori o le previste perdite occupazionali nella produzione e nell'uso di combustibili fossili nonché le necessità di trasformazione dei processi produttivi degli impianti industriali con la più alta intensità di gas a effetto serra</a:t>
            </a:r>
            <a:r>
              <a:rPr lang="it-IT" sz="2000" dirty="0">
                <a:solidFill>
                  <a:srgbClr val="003A70"/>
                </a:solidFill>
              </a:rPr>
              <a:t>» Cfr. Art 11, Reg. (UE) 2021/1056)</a:t>
            </a:r>
          </a:p>
        </p:txBody>
      </p:sp>
    </p:spTree>
    <p:extLst>
      <p:ext uri="{BB962C8B-B14F-4D97-AF65-F5344CB8AC3E}">
        <p14:creationId xmlns:p14="http://schemas.microsoft.com/office/powerpoint/2010/main" val="328738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2ABF-4A0C-7764-9D6F-B9DED05D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C693F-0915-9C47-CE1F-FE1FEB8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Sfide e Prospettive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6124A-D0B2-5B40-D4A2-FDE6CC8F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600" b="1" dirty="0">
                <a:solidFill>
                  <a:srgbClr val="003A70"/>
                </a:solidFill>
              </a:rPr>
              <a:t>Sfide: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600" dirty="0">
                <a:solidFill>
                  <a:srgbClr val="003A70"/>
                </a:solidFill>
              </a:rPr>
              <a:t>Rischio di impatti sociali negativi (disoccupazione, povertà energetica);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600" dirty="0">
                <a:solidFill>
                  <a:srgbClr val="003A70"/>
                </a:solidFill>
              </a:rPr>
              <a:t>Necessità di una maggiore integrazione tra politiche ambientali e sociali (che «</a:t>
            </a:r>
            <a:r>
              <a:rPr lang="it-IT" sz="2600" dirty="0" err="1">
                <a:solidFill>
                  <a:srgbClr val="003A70"/>
                </a:solidFill>
              </a:rPr>
              <a:t>TJTPs</a:t>
            </a:r>
            <a:r>
              <a:rPr lang="it-IT" sz="2600" dirty="0">
                <a:solidFill>
                  <a:srgbClr val="003A70"/>
                </a:solidFill>
              </a:rPr>
              <a:t>» devono prevedere).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26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2600" b="1" dirty="0">
                <a:solidFill>
                  <a:srgbClr val="003A70"/>
                </a:solidFill>
              </a:rPr>
              <a:t>Prospettive: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600" dirty="0">
                <a:solidFill>
                  <a:srgbClr val="003A70"/>
                </a:solidFill>
              </a:rPr>
              <a:t>Creazione di nuovi posti di lavoro verdi e crescita di settori sostenibili;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2600" dirty="0">
                <a:solidFill>
                  <a:srgbClr val="003A70"/>
                </a:solidFill>
              </a:rPr>
              <a:t>Maggiore coesione territoriale e sviluppo inclusivo.</a:t>
            </a:r>
            <a:endParaRPr lang="it-IT" sz="38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38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1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9FFD-7951-3D6D-AB2E-281DF045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JUSTICE? THE SCOPE FOR PUBLIC PARTICIPATION IN THE EUROPEAN UNION JUST TRANSITION </a:t>
            </a:r>
            <a:br>
              <a:rPr lang="en-US" dirty="0"/>
            </a:br>
            <a:r>
              <a:rPr lang="en-US" dirty="0"/>
              <a:t>CHIARA ARMENI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64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237A3-5697-AB62-04B4-77765186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>
                <a:solidFill>
                  <a:srgbClr val="003A70"/>
                </a:solidFill>
              </a:rPr>
              <a:t>Il tra crisi climatica e disuguaglianze </a:t>
            </a:r>
            <a:r>
              <a:rPr lang="it-IT" sz="2800" b="1" dirty="0"/>
              <a:t>legame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11F36D-9EFF-E004-F131-A2EA52CD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100" dirty="0">
                <a:solidFill>
                  <a:srgbClr val="003A70"/>
                </a:solidFill>
              </a:rPr>
              <a:t>La crisi climatica amplifica le disuguaglianze economiche, sociali e ambientali.</a:t>
            </a:r>
          </a:p>
          <a:p>
            <a:pPr marL="0" indent="0" algn="just">
              <a:buNone/>
            </a:pPr>
            <a:r>
              <a:rPr lang="it-IT" sz="2100" dirty="0">
                <a:solidFill>
                  <a:srgbClr val="003A70"/>
                </a:solidFill>
              </a:rPr>
              <a:t>Esiste un doppio paradosso: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1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Le misure per ridurre le disuguaglianze possono creare nuove ingiustizie.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1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Maggiore è l’ineguaglianza, più difficile sarà la transizione climatica.</a:t>
            </a:r>
          </a:p>
          <a:p>
            <a:pPr marL="0" indent="0" algn="just">
              <a:buNone/>
            </a:pPr>
            <a:r>
              <a:rPr lang="it-IT" sz="2100" dirty="0">
                <a:solidFill>
                  <a:srgbClr val="003A70"/>
                </a:solidFill>
              </a:rPr>
              <a:t>La transizione energetica genera "vincitori e vinti", con effetti regressivi su alcuni gruppi sociali (es. lavoratori di settori fossili, famiglie a basso reddito).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324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50A8C-BD42-30B7-C230-811D8F64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 concetto di giustizia nella transizione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8C9AA-F804-B258-FE5A-98A70D91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sz="3000" dirty="0">
                <a:solidFill>
                  <a:srgbClr val="003A70"/>
                </a:solidFill>
              </a:rPr>
              <a:t>L’articolo distingue tre dimensioni della giustizia climatica:</a:t>
            </a:r>
          </a:p>
          <a:p>
            <a:pPr marL="0" indent="0">
              <a:buNone/>
            </a:pPr>
            <a:r>
              <a:rPr lang="it-IT" sz="3000" dirty="0">
                <a:solidFill>
                  <a:srgbClr val="003A70"/>
                </a:solidFill>
              </a:rPr>
              <a:t>Giustizia distributiva 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Focus sulla redistribuzione economica dei costi e benefici della transizione.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È il modello dominante nell’UE (Just </a:t>
            </a:r>
            <a:r>
              <a:rPr lang="it-IT" sz="3000" dirty="0" err="1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Transition</a:t>
            </a: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 Fund, </a:t>
            </a:r>
            <a:r>
              <a:rPr lang="it-IT" sz="3000" dirty="0" err="1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InvestEU</a:t>
            </a: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Critica: ignora gli aspetti procedurali e di riconoscimento.</a:t>
            </a:r>
          </a:p>
          <a:p>
            <a:pPr marL="0" indent="0">
              <a:buNone/>
            </a:pPr>
            <a:r>
              <a:rPr lang="it-IT" sz="3000" dirty="0">
                <a:solidFill>
                  <a:srgbClr val="003A70"/>
                </a:solidFill>
              </a:rPr>
              <a:t>Giustizia riconoscitiva 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Richiede di considerare la storia, i bisogni e i diritti delle comunità coinvolte.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Nell’approccio UE, manca un’analisi approfondita delle radici delle disuguaglianze.</a:t>
            </a:r>
          </a:p>
          <a:p>
            <a:pPr marL="0" indent="0">
              <a:buNone/>
            </a:pPr>
            <a:r>
              <a:rPr lang="it-IT" sz="3000" dirty="0">
                <a:solidFill>
                  <a:srgbClr val="003A70"/>
                </a:solidFill>
              </a:rPr>
              <a:t>Giustizia procedurale 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Si basa su partecipazione democratica e trasparenza nelle decisioni.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L’UE limita la partecipazione a gruppi ristretti (partner istituzionali e stakeholder).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0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L’autrice propone una maggiore integrazione con la Convenzione di Aarhus per garantire un diritto effettivo alla partecipazione.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207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FE26C-3CB1-2A23-4BEE-9EC28599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problema della governance e del processo decisionale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B2EA29-F4AA-1DEE-E830-612AF7E6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dirty="0">
                <a:solidFill>
                  <a:srgbClr val="003A70"/>
                </a:solidFill>
                <a:ea typeface="+mn-ea"/>
              </a:rPr>
              <a:t>Le scelte vengono fatte a livello centrale (Commissione Europea e Stati membri) senza un reale coinvolgimento delle popolazioni locali.</a:t>
            </a:r>
          </a:p>
          <a:p>
            <a:pPr marL="0" indent="0">
              <a:buNone/>
            </a:pPr>
            <a:r>
              <a:rPr lang="it-IT" sz="2100" dirty="0">
                <a:solidFill>
                  <a:srgbClr val="003A70"/>
                </a:solidFill>
                <a:ea typeface="+mn-ea"/>
              </a:rPr>
              <a:t>Il "partenariato" è solo formale: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1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Gli "attori rilevanti" sono selezionati dai governi nazionali, favorendo lobby e attori istituzionali.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1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Il modello di governance è tecnocratico e centralizzato, con poca apertura alla società civile.</a:t>
            </a:r>
          </a:p>
          <a:p>
            <a:pPr marL="0" indent="0">
              <a:buNone/>
            </a:pPr>
            <a:r>
              <a:rPr lang="it-IT" sz="2100" dirty="0">
                <a:solidFill>
                  <a:srgbClr val="003A70"/>
                </a:solidFill>
                <a:ea typeface="+mn-ea"/>
              </a:rPr>
              <a:t>L’uso del Semestre Europeo per la selezione delle regioni eleggibili è visto come un meccanismo burocratico e poco democratico.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033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215F9-67D5-3523-06DD-96E0F776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Convenzione di Aarhus come soluzione per una maggiore giustizia procedurale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9AE872-BE7B-63DC-8D1A-8320A12F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300" dirty="0">
                <a:solidFill>
                  <a:srgbClr val="003A70"/>
                </a:solidFill>
                <a:ea typeface="+mn-ea"/>
              </a:rPr>
              <a:t>L’UE è vincolata dalla Convenzione di Aarhus, che garantisce tre diritti fondamentali: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Accesso all’informazione ambientale 📢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Partecipazione del pubblico nelle decisioni ambientali 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Accesso alla giustizia in materia ambientale ⚖</a:t>
            </a:r>
          </a:p>
          <a:p>
            <a:pPr marL="0" indent="0">
              <a:buNone/>
            </a:pPr>
            <a:r>
              <a:rPr lang="it-IT" sz="2300" dirty="0">
                <a:solidFill>
                  <a:srgbClr val="003A70"/>
                </a:solidFill>
                <a:ea typeface="+mn-ea"/>
              </a:rPr>
              <a:t>Attualmente, la Just </a:t>
            </a:r>
            <a:r>
              <a:rPr lang="it-IT" sz="2300" dirty="0" err="1">
                <a:solidFill>
                  <a:srgbClr val="003A70"/>
                </a:solidFill>
                <a:ea typeface="+mn-ea"/>
              </a:rPr>
              <a:t>Transition</a:t>
            </a:r>
            <a:r>
              <a:rPr lang="it-IT" sz="2300" dirty="0">
                <a:solidFill>
                  <a:srgbClr val="003A70"/>
                </a:solidFill>
                <a:ea typeface="+mn-ea"/>
              </a:rPr>
              <a:t> non rispetta pienamente questi principi.</a:t>
            </a:r>
          </a:p>
          <a:p>
            <a:pPr marL="0" indent="0">
              <a:buNone/>
            </a:pPr>
            <a:r>
              <a:rPr lang="it-IT" sz="2300" dirty="0">
                <a:solidFill>
                  <a:srgbClr val="003A70"/>
                </a:solidFill>
                <a:ea typeface="+mn-ea"/>
              </a:rPr>
              <a:t>Proposta dell’autrice: Integrare gli strumenti dell’Aarhus Convention nel Just </a:t>
            </a:r>
            <a:r>
              <a:rPr lang="it-IT" sz="2300" dirty="0" err="1">
                <a:solidFill>
                  <a:srgbClr val="003A70"/>
                </a:solidFill>
                <a:ea typeface="+mn-ea"/>
              </a:rPr>
              <a:t>Transition</a:t>
            </a:r>
            <a:r>
              <a:rPr lang="it-IT" sz="2300" dirty="0">
                <a:solidFill>
                  <a:srgbClr val="003A70"/>
                </a:solidFill>
                <a:ea typeface="+mn-ea"/>
              </a:rPr>
              <a:t> </a:t>
            </a:r>
            <a:r>
              <a:rPr lang="it-IT" sz="2300" dirty="0" err="1">
                <a:solidFill>
                  <a:srgbClr val="003A70"/>
                </a:solidFill>
                <a:ea typeface="+mn-ea"/>
              </a:rPr>
              <a:t>Mechanism</a:t>
            </a:r>
            <a:r>
              <a:rPr lang="it-IT" sz="2300" dirty="0">
                <a:solidFill>
                  <a:srgbClr val="003A70"/>
                </a:solidFill>
                <a:ea typeface="+mn-ea"/>
              </a:rPr>
              <a:t> per garantire maggiore trasparenza e inclusione.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042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4A2CDD-C77E-B1B1-147B-5FB752F1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Contrasto al cambiamento climatico e giustizia sociale nell’ordinamento dell’Unione europea </a:t>
            </a:r>
            <a:br>
              <a:rPr lang="it-IT" dirty="0"/>
            </a:br>
            <a:r>
              <a:rPr lang="it-IT" dirty="0"/>
              <a:t>Francesco Costamagna</a:t>
            </a:r>
          </a:p>
        </p:txBody>
      </p:sp>
    </p:spTree>
    <p:extLst>
      <p:ext uri="{BB962C8B-B14F-4D97-AF65-F5344CB8AC3E}">
        <p14:creationId xmlns:p14="http://schemas.microsoft.com/office/powerpoint/2010/main" val="378055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12433-11C6-D260-EF60-A769719B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Un equilibrio tra giustizia sociale e politiche climatiche?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C31D0-95AE-43F1-CDDA-27474988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700" dirty="0">
                <a:solidFill>
                  <a:srgbClr val="003A70"/>
                </a:solidFill>
                <a:ea typeface="+mn-ea"/>
              </a:rPr>
              <a:t>Effetti diseguali del cambiamento climatico: colpisce maggiormente le fasce deboli.</a:t>
            </a:r>
          </a:p>
          <a:p>
            <a:pPr marL="0" indent="0" algn="just">
              <a:buNone/>
            </a:pPr>
            <a:r>
              <a:rPr lang="it-IT" sz="2700" dirty="0">
                <a:solidFill>
                  <a:srgbClr val="003A70"/>
                </a:solidFill>
                <a:ea typeface="+mn-ea"/>
              </a:rPr>
              <a:t>Effetti regressivi delle politiche climatiche: tasse sul carbonio e sistemi di scambio delle emissioni aumentano i costi per i più vulnerabili.</a:t>
            </a:r>
          </a:p>
          <a:p>
            <a:pPr marL="0" indent="0" algn="just">
              <a:buNone/>
            </a:pPr>
            <a:r>
              <a:rPr lang="it-IT" sz="2700" dirty="0">
                <a:solidFill>
                  <a:srgbClr val="003A70"/>
                </a:solidFill>
                <a:ea typeface="+mn-ea"/>
              </a:rPr>
              <a:t>Rischio di ingiustizia sociale: la transizione ecologica potrebbe aggravare le disuguaglianze se non accompagnata da misure adeguate.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58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9634B-7098-2A4D-FBA9-33B4FDB1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Strumenti UE per una Transizione Giusta – Soluzione o Illusione?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BE24C5-FAA8-BBCC-4ADA-4C3B12A4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8" y="1259022"/>
            <a:ext cx="11222038" cy="43399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it-IT" sz="2900" dirty="0">
                <a:solidFill>
                  <a:srgbClr val="003A70"/>
                </a:solidFill>
                <a:ea typeface="+mn-ea"/>
              </a:rPr>
              <a:t>Fondi e misure per mitigare gli effetti sociali della transizione</a:t>
            </a:r>
          </a:p>
          <a:p>
            <a:pPr marL="0" indent="0" algn="just">
              <a:buNone/>
            </a:pPr>
            <a:r>
              <a:rPr lang="it-IT" sz="2900" dirty="0">
                <a:solidFill>
                  <a:srgbClr val="003A70"/>
                </a:solidFill>
                <a:ea typeface="+mn-ea"/>
              </a:rPr>
              <a:t>Just </a:t>
            </a:r>
            <a:r>
              <a:rPr lang="it-IT" sz="2900" dirty="0" err="1">
                <a:solidFill>
                  <a:srgbClr val="003A70"/>
                </a:solidFill>
                <a:ea typeface="+mn-ea"/>
              </a:rPr>
              <a:t>Transition</a:t>
            </a:r>
            <a:r>
              <a:rPr lang="it-IT" sz="2900" dirty="0">
                <a:solidFill>
                  <a:srgbClr val="003A70"/>
                </a:solidFill>
                <a:ea typeface="+mn-ea"/>
              </a:rPr>
              <a:t> Fund (JTF): sostiene le regioni più colpite dalla decarbonizzazione (es. miniere di carbone, acciaierie).</a:t>
            </a:r>
          </a:p>
          <a:p>
            <a:pPr marL="0" indent="0" algn="just">
              <a:buNone/>
            </a:pPr>
            <a:r>
              <a:rPr lang="it-IT" sz="2900" dirty="0">
                <a:solidFill>
                  <a:srgbClr val="003A70"/>
                </a:solidFill>
                <a:ea typeface="+mn-ea"/>
              </a:rPr>
              <a:t>Fondo Sociale per il Clima (FSC): compensa le fasce vulnerabili per l’aumento dei costi energetici e di trasporto.</a:t>
            </a:r>
          </a:p>
          <a:p>
            <a:pPr marL="0" indent="0" algn="just">
              <a:buNone/>
            </a:pPr>
            <a:r>
              <a:rPr lang="it-IT" sz="2900" dirty="0">
                <a:solidFill>
                  <a:srgbClr val="003A70"/>
                </a:solidFill>
                <a:ea typeface="+mn-ea"/>
              </a:rPr>
              <a:t>Critiche: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9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Portata finanziaria insufficiente rispetto alle sfide reali.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9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Condizionalità rigide: l’accesso ai fondi richiede il rispetto degli obiettivi climatici UE.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900" dirty="0">
                <a:solidFill>
                  <a:srgbClr val="003A70"/>
                </a:solidFill>
                <a:latin typeface="Luiss Sans" pitchFamily="2" charset="0"/>
                <a:cs typeface="Calibri" panose="020F0502020204030204" pitchFamily="34" charset="0"/>
              </a:rPr>
              <a:t>Governance centralizzata: scarsa inclusione delle comunità locali nel processo decisionale.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1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81426377-1A7E-8148-A8FB-3EF0D0F0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/>
              <a:t>Per un dibattito sulla giustizia spaziale dal punto di vista del diritto pubblico </a:t>
            </a:r>
            <a:br>
              <a:rPr lang="it-IT" sz="3200" dirty="0"/>
            </a:br>
            <a:r>
              <a:rPr lang="it-IT" sz="3200" dirty="0"/>
              <a:t>Jean-Bernard </a:t>
            </a:r>
            <a:r>
              <a:rPr lang="it-IT" sz="3200" dirty="0" err="1"/>
              <a:t>Auby</a:t>
            </a:r>
            <a:r>
              <a:rPr lang="it-IT" sz="3200" dirty="0"/>
              <a:t>, Marzia De Donno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57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552BC-EE81-D596-CAE1-6E3B188C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Quali azioni per un’Europa più equa e sostenibile?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F1DB5C-02C8-D13D-1E0C-92A4C1B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>
                <a:solidFill>
                  <a:srgbClr val="003A70"/>
                </a:solidFill>
                <a:ea typeface="+mn-ea"/>
              </a:rPr>
              <a:t>Bilanciare obiettivi ambientali e sociali: l’UE deve evitare che la transizione colpisca i più poveri.</a:t>
            </a:r>
          </a:p>
          <a:p>
            <a:pPr marL="0" indent="0" algn="just">
              <a:buNone/>
            </a:pPr>
            <a:r>
              <a:rPr lang="it-IT" sz="2400" dirty="0">
                <a:solidFill>
                  <a:srgbClr val="003A70"/>
                </a:solidFill>
                <a:ea typeface="+mn-ea"/>
              </a:rPr>
              <a:t>Rafforzare la partecipazione democratica: coinvolgere attivamente cittadini e comunità locali nelle decisioni.</a:t>
            </a:r>
          </a:p>
          <a:p>
            <a:pPr marL="0" indent="0" algn="just">
              <a:buNone/>
            </a:pPr>
            <a:r>
              <a:rPr lang="it-IT" sz="2400" dirty="0">
                <a:solidFill>
                  <a:srgbClr val="003A70"/>
                </a:solidFill>
                <a:ea typeface="+mn-ea"/>
              </a:rPr>
              <a:t>Superare la logica compensativa: non basta mitigare i danni, serve una riforma strutturale per un nuovo modello economico più equo.</a:t>
            </a:r>
          </a:p>
          <a:p>
            <a:pPr marL="0" indent="0" algn="just">
              <a:buNone/>
            </a:pPr>
            <a:r>
              <a:rPr lang="it-IT" sz="2400" dirty="0">
                <a:solidFill>
                  <a:srgbClr val="003A70"/>
                </a:solidFill>
                <a:ea typeface="+mn-ea"/>
              </a:rPr>
              <a:t>Dare priorità alla giustizia sociale nei trattati UE: rendere obbligatorio il bilanciamento tra ambiente e diritti sociali.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2868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F6E10-AFC2-AA30-9BD9-546E20B1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politiche di coesione e il ruolo delle Regioni </a:t>
            </a:r>
            <a:br>
              <a:rPr lang="it-IT" dirty="0"/>
            </a:br>
            <a:r>
              <a:rPr lang="it-IT" dirty="0"/>
              <a:t>Fabrizio </a:t>
            </a:r>
            <a:r>
              <a:rPr lang="it-IT" dirty="0" err="1"/>
              <a:t>Tigano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198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5098F-62ED-85A8-07C8-409A6C2E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Ruolo delle Politiche di Coesione nell’UE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D420C-3974-884A-2870-94797C56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it-IT" sz="3800" dirty="0">
                <a:solidFill>
                  <a:srgbClr val="003A70"/>
                </a:solidFill>
                <a:ea typeface="+mn-ea"/>
              </a:rPr>
              <a:t>Definizione e Obiettivi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3800" dirty="0">
                <a:solidFill>
                  <a:srgbClr val="003A70"/>
                </a:solidFill>
                <a:ea typeface="+mn-ea"/>
              </a:rPr>
              <a:t>Le politiche di coesione mirano a ridurre i divari economici e sociali tra le regioni europee.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3800" dirty="0">
                <a:solidFill>
                  <a:srgbClr val="003A70"/>
                </a:solidFill>
                <a:ea typeface="+mn-ea"/>
              </a:rPr>
              <a:t>Principali strumenti finanziari: Fondo Europeo di Sviluppo Regionale (FESR), Fondo di Coesione (FC), Fondo Sociale Europeo Plus (FSE+).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3800" dirty="0">
                <a:solidFill>
                  <a:srgbClr val="003A70"/>
                </a:solidFill>
                <a:ea typeface="+mn-ea"/>
              </a:rPr>
              <a:t>Rappresentano un terzo del bilancio UE, dimostrando il loro ruolo centrale nell’integrazione europea.</a:t>
            </a:r>
          </a:p>
          <a:p>
            <a:pPr marL="0" indent="0" algn="just">
              <a:buNone/>
            </a:pPr>
            <a:r>
              <a:rPr lang="it-IT" sz="3800" dirty="0">
                <a:solidFill>
                  <a:srgbClr val="003A70"/>
                </a:solidFill>
                <a:ea typeface="+mn-ea"/>
              </a:rPr>
              <a:t>Sfide Principali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3800" dirty="0">
                <a:solidFill>
                  <a:srgbClr val="003A70"/>
                </a:solidFill>
                <a:ea typeface="+mn-ea"/>
              </a:rPr>
              <a:t>Disparità tra regioni più sviluppate e meno sviluppate.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3800" dirty="0">
                <a:solidFill>
                  <a:srgbClr val="003A70"/>
                </a:solidFill>
                <a:ea typeface="+mn-ea"/>
              </a:rPr>
              <a:t>Effetti dell’allargamento UE: tensioni tra le nuove e vecchie economie.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3800" dirty="0">
                <a:solidFill>
                  <a:srgbClr val="003A70"/>
                </a:solidFill>
                <a:ea typeface="+mn-ea"/>
              </a:rPr>
              <a:t>Pressioni nazionalistiche e spinte centrifughe, come evidenziato dalla Brexit.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316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1E043-7946-32F6-9F65-FDA1A84C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Regionalismo Differenziato e le Regioni Italiane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3F8EDB-71FE-B0DD-51FB-1E6FD7F2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it-IT" sz="2600" dirty="0">
                <a:solidFill>
                  <a:srgbClr val="003A70"/>
                </a:solidFill>
                <a:ea typeface="+mn-ea"/>
              </a:rPr>
              <a:t>Il Dilemma dell’Autonomia</a:t>
            </a:r>
          </a:p>
          <a:p>
            <a:pPr marL="0" indent="0" algn="just">
              <a:buNone/>
            </a:pPr>
            <a:r>
              <a:rPr lang="it-IT" sz="2600" dirty="0">
                <a:solidFill>
                  <a:srgbClr val="003A70"/>
                </a:solidFill>
                <a:ea typeface="+mn-ea"/>
              </a:rPr>
              <a:t>L’art. 116, comma 3 della Costituzione consente maggiore autonomia regionale, ma rischia di accentuare le disuguaglianze territoriali.</a:t>
            </a:r>
          </a:p>
          <a:p>
            <a:pPr marL="0" indent="0" algn="just">
              <a:buNone/>
            </a:pPr>
            <a:r>
              <a:rPr lang="it-IT" sz="2600" dirty="0">
                <a:solidFill>
                  <a:srgbClr val="003A70"/>
                </a:solidFill>
                <a:ea typeface="+mn-ea"/>
              </a:rPr>
              <a:t>Nord-Sud divide: la differenziazione potrebbe accentuare il gap tra regioni ricche e povere.</a:t>
            </a:r>
          </a:p>
          <a:p>
            <a:pPr marL="0" indent="0" algn="just">
              <a:buNone/>
            </a:pPr>
            <a:r>
              <a:rPr lang="it-IT" sz="2600" dirty="0">
                <a:solidFill>
                  <a:srgbClr val="003A70"/>
                </a:solidFill>
                <a:ea typeface="+mn-ea"/>
              </a:rPr>
              <a:t>Modelli di governance regionale influenzano l’efficacia delle politiche di coesione.</a:t>
            </a:r>
          </a:p>
          <a:p>
            <a:pPr marL="0" indent="0" algn="just">
              <a:buNone/>
            </a:pPr>
            <a:r>
              <a:rPr lang="it-IT" sz="2600" dirty="0">
                <a:solidFill>
                  <a:srgbClr val="003A70"/>
                </a:solidFill>
                <a:ea typeface="+mn-ea"/>
              </a:rPr>
              <a:t>Il Caso della Sicilia</a:t>
            </a:r>
          </a:p>
          <a:p>
            <a:pPr marL="0" indent="0" algn="just">
              <a:buNone/>
            </a:pPr>
            <a:r>
              <a:rPr lang="it-IT" sz="2600" dirty="0">
                <a:solidFill>
                  <a:srgbClr val="003A70"/>
                </a:solidFill>
                <a:ea typeface="+mn-ea"/>
              </a:rPr>
              <a:t>Lo Statuto speciale e l’art. 38 prevedevano aiuti statali per ridurre il divario economico.</a:t>
            </a:r>
          </a:p>
          <a:p>
            <a:pPr marL="0" indent="0" algn="just">
              <a:buNone/>
            </a:pPr>
            <a:r>
              <a:rPr lang="it-IT" sz="2600" dirty="0">
                <a:solidFill>
                  <a:srgbClr val="003A70"/>
                </a:solidFill>
                <a:ea typeface="+mn-ea"/>
              </a:rPr>
              <a:t>Il Piano Sud 2030 e i fondi di coesione mirano a rilanciare lo sviluppo nelle regioni meridionali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985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CC028-6D11-E615-B189-18053529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Le Nuove Prospettive di Coesione Post-Covid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8E24F2-5ADF-2AA0-97C5-AE1CA8EF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t-IT" sz="3500" dirty="0">
                <a:solidFill>
                  <a:srgbClr val="003A70"/>
                </a:solidFill>
                <a:ea typeface="+mn-ea"/>
              </a:rPr>
              <a:t>Strumenti di Sostegno</a:t>
            </a:r>
          </a:p>
          <a:p>
            <a:pPr algn="just">
              <a:lnSpc>
                <a:spcPct val="120000"/>
              </a:lnSpc>
            </a:pPr>
            <a:r>
              <a:rPr lang="it-IT" sz="3500" dirty="0">
                <a:solidFill>
                  <a:srgbClr val="003A70"/>
                </a:solidFill>
                <a:ea typeface="+mn-ea"/>
              </a:rPr>
              <a:t>Next Generation EU e PNRR: nuovi finanziamenti per la ripresa economica.</a:t>
            </a:r>
          </a:p>
          <a:p>
            <a:pPr algn="just">
              <a:lnSpc>
                <a:spcPct val="120000"/>
              </a:lnSpc>
            </a:pPr>
            <a:r>
              <a:rPr lang="it-IT" sz="3500" dirty="0">
                <a:solidFill>
                  <a:srgbClr val="003A70"/>
                </a:solidFill>
                <a:ea typeface="+mn-ea"/>
              </a:rPr>
              <a:t>Fondo per una Transizione Giusta: supporta le regioni più colpite dalla transizione ecologica.</a:t>
            </a:r>
          </a:p>
          <a:p>
            <a:pPr algn="just">
              <a:lnSpc>
                <a:spcPct val="120000"/>
              </a:lnSpc>
            </a:pPr>
            <a:r>
              <a:rPr lang="it-IT" sz="3500" dirty="0">
                <a:solidFill>
                  <a:srgbClr val="003A70"/>
                </a:solidFill>
                <a:ea typeface="+mn-ea"/>
              </a:rPr>
              <a:t>PN Sud 2030: focus su infrastrutture, ricerca e innovazione, contrasto alla povertà.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it-IT" sz="3500" dirty="0">
                <a:solidFill>
                  <a:srgbClr val="003A70"/>
                </a:solidFill>
                <a:ea typeface="+mn-ea"/>
              </a:rPr>
              <a:t>Lezioni dal Passato e Prospettive Future</a:t>
            </a:r>
          </a:p>
          <a:p>
            <a:pPr algn="just">
              <a:lnSpc>
                <a:spcPct val="120000"/>
              </a:lnSpc>
            </a:pPr>
            <a:r>
              <a:rPr lang="it-IT" sz="3500" dirty="0">
                <a:solidFill>
                  <a:srgbClr val="003A70"/>
                </a:solidFill>
                <a:ea typeface="+mn-ea"/>
              </a:rPr>
              <a:t>Il rischio di un utilizzo inefficace dei fondi.</a:t>
            </a:r>
          </a:p>
          <a:p>
            <a:pPr algn="just">
              <a:lnSpc>
                <a:spcPct val="120000"/>
              </a:lnSpc>
            </a:pPr>
            <a:r>
              <a:rPr lang="it-IT" sz="3500" dirty="0">
                <a:solidFill>
                  <a:srgbClr val="003A70"/>
                </a:solidFill>
                <a:ea typeface="+mn-ea"/>
              </a:rPr>
              <a:t>La necessità di un maggiore coinvolgimento delle regioni nel processo decisionale.</a:t>
            </a:r>
          </a:p>
          <a:p>
            <a:pPr algn="just">
              <a:lnSpc>
                <a:spcPct val="120000"/>
              </a:lnSpc>
            </a:pPr>
            <a:r>
              <a:rPr lang="it-IT" sz="3500" dirty="0">
                <a:solidFill>
                  <a:srgbClr val="003A70"/>
                </a:solidFill>
                <a:ea typeface="+mn-ea"/>
              </a:rPr>
              <a:t>La coesione non deve essere solo un principio astratto, ma una priorità concreta per evitare il fallimento dell’Unione Europea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719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8D404-FF1C-DB8A-1F55-045EB278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2981"/>
            <a:ext cx="11222038" cy="993775"/>
          </a:xfrm>
        </p:spPr>
        <p:txBody>
          <a:bodyPr/>
          <a:lstStyle/>
          <a:p>
            <a:r>
              <a:rPr lang="it-IT" sz="3200" b="1" dirty="0"/>
              <a:t>Concetti </a:t>
            </a:r>
            <a:endParaRPr lang="it-IT" sz="3200" b="1" dirty="0"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F4A35B-9DA9-14F6-259F-9D9F5847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20" y="1238970"/>
            <a:ext cx="11392380" cy="43800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solidFill>
                  <a:srgbClr val="003A70"/>
                </a:solidFill>
              </a:rPr>
              <a:t>La giustizia spaziale può essere definita come «</a:t>
            </a:r>
            <a:r>
              <a:rPr lang="it-IT" sz="2400" i="1" dirty="0">
                <a:solidFill>
                  <a:srgbClr val="003A70"/>
                </a:solidFill>
              </a:rPr>
              <a:t>l’etica politica della differenziazione territoriale</a:t>
            </a:r>
            <a:r>
              <a:rPr lang="it-IT" sz="2400" dirty="0">
                <a:solidFill>
                  <a:srgbClr val="003A70"/>
                </a:solidFill>
              </a:rPr>
              <a:t>», che mira a garantire equità tra i territori senza necessariamente imporre un’uniformità assoluta;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it-IT" sz="24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solidFill>
                  <a:srgbClr val="003A70"/>
                </a:solidFill>
              </a:rPr>
              <a:t>Tensione tra differenziazione (ogni territorio è diverso per caratteristiche geografiche, economiche e sociali) e uguaglianza (vs equità, modo migliore di affrontare il problema); la decentralizzazione e l’attribuzione di poteri locali possono generare disuguaglianze, ma anche opportunità di adattamento alle esigenze specifiche;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it-IT" sz="24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2400" dirty="0">
                <a:solidFill>
                  <a:srgbClr val="003A70"/>
                </a:solidFill>
              </a:rPr>
              <a:t>La giustizia spaziale valuta come le risorse, i servizi (quali?) e le opportunità sono distribuiti nei vari territori (in che scala?).</a:t>
            </a:r>
          </a:p>
        </p:txBody>
      </p:sp>
    </p:spTree>
    <p:extLst>
      <p:ext uri="{BB962C8B-B14F-4D97-AF65-F5344CB8AC3E}">
        <p14:creationId xmlns:p14="http://schemas.microsoft.com/office/powerpoint/2010/main" val="62034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3FDD0-35E3-DF67-BA99-C6B61F2F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Strumenti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BB632-70F1-1349-5B93-F3DCEDB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143000"/>
            <a:ext cx="11323638" cy="473392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800" b="1" dirty="0">
                <a:solidFill>
                  <a:srgbClr val="003A70"/>
                </a:solidFill>
              </a:rPr>
              <a:t>Livello nazionale: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1800" dirty="0">
                <a:solidFill>
                  <a:srgbClr val="003A70"/>
                </a:solidFill>
              </a:rPr>
              <a:t>Politiche di coesione territoriale: strategie per ridurre le disparità tra regioni ricche e povere;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1800" dirty="0">
                <a:solidFill>
                  <a:srgbClr val="003A70"/>
                </a:solidFill>
              </a:rPr>
              <a:t>Perequazione fiscale: trasferimenti di risorse dai territori più ricchi a quelli più svantaggiati (art. 119, co.3, Cost.: «</a:t>
            </a:r>
            <a:r>
              <a:rPr lang="it-IT" sz="1800" i="1" dirty="0">
                <a:solidFill>
                  <a:srgbClr val="003A70"/>
                </a:solidFill>
              </a:rPr>
              <a:t>La legge dello Stato istituisce un fondo perequativo, senza vincoli di destinazione, per i territori con minore capacità fiscale per abitante»);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1800" dirty="0">
                <a:solidFill>
                  <a:srgbClr val="003A70"/>
                </a:solidFill>
              </a:rPr>
              <a:t>Riconoscimento giuridico speciale per territori svantaggiati: esenzioni fiscali, incentivi economici, sostegno alle infrastrutture;  (c.d. «ZES unica»)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it-IT" sz="1800" dirty="0">
                <a:solidFill>
                  <a:srgbClr val="003A70"/>
                </a:solidFill>
              </a:rPr>
              <a:t>Servizi pubblici essenziali: garanzia di accesso equo a istruzione, sanità e trasporti.</a:t>
            </a:r>
            <a:br>
              <a:rPr lang="it-IT" sz="1800" dirty="0">
                <a:solidFill>
                  <a:srgbClr val="003A70"/>
                </a:solidFill>
              </a:rPr>
            </a:br>
            <a:endParaRPr lang="it-IT" sz="18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800" b="1" dirty="0">
                <a:solidFill>
                  <a:srgbClr val="003A70"/>
                </a:solidFill>
              </a:rPr>
              <a:t>Livello europeo: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1800" dirty="0">
                <a:solidFill>
                  <a:srgbClr val="003A70"/>
                </a:solidFill>
              </a:rPr>
              <a:t>Politica di coesione dell’UE («altro non sarebbero se non un «approccio alla giustizia spaziale adattato alle </a:t>
            </a:r>
            <a:r>
              <a:rPr lang="it-IT" sz="1800" dirty="0" err="1">
                <a:solidFill>
                  <a:srgbClr val="003A70"/>
                </a:solidFill>
              </a:rPr>
              <a:t>societa</a:t>
            </a:r>
            <a:r>
              <a:rPr lang="it-IT" sz="1800" dirty="0">
                <a:solidFill>
                  <a:srgbClr val="003A70"/>
                </a:solidFill>
              </a:rPr>
              <a:t>̀ contemporanee»): finanziamenti per lo sviluppo delle infrastrutture in regioni svantaggiate;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1800" dirty="0">
                <a:solidFill>
                  <a:srgbClr val="003A70"/>
                </a:solidFill>
              </a:rPr>
              <a:t>Condizionalità (cd «</a:t>
            </a:r>
            <a:r>
              <a:rPr lang="it-IT" sz="1800" i="1" dirty="0">
                <a:solidFill>
                  <a:srgbClr val="003A70"/>
                </a:solidFill>
              </a:rPr>
              <a:t>money for </a:t>
            </a:r>
            <a:r>
              <a:rPr lang="it-IT" sz="1800" i="1" dirty="0" err="1">
                <a:solidFill>
                  <a:srgbClr val="003A70"/>
                </a:solidFill>
              </a:rPr>
              <a:t>reform</a:t>
            </a:r>
            <a:r>
              <a:rPr lang="it-IT" sz="1800" dirty="0">
                <a:solidFill>
                  <a:srgbClr val="003A70"/>
                </a:solidFill>
              </a:rPr>
              <a:t>») degli aiuti europei: rispetto dello Stato di diritto e delle norme sulla giustizia territoriale;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t-IT" sz="1800" dirty="0">
                <a:solidFill>
                  <a:srgbClr val="003A70"/>
                </a:solidFill>
              </a:rPr>
              <a:t>Promozione dello sviluppo rurale: sostegno alle zone meno connesse e a rischio di spopolamento (es. dal contributo a fondo perduto fino al 40%, dei costi sostenuti sono notevoli i vantaggi che i Comuni sotto i 5.000 abitanti possono avere dalla creazione di una Comunità Energetica (CER) per la realizzazione di impianti grazie ai provvedimenti del PNRR».</a:t>
            </a:r>
          </a:p>
        </p:txBody>
      </p:sp>
    </p:spTree>
    <p:extLst>
      <p:ext uri="{BB962C8B-B14F-4D97-AF65-F5344CB8AC3E}">
        <p14:creationId xmlns:p14="http://schemas.microsoft.com/office/powerpoint/2010/main" val="26622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F2A5F-9EFD-4A9E-DB60-D56ACB13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Sfide e Prospettive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20148-7ECB-E0EB-66FF-DFACF248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58900"/>
            <a:ext cx="11336338" cy="451802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4500" dirty="0">
                <a:solidFill>
                  <a:srgbClr val="003A70"/>
                </a:solidFill>
              </a:rPr>
              <a:t>Definizione delle soglie di giustizia spaziale: Come stabilire il livello accettabile di differenziazione?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45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4500" dirty="0">
                <a:solidFill>
                  <a:srgbClr val="003A70"/>
                </a:solidFill>
              </a:rPr>
              <a:t>Quali indicatori considerare (ricchezza, accesso ai servizi, sviluppo infrastrutturale)? (cfr. il valore degli indicatori nella valutazione delle politiche pubbliche)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45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4500" dirty="0">
                <a:solidFill>
                  <a:srgbClr val="003A70"/>
                </a:solidFill>
              </a:rPr>
              <a:t>Modelli di governance innovativi: Approcci cooperativi tra città e aree rurali per evitare la competizione territoriale.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45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4500" dirty="0">
                <a:solidFill>
                  <a:srgbClr val="003A70"/>
                </a:solidFill>
              </a:rPr>
              <a:t>Ruolo dell’Unione Europea: L’UE può essere un attore chiave nella riduzione delle disuguaglianze territoriali.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45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4500" dirty="0">
                <a:solidFill>
                  <a:srgbClr val="003A70"/>
                </a:solidFill>
              </a:rPr>
              <a:t>Le politiche di coesione potrebbero diventare uno strumento di giustizia spaziale a livello europeo.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957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A1C32-84C1-A10C-8058-E9DC33957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88705918-C31C-F760-377E-FE87C058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/>
              <a:t>Politica industriale europea e ‘questione’ amministrativa: alcune indicazioni preliminari</a:t>
            </a:r>
            <a:br>
              <a:rPr lang="it-IT" sz="3200" dirty="0"/>
            </a:br>
            <a:r>
              <a:rPr lang="it-IT" sz="3200" dirty="0"/>
              <a:t>Gian Paolo Manzella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185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8EA31-3E01-B5FF-79FC-1D691DE9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777DA-8FAC-B9E9-7B40-9A713B0D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Politica Industriale in Europa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98E1F1-7622-3710-B1AD-0CA14ABF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19" y="1185862"/>
            <a:ext cx="11084719" cy="44862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800" dirty="0">
                <a:solidFill>
                  <a:srgbClr val="003A70"/>
                </a:solidFill>
              </a:rPr>
              <a:t>Necessità di ridurre le dipendenze strategiche e affrontare la "doppia transizione" digitale e ambientale (c.d</a:t>
            </a:r>
            <a:r>
              <a:rPr lang="it-IT" sz="3800" i="1" dirty="0">
                <a:solidFill>
                  <a:srgbClr val="003A70"/>
                </a:solidFill>
              </a:rPr>
              <a:t>. twin </a:t>
            </a:r>
            <a:r>
              <a:rPr lang="it-IT" sz="3800" i="1" dirty="0" err="1">
                <a:solidFill>
                  <a:srgbClr val="003A70"/>
                </a:solidFill>
              </a:rPr>
              <a:t>transition</a:t>
            </a:r>
            <a:r>
              <a:rPr lang="it-IT" sz="3800" dirty="0">
                <a:solidFill>
                  <a:srgbClr val="003A70"/>
                </a:solidFill>
              </a:rPr>
              <a:t>)</a:t>
            </a:r>
            <a:br>
              <a:rPr lang="it-IT" sz="3800" dirty="0">
                <a:solidFill>
                  <a:srgbClr val="003A70"/>
                </a:solidFill>
              </a:rPr>
            </a:br>
            <a:endParaRPr lang="it-IT" sz="38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800" dirty="0">
                <a:solidFill>
                  <a:srgbClr val="003A70"/>
                </a:solidFill>
              </a:rPr>
              <a:t>Opportunità: crescita di settori strategici come tecnologie verdi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38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800" dirty="0">
                <a:solidFill>
                  <a:srgbClr val="003A70"/>
                </a:solidFill>
              </a:rPr>
              <a:t>Rischi: dispersione di risorse e frammentazione (in assenza di una concezione effettivamente ‘territoriale’ della politica industriale è  inevitabile una polarizzazione degli investimenti nelle aree più avanzate &gt; la questione regionale è ormai al cuore di ogni strategia di crescita)	</a:t>
            </a:r>
            <a:br>
              <a:rPr lang="it-IT" sz="3800" dirty="0">
                <a:solidFill>
                  <a:srgbClr val="003A70"/>
                </a:solidFill>
              </a:rPr>
            </a:br>
            <a:endParaRPr lang="it-IT" sz="3800" dirty="0">
              <a:solidFill>
                <a:srgbClr val="003A7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800" dirty="0">
                <a:solidFill>
                  <a:srgbClr val="003A70"/>
                </a:solidFill>
              </a:rPr>
              <a:t>Necessità di armonizzazione tra politica industriale e coesione economica per evitare squilibri tra i territori. (vs “</a:t>
            </a:r>
            <a:r>
              <a:rPr lang="it-IT" sz="3800" i="1" dirty="0">
                <a:solidFill>
                  <a:srgbClr val="003A70"/>
                </a:solidFill>
              </a:rPr>
              <a:t>la concorrenza è l’unica politica industriale</a:t>
            </a:r>
            <a:r>
              <a:rPr lang="it-IT" sz="3800" dirty="0">
                <a:solidFill>
                  <a:srgbClr val="003A70"/>
                </a:solidFill>
              </a:rPr>
              <a:t>”, “</a:t>
            </a:r>
            <a:r>
              <a:rPr lang="it-IT" sz="3800" i="1" dirty="0">
                <a:solidFill>
                  <a:srgbClr val="003A70"/>
                </a:solidFill>
              </a:rPr>
              <a:t>la migliore politica industriale è non avere una politica industriale</a:t>
            </a:r>
            <a:r>
              <a:rPr lang="it-IT" sz="3800" dirty="0">
                <a:solidFill>
                  <a:srgbClr val="003A7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13218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411DF-7FC9-A2AD-D4FB-C6EDC4954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DD53B1-0A05-B1B6-6653-A392A8E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Politica Industriale in Italia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8E437E-4FB0-B12A-D176-09EB5686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28970"/>
            <a:ext cx="11222038" cy="4339955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800" i="1" dirty="0">
                <a:solidFill>
                  <a:srgbClr val="003A70"/>
                </a:solidFill>
              </a:rPr>
              <a:t>Smart </a:t>
            </a:r>
            <a:r>
              <a:rPr lang="it-IT" sz="3800" i="1" dirty="0" err="1">
                <a:solidFill>
                  <a:srgbClr val="003A70"/>
                </a:solidFill>
              </a:rPr>
              <a:t>Specialisation</a:t>
            </a:r>
            <a:r>
              <a:rPr lang="it-IT" sz="3800" i="1" dirty="0">
                <a:solidFill>
                  <a:srgbClr val="003A70"/>
                </a:solidFill>
              </a:rPr>
              <a:t> Strategies, </a:t>
            </a:r>
            <a:r>
              <a:rPr lang="it-IT" sz="3800" dirty="0">
                <a:solidFill>
                  <a:srgbClr val="003A70"/>
                </a:solidFill>
              </a:rPr>
              <a:t>nate per ‘catturare’ le specificità produttive territoriali, hanno finito con l’avere molto spesso traduzioni meramente formali, senza delineare precise configurazioni industriali (Solo in alcuni casi - quello dell’Emilia Romagna, ad esempio, con una strategia concentrata su tematiche d’avanguardia, come i supercomputer, o a forte radicamento territoriale, come </a:t>
            </a:r>
            <a:r>
              <a:rPr lang="it-IT" sz="3800" dirty="0" err="1">
                <a:solidFill>
                  <a:srgbClr val="003A70"/>
                </a:solidFill>
              </a:rPr>
              <a:t>l’automotive</a:t>
            </a:r>
            <a:r>
              <a:rPr lang="it-IT" sz="3800" dirty="0">
                <a:solidFill>
                  <a:srgbClr val="003A70"/>
                </a:solidFill>
              </a:rPr>
              <a:t> - vi è stato l’affermarsi di una ben definita ‘</a:t>
            </a:r>
            <a:r>
              <a:rPr lang="it-IT" sz="3800" dirty="0" err="1">
                <a:solidFill>
                  <a:srgbClr val="003A70"/>
                </a:solidFill>
              </a:rPr>
              <a:t>identita</a:t>
            </a:r>
            <a:r>
              <a:rPr lang="it-IT" sz="3800" dirty="0">
                <a:solidFill>
                  <a:srgbClr val="003A70"/>
                </a:solidFill>
              </a:rPr>
              <a:t>̀’ produttiva regionale)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38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800" dirty="0">
                <a:solidFill>
                  <a:srgbClr val="003A70"/>
                </a:solidFill>
              </a:rPr>
              <a:t>Coordinamento più efficace tra risorse nazionali ed europee per attrarre investimenti </a:t>
            </a:r>
            <a:r>
              <a:rPr lang="it-IT" sz="3800" i="1" dirty="0">
                <a:solidFill>
                  <a:srgbClr val="003A70"/>
                </a:solidFill>
              </a:rPr>
              <a:t>(«le rotaie di </a:t>
            </a:r>
            <a:r>
              <a:rPr lang="it-IT" sz="3800" i="1" dirty="0" err="1">
                <a:solidFill>
                  <a:srgbClr val="003A70"/>
                </a:solidFill>
              </a:rPr>
              <a:t>competitivita</a:t>
            </a:r>
            <a:r>
              <a:rPr lang="it-IT" sz="3800" i="1" dirty="0">
                <a:solidFill>
                  <a:srgbClr val="003A70"/>
                </a:solidFill>
              </a:rPr>
              <a:t>̀ e coesione vanno ‘tenute parallele</a:t>
            </a:r>
            <a:r>
              <a:rPr lang="it-IT" sz="3800" dirty="0">
                <a:solidFill>
                  <a:srgbClr val="003A70"/>
                </a:solidFill>
              </a:rPr>
              <a:t>’»)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38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800" dirty="0">
                <a:solidFill>
                  <a:srgbClr val="003A70"/>
                </a:solidFill>
              </a:rPr>
              <a:t>I diversi soggetti titolari di funzioni di finanziamento pubblico vanno sempre più messi a sistema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it-IT" sz="3800" dirty="0">
              <a:solidFill>
                <a:srgbClr val="003A70"/>
              </a:solidFill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3800" dirty="0">
                <a:solidFill>
                  <a:srgbClr val="003A70"/>
                </a:solidFill>
              </a:rPr>
              <a:t>“Disciplina del monitoraggio” caratterizza sempre più ogni politica (valutazione dell’attività)</a:t>
            </a:r>
          </a:p>
        </p:txBody>
      </p:sp>
    </p:spTree>
    <p:extLst>
      <p:ext uri="{BB962C8B-B14F-4D97-AF65-F5344CB8AC3E}">
        <p14:creationId xmlns:p14="http://schemas.microsoft.com/office/powerpoint/2010/main" val="230231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289D-DE0D-9D8E-4577-8C170192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23924334-BE16-FEA4-789E-B195D6C9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Τhe</a:t>
            </a:r>
            <a:r>
              <a:rPr lang="en-US" sz="3200" dirty="0"/>
              <a:t> EU Just Transition Concept and Its Application in the Case of the Just Transition Mechanism </a:t>
            </a:r>
            <a:br>
              <a:rPr lang="en-US" sz="3200" dirty="0"/>
            </a:br>
            <a:r>
              <a:rPr lang="en-US" sz="3200" dirty="0"/>
              <a:t>Vasiliki (Vicky) </a:t>
            </a:r>
            <a:r>
              <a:rPr lang="en-US" sz="3200" dirty="0" err="1"/>
              <a:t>Karageorgou</a:t>
            </a:r>
            <a:br>
              <a:rPr lang="en-US" sz="2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9701652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230517D473354DB465EE97A51689FA" ma:contentTypeVersion="16" ma:contentTypeDescription="Creare un nuovo documento." ma:contentTypeScope="" ma:versionID="a896682a91a954d1508ad4499e05233a">
  <xsd:schema xmlns:xsd="http://www.w3.org/2001/XMLSchema" xmlns:xs="http://www.w3.org/2001/XMLSchema" xmlns:p="http://schemas.microsoft.com/office/2006/metadata/properties" xmlns:ns3="282e6043-c0ef-45bc-b2aa-0efb7c76d9bf" xmlns:ns4="46712c4c-949d-4c08-afee-b7ed418746a4" targetNamespace="http://schemas.microsoft.com/office/2006/metadata/properties" ma:root="true" ma:fieldsID="cb72c1a26664ebc330ec05f6b755c72a" ns3:_="" ns4:_="">
    <xsd:import namespace="282e6043-c0ef-45bc-b2aa-0efb7c76d9bf"/>
    <xsd:import namespace="46712c4c-949d-4c08-afee-b7ed418746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e6043-c0ef-45bc-b2aa-0efb7c76d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12c4c-949d-4c08-afee-b7ed418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2e6043-c0ef-45bc-b2aa-0efb7c76d9bf" xsi:nil="true"/>
  </documentManagement>
</p:properties>
</file>

<file path=customXml/itemProps1.xml><?xml version="1.0" encoding="utf-8"?>
<ds:datastoreItem xmlns:ds="http://schemas.openxmlformats.org/officeDocument/2006/customXml" ds:itemID="{4CEC00F8-0F6E-435F-A161-CFBC500F0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e6043-c0ef-45bc-b2aa-0efb7c76d9bf"/>
    <ds:schemaRef ds:uri="46712c4c-949d-4c08-afee-b7ed41874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61BDCB-0468-457A-9668-BC7CB8FECD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F9AB6-2668-49D5-87CB-6E8E7BE4C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82e6043-c0ef-45bc-b2aa-0efb7c76d9bf"/>
    <ds:schemaRef ds:uri="46712c4c-949d-4c08-afee-b7ed418746a4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dea03c14-1435-4ef5-bb92-af8fb4129243}" enabled="1" method="Privileged" siteId="{8c4b47b5-ea35-4370-817f-95066d4f846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1947</Words>
  <Application>Microsoft Macintosh PowerPoint</Application>
  <PresentationFormat>Widescreen</PresentationFormat>
  <Paragraphs>138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Luiss Sans</vt:lpstr>
      <vt:lpstr>Luiss type</vt:lpstr>
      <vt:lpstr>1_Tema di Office</vt:lpstr>
      <vt:lpstr>2_Tema di Office</vt:lpstr>
      <vt:lpstr>Diritto pubblico dell’Innovazione e della Sostenibilità     </vt:lpstr>
      <vt:lpstr>Per un dibattito sulla giustizia spaziale dal punto di vista del diritto pubblico  Jean-Bernard Auby, Marzia De Donno</vt:lpstr>
      <vt:lpstr>Concetti </vt:lpstr>
      <vt:lpstr>Strumenti</vt:lpstr>
      <vt:lpstr>Sfide e Prospettive</vt:lpstr>
      <vt:lpstr>Politica industriale europea e ‘questione’ amministrativa: alcune indicazioni preliminari Gian Paolo Manzella</vt:lpstr>
      <vt:lpstr>Politica Industriale in Europa</vt:lpstr>
      <vt:lpstr>Politica Industriale in Italia </vt:lpstr>
      <vt:lpstr>Τhe EU Just Transition Concept and Its Application in the Case of the Just Transition Mechanism  Vasiliki (Vicky) Karageorgou </vt:lpstr>
      <vt:lpstr>Concetto di Transizione Giusta nell'UE</vt:lpstr>
      <vt:lpstr>Sfide e Prospettive </vt:lpstr>
      <vt:lpstr>WHAT JUSTICE? THE SCOPE FOR PUBLIC PARTICIPATION IN THE EUROPEAN UNION JUST TRANSITION  CHIARA ARMENI</vt:lpstr>
      <vt:lpstr>Il tra crisi climatica e disuguaglianze legame</vt:lpstr>
      <vt:lpstr>l concetto di giustizia nella transizione </vt:lpstr>
      <vt:lpstr>Il problema della governance e del processo decisionale </vt:lpstr>
      <vt:lpstr>La Convenzione di Aarhus come soluzione per una maggiore giustizia procedurale </vt:lpstr>
      <vt:lpstr>Contrasto al cambiamento climatico e giustizia sociale nell’ordinamento dell’Unione europea  Francesco Costamagna</vt:lpstr>
      <vt:lpstr>Un equilibrio tra giustizia sociale e politiche climatiche? </vt:lpstr>
      <vt:lpstr>Strumenti UE per una Transizione Giusta – Soluzione o Illusione? </vt:lpstr>
      <vt:lpstr>Quali azioni per un’Europa più equa e sostenibile? </vt:lpstr>
      <vt:lpstr>Le politiche di coesione e il ruolo delle Regioni  Fabrizio Tigano</vt:lpstr>
      <vt:lpstr>Il Ruolo delle Politiche di Coesione nell’UE </vt:lpstr>
      <vt:lpstr>Il Regionalismo Differenziato e le Regioni Italiane </vt:lpstr>
      <vt:lpstr>Le Nuove Prospettive di Coesione Post-Covid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LabGov &amp;  MSc in Law, Digital Innovation and Sustainability</dc:title>
  <dc:creator>Pier Paolo Zitti</dc:creator>
  <cp:lastModifiedBy>Adriano  Contardi</cp:lastModifiedBy>
  <cp:revision>749</cp:revision>
  <dcterms:created xsi:type="dcterms:W3CDTF">2022-12-06T16:21:45Z</dcterms:created>
  <dcterms:modified xsi:type="dcterms:W3CDTF">2025-02-18T10:50:22Z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0x01010072230517D473354DB465EE97A51689FA</vt:lpwstr>
  </property>
</Properties>
</file>