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0" r:id="rId5"/>
  </p:sldMasterIdLst>
  <p:notesMasterIdLst>
    <p:notesMasterId r:id="rId21"/>
  </p:notesMasterIdLst>
  <p:sldIdLst>
    <p:sldId id="494" r:id="rId6"/>
    <p:sldId id="2187" r:id="rId7"/>
    <p:sldId id="2233" r:id="rId8"/>
    <p:sldId id="2254" r:id="rId9"/>
    <p:sldId id="2262" r:id="rId10"/>
    <p:sldId id="2257" r:id="rId11"/>
    <p:sldId id="2253" r:id="rId12"/>
    <p:sldId id="2255" r:id="rId13"/>
    <p:sldId id="2258" r:id="rId14"/>
    <p:sldId id="2256" r:id="rId15"/>
    <p:sldId id="2259" r:id="rId16"/>
    <p:sldId id="2261" r:id="rId17"/>
    <p:sldId id="2260" r:id="rId18"/>
    <p:sldId id="2264" r:id="rId19"/>
    <p:sldId id="2263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56BA-A650-38E2-B055-1894682F4C1D}" name="Christian Fernando  Iaione" initials="CI" userId="S::ciaione@luiss.it::342a6fbf-f550-4640-b236-51abcd9c8d17" providerId="AD"/>
  <p188:author id="{F3CCC9C5-9E79-DA51-A983-2A3487858AE2}" name="Alberica Aquili" initials="AA" userId="S::aaquili@luiss.it::df81069e-3f3e-4683-be2e-239834f7e74b" providerId="AD"/>
  <p188:author id="{FED26EEE-6E48-7ED1-B3A1-D709A3C31229}" name="Pier Paolo Zitti" initials="PZ" userId="S::pzitti@luiss.it::ef5c72d2-504f-44cb-a53d-3125d9e329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87" autoAdjust="0"/>
    <p:restoredTop sz="94462" autoAdjust="0"/>
  </p:normalViewPr>
  <p:slideViewPr>
    <p:cSldViewPr snapToGrid="0">
      <p:cViewPr varScale="1">
        <p:scale>
          <a:sx n="103" d="100"/>
          <a:sy n="103" d="100"/>
        </p:scale>
        <p:origin x="320" y="168"/>
      </p:cViewPr>
      <p:guideLst/>
    </p:cSldViewPr>
  </p:slideViewPr>
  <p:outlineViewPr>
    <p:cViewPr>
      <p:scale>
        <a:sx n="33" d="100"/>
        <a:sy n="33" d="100"/>
      </p:scale>
      <p:origin x="0" y="-128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64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F08C-6E4F-3B42-9694-5A99BBF2D0B1}" type="datetimeFigureOut">
              <a:rPr lang="it-IT" smtClean="0"/>
              <a:t>24/02/25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CE8F-5951-6748-BF5E-36FD22E74A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6610526-56F4-3B44-8A01-8B4FD29A8A2B}" type="datetime4">
              <a:rPr lang="it-IT" smtClean="0"/>
              <a:t>24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5DBE5F5-D117-4075-B33F-E2D4674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3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FF05F3C4-ADBC-4200-97F8-78889E6195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553" y="4899944"/>
            <a:ext cx="1594915" cy="879576"/>
          </a:xfrm>
          <a:prstGeom prst="rect">
            <a:avLst/>
          </a:prstGeom>
        </p:spPr>
      </p:pic>
      <p:pic>
        <p:nvPicPr>
          <p:cNvPr id="3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26C26C-7CAF-486F-B577-B1947EB89B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35" name="image3.jpeg">
            <a:extLst>
              <a:ext uri="{FF2B5EF4-FFF2-40B4-BE49-F238E27FC236}">
                <a16:creationId xmlns:a16="http://schemas.microsoft.com/office/drawing/2014/main" id="{CF40DC18-3E86-45B1-8827-63651856456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24079" y="4993483"/>
            <a:ext cx="1010376" cy="685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E4DF34-8BA8-CA1F-236D-99E415BD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7" y="4993483"/>
            <a:ext cx="1768930" cy="6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C484-DEAD-E444-8C0E-49DF19570D92}" type="datetime4">
              <a:rPr lang="it-IT" smtClean="0"/>
              <a:t>24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AA69D306-FCAE-2B41-96BB-373E82416A2D}" type="datetime4">
              <a:rPr lang="it-IT" smtClean="0"/>
              <a:t>24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24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5B4B29D-C02C-4157-8F7F-373637E199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4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4C134CC4-D2E0-4010-A19F-EE071CE5D2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5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1D6E25B-81CB-417E-BC79-E2490DB2E7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288BEC-29C9-ADF3-E6FD-B5623ED05F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  <p:pic>
        <p:nvPicPr>
          <p:cNvPr id="27" name="Immagine 74">
            <a:extLst>
              <a:ext uri="{FF2B5EF4-FFF2-40B4-BE49-F238E27FC236}">
                <a16:creationId xmlns:a16="http://schemas.microsoft.com/office/drawing/2014/main" id="{B35C52AF-9BBB-4378-A4AC-8A04E9629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A2B60EC-A308-472B-A7EC-1035283D2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2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837F7E6-B274-49F6-A8F1-0F1E87D178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D8D3354-887D-5E38-AA71-57BD4423BA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387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494537-0544-4A62-9511-A57C4A7C10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DBAE7BA-3207-44F0-82D7-E89210EC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24068C-8571-4DC8-A532-ECC633C8D8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0686EA-2CA1-3D3C-2D31-57F2185B0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D874D2-0EC3-4999-D4D7-65F690501D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24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069ABA3-ED32-4390-AA42-5ECC5A3F5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3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03A317-096F-4E3B-801F-25DDF129C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90DD8F-7C65-B99A-354B-FC54120762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3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290996A-3AB8-9940-AA8B-8AB8F10338ED}" type="datetime4">
              <a:rPr lang="it-IT" smtClean="0"/>
              <a:t>24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11889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44128C9-BA6C-2649-AAE1-A1442D21FB64}" type="datetime4">
              <a:rPr lang="it-IT" smtClean="0"/>
              <a:t>24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40193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AD2D7E27-BEAB-7340-9C87-28EA9182886F}" type="datetime4">
              <a:rPr lang="it-IT" smtClean="0"/>
              <a:t>24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13524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25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0474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30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F253B523-2E92-7447-AF14-D14B212A7211}" type="datetime4">
              <a:rPr lang="it-IT" smtClean="0"/>
              <a:t>24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6C1859-7B1B-464F-9B19-EFB05CA7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6D0C2EC-21E4-4EFF-AA6F-D62D2065C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5960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B3FEA3-9FFA-4135-B14B-7F0982D96A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060648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97B84861-CE57-402F-AF9A-9B679C0C4A82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37005" y="6234940"/>
            <a:ext cx="627991" cy="425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5F8D07-7A03-87A5-8016-391243D0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54" y="6206745"/>
            <a:ext cx="1141597" cy="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C2849C77-4588-A247-BA4F-6AA75438280F}" type="datetime4">
              <a:rPr lang="it-IT" smtClean="0"/>
              <a:t>24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6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2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91971" y="6224587"/>
            <a:ext cx="7742517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709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D3803-E683-4367-BE59-9D3DFC4B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299" y="1636688"/>
            <a:ext cx="11189995" cy="2465290"/>
          </a:xfrm>
        </p:spPr>
        <p:txBody>
          <a:bodyPr/>
          <a:lstStyle/>
          <a:p>
            <a:r>
              <a:rPr lang="en-US" sz="3200" dirty="0" err="1">
                <a:latin typeface="Luiss Sans"/>
              </a:rPr>
              <a:t>Diritto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pubblico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dell’</a:t>
            </a:r>
            <a:r>
              <a:rPr lang="en-US" sz="3200" i="1" dirty="0" err="1">
                <a:latin typeface="Luiss Sans"/>
              </a:rPr>
              <a:t>Innovazione</a:t>
            </a:r>
            <a:r>
              <a:rPr lang="en-US" sz="3200" dirty="0">
                <a:latin typeface="Luiss Sans"/>
              </a:rPr>
              <a:t> e </a:t>
            </a:r>
            <a:r>
              <a:rPr lang="en-US" sz="3200" dirty="0" err="1">
                <a:latin typeface="Luiss Sans"/>
              </a:rPr>
              <a:t>della</a:t>
            </a:r>
            <a:r>
              <a:rPr lang="en-US" sz="3200" dirty="0">
                <a:latin typeface="Luiss Sans"/>
              </a:rPr>
              <a:t> </a:t>
            </a:r>
            <a:r>
              <a:rPr lang="en-US" sz="3200" i="1" dirty="0" err="1">
                <a:latin typeface="Luiss Sans"/>
              </a:rPr>
              <a:t>Sostenibilità</a:t>
            </a:r>
            <a:r>
              <a:rPr lang="en-US" sz="32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E4A225-89D1-4713-B7B6-24A1E43B1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E8AF9-F9C6-CB32-1205-03681E32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dirty="0"/>
              <a:t>Coordinamento dell’attività economica </a:t>
            </a:r>
            <a:r>
              <a:rPr lang="it-IT" sz="2800" b="1" dirty="0"/>
              <a:t>«</a:t>
            </a:r>
            <a:r>
              <a:rPr lang="it-IT" sz="2800" b="1" dirty="0">
                <a:solidFill>
                  <a:srgbClr val="003A70"/>
                </a:solidFill>
              </a:rPr>
              <a:t>a fini sociali e ambientali»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185D0E-1897-F2A1-46D8-05AAAF730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200" dirty="0">
                <a:solidFill>
                  <a:srgbClr val="003A70"/>
                </a:solidFill>
              </a:rPr>
              <a:t>Quale tipo di coordinamento è possibile?</a:t>
            </a:r>
          </a:p>
          <a:p>
            <a:r>
              <a:rPr lang="it-IT" sz="2200" dirty="0">
                <a:solidFill>
                  <a:srgbClr val="003A70"/>
                </a:solidFill>
              </a:rPr>
              <a:t>La «e» ha valore congiuntivo o disgiuntivo?</a:t>
            </a:r>
          </a:p>
          <a:p>
            <a:pPr marL="0" indent="0">
              <a:buNone/>
            </a:pPr>
            <a:r>
              <a:rPr lang="it-IT" sz="2200" dirty="0">
                <a:solidFill>
                  <a:srgbClr val="003A70"/>
                </a:solidFill>
              </a:rPr>
              <a:t>Lo Stato potrebbe selezionare e gestire gli investimenti in partecipazioni azionarie non solo nella tradizionale logica di politiche settoriali o per risolvere problemi di mercato ma al fine di perseguire obiettivi di sistema di lungo periodo che richiedono il coinvolgimento e la messa  sistema di vari soggetti, tanto pubblici che privati.	 </a:t>
            </a:r>
            <a:br>
              <a:rPr lang="it-IT" sz="2200" dirty="0">
                <a:solidFill>
                  <a:srgbClr val="003A70"/>
                </a:solidFill>
              </a:rPr>
            </a:br>
            <a:r>
              <a:rPr lang="it-IT" sz="2200" dirty="0">
                <a:solidFill>
                  <a:srgbClr val="003A70"/>
                </a:solidFill>
              </a:rPr>
              <a:t>Inoltre quale ruolo strategico per Cassa Depositi e Prestiti? </a:t>
            </a:r>
          </a:p>
          <a:p>
            <a:pPr algn="just"/>
            <a:r>
              <a:rPr lang="it-IT" sz="2200" dirty="0">
                <a:solidFill>
                  <a:srgbClr val="003A70"/>
                </a:solidFill>
              </a:rPr>
              <a:t> Regolamento Tassonomia UE (</a:t>
            </a:r>
            <a:r>
              <a:rPr lang="it-IT" sz="2200" i="1" dirty="0" err="1">
                <a:solidFill>
                  <a:srgbClr val="003A70"/>
                </a:solidFill>
              </a:rPr>
              <a:t>Regulation</a:t>
            </a:r>
            <a:r>
              <a:rPr lang="it-IT" sz="2200" i="1" dirty="0">
                <a:solidFill>
                  <a:srgbClr val="003A70"/>
                </a:solidFill>
              </a:rPr>
              <a:t> (EU) 2020/852</a:t>
            </a:r>
            <a:r>
              <a:rPr lang="it-IT" sz="2200" dirty="0">
                <a:solidFill>
                  <a:srgbClr val="003A70"/>
                </a:solidFill>
              </a:rPr>
              <a:t>): classificazione delle attività economiche sostenibili, anche al fine di orientare gli investimenti</a:t>
            </a:r>
            <a:endParaRPr lang="it-IT" sz="2800" dirty="0">
              <a:solidFill>
                <a:srgbClr val="003A7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8474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0862D-5F94-D572-F779-3D5E0AB3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1583F-C03F-A404-38C4-1AFDEC41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>
                <a:effectLst/>
              </a:rPr>
              <a:t>La funzione sociale della tutela dell’ambiente </a:t>
            </a:r>
            <a:br>
              <a:rPr lang="it-IT" sz="2800" b="1" dirty="0">
                <a:effectLst/>
              </a:rPr>
            </a:br>
            <a:endParaRPr lang="it-IT" sz="2800" b="1" dirty="0"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47CF44-C8F8-5C7A-9422-0CC5E16CF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9022"/>
            <a:ext cx="11222038" cy="4339955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it-IT" sz="2200" dirty="0">
                <a:solidFill>
                  <a:srgbClr val="003A70"/>
                </a:solidFill>
              </a:rPr>
              <a:t>Come si misura il valore dell’ambiente? </a:t>
            </a:r>
          </a:p>
          <a:p>
            <a:pPr marL="0" indent="0" algn="just">
              <a:buNone/>
            </a:pPr>
            <a:r>
              <a:rPr lang="it-IT" sz="2200" dirty="0">
                <a:solidFill>
                  <a:srgbClr val="003A70"/>
                </a:solidFill>
              </a:rPr>
              <a:t>Nozione di </a:t>
            </a:r>
            <a:r>
              <a:rPr lang="it-IT" sz="2200" b="1" dirty="0">
                <a:solidFill>
                  <a:srgbClr val="003A70"/>
                </a:solidFill>
              </a:rPr>
              <a:t>Capitale Naturale </a:t>
            </a:r>
            <a:r>
              <a:rPr lang="it-IT" sz="2200" dirty="0">
                <a:solidFill>
                  <a:srgbClr val="003A70"/>
                </a:solidFill>
              </a:rPr>
              <a:t>(e sua contabilizzazione): il Capitale Naturale include l’intero stock di beni naturali (organismi viventi, aria, acqua, suolo e risorse geologiche) che contribuiscono a fornire beni e servizi di valore, diretto o indiretto, per l’uomo e che sono necessari per la sopravvivenza dell’ambiente stesso da cui sono generati. </a:t>
            </a:r>
          </a:p>
          <a:p>
            <a:pPr marL="0" indent="0" algn="just">
              <a:buNone/>
            </a:pPr>
            <a:r>
              <a:rPr lang="it-IT" sz="2200" dirty="0">
                <a:solidFill>
                  <a:srgbClr val="003A70"/>
                </a:solidFill>
              </a:rPr>
              <a:t>Non è possibile «compensare» la perdita di Capitale Naturale con altre forme di investimenti (distorsione del principio chi inquina paga), necessità di adottare «</a:t>
            </a:r>
            <a:r>
              <a:rPr lang="it-IT" sz="2200" i="1" dirty="0">
                <a:solidFill>
                  <a:srgbClr val="003A70"/>
                </a:solidFill>
              </a:rPr>
              <a:t>un punto di vista olistico e multidimensionale, nel quale possano trovare spazio tutti i diversi valori in gioco</a:t>
            </a:r>
            <a:r>
              <a:rPr lang="it-IT" sz="2200" dirty="0">
                <a:solidFill>
                  <a:srgbClr val="003A70"/>
                </a:solidFill>
              </a:rPr>
              <a:t>» e che si traduca nella presa in considerazione di «</a:t>
            </a:r>
            <a:r>
              <a:rPr lang="it-IT" sz="2200" i="1" dirty="0">
                <a:solidFill>
                  <a:srgbClr val="003A70"/>
                </a:solidFill>
              </a:rPr>
              <a:t>una </a:t>
            </a:r>
            <a:r>
              <a:rPr lang="it-IT" sz="2200" i="1" dirty="0" err="1">
                <a:solidFill>
                  <a:srgbClr val="003A70"/>
                </a:solidFill>
              </a:rPr>
              <a:t>molteplicita</a:t>
            </a:r>
            <a:r>
              <a:rPr lang="it-IT" sz="2200" i="1" dirty="0">
                <a:solidFill>
                  <a:srgbClr val="003A70"/>
                </a:solidFill>
              </a:rPr>
              <a:t>̀ di stime dei valori di scambio potenzialmente rilevanti per le decisioni, l’</a:t>
            </a:r>
            <a:r>
              <a:rPr lang="it-IT" sz="2200" i="1" dirty="0" err="1">
                <a:solidFill>
                  <a:srgbClr val="003A70"/>
                </a:solidFill>
              </a:rPr>
              <a:t>utilita</a:t>
            </a:r>
            <a:r>
              <a:rPr lang="it-IT" sz="2200" i="1" dirty="0">
                <a:solidFill>
                  <a:srgbClr val="003A70"/>
                </a:solidFill>
              </a:rPr>
              <a:t>̀ di ciascuna delle quali va chiaramente identificata in relazione al suo specifico contenuto informativo</a:t>
            </a:r>
            <a:r>
              <a:rPr lang="it-IT" sz="2200" dirty="0">
                <a:solidFill>
                  <a:srgbClr val="003A70"/>
                </a:solidFill>
              </a:rPr>
              <a:t>» (Comitato Per Il Capitale Naturale, </a:t>
            </a:r>
            <a:r>
              <a:rPr lang="it-IT" sz="2200" i="1" dirty="0">
                <a:solidFill>
                  <a:srgbClr val="003A70"/>
                </a:solidFill>
              </a:rPr>
              <a:t>Quinto rapporto sullo stato del Capitale Naturale in Italia</a:t>
            </a:r>
            <a:r>
              <a:rPr lang="it-IT" sz="2200" dirty="0">
                <a:solidFill>
                  <a:srgbClr val="003A70"/>
                </a:solidFill>
              </a:rPr>
              <a:t>, 2022).</a:t>
            </a:r>
          </a:p>
        </p:txBody>
      </p:sp>
    </p:spTree>
    <p:extLst>
      <p:ext uri="{BB962C8B-B14F-4D97-AF65-F5344CB8AC3E}">
        <p14:creationId xmlns:p14="http://schemas.microsoft.com/office/powerpoint/2010/main" val="294769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1637A-4D47-7656-3BA8-3074F72D3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564857-9B47-3A13-7376-1D1E5541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2800" b="1" dirty="0">
                <a:effectLst/>
              </a:rPr>
              <a:t>La funzione sociale della tutela dell’ambiente </a:t>
            </a:r>
            <a:br>
              <a:rPr lang="it-IT" sz="2800" b="1" dirty="0">
                <a:effectLst/>
              </a:rPr>
            </a:br>
            <a:endParaRPr lang="it-IT" sz="2800" b="1" dirty="0">
              <a:effectLst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74E9B2-FA8C-90B1-996B-A4EC48F0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200" dirty="0">
                <a:solidFill>
                  <a:srgbClr val="003A70"/>
                </a:solidFill>
              </a:rPr>
              <a:t>Necessità di integrare le esigenze ambientali all’interno di tutte le altre politiche o azioni pubbliche &gt; valutazione degli </a:t>
            </a:r>
            <a:r>
              <a:rPr lang="it-IT" sz="2200" b="1" dirty="0">
                <a:solidFill>
                  <a:srgbClr val="003A70"/>
                </a:solidFill>
              </a:rPr>
              <a:t>impatti</a:t>
            </a:r>
            <a:r>
              <a:rPr lang="it-IT" sz="2200" dirty="0">
                <a:solidFill>
                  <a:srgbClr val="003A70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it-IT" sz="2200" dirty="0">
                <a:solidFill>
                  <a:srgbClr val="003A70"/>
                </a:solidFill>
              </a:rPr>
              <a:t>Necessità di </a:t>
            </a:r>
            <a:r>
              <a:rPr lang="it-IT" sz="2200" b="1" dirty="0">
                <a:solidFill>
                  <a:srgbClr val="003A70"/>
                </a:solidFill>
              </a:rPr>
              <a:t>procedimentalizzare</a:t>
            </a:r>
            <a:r>
              <a:rPr lang="it-IT" sz="2200" dirty="0">
                <a:solidFill>
                  <a:srgbClr val="003A70"/>
                </a:solidFill>
              </a:rPr>
              <a:t> le </a:t>
            </a:r>
            <a:r>
              <a:rPr lang="it-IT" sz="2200" dirty="0" err="1">
                <a:solidFill>
                  <a:srgbClr val="003A70"/>
                </a:solidFill>
              </a:rPr>
              <a:t>modalita</a:t>
            </a:r>
            <a:r>
              <a:rPr lang="it-IT" sz="2200" dirty="0">
                <a:solidFill>
                  <a:srgbClr val="003A70"/>
                </a:solidFill>
              </a:rPr>
              <a:t>̀ di acquisizione dei dati, delle informazioni, delle metodologie, e in generale di tutti quegli elementi che risultino indispensabili alla corretta determinazione delle scelte del decisore politico/amministrativo e, in particolare, di disciplinare un </a:t>
            </a:r>
            <a:r>
              <a:rPr lang="it-IT" sz="2200" b="1" dirty="0">
                <a:solidFill>
                  <a:srgbClr val="003A70"/>
                </a:solidFill>
              </a:rPr>
              <a:t>iter nel quale debbono correttamente relazionarsi</a:t>
            </a:r>
            <a:r>
              <a:rPr lang="it-IT" sz="2200" dirty="0">
                <a:solidFill>
                  <a:srgbClr val="003A70"/>
                </a:solidFill>
              </a:rPr>
              <a:t>, senza confondersi o sovrapporsi, il </a:t>
            </a:r>
            <a:r>
              <a:rPr lang="it-IT" sz="2200" b="1" dirty="0">
                <a:solidFill>
                  <a:srgbClr val="003A70"/>
                </a:solidFill>
              </a:rPr>
              <a:t>dominio dei saperi tecnico - scientifici e il dominio della politica, </a:t>
            </a:r>
            <a:r>
              <a:rPr lang="it-IT" sz="2200" dirty="0">
                <a:solidFill>
                  <a:srgbClr val="003A70"/>
                </a:solidFill>
              </a:rPr>
              <a:t>assicurando in particolare tutte le esigenze di garanzia – sull’uno e sull’altro versante. </a:t>
            </a:r>
          </a:p>
          <a:p>
            <a:pPr marL="0" indent="0" algn="just">
              <a:buNone/>
            </a:pPr>
            <a:endParaRPr lang="it-IT" sz="22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27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C1A9E-AA33-055F-9C35-A7D51ACD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Coordinamento dell’attività </a:t>
            </a:r>
            <a:r>
              <a:rPr lang="it-IT" sz="2400" dirty="0"/>
              <a:t>economica </a:t>
            </a:r>
            <a:r>
              <a:rPr lang="it-IT" sz="2400" b="1" dirty="0"/>
              <a:t>«</a:t>
            </a:r>
            <a:r>
              <a:rPr lang="it-IT" sz="2400" b="1" dirty="0">
                <a:solidFill>
                  <a:srgbClr val="003A70"/>
                </a:solidFill>
              </a:rPr>
              <a:t>a fini sociali e ambientali»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61026A-EB58-EAEC-7CC0-87ED5B74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79770"/>
            <a:ext cx="11222038" cy="4339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rgbClr val="003A70"/>
                </a:solidFill>
              </a:rPr>
              <a:t>Piano Territoriale per la Transizione Giusta </a:t>
            </a:r>
            <a:r>
              <a:rPr lang="it-IT" sz="2000" dirty="0">
                <a:solidFill>
                  <a:srgbClr val="003A70"/>
                </a:solidFill>
              </a:rPr>
              <a:t>(investimenti strategici dedicati a sostenere la transizione giusta - </a:t>
            </a:r>
            <a:r>
              <a:rPr lang="it-IT" sz="2000" i="1" dirty="0">
                <a:solidFill>
                  <a:srgbClr val="003A70"/>
                </a:solidFill>
              </a:rPr>
              <a:t>Just </a:t>
            </a:r>
            <a:r>
              <a:rPr lang="it-IT" sz="2000" i="1" dirty="0" err="1">
                <a:solidFill>
                  <a:srgbClr val="003A70"/>
                </a:solidFill>
              </a:rPr>
              <a:t>Transition</a:t>
            </a:r>
            <a:r>
              <a:rPr lang="it-IT" sz="2000" i="1" dirty="0">
                <a:solidFill>
                  <a:srgbClr val="003A70"/>
                </a:solidFill>
              </a:rPr>
              <a:t> Fund </a:t>
            </a:r>
            <a:r>
              <a:rPr lang="it-IT" sz="2000" dirty="0">
                <a:solidFill>
                  <a:srgbClr val="003A70"/>
                </a:solidFill>
              </a:rPr>
              <a:t>-  per una nuova identità e competitività dei territori che si prevede saranno maggiormente colpiti negativamente dalla transizione verso la neutralità climatica): </a:t>
            </a: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</a:rPr>
              <a:t>Articolo 11 (1) - Piano territoriale per una transizione giusta (REGOLAMENTO (UE) 2021/1056):</a:t>
            </a:r>
          </a:p>
          <a:p>
            <a:pPr marL="0" indent="0" algn="just">
              <a:buNone/>
            </a:pPr>
            <a:r>
              <a:rPr lang="it-IT" sz="2000" i="1" dirty="0">
                <a:solidFill>
                  <a:srgbClr val="003A70"/>
                </a:solidFill>
              </a:rPr>
              <a:t>«Gli Stati membri redigono, insieme alle autorità locali e regionali pertinenti dei territori interessati, uno o più piani territoriali per una transizione giusta (…). </a:t>
            </a:r>
            <a:r>
              <a:rPr lang="it-IT" sz="2000" b="1" i="1" dirty="0">
                <a:solidFill>
                  <a:srgbClr val="003A70"/>
                </a:solidFill>
              </a:rPr>
              <a:t>Tali territori sono quelli maggiormente danneggiati dagli effetti economici e sociali della transizione, in particolare per quanto riguarda il previsto adattamento dei lavoratori o le previste perdite occupazionali </a:t>
            </a:r>
            <a:r>
              <a:rPr lang="it-IT" sz="2000" i="1" dirty="0">
                <a:solidFill>
                  <a:srgbClr val="003A70"/>
                </a:solidFill>
              </a:rPr>
              <a:t>nella produzione e nell'uso di combustibili fossili nonché le necessità di trasformazione dei processi produttivi degli impianti industriali con la più alta intensità di gas a effetto serra».</a:t>
            </a:r>
          </a:p>
          <a:p>
            <a:pPr marL="0" indent="0" algn="just">
              <a:buNone/>
            </a:pPr>
            <a:endParaRPr lang="it-IT" sz="20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04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CEFDC-1B01-79C8-E13D-31310F96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590387-DF6A-4583-6EAB-878B32D6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Coordinamento dell’attività </a:t>
            </a:r>
            <a:r>
              <a:rPr lang="it-IT" sz="2400" dirty="0"/>
              <a:t>economica </a:t>
            </a:r>
            <a:r>
              <a:rPr lang="it-IT" sz="2400" b="1" dirty="0"/>
              <a:t>«</a:t>
            </a:r>
            <a:r>
              <a:rPr lang="it-IT" sz="2400" b="1" dirty="0">
                <a:solidFill>
                  <a:srgbClr val="003A70"/>
                </a:solidFill>
              </a:rPr>
              <a:t>a fini sociali e ambientali»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2C4D5-1306-D9B0-CDAE-4E7ADCC3F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79770"/>
            <a:ext cx="11222038" cy="433995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rgbClr val="003A70"/>
                </a:solidFill>
              </a:rPr>
              <a:t>Piano Territoriale per la Transizione Giusta </a:t>
            </a:r>
            <a:r>
              <a:rPr lang="it-IT" sz="2000" dirty="0">
                <a:solidFill>
                  <a:srgbClr val="003A70"/>
                </a:solidFill>
              </a:rPr>
              <a:t>(investimenti strategici dedicati a sostenere la transizione giusta - </a:t>
            </a:r>
            <a:r>
              <a:rPr lang="it-IT" sz="2000" i="1" dirty="0">
                <a:solidFill>
                  <a:srgbClr val="003A70"/>
                </a:solidFill>
              </a:rPr>
              <a:t>Just </a:t>
            </a:r>
            <a:r>
              <a:rPr lang="it-IT" sz="2000" i="1" dirty="0" err="1">
                <a:solidFill>
                  <a:srgbClr val="003A70"/>
                </a:solidFill>
              </a:rPr>
              <a:t>Transition</a:t>
            </a:r>
            <a:r>
              <a:rPr lang="it-IT" sz="2000" i="1" dirty="0">
                <a:solidFill>
                  <a:srgbClr val="003A70"/>
                </a:solidFill>
              </a:rPr>
              <a:t> Fund </a:t>
            </a:r>
            <a:r>
              <a:rPr lang="it-IT" sz="2000" dirty="0">
                <a:solidFill>
                  <a:srgbClr val="003A70"/>
                </a:solidFill>
              </a:rPr>
              <a:t>-  per una nuova identità e competitività dei territori che si prevede saranno maggiormente colpiti negativamente dalla transizione verso la neutralità climatica): </a:t>
            </a: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</a:rPr>
              <a:t>Articolo 11 (2) «Un piano territoriale per una transizione giusta contiene gli elementi seguenti (…): </a:t>
            </a:r>
            <a:r>
              <a:rPr lang="it-IT" sz="2000" i="1" dirty="0">
                <a:solidFill>
                  <a:srgbClr val="003A70"/>
                </a:solidFill>
              </a:rPr>
              <a:t>e) valutazione della sua </a:t>
            </a:r>
            <a:r>
              <a:rPr lang="it-IT" sz="2000" b="1" i="1" dirty="0">
                <a:solidFill>
                  <a:srgbClr val="003A70"/>
                </a:solidFill>
              </a:rPr>
              <a:t>coerenza</a:t>
            </a:r>
            <a:r>
              <a:rPr lang="it-IT" sz="2000" i="1" dirty="0">
                <a:solidFill>
                  <a:srgbClr val="003A70"/>
                </a:solidFill>
              </a:rPr>
              <a:t> con altre strategie e piani nazionali, regionali o territoriali pertinenti; </a:t>
            </a:r>
            <a:br>
              <a:rPr lang="it-IT" sz="2000" i="1" dirty="0">
                <a:solidFill>
                  <a:srgbClr val="003A70"/>
                </a:solidFill>
              </a:rPr>
            </a:br>
            <a:r>
              <a:rPr lang="it-IT" sz="2000" i="1" dirty="0" err="1">
                <a:solidFill>
                  <a:srgbClr val="003A70"/>
                </a:solidFill>
              </a:rPr>
              <a:t>f</a:t>
            </a:r>
            <a:r>
              <a:rPr lang="it-IT" sz="2000" i="1" dirty="0">
                <a:solidFill>
                  <a:srgbClr val="003A70"/>
                </a:solidFill>
              </a:rPr>
              <a:t>) descrizione dei meccanismi di governance costituiti dagli accordi di </a:t>
            </a:r>
            <a:r>
              <a:rPr lang="it-IT" sz="2000" b="1" i="1" dirty="0">
                <a:solidFill>
                  <a:srgbClr val="003A70"/>
                </a:solidFill>
              </a:rPr>
              <a:t>partenariato</a:t>
            </a:r>
            <a:r>
              <a:rPr lang="it-IT" sz="2000" i="1" dirty="0">
                <a:solidFill>
                  <a:srgbClr val="003A70"/>
                </a:solidFill>
              </a:rPr>
              <a:t>, dalle misure di sorveglianza e valutazione programmate e dagli organismi responsabili;</a:t>
            </a: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</a:rPr>
              <a:t>Articolo 11 (3) </a:t>
            </a:r>
            <a:r>
              <a:rPr lang="it-IT" sz="2000" i="1" dirty="0">
                <a:solidFill>
                  <a:srgbClr val="003A70"/>
                </a:solidFill>
              </a:rPr>
              <a:t>«La preparazione e l'attuazione dei piani territoriali per una transizione giusta vedono la partecipazione dei partner pertinenti in conformità dell'articolo 8 del </a:t>
            </a:r>
            <a:r>
              <a:rPr lang="it-IT" sz="2000" b="1" i="1" dirty="0">
                <a:solidFill>
                  <a:srgbClr val="003A70"/>
                </a:solidFill>
              </a:rPr>
              <a:t>regolamento (UE) 2021/1060 </a:t>
            </a:r>
            <a:r>
              <a:rPr lang="it-IT" sz="2000" i="1" dirty="0">
                <a:solidFill>
                  <a:srgbClr val="003A70"/>
                </a:solidFill>
              </a:rPr>
              <a:t>e, se del caso, della </a:t>
            </a:r>
            <a:r>
              <a:rPr lang="it-IT" sz="2000" b="1" i="1" dirty="0">
                <a:solidFill>
                  <a:srgbClr val="003A70"/>
                </a:solidFill>
              </a:rPr>
              <a:t>Banca europea per gli investimenti e del Fondo europeo per gli investimenti</a:t>
            </a:r>
            <a:r>
              <a:rPr lang="it-IT" sz="2000" i="1" dirty="0">
                <a:solidFill>
                  <a:srgbClr val="003A70"/>
                </a:solidFill>
              </a:rPr>
              <a:t>».</a:t>
            </a: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</a:rPr>
              <a:t>Articolo 11 (4) </a:t>
            </a:r>
            <a:r>
              <a:rPr lang="it-IT" sz="2000" i="1" dirty="0">
                <a:solidFill>
                  <a:srgbClr val="003A70"/>
                </a:solidFill>
              </a:rPr>
              <a:t>I piani territoriali per una transizione giusta sono coerenti con le pertinenti strategie territoriali di cui </a:t>
            </a:r>
            <a:r>
              <a:rPr lang="it-IT" sz="2000" b="1" i="1" dirty="0">
                <a:solidFill>
                  <a:srgbClr val="003A70"/>
                </a:solidFill>
              </a:rPr>
              <a:t>all'articolo 29 </a:t>
            </a:r>
            <a:r>
              <a:rPr lang="it-IT" sz="2000" i="1" dirty="0">
                <a:solidFill>
                  <a:srgbClr val="003A70"/>
                </a:solidFill>
              </a:rPr>
              <a:t>del regolamento (UE) 2021/1060 e con le pertinenti </a:t>
            </a:r>
            <a:r>
              <a:rPr lang="it-IT" sz="2000" b="1" i="1" dirty="0">
                <a:solidFill>
                  <a:srgbClr val="003A70"/>
                </a:solidFill>
              </a:rPr>
              <a:t>strategie di specializzazione intelligente</a:t>
            </a:r>
            <a:r>
              <a:rPr lang="it-IT" sz="2000" i="1" dirty="0">
                <a:solidFill>
                  <a:srgbClr val="003A70"/>
                </a:solidFill>
              </a:rPr>
              <a:t>, con i piani nazionali integrati per l'energia e il clima e con il pilastro europeo dei diritti sociali.</a:t>
            </a:r>
          </a:p>
          <a:p>
            <a:pPr marL="0" indent="0" algn="just">
              <a:buNone/>
            </a:pPr>
            <a:endParaRPr lang="it-IT" sz="20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0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9844-F662-D580-555D-B5F0D5D7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7DF6D-CFB3-750A-B8AA-CC19A84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Coordinamento dell’attività </a:t>
            </a:r>
            <a:r>
              <a:rPr lang="it-IT" sz="2400" dirty="0"/>
              <a:t>economica </a:t>
            </a:r>
            <a:r>
              <a:rPr lang="it-IT" sz="2400" b="1" dirty="0"/>
              <a:t>«</a:t>
            </a:r>
            <a:r>
              <a:rPr lang="it-IT" sz="2400" b="1" dirty="0">
                <a:solidFill>
                  <a:srgbClr val="003A70"/>
                </a:solidFill>
              </a:rPr>
              <a:t>a fini sociali e ambientali»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7AB38-C88A-D796-E110-4471A31A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079770"/>
            <a:ext cx="11222038" cy="4339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rgbClr val="003A70"/>
                </a:solidFill>
              </a:rPr>
              <a:t>Piano Territoriale per la Transizione Giusta </a:t>
            </a:r>
            <a:r>
              <a:rPr lang="it-IT" sz="2000" dirty="0">
                <a:solidFill>
                  <a:srgbClr val="003A70"/>
                </a:solidFill>
              </a:rPr>
              <a:t>(investimenti strategici dedicati a sostenere la transizione giusta - </a:t>
            </a:r>
            <a:r>
              <a:rPr lang="it-IT" sz="2000" i="1" dirty="0">
                <a:solidFill>
                  <a:srgbClr val="003A70"/>
                </a:solidFill>
              </a:rPr>
              <a:t>Just </a:t>
            </a:r>
            <a:r>
              <a:rPr lang="it-IT" sz="2000" i="1" dirty="0" err="1">
                <a:solidFill>
                  <a:srgbClr val="003A70"/>
                </a:solidFill>
              </a:rPr>
              <a:t>Transition</a:t>
            </a:r>
            <a:r>
              <a:rPr lang="it-IT" sz="2000" i="1" dirty="0">
                <a:solidFill>
                  <a:srgbClr val="003A70"/>
                </a:solidFill>
              </a:rPr>
              <a:t> Fund </a:t>
            </a:r>
            <a:r>
              <a:rPr lang="it-IT" sz="2000" dirty="0">
                <a:solidFill>
                  <a:srgbClr val="003A70"/>
                </a:solidFill>
              </a:rPr>
              <a:t>-  per una nuova identità e competitività dei territori che si prevede saranno maggiormente colpiti negativamente dalla transizione verso la neutralità climatica): </a:t>
            </a:r>
          </a:p>
          <a:p>
            <a:pPr algn="just">
              <a:buFontTx/>
              <a:buChar char="-"/>
            </a:pPr>
            <a:r>
              <a:rPr lang="it-IT" sz="2000" dirty="0">
                <a:solidFill>
                  <a:srgbClr val="003A70"/>
                </a:solidFill>
              </a:rPr>
              <a:t>Area dell’ILVA di Taranto (Puglia): il più grande impianto siderurgico d'Europa. Ruolo chiave nell'industria italiana, ma noto per le gravi problematiche ambientali e sanitarie legate all'inquinamento. </a:t>
            </a:r>
          </a:p>
          <a:p>
            <a:pPr algn="just">
              <a:buFontTx/>
              <a:buChar char="-"/>
            </a:pPr>
            <a:r>
              <a:rPr lang="it-IT" sz="2000" dirty="0">
                <a:solidFill>
                  <a:srgbClr val="003A70"/>
                </a:solidFill>
              </a:rPr>
              <a:t>Area del bacino carbonifero del Sulcis-Iglesiente (Sardegna): tra i principali poli minerari italiani, noto per l'estrazione di carbone. Con la crisi del settore minerario, l'area ha affrontato gravi difficoltà economiche e sociali, sebbene siano stati avviati progetti di riconversione energetica e ambientale.</a:t>
            </a:r>
          </a:p>
        </p:txBody>
      </p:sp>
    </p:spTree>
    <p:extLst>
      <p:ext uri="{BB962C8B-B14F-4D97-AF65-F5344CB8AC3E}">
        <p14:creationId xmlns:p14="http://schemas.microsoft.com/office/powerpoint/2010/main" val="408009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46">
            <a:extLst>
              <a:ext uri="{FF2B5EF4-FFF2-40B4-BE49-F238E27FC236}">
                <a16:creationId xmlns:a16="http://schemas.microsoft.com/office/drawing/2014/main" id="{81426377-1A7E-8148-A8FB-3EF0D0F0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b="1" dirty="0">
                <a:effectLst/>
                <a:latin typeface="LMRoman12"/>
              </a:rPr>
              <a:t>Sviluppo sostenibile e iniziativa economica. </a:t>
            </a:r>
            <a:br>
              <a:rPr lang="it-IT" sz="3200" b="1" dirty="0">
                <a:effectLst/>
                <a:latin typeface="LMRoman12"/>
              </a:rPr>
            </a:br>
            <a:r>
              <a:rPr lang="it-IT" sz="3200" b="1" dirty="0">
                <a:effectLst/>
                <a:latin typeface="LMRoman12"/>
              </a:rPr>
              <a:t>Lavoro e impresa o ambiente e salute?</a:t>
            </a:r>
            <a:br>
              <a:rPr lang="it-IT" sz="3200" b="1" dirty="0">
                <a:effectLst/>
                <a:latin typeface="LMRoman12"/>
              </a:rPr>
            </a:br>
            <a:r>
              <a:rPr lang="it-IT" sz="2400" b="1" i="1" dirty="0">
                <a:effectLst/>
                <a:latin typeface="LMRoman12"/>
              </a:rPr>
              <a:t>Adriano Contardi </a:t>
            </a:r>
            <a:endParaRPr lang="it-IT" sz="2400" i="1" dirty="0"/>
          </a:p>
        </p:txBody>
      </p:sp>
    </p:spTree>
    <p:extLst>
      <p:ext uri="{BB962C8B-B14F-4D97-AF65-F5344CB8AC3E}">
        <p14:creationId xmlns:p14="http://schemas.microsoft.com/office/powerpoint/2010/main" val="14357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9BB11-BEC2-4111-89AC-20BD3FF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Articolo 9, Costituzione italiana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B46FA8-46A2-C731-D1BA-395181FB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862012"/>
            <a:ext cx="11222038" cy="43399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</a:rPr>
              <a:t>Legge costituzionale 11 febbraio 2022, n. 1 «</a:t>
            </a:r>
            <a:r>
              <a:rPr lang="it-IT" sz="2000" i="1" dirty="0">
                <a:solidFill>
                  <a:srgbClr val="003A70"/>
                </a:solidFill>
              </a:rPr>
              <a:t>Modifiche agli articoli 9 e 41 della Costituzione in materia di tutela dell'ambiente</a:t>
            </a:r>
            <a:r>
              <a:rPr lang="it-IT" sz="2000" dirty="0">
                <a:solidFill>
                  <a:srgbClr val="003A70"/>
                </a:solidFill>
              </a:rPr>
              <a:t>» (nuovo comma all’art. 9 Cost.).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</a:rPr>
              <a:t>Art. 9, co. 3 «</a:t>
            </a:r>
            <a:r>
              <a:rPr lang="it-IT" sz="2000" i="1" dirty="0">
                <a:solidFill>
                  <a:srgbClr val="003A70"/>
                </a:solidFill>
              </a:rPr>
              <a:t>Tutela l’ambiente, la biodiversità e gli </a:t>
            </a:r>
            <a:r>
              <a:rPr lang="it-IT" sz="2000" b="1" i="1" dirty="0">
                <a:solidFill>
                  <a:srgbClr val="003A70"/>
                </a:solidFill>
              </a:rPr>
              <a:t>ecosistemi, anche nell’interesse delle future generazioni</a:t>
            </a:r>
            <a:r>
              <a:rPr lang="it-IT" sz="2000" i="1" dirty="0">
                <a:solidFill>
                  <a:srgbClr val="003A70"/>
                </a:solidFill>
              </a:rPr>
              <a:t>. La legge dello Stato disciplina i modi e </a:t>
            </a:r>
            <a:r>
              <a:rPr lang="it-IT" sz="2000" b="1" i="1" dirty="0">
                <a:solidFill>
                  <a:srgbClr val="003A70"/>
                </a:solidFill>
              </a:rPr>
              <a:t>le forme di tutela degli animali</a:t>
            </a:r>
            <a:r>
              <a:rPr lang="it-IT" sz="2000" dirty="0">
                <a:solidFill>
                  <a:srgbClr val="003A70"/>
                </a:solidFill>
              </a:rPr>
              <a:t>».</a:t>
            </a:r>
          </a:p>
          <a:p>
            <a:pPr algn="just">
              <a:lnSpc>
                <a:spcPct val="130000"/>
              </a:lnSpc>
            </a:pPr>
            <a:r>
              <a:rPr lang="it-IT" sz="2000" dirty="0">
                <a:solidFill>
                  <a:srgbClr val="003A70"/>
                </a:solidFill>
              </a:rPr>
              <a:t>Costituzionalizzazione del principio dell’innovazione sostenibile? </a:t>
            </a:r>
          </a:p>
          <a:p>
            <a:pPr algn="just">
              <a:lnSpc>
                <a:spcPct val="130000"/>
              </a:lnSpc>
            </a:pPr>
            <a:r>
              <a:rPr lang="it-IT" sz="2000" dirty="0">
                <a:solidFill>
                  <a:srgbClr val="003A70"/>
                </a:solidFill>
              </a:rPr>
              <a:t>La Costituzione adotta un approccio antropocentrico? L’ambiente ha un valore in sé?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0686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282E6-D578-4D68-6911-B038F4BD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30BB7-E6E1-4266-8E4A-E7896657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Principio dello sviluppo sostenibile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78366B-658B-5D96-ED20-59707F7E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15" y="1447761"/>
            <a:ext cx="11222038" cy="433995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endParaRPr lang="it-IT" sz="2000" dirty="0">
              <a:solidFill>
                <a:srgbClr val="003A7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</a:rPr>
              <a:t>Origine del principio dello sviluppo sostenibile: Rapporto Brundtland (1987) «</a:t>
            </a:r>
            <a:r>
              <a:rPr lang="it-IT" sz="2000" i="1" dirty="0">
                <a:solidFill>
                  <a:srgbClr val="003A70"/>
                </a:solidFill>
              </a:rPr>
              <a:t>Development </a:t>
            </a:r>
            <a:r>
              <a:rPr lang="it-IT" sz="2000" i="1" dirty="0" err="1">
                <a:solidFill>
                  <a:srgbClr val="003A70"/>
                </a:solidFill>
              </a:rPr>
              <a:t>that</a:t>
            </a:r>
            <a:r>
              <a:rPr lang="it-IT" sz="2000" i="1" dirty="0">
                <a:solidFill>
                  <a:srgbClr val="003A70"/>
                </a:solidFill>
              </a:rPr>
              <a:t> </a:t>
            </a:r>
            <a:r>
              <a:rPr lang="it-IT" sz="2000" i="1" dirty="0" err="1">
                <a:solidFill>
                  <a:srgbClr val="003A70"/>
                </a:solidFill>
              </a:rPr>
              <a:t>meets</a:t>
            </a:r>
            <a:r>
              <a:rPr lang="it-IT" sz="2000" i="1" dirty="0">
                <a:solidFill>
                  <a:srgbClr val="003A70"/>
                </a:solidFill>
              </a:rPr>
              <a:t> the </a:t>
            </a:r>
            <a:r>
              <a:rPr lang="it-IT" sz="2000" i="1" dirty="0" err="1">
                <a:solidFill>
                  <a:srgbClr val="003A70"/>
                </a:solidFill>
              </a:rPr>
              <a:t>needs</a:t>
            </a:r>
            <a:r>
              <a:rPr lang="it-IT" sz="2000" i="1" dirty="0">
                <a:solidFill>
                  <a:srgbClr val="003A70"/>
                </a:solidFill>
              </a:rPr>
              <a:t> of the </a:t>
            </a:r>
            <a:r>
              <a:rPr lang="it-IT" sz="2000" i="1" dirty="0" err="1">
                <a:solidFill>
                  <a:srgbClr val="003A70"/>
                </a:solidFill>
              </a:rPr>
              <a:t>present</a:t>
            </a:r>
            <a:r>
              <a:rPr lang="it-IT" sz="2000" i="1" dirty="0">
                <a:solidFill>
                  <a:srgbClr val="003A70"/>
                </a:solidFill>
              </a:rPr>
              <a:t> </a:t>
            </a:r>
            <a:r>
              <a:rPr lang="it-IT" sz="2000" b="1" i="1" dirty="0" err="1">
                <a:solidFill>
                  <a:srgbClr val="003A70"/>
                </a:solidFill>
              </a:rPr>
              <a:t>without</a:t>
            </a:r>
            <a:r>
              <a:rPr lang="it-IT" sz="2000" b="1" i="1" dirty="0">
                <a:solidFill>
                  <a:srgbClr val="003A70"/>
                </a:solidFill>
              </a:rPr>
              <a:t> </a:t>
            </a:r>
            <a:r>
              <a:rPr lang="it-IT" sz="2000" b="1" i="1" dirty="0" err="1">
                <a:solidFill>
                  <a:srgbClr val="003A70"/>
                </a:solidFill>
              </a:rPr>
              <a:t>compromising</a:t>
            </a:r>
            <a:r>
              <a:rPr lang="it-IT" sz="2000" b="1" i="1" dirty="0">
                <a:solidFill>
                  <a:srgbClr val="003A70"/>
                </a:solidFill>
              </a:rPr>
              <a:t> the </a:t>
            </a:r>
            <a:r>
              <a:rPr lang="it-IT" sz="2000" b="1" i="1" dirty="0" err="1">
                <a:solidFill>
                  <a:srgbClr val="003A70"/>
                </a:solidFill>
              </a:rPr>
              <a:t>ability</a:t>
            </a:r>
            <a:r>
              <a:rPr lang="it-IT" sz="2000" b="1" i="1" dirty="0">
                <a:solidFill>
                  <a:srgbClr val="003A70"/>
                </a:solidFill>
              </a:rPr>
              <a:t> of future generations to </a:t>
            </a:r>
            <a:r>
              <a:rPr lang="it-IT" sz="2000" b="1" i="1" dirty="0" err="1">
                <a:solidFill>
                  <a:srgbClr val="003A70"/>
                </a:solidFill>
              </a:rPr>
              <a:t>meet</a:t>
            </a:r>
            <a:r>
              <a:rPr lang="it-IT" sz="2000" b="1" i="1" dirty="0">
                <a:solidFill>
                  <a:srgbClr val="003A70"/>
                </a:solidFill>
              </a:rPr>
              <a:t> </a:t>
            </a:r>
            <a:r>
              <a:rPr lang="it-IT" sz="2000" b="1" i="1" dirty="0" err="1">
                <a:solidFill>
                  <a:srgbClr val="003A70"/>
                </a:solidFill>
              </a:rPr>
              <a:t>their</a:t>
            </a:r>
            <a:r>
              <a:rPr lang="it-IT" sz="2000" b="1" i="1" dirty="0">
                <a:solidFill>
                  <a:srgbClr val="003A70"/>
                </a:solidFill>
              </a:rPr>
              <a:t> </a:t>
            </a:r>
            <a:r>
              <a:rPr lang="it-IT" sz="2000" b="1" i="1" dirty="0" err="1">
                <a:solidFill>
                  <a:srgbClr val="003A70"/>
                </a:solidFill>
              </a:rPr>
              <a:t>own</a:t>
            </a:r>
            <a:r>
              <a:rPr lang="it-IT" sz="2000" b="1" i="1" dirty="0">
                <a:solidFill>
                  <a:srgbClr val="003A70"/>
                </a:solidFill>
              </a:rPr>
              <a:t> </a:t>
            </a:r>
            <a:r>
              <a:rPr lang="it-IT" sz="2000" b="1" i="1" dirty="0" err="1">
                <a:solidFill>
                  <a:srgbClr val="003A70"/>
                </a:solidFill>
              </a:rPr>
              <a:t>needs</a:t>
            </a:r>
            <a:r>
              <a:rPr lang="it-IT" sz="2000" b="1" i="1" dirty="0">
                <a:solidFill>
                  <a:srgbClr val="003A70"/>
                </a:solidFill>
              </a:rPr>
              <a:t>»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</a:rPr>
              <a:t>Vertice di </a:t>
            </a:r>
            <a:r>
              <a:rPr lang="it-IT" sz="2000" b="1" dirty="0">
                <a:solidFill>
                  <a:srgbClr val="003A70"/>
                </a:solidFill>
              </a:rPr>
              <a:t>Johannesburg </a:t>
            </a:r>
            <a:r>
              <a:rPr lang="it-IT" sz="2000" dirty="0">
                <a:solidFill>
                  <a:srgbClr val="003A70"/>
                </a:solidFill>
              </a:rPr>
              <a:t>sullo sviluppo sostenibile del 2002 (ma già Dichiarazione di Rio 1992, che riprende i principi elaborati nel corso della Conferenza di Stoccolma del 1972): la crescita non deve essere ostacolata, ma gestita, ossia perseguita compatibilmente con le esigenze di tutela ambientale e con il diritto di tutti i popoli del mondo, anche futuri, di contare sulle risorse naturali per la propria sopravvivenza e per il proprio sviluppo. </a:t>
            </a:r>
            <a:endParaRPr lang="it-IT" sz="2000" b="1" i="1" dirty="0">
              <a:solidFill>
                <a:srgbClr val="003A7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it-IT" sz="2000" dirty="0">
              <a:solidFill>
                <a:srgbClr val="003A70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it-IT" sz="2000" b="1" i="1" dirty="0">
              <a:solidFill>
                <a:srgbClr val="003A70"/>
              </a:solidFill>
            </a:endParaRPr>
          </a:p>
          <a:p>
            <a:pPr>
              <a:lnSpc>
                <a:spcPct val="130000"/>
              </a:lnSpc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897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8D2F6-711A-60A5-D546-DAF395761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E662D-DA77-A42F-D000-87C505C3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Principio dello sviluppo sostenibile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9B7B91-FE4F-DDB8-CEC5-EFE15E95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015" y="1025611"/>
            <a:ext cx="11222038" cy="4534929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it-IT" sz="1400" dirty="0">
                <a:solidFill>
                  <a:srgbClr val="003A70"/>
                </a:solidFill>
              </a:rPr>
              <a:t>Introduzione nel </a:t>
            </a:r>
            <a:r>
              <a:rPr lang="it-IT" sz="1400" b="1" dirty="0">
                <a:solidFill>
                  <a:srgbClr val="003A70"/>
                </a:solidFill>
              </a:rPr>
              <a:t>Codice dell’Ambiente </a:t>
            </a:r>
            <a:r>
              <a:rPr lang="it-IT" sz="1400" dirty="0">
                <a:solidFill>
                  <a:srgbClr val="003A70"/>
                </a:solidFill>
              </a:rPr>
              <a:t>del principio dello sviluppo sostenibile (</a:t>
            </a:r>
            <a:r>
              <a:rPr lang="it-IT" sz="1400" dirty="0" err="1">
                <a:solidFill>
                  <a:srgbClr val="003A70"/>
                </a:solidFill>
              </a:rPr>
              <a:t>D.Lgs.</a:t>
            </a:r>
            <a:r>
              <a:rPr lang="it-IT" sz="1400" dirty="0">
                <a:solidFill>
                  <a:srgbClr val="003A70"/>
                </a:solidFill>
              </a:rPr>
              <a:t> 152/2006, art. 3-quater «</a:t>
            </a:r>
            <a:r>
              <a:rPr lang="it-IT" sz="1400" i="1" dirty="0">
                <a:solidFill>
                  <a:srgbClr val="003A70"/>
                </a:solidFill>
              </a:rPr>
              <a:t>Principio dello sviluppo sostenibile</a:t>
            </a:r>
            <a:r>
              <a:rPr lang="it-IT" sz="1400" dirty="0">
                <a:solidFill>
                  <a:srgbClr val="003A70"/>
                </a:solidFill>
              </a:rPr>
              <a:t>»):</a:t>
            </a:r>
            <a:br>
              <a:rPr lang="it-IT" sz="1400" dirty="0">
                <a:solidFill>
                  <a:srgbClr val="003A70"/>
                </a:solidFill>
              </a:rPr>
            </a:br>
            <a:br>
              <a:rPr lang="it-IT" sz="1400" dirty="0">
                <a:solidFill>
                  <a:srgbClr val="003A70"/>
                </a:solidFill>
              </a:rPr>
            </a:br>
            <a:r>
              <a:rPr lang="it-IT" sz="1400" i="1" dirty="0">
                <a:solidFill>
                  <a:srgbClr val="003A70"/>
                </a:solidFill>
              </a:rPr>
              <a:t>«1. Ogni attività umana giuridicamente rilevante ai sensi del presente codice deve conformarsi al principio dello sviluppo sostenibile, </a:t>
            </a:r>
            <a:r>
              <a:rPr lang="it-IT" sz="1400" b="1" i="1" dirty="0">
                <a:solidFill>
                  <a:srgbClr val="003A70"/>
                </a:solidFill>
              </a:rPr>
              <a:t>al fine di garantire che il soddisfacimento dei bisogni delle generazioni attuali non possa compromettere la qualità della vita e le possibilità delle generazioni future.</a:t>
            </a:r>
            <a:br>
              <a:rPr lang="it-IT" sz="1400" b="1" i="1" dirty="0">
                <a:solidFill>
                  <a:srgbClr val="003A70"/>
                </a:solidFill>
              </a:rPr>
            </a:br>
            <a:r>
              <a:rPr lang="it-IT" sz="1400" i="1" dirty="0">
                <a:solidFill>
                  <a:srgbClr val="003A70"/>
                </a:solidFill>
              </a:rPr>
              <a:t>2. Anche l'attività della pubblica amministrazione deve essere finalizzata a consentire la migliore attuazione possibile del principio dello sviluppo sostenibile, per cui nell'ambito della scelta comparativa di interessi pubblici e privati connotata da discrezionalità gli interessi alla tutela dell'ambiente e del patrimonio culturale devono essere oggetto di prioritaria considerazione.</a:t>
            </a:r>
            <a:br>
              <a:rPr lang="it-IT" sz="1400" i="1" dirty="0">
                <a:solidFill>
                  <a:srgbClr val="003A70"/>
                </a:solidFill>
              </a:rPr>
            </a:br>
            <a:r>
              <a:rPr lang="it-IT" sz="1400" i="1" dirty="0">
                <a:solidFill>
                  <a:srgbClr val="003A70"/>
                </a:solidFill>
              </a:rPr>
              <a:t>3. Data la complessità delle relazioni e delle interferenze tra natura e attività umane, il principio dello sviluppo sostenibile deve consentire di individuare </a:t>
            </a:r>
            <a:r>
              <a:rPr lang="it-IT" sz="1400" b="1" i="1" dirty="0">
                <a:solidFill>
                  <a:srgbClr val="003A70"/>
                </a:solidFill>
              </a:rPr>
              <a:t>un equilibrato rapporto, </a:t>
            </a:r>
            <a:r>
              <a:rPr lang="it-IT" sz="1400" i="1" dirty="0">
                <a:solidFill>
                  <a:srgbClr val="003A70"/>
                </a:solidFill>
              </a:rPr>
              <a:t>nell'ambito delle risorse ereditate, tra quelle da risparmiare e quelle da trasmettere, affinché nell'ambito delle dinamiche della produzione e del consumo si inserisca altresì il principio di solidarietà per salvaguardare e per migliorare la qualità dell'ambiente anche futuro,</a:t>
            </a:r>
            <a:br>
              <a:rPr lang="it-IT" sz="1400" i="1" dirty="0">
                <a:solidFill>
                  <a:srgbClr val="003A70"/>
                </a:solidFill>
              </a:rPr>
            </a:br>
            <a:r>
              <a:rPr lang="it-IT" sz="1400" i="1" dirty="0">
                <a:solidFill>
                  <a:srgbClr val="003A70"/>
                </a:solidFill>
              </a:rPr>
              <a:t>4. La risoluzione delle questioni che involgono aspetti ambientali deve essere cercata e trovata nella prospettiva di garanzia dello sviluppo sostenibile, in modo da salvaguardare il corretto funzionamento e l'evoluzione degli </a:t>
            </a:r>
            <a:r>
              <a:rPr lang="it-IT" sz="1400" b="1" i="1" dirty="0">
                <a:solidFill>
                  <a:srgbClr val="003A70"/>
                </a:solidFill>
              </a:rPr>
              <a:t>ecosistemi</a:t>
            </a:r>
            <a:r>
              <a:rPr lang="it-IT" sz="1400" i="1" dirty="0">
                <a:solidFill>
                  <a:srgbClr val="003A70"/>
                </a:solidFill>
              </a:rPr>
              <a:t> naturali dalle modificazioni negative che possono essere prodotte dalle attività umane.»</a:t>
            </a:r>
            <a:endParaRPr lang="it-IT" sz="900" i="1" dirty="0"/>
          </a:p>
        </p:txBody>
      </p:sp>
    </p:spTree>
    <p:extLst>
      <p:ext uri="{BB962C8B-B14F-4D97-AF65-F5344CB8AC3E}">
        <p14:creationId xmlns:p14="http://schemas.microsoft.com/office/powerpoint/2010/main" val="331708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2530D6-5AE5-EBCA-5408-29F6C0B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Antropocentrismo v </a:t>
            </a:r>
            <a:r>
              <a:rPr lang="it-IT" b="1" dirty="0" err="1"/>
              <a:t>Ecocentrismo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747710-7E47-A96D-89F5-8BEEC015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79152"/>
            <a:ext cx="11222038" cy="433995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it-IT" sz="8800" b="1" dirty="0">
                <a:solidFill>
                  <a:srgbClr val="003A70"/>
                </a:solidFill>
              </a:rPr>
              <a:t>Approccio antropocentrico della Costituzione italiana </a:t>
            </a:r>
            <a:r>
              <a:rPr lang="it-IT" sz="8800" dirty="0">
                <a:solidFill>
                  <a:srgbClr val="003A70"/>
                </a:solidFill>
              </a:rPr>
              <a:t>(non scontato, cfr. impostazioni eco-centriche nel contesto del c.d. costituzionalismo andino): funzionalizzazione della natura al benessere dell’uomo. Al contempo, responsabilità nei confronti dell’ambiente e capacità tutta umana di salvaguardare l’ambiente in una dimensione inter - ed intra - generazionale</a:t>
            </a:r>
          </a:p>
          <a:p>
            <a:pPr algn="just"/>
            <a:r>
              <a:rPr lang="it-IT" sz="8800" b="1" dirty="0">
                <a:solidFill>
                  <a:srgbClr val="003A70"/>
                </a:solidFill>
              </a:rPr>
              <a:t>Antropocene</a:t>
            </a:r>
            <a:r>
              <a:rPr lang="it-IT" sz="8800" dirty="0">
                <a:solidFill>
                  <a:srgbClr val="003A70"/>
                </a:solidFill>
              </a:rPr>
              <a:t>: termine che indica l'attuale epoca geologica, nella quale l'essere umano con le sue attività è riuscito con modifiche territoriali, strutturali e climatiche ad incidere su processi geologici; Teoria dei </a:t>
            </a:r>
            <a:r>
              <a:rPr lang="it-IT" sz="8800" b="1" i="1" dirty="0" err="1">
                <a:solidFill>
                  <a:srgbClr val="003A70"/>
                </a:solidFill>
              </a:rPr>
              <a:t>Planetary</a:t>
            </a:r>
            <a:r>
              <a:rPr lang="it-IT" sz="8800" b="1" i="1" dirty="0">
                <a:solidFill>
                  <a:srgbClr val="003A70"/>
                </a:solidFill>
              </a:rPr>
              <a:t> </a:t>
            </a:r>
            <a:r>
              <a:rPr lang="it-IT" sz="8800" b="1" i="1" dirty="0" err="1">
                <a:solidFill>
                  <a:srgbClr val="003A70"/>
                </a:solidFill>
              </a:rPr>
              <a:t>Boundaries</a:t>
            </a:r>
            <a:r>
              <a:rPr lang="it-IT" sz="8800" b="1" i="1" dirty="0">
                <a:solidFill>
                  <a:srgbClr val="003A70"/>
                </a:solidFill>
              </a:rPr>
              <a:t> </a:t>
            </a:r>
            <a:r>
              <a:rPr lang="it-IT" sz="8800" i="1" dirty="0">
                <a:solidFill>
                  <a:srgbClr val="003A70"/>
                </a:solidFill>
              </a:rPr>
              <a:t>(</a:t>
            </a:r>
            <a:r>
              <a:rPr lang="it-IT" sz="8800" i="1" dirty="0" err="1">
                <a:solidFill>
                  <a:srgbClr val="003A70"/>
                </a:solidFill>
              </a:rPr>
              <a:t>J</a:t>
            </a:r>
            <a:r>
              <a:rPr lang="it-IT" sz="8800" i="1" dirty="0">
                <a:solidFill>
                  <a:srgbClr val="003A70"/>
                </a:solidFill>
              </a:rPr>
              <a:t>. </a:t>
            </a:r>
            <a:r>
              <a:rPr lang="it-IT" sz="8800" i="1" dirty="0" err="1">
                <a:solidFill>
                  <a:srgbClr val="003A70"/>
                </a:solidFill>
              </a:rPr>
              <a:t>Rockström</a:t>
            </a:r>
            <a:r>
              <a:rPr lang="it-IT" sz="8800" dirty="0">
                <a:solidFill>
                  <a:srgbClr val="003A70"/>
                </a:solidFill>
              </a:rPr>
              <a:t>): i limiti ambientali entro i quali l'umanità può operare in sicurezza, garantendo la stabilità della Terra e la capacità degli ecosistemi di sostenere la vita. Superare questi limiti aumenta il rischio di cambiamenti ambientali drastici e potenzialmente irreversibili.</a:t>
            </a:r>
          </a:p>
          <a:p>
            <a:pPr algn="just"/>
            <a:r>
              <a:rPr lang="it-IT" sz="8800" dirty="0">
                <a:solidFill>
                  <a:srgbClr val="003A70"/>
                </a:solidFill>
              </a:rPr>
              <a:t>Istituzione del Sistema nazionale prevenzione salute dai rischi ambientali e climatici - Art. 27, co. 2, decreto legge 30 aprile 2022, n. 36: </a:t>
            </a:r>
            <a:r>
              <a:rPr lang="it-IT" sz="8800" i="1" dirty="0">
                <a:solidFill>
                  <a:srgbClr val="003A70"/>
                </a:solidFill>
              </a:rPr>
              <a:t>«Il SNPS, mediante l'applicazione dell'approccio integrato </a:t>
            </a:r>
            <a:r>
              <a:rPr lang="it-IT" sz="8800" b="1" i="1" dirty="0">
                <a:solidFill>
                  <a:srgbClr val="003A70"/>
                </a:solidFill>
              </a:rPr>
              <a:t>«one-health» nella sua evoluzione «</a:t>
            </a:r>
            <a:r>
              <a:rPr lang="it-IT" sz="8800" b="1" i="1" dirty="0" err="1">
                <a:solidFill>
                  <a:srgbClr val="003A70"/>
                </a:solidFill>
              </a:rPr>
              <a:t>planetary</a:t>
            </a:r>
            <a:r>
              <a:rPr lang="it-IT" sz="8800" b="1" i="1" dirty="0">
                <a:solidFill>
                  <a:srgbClr val="003A70"/>
                </a:solidFill>
              </a:rPr>
              <a:t> health»</a:t>
            </a:r>
            <a:r>
              <a:rPr lang="it-IT" sz="8800" i="1" dirty="0">
                <a:solidFill>
                  <a:srgbClr val="003A70"/>
                </a:solidFill>
              </a:rPr>
              <a:t> e tramite l'adeguata interazione con ... (…)»</a:t>
            </a:r>
          </a:p>
          <a:p>
            <a:pPr algn="just"/>
            <a:endParaRPr lang="it-IT" sz="8800" dirty="0">
              <a:solidFill>
                <a:srgbClr val="003A7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001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D7DCAA-05FC-F048-A4DB-DD92E4E8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Articolo 41, Costituzione italiana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F73C79-32C7-D406-206D-73CD95AD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9022"/>
            <a:ext cx="11222038" cy="4339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3A70"/>
                </a:solidFill>
              </a:rPr>
              <a:t>Legge costituzionale 11 febbraio 2022, n. 1 «</a:t>
            </a:r>
            <a:r>
              <a:rPr lang="it-IT" sz="2000" i="1" dirty="0">
                <a:solidFill>
                  <a:srgbClr val="003A70"/>
                </a:solidFill>
              </a:rPr>
              <a:t>Modifiche agli articoli 9 e 41 della Costituzione in materia di tutela dell'ambiente</a:t>
            </a:r>
            <a:r>
              <a:rPr lang="it-IT" sz="2000" dirty="0">
                <a:solidFill>
                  <a:srgbClr val="003A70"/>
                </a:solidFill>
              </a:rPr>
              <a:t>». (…al secondo comma, dopo la parola: «danno» sono inserite le seguenti: «alla salute, all'ambiente,»; al terzo comma sono aggiunte, infine, le seguenti parole: «e ambientali»)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3A70"/>
                </a:solidFill>
              </a:rPr>
              <a:t>Art. 41: </a:t>
            </a:r>
            <a:br>
              <a:rPr lang="it-IT" sz="2000" dirty="0">
                <a:solidFill>
                  <a:srgbClr val="003A70"/>
                </a:solidFill>
              </a:rPr>
            </a:br>
            <a:r>
              <a:rPr lang="it-IT" sz="2000" dirty="0">
                <a:solidFill>
                  <a:srgbClr val="003A70"/>
                </a:solidFill>
              </a:rPr>
              <a:t>«L'iniziativa economica privata è libera.</a:t>
            </a:r>
            <a:br>
              <a:rPr lang="it-IT" sz="2000" dirty="0">
                <a:solidFill>
                  <a:srgbClr val="003A70"/>
                </a:solidFill>
              </a:rPr>
            </a:br>
            <a:r>
              <a:rPr lang="it-IT" sz="2000" dirty="0">
                <a:solidFill>
                  <a:srgbClr val="003A70"/>
                </a:solidFill>
              </a:rPr>
              <a:t>Non può svolgersi in contrasto con l'utilità sociale o in modo da recare danno </a:t>
            </a:r>
            <a:r>
              <a:rPr lang="it-IT" sz="2000" b="1" dirty="0">
                <a:solidFill>
                  <a:srgbClr val="003A70"/>
                </a:solidFill>
              </a:rPr>
              <a:t>alla salute, all’ambiente</a:t>
            </a:r>
            <a:r>
              <a:rPr lang="it-IT" sz="2000" dirty="0">
                <a:solidFill>
                  <a:srgbClr val="003A70"/>
                </a:solidFill>
              </a:rPr>
              <a:t>, alla sicurezza, alla libertà, alla dignità umana. </a:t>
            </a:r>
            <a:br>
              <a:rPr lang="it-IT" sz="2000" dirty="0">
                <a:solidFill>
                  <a:srgbClr val="003A70"/>
                </a:solidFill>
              </a:rPr>
            </a:br>
            <a:r>
              <a:rPr lang="it-IT" sz="2000" dirty="0">
                <a:solidFill>
                  <a:srgbClr val="003A70"/>
                </a:solidFill>
              </a:rPr>
              <a:t>La legge determina i programmi e i controlli opportuni perché l'attività economica pubblica e privata possa essere indirizzata e coordinata a fini sociali </a:t>
            </a:r>
            <a:r>
              <a:rPr lang="it-IT" sz="2000" b="1" dirty="0">
                <a:solidFill>
                  <a:srgbClr val="003A70"/>
                </a:solidFill>
              </a:rPr>
              <a:t>e ambientali. </a:t>
            </a:r>
          </a:p>
          <a:p>
            <a:r>
              <a:rPr lang="it-IT" sz="2000" dirty="0">
                <a:solidFill>
                  <a:srgbClr val="003A70"/>
                </a:solidFill>
              </a:rPr>
              <a:t>Quale valore per il diritto alla salute? </a:t>
            </a:r>
          </a:p>
        </p:txBody>
      </p:sp>
    </p:spTree>
    <p:extLst>
      <p:ext uri="{BB962C8B-B14F-4D97-AF65-F5344CB8AC3E}">
        <p14:creationId xmlns:p14="http://schemas.microsoft.com/office/powerpoint/2010/main" val="64033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966AF9-4FC2-279D-485E-58B73643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Diritto alla salute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BEBD3-F044-32C2-6155-3713819C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9022"/>
            <a:ext cx="11222038" cy="4339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003A70"/>
                </a:solidFill>
              </a:rPr>
              <a:t>Art. 32, co. 1, Cost. «</a:t>
            </a:r>
            <a:r>
              <a:rPr lang="it-IT" sz="2000" i="1" dirty="0">
                <a:solidFill>
                  <a:srgbClr val="003A70"/>
                </a:solidFill>
              </a:rPr>
              <a:t>La Repubblica tutela la salute come </a:t>
            </a:r>
            <a:r>
              <a:rPr lang="it-IT" sz="2000" b="1" i="1" dirty="0">
                <a:solidFill>
                  <a:srgbClr val="003A70"/>
                </a:solidFill>
              </a:rPr>
              <a:t>fondamentale</a:t>
            </a:r>
            <a:r>
              <a:rPr lang="it-IT" sz="2000" i="1" dirty="0">
                <a:solidFill>
                  <a:srgbClr val="003A70"/>
                </a:solidFill>
              </a:rPr>
              <a:t> diritto dell'individuo e interesse della collettività, e garantisce cure gratuite agli indigenti</a:t>
            </a:r>
            <a:r>
              <a:rPr lang="it-IT" sz="2000" dirty="0">
                <a:solidFill>
                  <a:srgbClr val="003A70"/>
                </a:solidFill>
              </a:rPr>
              <a:t>». </a:t>
            </a:r>
          </a:p>
          <a:p>
            <a:pPr marL="0" indent="0">
              <a:buNone/>
            </a:pPr>
            <a:r>
              <a:rPr lang="it-IT" sz="2000" dirty="0">
                <a:solidFill>
                  <a:srgbClr val="003A70"/>
                </a:solidFill>
              </a:rPr>
              <a:t>Quale valore in quanto diritto fondamentale? </a:t>
            </a:r>
          </a:p>
          <a:p>
            <a:pPr algn="just"/>
            <a:r>
              <a:rPr lang="it-IT" sz="2000" dirty="0">
                <a:solidFill>
                  <a:srgbClr val="003A70"/>
                </a:solidFill>
              </a:rPr>
              <a:t>Corte Cost. </a:t>
            </a:r>
            <a:r>
              <a:rPr lang="it-IT" sz="2000" dirty="0" err="1">
                <a:solidFill>
                  <a:srgbClr val="003A70"/>
                </a:solidFill>
              </a:rPr>
              <a:t>sent</a:t>
            </a:r>
            <a:r>
              <a:rPr lang="it-IT" sz="2000" dirty="0">
                <a:solidFill>
                  <a:srgbClr val="003A70"/>
                </a:solidFill>
              </a:rPr>
              <a:t>. n. 85/2013: «</a:t>
            </a:r>
            <a:r>
              <a:rPr lang="it-IT" sz="2000" i="1" dirty="0">
                <a:solidFill>
                  <a:srgbClr val="003A70"/>
                </a:solidFill>
              </a:rPr>
              <a:t>Tutti i diritti fondamentali tutelati dalla Costituzione si trovano in rapporto di integrazione reciproca e non è possibile pertanto individuare uno di essi che abbia la prevalenza assoluta sugli altri. La tutela deve essere sempre «sistemica e non frazionata in una serie di norme non coordinate ed in potenziale conflitto tra loro» (sentenza n. 264 del 2012). </a:t>
            </a:r>
            <a:r>
              <a:rPr lang="it-IT" sz="2000" b="1" i="1" dirty="0">
                <a:solidFill>
                  <a:srgbClr val="003A70"/>
                </a:solidFill>
              </a:rPr>
              <a:t>Se così non fosse, si verificherebbe l’illimitata espansione di uno dei diritti, che diverrebbe "tiranno” nei confronti delle altre situazioni giuridiche costituzionalmente riconosciute e protette</a:t>
            </a:r>
            <a:r>
              <a:rPr lang="it-IT" sz="2000" i="1" dirty="0">
                <a:solidFill>
                  <a:srgbClr val="003A70"/>
                </a:solidFill>
              </a:rPr>
              <a:t>, che costituiscono, nel loro insieme, espressione della dignità della persona</a:t>
            </a:r>
            <a:r>
              <a:rPr lang="it-IT" sz="2000" dirty="0">
                <a:solidFill>
                  <a:srgbClr val="003A70"/>
                </a:solidFill>
              </a:rPr>
              <a:t>».</a:t>
            </a:r>
          </a:p>
        </p:txBody>
      </p:sp>
    </p:spTree>
    <p:extLst>
      <p:ext uri="{BB962C8B-B14F-4D97-AF65-F5344CB8AC3E}">
        <p14:creationId xmlns:p14="http://schemas.microsoft.com/office/powerpoint/2010/main" val="222409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E6F3A-E7D4-9401-730C-10876CA9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7064C-0703-4218-BB25-DAD625E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Diritto alla salute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E23A7-02C8-C057-40A0-762C42EEB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000" dirty="0">
                <a:solidFill>
                  <a:srgbClr val="003A70"/>
                </a:solidFill>
              </a:rPr>
              <a:t>Corte Cost. </a:t>
            </a:r>
            <a:r>
              <a:rPr lang="it-IT" sz="2000" dirty="0" err="1">
                <a:solidFill>
                  <a:srgbClr val="003A70"/>
                </a:solidFill>
              </a:rPr>
              <a:t>sent</a:t>
            </a:r>
            <a:r>
              <a:rPr lang="it-IT" sz="2000" dirty="0">
                <a:solidFill>
                  <a:srgbClr val="003A70"/>
                </a:solidFill>
              </a:rPr>
              <a:t>. n. 58/2018: </a:t>
            </a:r>
          </a:p>
          <a:p>
            <a:r>
              <a:rPr lang="it-IT" sz="2000" dirty="0">
                <a:solidFill>
                  <a:srgbClr val="003A70"/>
                </a:solidFill>
              </a:rPr>
              <a:t>«</a:t>
            </a:r>
            <a:r>
              <a:rPr lang="it-IT" sz="2000" i="1" dirty="0">
                <a:solidFill>
                  <a:srgbClr val="003A70"/>
                </a:solidFill>
              </a:rPr>
              <a:t>l’inviolabilità dei diritti alla vita e alla salute non è suscettibile di cedere davanti ai diritti al lavoro e all’attività d’impresa» (</a:t>
            </a:r>
            <a:r>
              <a:rPr lang="it-IT" sz="2000" dirty="0">
                <a:solidFill>
                  <a:srgbClr val="003A70"/>
                </a:solidFill>
              </a:rPr>
              <a:t>è necessario un</a:t>
            </a:r>
            <a:r>
              <a:rPr lang="it-IT" sz="2000" i="1" dirty="0">
                <a:solidFill>
                  <a:srgbClr val="003A70"/>
                </a:solidFill>
              </a:rPr>
              <a:t>) «</a:t>
            </a:r>
            <a:r>
              <a:rPr lang="it-IT" sz="2000" b="1" i="1" dirty="0">
                <a:solidFill>
                  <a:srgbClr val="003A70"/>
                </a:solidFill>
              </a:rPr>
              <a:t>ragionevole bilanciamento </a:t>
            </a:r>
            <a:r>
              <a:rPr lang="it-IT" sz="2000" i="1" dirty="0">
                <a:solidFill>
                  <a:srgbClr val="003A70"/>
                </a:solidFill>
              </a:rPr>
              <a:t>“tra esigenze della produzione ed esigenze di tutela della vita e della salute delle persone»; </a:t>
            </a:r>
          </a:p>
          <a:p>
            <a:r>
              <a:rPr lang="it-IT" sz="2000" dirty="0">
                <a:solidFill>
                  <a:srgbClr val="003A70"/>
                </a:solidFill>
              </a:rPr>
              <a:t>“</a:t>
            </a:r>
            <a:r>
              <a:rPr lang="it-IT" sz="2000" i="1" dirty="0">
                <a:solidFill>
                  <a:srgbClr val="003A70"/>
                </a:solidFill>
              </a:rPr>
              <a:t>non può infatti ritenersi astrattamente precluso al legislatore di intervenire per salvaguardare la continuità produttiva in settori strategici per l’economia nazionale e per garantire i correlati livelli di occupazione, prevedendo che sequestri preventivi disposti dall’autorità giudiziaria nel corso di processi penali non impediscano la prosecuzione dell’attività d’impresa; ma ciò può farsi solo attraverso un </a:t>
            </a:r>
            <a:r>
              <a:rPr lang="it-IT" sz="2000" b="1" i="1" dirty="0">
                <a:solidFill>
                  <a:srgbClr val="003A70"/>
                </a:solidFill>
              </a:rPr>
              <a:t>ragionevole ed equilibrato bilanciamento dei valori costituzionali in gioco</a:t>
            </a:r>
            <a:r>
              <a:rPr lang="it-IT" sz="2000" dirty="0">
                <a:solidFill>
                  <a:srgbClr val="003A70"/>
                </a:solidFill>
              </a:rPr>
              <a:t>”.</a:t>
            </a:r>
            <a:endParaRPr lang="it-IT" sz="2000" i="1" dirty="0">
              <a:solidFill>
                <a:srgbClr val="003A70"/>
              </a:solidFill>
            </a:endParaRPr>
          </a:p>
          <a:p>
            <a:endParaRPr lang="it-IT" sz="2000" i="1" dirty="0">
              <a:solidFill>
                <a:srgbClr val="003A70"/>
              </a:solidFill>
            </a:endParaRPr>
          </a:p>
          <a:p>
            <a:endParaRPr lang="it-IT" sz="2000" dirty="0">
              <a:solidFill>
                <a:srgbClr val="003A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24314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e6043-c0ef-45bc-b2aa-0efb7c76d9b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230517D473354DB465EE97A51689FA" ma:contentTypeVersion="16" ma:contentTypeDescription="Creare un nuovo documento." ma:contentTypeScope="" ma:versionID="a896682a91a954d1508ad4499e05233a">
  <xsd:schema xmlns:xsd="http://www.w3.org/2001/XMLSchema" xmlns:xs="http://www.w3.org/2001/XMLSchema" xmlns:p="http://schemas.microsoft.com/office/2006/metadata/properties" xmlns:ns3="282e6043-c0ef-45bc-b2aa-0efb7c76d9bf" xmlns:ns4="46712c4c-949d-4c08-afee-b7ed418746a4" targetNamespace="http://schemas.microsoft.com/office/2006/metadata/properties" ma:root="true" ma:fieldsID="cb72c1a26664ebc330ec05f6b755c72a" ns3:_="" ns4:_="">
    <xsd:import namespace="282e6043-c0ef-45bc-b2aa-0efb7c76d9bf"/>
    <xsd:import namespace="46712c4c-949d-4c08-afee-b7ed41874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e6043-c0ef-45bc-b2aa-0efb7c76d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12c4c-949d-4c08-afee-b7ed418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9F9AB6-2668-49D5-87CB-6E8E7BE4C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82e6043-c0ef-45bc-b2aa-0efb7c76d9bf"/>
    <ds:schemaRef ds:uri="46712c4c-949d-4c08-afee-b7ed418746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361BDCB-0468-457A-9668-BC7CB8FECD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C00F8-0F6E-435F-A161-CFBC500F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e6043-c0ef-45bc-b2aa-0efb7c76d9bf"/>
    <ds:schemaRef ds:uri="46712c4c-949d-4c08-afee-b7ed41874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2034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2" baseType="lpstr">
      <vt:lpstr>Arial</vt:lpstr>
      <vt:lpstr>Calibri</vt:lpstr>
      <vt:lpstr>LMRoman12</vt:lpstr>
      <vt:lpstr>Luiss Sans</vt:lpstr>
      <vt:lpstr>Luiss type</vt:lpstr>
      <vt:lpstr>1_Tema di Office</vt:lpstr>
      <vt:lpstr>2_Tema di Office</vt:lpstr>
      <vt:lpstr>Diritto pubblico dell’Innovazione e della Sostenibilità     </vt:lpstr>
      <vt:lpstr>Sviluppo sostenibile e iniziativa economica.  Lavoro e impresa o ambiente e salute? Adriano Contardi </vt:lpstr>
      <vt:lpstr>Articolo 9, Costituzione italiana </vt:lpstr>
      <vt:lpstr>Principio dello sviluppo sostenibile</vt:lpstr>
      <vt:lpstr>Principio dello sviluppo sostenibile</vt:lpstr>
      <vt:lpstr>Antropocentrismo v Ecocentrismo</vt:lpstr>
      <vt:lpstr>Articolo 41, Costituzione italiana </vt:lpstr>
      <vt:lpstr>Diritto alla salute </vt:lpstr>
      <vt:lpstr>Diritto alla salute </vt:lpstr>
      <vt:lpstr>Coordinamento dell’attività economica «a fini sociali e ambientali»</vt:lpstr>
      <vt:lpstr>La funzione sociale della tutela dell’ambiente  </vt:lpstr>
      <vt:lpstr>La funzione sociale della tutela dell’ambiente  </vt:lpstr>
      <vt:lpstr>Coordinamento dell’attività economica «a fini sociali e ambientali»</vt:lpstr>
      <vt:lpstr>Coordinamento dell’attività economica «a fini sociali e ambientali»</vt:lpstr>
      <vt:lpstr>Coordinamento dell’attività economica «a fini sociali e ambientali»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LabGov &amp;  MSc in Law, Digital Innovation and Sustainability</dc:title>
  <dc:creator>Pier Paolo Zitti</dc:creator>
  <cp:lastModifiedBy>Adriano  Contardi</cp:lastModifiedBy>
  <cp:revision>777</cp:revision>
  <dcterms:created xsi:type="dcterms:W3CDTF">2022-12-06T16:21:45Z</dcterms:created>
  <dcterms:modified xsi:type="dcterms:W3CDTF">2025-02-24T10:33:55Z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0x01010072230517D473354DB465EE97A51689FA</vt:lpwstr>
  </property>
</Properties>
</file>