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30"/>
  </p:notesMasterIdLst>
  <p:sldIdLst>
    <p:sldId id="494" r:id="rId2"/>
    <p:sldId id="2226" r:id="rId3"/>
    <p:sldId id="2257" r:id="rId4"/>
    <p:sldId id="2231" r:id="rId5"/>
    <p:sldId id="2243" r:id="rId6"/>
    <p:sldId id="2242" r:id="rId7"/>
    <p:sldId id="2240" r:id="rId8"/>
    <p:sldId id="2241" r:id="rId9"/>
    <p:sldId id="2227" r:id="rId10"/>
    <p:sldId id="2239" r:id="rId11"/>
    <p:sldId id="2238" r:id="rId12"/>
    <p:sldId id="2237" r:id="rId13"/>
    <p:sldId id="2266" r:id="rId14"/>
    <p:sldId id="2229" r:id="rId15"/>
    <p:sldId id="2258" r:id="rId16"/>
    <p:sldId id="2259" r:id="rId17"/>
    <p:sldId id="2260" r:id="rId18"/>
    <p:sldId id="2261" r:id="rId19"/>
    <p:sldId id="2262" r:id="rId20"/>
    <p:sldId id="2256" r:id="rId21"/>
    <p:sldId id="2264" r:id="rId22"/>
    <p:sldId id="2233" r:id="rId23"/>
    <p:sldId id="2263" r:id="rId24"/>
    <p:sldId id="2255" r:id="rId25"/>
    <p:sldId id="2254" r:id="rId26"/>
    <p:sldId id="2253" r:id="rId27"/>
    <p:sldId id="2247" r:id="rId28"/>
    <p:sldId id="2265" r:id="rId2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F4D56BA-A650-38E2-B055-1894682F4C1D}" name="Christian Fernando  Iaione" initials="CI" userId="S::ciaione@luiss.it::342a6fbf-f550-4640-b236-51abcd9c8d17" providerId="AD"/>
  <p188:author id="{F3CCC9C5-9E79-DA51-A983-2A3487858AE2}" name="Alberica Aquili" initials="AA" userId="S::aaquili@luiss.it::df81069e-3f3e-4683-be2e-239834f7e74b" providerId="AD"/>
  <p188:author id="{FED26EEE-6E48-7ED1-B3A1-D709A3C31229}" name="Pier Paolo Zitti" initials="PZ" userId="S::pzitti@luiss.it::ef5c72d2-504f-44cb-a53d-3125d9e329c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720"/>
  </p:normalViewPr>
  <p:slideViewPr>
    <p:cSldViewPr snapToGrid="0">
      <p:cViewPr varScale="1">
        <p:scale>
          <a:sx n="82" d="100"/>
          <a:sy n="82" d="100"/>
        </p:scale>
        <p:origin x="8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2CF08C-6E4F-3B42-9694-5A99BBF2D0B1}" type="datetimeFigureOut">
              <a:rPr lang="it-IT" smtClean="0"/>
              <a:t>02/03/2025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2CE8F-5951-6748-BF5E-36FD22E74AD0}" type="slidenum">
              <a:rPr lang="it-IT" smtClean="0"/>
              <a:t>‹N›</a:t>
            </a:fld>
            <a:endParaRPr lang="it-IT"/>
          </a:p>
        </p:txBody>
      </p:sp>
    </p:spTree>
    <p:extLst>
      <p:ext uri="{BB962C8B-B14F-4D97-AF65-F5344CB8AC3E}">
        <p14:creationId xmlns:p14="http://schemas.microsoft.com/office/powerpoint/2010/main" val="222632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B0A04-BBE7-D343-BF4A-4CC426B845C4}"/>
              </a:ext>
            </a:extLst>
          </p:cNvPr>
          <p:cNvSpPr>
            <a:spLocks noGrp="1"/>
          </p:cNvSpPr>
          <p:nvPr>
            <p:ph type="ctrTitle"/>
          </p:nvPr>
        </p:nvSpPr>
        <p:spPr>
          <a:xfrm>
            <a:off x="506353" y="1672314"/>
            <a:ext cx="11189995" cy="547200"/>
          </a:xfrm>
        </p:spPr>
        <p:txBody>
          <a:bodyPr lIns="0" tIns="0" rIns="0" bIns="0" anchor="t" anchorCtr="0">
            <a:sp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0679AF4-40BB-0349-820B-505BF6BB121D}"/>
              </a:ext>
            </a:extLst>
          </p:cNvPr>
          <p:cNvSpPr>
            <a:spLocks noGrp="1"/>
          </p:cNvSpPr>
          <p:nvPr>
            <p:ph type="subTitle" idx="1"/>
          </p:nvPr>
        </p:nvSpPr>
        <p:spPr>
          <a:xfrm>
            <a:off x="498261" y="2243181"/>
            <a:ext cx="11189994" cy="619850"/>
          </a:xfrm>
        </p:spPr>
        <p:txBody>
          <a:bodyPr lIns="0" tIns="0" rIns="0" bIns="0" anchor="t">
            <a:spAutoFit/>
          </a:bodyPr>
          <a:lstStyle>
            <a:lvl1pPr marL="0" indent="0" algn="l">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p:spPr>
        <p:txBody>
          <a:bodyPr lIns="0" tIns="0" rIns="0" bIns="0" anchor="b"/>
          <a:lstStyle>
            <a:lvl1pPr algn="l">
              <a:defRPr sz="2200" b="1" i="0">
                <a:solidFill>
                  <a:srgbClr val="003A70"/>
                </a:solidFill>
                <a:latin typeface="Luiss Sans" pitchFamily="2" charset="0"/>
              </a:defRPr>
            </a:lvl1pPr>
          </a:lstStyle>
          <a:p>
            <a:fld id="{96610526-56F4-3B44-8A01-8B4FD29A8A2B}" type="datetime4">
              <a:rPr lang="it-IT" smtClean="0"/>
              <a:t>2 marzo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2" name="Segnaposto testo 77">
            <a:extLst>
              <a:ext uri="{FF2B5EF4-FFF2-40B4-BE49-F238E27FC236}">
                <a16:creationId xmlns:a16="http://schemas.microsoft.com/office/drawing/2014/main" id="{11E9754D-4544-094C-90CE-D95DEC303D3D}"/>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7" name="CasellaDiTesto 6">
            <a:extLst>
              <a:ext uri="{FF2B5EF4-FFF2-40B4-BE49-F238E27FC236}">
                <a16:creationId xmlns:a16="http://schemas.microsoft.com/office/drawing/2014/main" id="{4F48BF19-5644-BB43-8AD2-AEB567996144}"/>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pic>
        <p:nvPicPr>
          <p:cNvPr id="31" name="Immagine 30">
            <a:extLst>
              <a:ext uri="{FF2B5EF4-FFF2-40B4-BE49-F238E27FC236}">
                <a16:creationId xmlns:a16="http://schemas.microsoft.com/office/drawing/2014/main" id="{55DBE5F5-D117-4075-B33F-E2D4674BFABA}"/>
              </a:ext>
            </a:extLst>
          </p:cNvPr>
          <p:cNvPicPr>
            <a:picLocks noChangeAspect="1"/>
          </p:cNvPicPr>
          <p:nvPr userDrawn="1"/>
        </p:nvPicPr>
        <p:blipFill>
          <a:blip r:embed="rId2"/>
          <a:stretch>
            <a:fillRect/>
          </a:stretch>
        </p:blipFill>
        <p:spPr>
          <a:xfrm>
            <a:off x="515508" y="5066132"/>
            <a:ext cx="3257143" cy="547200"/>
          </a:xfrm>
          <a:prstGeom prst="rect">
            <a:avLst/>
          </a:prstGeom>
        </p:spPr>
      </p:pic>
      <p:pic>
        <p:nvPicPr>
          <p:cNvPr id="33" name="Picture 30" descr="A picture containing logo&#10;&#10;Description automatically generated">
            <a:extLst>
              <a:ext uri="{FF2B5EF4-FFF2-40B4-BE49-F238E27FC236}">
                <a16:creationId xmlns:a16="http://schemas.microsoft.com/office/drawing/2014/main" id="{FF05F3C4-ADBC-4200-97F8-78889E6195E1}"/>
              </a:ext>
            </a:extLst>
          </p:cNvPr>
          <p:cNvPicPr>
            <a:picLocks noChangeAspect="1"/>
          </p:cNvPicPr>
          <p:nvPr userDrawn="1"/>
        </p:nvPicPr>
        <p:blipFill>
          <a:blip r:embed="rId3"/>
          <a:stretch>
            <a:fillRect/>
          </a:stretch>
        </p:blipFill>
        <p:spPr>
          <a:xfrm>
            <a:off x="4596553" y="4899944"/>
            <a:ext cx="1594915" cy="879576"/>
          </a:xfrm>
          <a:prstGeom prst="rect">
            <a:avLst/>
          </a:prstGeom>
        </p:spPr>
      </p:pic>
      <p:pic>
        <p:nvPicPr>
          <p:cNvPr id="34" name="Immagine 6" descr="Immagine che contiene disegnando&#10;&#10;Descrizione generata automaticamente">
            <a:extLst>
              <a:ext uri="{FF2B5EF4-FFF2-40B4-BE49-F238E27FC236}">
                <a16:creationId xmlns:a16="http://schemas.microsoft.com/office/drawing/2014/main" id="{6A26C26C-7CAF-486F-B577-B1947EB89B7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10268" y="4928183"/>
            <a:ext cx="936803" cy="821708"/>
          </a:xfrm>
          <a:prstGeom prst="rect">
            <a:avLst/>
          </a:prstGeom>
        </p:spPr>
      </p:pic>
      <p:pic>
        <p:nvPicPr>
          <p:cNvPr id="35" name="image3.jpeg">
            <a:extLst>
              <a:ext uri="{FF2B5EF4-FFF2-40B4-BE49-F238E27FC236}">
                <a16:creationId xmlns:a16="http://schemas.microsoft.com/office/drawing/2014/main" id="{CF40DC18-3E86-45B1-8827-63651856456D}"/>
              </a:ext>
            </a:extLst>
          </p:cNvPr>
          <p:cNvPicPr/>
          <p:nvPr userDrawn="1"/>
        </p:nvPicPr>
        <p:blipFill>
          <a:blip r:embed="rId5" cstate="print"/>
          <a:stretch>
            <a:fillRect/>
          </a:stretch>
        </p:blipFill>
        <p:spPr>
          <a:xfrm>
            <a:off x="6724079" y="4993483"/>
            <a:ext cx="1010376" cy="685150"/>
          </a:xfrm>
          <a:prstGeom prst="rect">
            <a:avLst/>
          </a:prstGeom>
        </p:spPr>
      </p:pic>
      <p:pic>
        <p:nvPicPr>
          <p:cNvPr id="2050" name="Picture 2">
            <a:extLst>
              <a:ext uri="{FF2B5EF4-FFF2-40B4-BE49-F238E27FC236}">
                <a16:creationId xmlns:a16="http://schemas.microsoft.com/office/drawing/2014/main" id="{22E4DF34-8BA8-CA1F-236D-99E415BDBF99}"/>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243347" y="4993483"/>
            <a:ext cx="1768930" cy="685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434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10" pos="5011">
          <p15:clr>
            <a:srgbClr val="FBAE40"/>
          </p15:clr>
        </p15:guide>
        <p15:guide id="11" pos="46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CF852A-D30A-CC4D-BB28-885647985C0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A87984D-29CE-3442-8C11-C7B68CA421BA}"/>
              </a:ext>
            </a:extLst>
          </p:cNvPr>
          <p:cNvSpPr>
            <a:spLocks noGrp="1"/>
          </p:cNvSpPr>
          <p:nvPr>
            <p:ph sz="half" idx="1"/>
          </p:nvPr>
        </p:nvSpPr>
        <p:spPr>
          <a:xfrm>
            <a:off x="419099" y="1528003"/>
            <a:ext cx="5359131" cy="4351338"/>
          </a:xfrm>
        </p:spPr>
        <p:txBody>
          <a:bodyPr>
            <a:normAutofit/>
          </a:bodyPr>
          <a:lstStyle>
            <a:lvl1pPr>
              <a:defRPr sz="3200">
                <a:solidFill>
                  <a:schemeClr val="tx1">
                    <a:lumMod val="65000"/>
                    <a:lumOff val="35000"/>
                  </a:schemeClr>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6020D039-24D7-3D4C-AC12-8A561B0819C2}"/>
              </a:ext>
            </a:extLst>
          </p:cNvPr>
          <p:cNvSpPr>
            <a:spLocks noGrp="1"/>
          </p:cNvSpPr>
          <p:nvPr>
            <p:ph sz="half" idx="2"/>
          </p:nvPr>
        </p:nvSpPr>
        <p:spPr>
          <a:xfrm>
            <a:off x="6030118" y="1534556"/>
            <a:ext cx="5611019" cy="4351338"/>
          </a:xfrm>
        </p:spPr>
        <p:txBody>
          <a:bodyPr>
            <a:normAutofit/>
          </a:bodyPr>
          <a:lstStyle>
            <a:lvl1pPr>
              <a:defRPr sz="3200">
                <a:solidFill>
                  <a:schemeClr val="tx1">
                    <a:lumMod val="65000"/>
                    <a:lumOff val="35000"/>
                  </a:schemeClr>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81475FED-2144-8A45-B971-72FEF3C89EC9}"/>
              </a:ext>
            </a:extLst>
          </p:cNvPr>
          <p:cNvSpPr>
            <a:spLocks noGrp="1"/>
          </p:cNvSpPr>
          <p:nvPr>
            <p:ph type="dt" sz="half" idx="10"/>
          </p:nvPr>
        </p:nvSpPr>
        <p:spPr/>
        <p:txBody>
          <a:bodyPr/>
          <a:lstStyle/>
          <a:p>
            <a:fld id="{5107C484-DEAD-E444-8C0E-49DF19570D92}" type="datetime4">
              <a:rPr lang="it-IT" smtClean="0"/>
              <a:t>2 marzo 2025</a:t>
            </a:fld>
            <a:endParaRPr lang="it-IT"/>
          </a:p>
        </p:txBody>
      </p:sp>
      <p:sp>
        <p:nvSpPr>
          <p:cNvPr id="6" name="Segnaposto piè di pagina 5">
            <a:extLst>
              <a:ext uri="{FF2B5EF4-FFF2-40B4-BE49-F238E27FC236}">
                <a16:creationId xmlns:a16="http://schemas.microsoft.com/office/drawing/2014/main" id="{85DAFAF3-5C89-784D-BB84-8D0F087F1544}"/>
              </a:ext>
            </a:extLst>
          </p:cNvPr>
          <p:cNvSpPr>
            <a:spLocks noGrp="1"/>
          </p:cNvSpPr>
          <p:nvPr>
            <p:ph type="ftr" sz="quarter" idx="11"/>
          </p:nvPr>
        </p:nvSpPr>
        <p:spPr/>
        <p:txBody>
          <a:bodyPr/>
          <a:lstStyle/>
          <a:p>
            <a:r>
              <a:rPr lang="it-IT"/>
              <a:t>Titolo della Presentazione/Sezione</a:t>
            </a:r>
          </a:p>
        </p:txBody>
      </p:sp>
      <p:sp>
        <p:nvSpPr>
          <p:cNvPr id="7" name="Segnaposto numero diapositiva 6">
            <a:extLst>
              <a:ext uri="{FF2B5EF4-FFF2-40B4-BE49-F238E27FC236}">
                <a16:creationId xmlns:a16="http://schemas.microsoft.com/office/drawing/2014/main" id="{DC1EA764-7BE2-C542-B147-FEDB2B2C1681}"/>
              </a:ext>
            </a:extLst>
          </p:cNvPr>
          <p:cNvSpPr>
            <a:spLocks noGrp="1"/>
          </p:cNvSpPr>
          <p:nvPr>
            <p:ph type="sldNum" sz="quarter" idx="12"/>
          </p:nvPr>
        </p:nvSpPr>
        <p:spPr/>
        <p:txBody>
          <a:bodyPr/>
          <a:lstStyle/>
          <a:p>
            <a:fld id="{DD589A36-170F-7348-BCDB-23CF9D860473}" type="slidenum">
              <a:rPr lang="it-IT" smtClean="0"/>
              <a:t>‹N›</a:t>
            </a:fld>
            <a:endParaRPr lang="it-IT"/>
          </a:p>
        </p:txBody>
      </p:sp>
      <p:pic>
        <p:nvPicPr>
          <p:cNvPr id="8" name="Immagine 7">
            <a:extLst>
              <a:ext uri="{FF2B5EF4-FFF2-40B4-BE49-F238E27FC236}">
                <a16:creationId xmlns:a16="http://schemas.microsoft.com/office/drawing/2014/main" id="{596D8687-7367-CD48-9FF8-EE4A129CDF25}"/>
              </a:ext>
            </a:extLst>
          </p:cNvPr>
          <p:cNvPicPr>
            <a:picLocks noChangeAspect="1"/>
          </p:cNvPicPr>
          <p:nvPr userDrawn="1"/>
        </p:nvPicPr>
        <p:blipFill>
          <a:blip r:embed="rId2"/>
          <a:stretch>
            <a:fillRect/>
          </a:stretch>
        </p:blipFill>
        <p:spPr>
          <a:xfrm>
            <a:off x="515508" y="6250912"/>
            <a:ext cx="1714284" cy="288000"/>
          </a:xfrm>
          <a:prstGeom prst="rect">
            <a:avLst/>
          </a:prstGeom>
        </p:spPr>
      </p:pic>
    </p:spTree>
    <p:extLst>
      <p:ext uri="{BB962C8B-B14F-4D97-AF65-F5344CB8AC3E}">
        <p14:creationId xmlns:p14="http://schemas.microsoft.com/office/powerpoint/2010/main" val="111690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olo e contenuto">
    <p:bg>
      <p:bgPr>
        <a:solidFill>
          <a:srgbClr val="003A70"/>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2522AE-B4DE-BE46-8DCD-711FCF7BB205}"/>
              </a:ext>
            </a:extLst>
          </p:cNvPr>
          <p:cNvSpPr>
            <a:spLocks noGrp="1"/>
          </p:cNvSpPr>
          <p:nvPr>
            <p:ph type="title"/>
          </p:nvPr>
        </p:nvSpPr>
        <p:spPr/>
        <p:txBody>
          <a:bodyPr/>
          <a:lstStyle>
            <a:lvl1pPr>
              <a:defRPr sz="2600" b="0">
                <a:solidFill>
                  <a:schemeClr val="bg1"/>
                </a:solidFill>
                <a:latin typeface="Luiss Sans" pitchFamily="2" charset="0"/>
              </a:defRPr>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32322D5-CD07-334E-AC52-C62261E6AA20}"/>
              </a:ext>
            </a:extLst>
          </p:cNvPr>
          <p:cNvSpPr>
            <a:spLocks noGrp="1"/>
          </p:cNvSpPr>
          <p:nvPr>
            <p:ph idx="1"/>
          </p:nvPr>
        </p:nvSpPr>
        <p:spPr>
          <a:xfrm>
            <a:off x="419100" y="1536971"/>
            <a:ext cx="11222038" cy="4214874"/>
          </a:xfrm>
        </p:spPr>
        <p:txBody>
          <a:bodyPr>
            <a:normAutofit/>
          </a:bodyPr>
          <a:lstStyle>
            <a:lvl1pPr>
              <a:lnSpc>
                <a:spcPct val="100000"/>
              </a:lnSpc>
              <a:defRPr sz="3200">
                <a:solidFill>
                  <a:schemeClr val="bg1"/>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7C2C449B-207F-D644-9692-120FA3AB9F12}"/>
              </a:ext>
            </a:extLst>
          </p:cNvPr>
          <p:cNvSpPr>
            <a:spLocks noGrp="1"/>
          </p:cNvSpPr>
          <p:nvPr>
            <p:ph type="dt" sz="half" idx="10"/>
          </p:nvPr>
        </p:nvSpPr>
        <p:spPr>
          <a:xfrm>
            <a:off x="8445500" y="6224587"/>
            <a:ext cx="2286000" cy="365125"/>
          </a:xfrm>
        </p:spPr>
        <p:txBody>
          <a:bodyPr/>
          <a:lstStyle>
            <a:lvl1pPr>
              <a:defRPr>
                <a:solidFill>
                  <a:schemeClr val="bg1"/>
                </a:solidFill>
                <a:latin typeface="Luiss Sans" pitchFamily="2" charset="0"/>
              </a:defRPr>
            </a:lvl1pPr>
          </a:lstStyle>
          <a:p>
            <a:fld id="{AA69D306-FCAE-2B41-96BB-373E82416A2D}" type="datetime4">
              <a:rPr lang="it-IT" smtClean="0"/>
              <a:t>2 marzo 2025</a:t>
            </a:fld>
            <a:endParaRPr lang="it-IT"/>
          </a:p>
        </p:txBody>
      </p:sp>
      <p:sp>
        <p:nvSpPr>
          <p:cNvPr id="5" name="Segnaposto piè di pagina 4">
            <a:extLst>
              <a:ext uri="{FF2B5EF4-FFF2-40B4-BE49-F238E27FC236}">
                <a16:creationId xmlns:a16="http://schemas.microsoft.com/office/drawing/2014/main" id="{E4602E30-BCD6-B540-9A70-A2109E6F85DD}"/>
              </a:ext>
            </a:extLst>
          </p:cNvPr>
          <p:cNvSpPr>
            <a:spLocks noGrp="1"/>
          </p:cNvSpPr>
          <p:nvPr>
            <p:ph type="ftr" sz="quarter" idx="11"/>
          </p:nvPr>
        </p:nvSpPr>
        <p:spPr>
          <a:xfrm>
            <a:off x="2572692" y="6224587"/>
            <a:ext cx="5707708" cy="365125"/>
          </a:xfrm>
        </p:spPr>
        <p:txBody>
          <a:bodyPr/>
          <a:lstStyle>
            <a:lvl1pPr>
              <a:defRPr>
                <a:solidFill>
                  <a:schemeClr val="bg1"/>
                </a:solidFill>
                <a:latin typeface="Luiss Sans" pitchFamily="2" charset="0"/>
              </a:defRPr>
            </a:lvl1pPr>
          </a:lstStyle>
          <a:p>
            <a:r>
              <a:rPr lang="it-IT"/>
              <a:t>Titolo della Presentazione/Sezione</a:t>
            </a:r>
          </a:p>
        </p:txBody>
      </p:sp>
      <p:sp>
        <p:nvSpPr>
          <p:cNvPr id="6" name="Segnaposto numero diapositiva 5">
            <a:extLst>
              <a:ext uri="{FF2B5EF4-FFF2-40B4-BE49-F238E27FC236}">
                <a16:creationId xmlns:a16="http://schemas.microsoft.com/office/drawing/2014/main" id="{5A169FEF-6CA0-6C4F-867F-1AC8C991C2FE}"/>
              </a:ext>
            </a:extLst>
          </p:cNvPr>
          <p:cNvSpPr>
            <a:spLocks noGrp="1"/>
          </p:cNvSpPr>
          <p:nvPr>
            <p:ph type="sldNum" sz="quarter" idx="12"/>
          </p:nvPr>
        </p:nvSpPr>
        <p:spPr>
          <a:xfrm>
            <a:off x="10896600" y="6224587"/>
            <a:ext cx="858838" cy="365125"/>
          </a:xfrm>
        </p:spPr>
        <p:txBody>
          <a:bodyPr/>
          <a:lstStyle>
            <a:lvl1pPr>
              <a:defRPr>
                <a:solidFill>
                  <a:schemeClr val="bg1"/>
                </a:solidFill>
                <a:latin typeface="Luiss Sans" pitchFamily="2" charset="0"/>
              </a:defRPr>
            </a:lvl1pPr>
          </a:lstStyle>
          <a:p>
            <a:fld id="{DD589A36-170F-7348-BCDB-23CF9D860473}" type="slidenum">
              <a:rPr lang="it-IT" smtClean="0"/>
              <a:pPr/>
              <a:t>‹N›</a:t>
            </a:fld>
            <a:endParaRPr lang="it-IT"/>
          </a:p>
        </p:txBody>
      </p:sp>
      <p:pic>
        <p:nvPicPr>
          <p:cNvPr id="7" name="Immagine 6">
            <a:extLst>
              <a:ext uri="{FF2B5EF4-FFF2-40B4-BE49-F238E27FC236}">
                <a16:creationId xmlns:a16="http://schemas.microsoft.com/office/drawing/2014/main" id="{18DBF9A1-392F-9E4C-AC39-82F1DA76A438}"/>
              </a:ext>
            </a:extLst>
          </p:cNvPr>
          <p:cNvPicPr>
            <a:picLocks noChangeAspect="1"/>
          </p:cNvPicPr>
          <p:nvPr userDrawn="1"/>
        </p:nvPicPr>
        <p:blipFill>
          <a:blip r:embed="rId2"/>
          <a:stretch>
            <a:fillRect/>
          </a:stretch>
        </p:blipFill>
        <p:spPr>
          <a:xfrm>
            <a:off x="515508" y="6250912"/>
            <a:ext cx="1714284" cy="287999"/>
          </a:xfrm>
          <a:prstGeom prst="rect">
            <a:avLst/>
          </a:prstGeom>
        </p:spPr>
      </p:pic>
    </p:spTree>
    <p:extLst>
      <p:ext uri="{BB962C8B-B14F-4D97-AF65-F5344CB8AC3E}">
        <p14:creationId xmlns:p14="http://schemas.microsoft.com/office/powerpoint/2010/main" val="893940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10" name="Segnaposto immagine 9">
            <a:extLst>
              <a:ext uri="{FF2B5EF4-FFF2-40B4-BE49-F238E27FC236}">
                <a16:creationId xmlns:a16="http://schemas.microsoft.com/office/drawing/2014/main" id="{0D9461D8-08BF-204F-8ABB-496B7A5229D5}"/>
              </a:ext>
            </a:extLst>
          </p:cNvPr>
          <p:cNvSpPr>
            <a:spLocks noGrp="1"/>
          </p:cNvSpPr>
          <p:nvPr>
            <p:ph type="pic" sz="quarter" idx="10"/>
          </p:nvPr>
        </p:nvSpPr>
        <p:spPr>
          <a:xfrm>
            <a:off x="542925" y="549275"/>
            <a:ext cx="11098213" cy="5770563"/>
          </a:xfrm>
        </p:spPr>
        <p:txBody>
          <a:bodyPr/>
          <a:lstStyle>
            <a:lvl1pPr marL="0" indent="0" algn="ctr">
              <a:buNone/>
              <a:defRPr/>
            </a:lvl1pPr>
          </a:lstStyle>
          <a:p>
            <a:endParaRPr lang="it-IT"/>
          </a:p>
        </p:txBody>
      </p:sp>
    </p:spTree>
    <p:extLst>
      <p:ext uri="{BB962C8B-B14F-4D97-AF65-F5344CB8AC3E}">
        <p14:creationId xmlns:p14="http://schemas.microsoft.com/office/powerpoint/2010/main" val="206898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B0A04-BBE7-D343-BF4A-4CC426B845C4}"/>
              </a:ext>
            </a:extLst>
          </p:cNvPr>
          <p:cNvSpPr>
            <a:spLocks noGrp="1"/>
          </p:cNvSpPr>
          <p:nvPr>
            <p:ph type="ctrTitle"/>
          </p:nvPr>
        </p:nvSpPr>
        <p:spPr>
          <a:xfrm>
            <a:off x="506354" y="1672314"/>
            <a:ext cx="6923782" cy="964424"/>
          </a:xfrm>
        </p:spPr>
        <p:txBody>
          <a:bodyPr lIns="0" tIns="0" rIns="0" bIns="0" anchor="t" anchorCtr="0">
            <a:no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0679AF4-40BB-0349-820B-505BF6BB121D}"/>
              </a:ext>
            </a:extLst>
          </p:cNvPr>
          <p:cNvSpPr>
            <a:spLocks noGrp="1"/>
          </p:cNvSpPr>
          <p:nvPr>
            <p:ph type="subTitle" idx="1"/>
          </p:nvPr>
        </p:nvSpPr>
        <p:spPr>
          <a:xfrm>
            <a:off x="498261" y="2798576"/>
            <a:ext cx="6933116" cy="1090980"/>
          </a:xfrm>
        </p:spPr>
        <p:txBody>
          <a:bodyPr lIns="0" tIns="0" rIns="0" bIns="0" anchor="t">
            <a:noAutofit/>
          </a:bodyPr>
          <a:lstStyle>
            <a:lvl1pPr marL="0" indent="0" algn="l">
              <a:lnSpc>
                <a:spcPct val="90000"/>
              </a:lnSpc>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p:spPr>
        <p:txBody>
          <a:bodyPr lIns="0" tIns="0" rIns="0" bIns="0" anchor="b"/>
          <a:lstStyle>
            <a:lvl1pPr algn="l">
              <a:defRPr sz="2200" b="1" i="0">
                <a:solidFill>
                  <a:srgbClr val="003A70"/>
                </a:solidFill>
                <a:latin typeface="Luiss Sans" pitchFamily="2" charset="0"/>
              </a:defRPr>
            </a:lvl1pPr>
          </a:lstStyle>
          <a:p>
            <a:fld id="{F290996A-3AB8-9940-AA8B-8AB8F10338ED}" type="datetime4">
              <a:rPr lang="it-IT" smtClean="0"/>
              <a:t>2 marzo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75" name="Immagine 74">
            <a:extLst>
              <a:ext uri="{FF2B5EF4-FFF2-40B4-BE49-F238E27FC236}">
                <a16:creationId xmlns:a16="http://schemas.microsoft.com/office/drawing/2014/main" id="{F496A682-0F52-234A-8803-BDFAFDE999A5}"/>
              </a:ext>
            </a:extLst>
          </p:cNvPr>
          <p:cNvPicPr>
            <a:picLocks noChangeAspect="1"/>
          </p:cNvPicPr>
          <p:nvPr userDrawn="1"/>
        </p:nvPicPr>
        <p:blipFill>
          <a:blip r:embed="rId2"/>
          <a:stretch>
            <a:fillRect/>
          </a:stretch>
        </p:blipFill>
        <p:spPr>
          <a:xfrm>
            <a:off x="515508" y="5066132"/>
            <a:ext cx="3257143" cy="547200"/>
          </a:xfrm>
          <a:prstGeom prst="rect">
            <a:avLst/>
          </a:prstGeom>
        </p:spPr>
      </p:pic>
      <p:sp>
        <p:nvSpPr>
          <p:cNvPr id="6" name="Segnaposto immagine 5">
            <a:extLst>
              <a:ext uri="{FF2B5EF4-FFF2-40B4-BE49-F238E27FC236}">
                <a16:creationId xmlns:a16="http://schemas.microsoft.com/office/drawing/2014/main" id="{55D151DB-98DC-6D45-8A40-5DD000109ED8}"/>
              </a:ext>
            </a:extLst>
          </p:cNvPr>
          <p:cNvSpPr>
            <a:spLocks noGrp="1"/>
          </p:cNvSpPr>
          <p:nvPr>
            <p:ph type="pic" sz="quarter" idx="13"/>
          </p:nvPr>
        </p:nvSpPr>
        <p:spPr>
          <a:xfrm>
            <a:off x="7954963" y="542925"/>
            <a:ext cx="3706812" cy="5040313"/>
          </a:xfrm>
          <a:noFill/>
        </p:spPr>
        <p:txBody>
          <a:bodyPr>
            <a:normAutofit/>
          </a:bodyPr>
          <a:lstStyle>
            <a:lvl1pPr marL="0" indent="0">
              <a:buNone/>
              <a:defRPr sz="1500">
                <a:solidFill>
                  <a:schemeClr val="bg1">
                    <a:lumMod val="50000"/>
                  </a:schemeClr>
                </a:solidFill>
              </a:defRPr>
            </a:lvl1pPr>
          </a:lstStyle>
          <a:p>
            <a:endParaRPr lang="it-IT"/>
          </a:p>
        </p:txBody>
      </p:sp>
      <p:sp>
        <p:nvSpPr>
          <p:cNvPr id="34" name="Segnaposto testo 77">
            <a:extLst>
              <a:ext uri="{FF2B5EF4-FFF2-40B4-BE49-F238E27FC236}">
                <a16:creationId xmlns:a16="http://schemas.microsoft.com/office/drawing/2014/main" id="{D6519D1F-4BB1-3A49-B60F-D7E64631FF50}"/>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36" name="CasellaDiTesto 35">
            <a:extLst>
              <a:ext uri="{FF2B5EF4-FFF2-40B4-BE49-F238E27FC236}">
                <a16:creationId xmlns:a16="http://schemas.microsoft.com/office/drawing/2014/main" id="{A145963D-F588-8B43-AA13-FDB8E527A8A9}"/>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spTree>
    <p:extLst>
      <p:ext uri="{BB962C8B-B14F-4D97-AF65-F5344CB8AC3E}">
        <p14:creationId xmlns:p14="http://schemas.microsoft.com/office/powerpoint/2010/main" val="31188964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9" pos="7680">
          <p15:clr>
            <a:srgbClr val="FBAE40"/>
          </p15:clr>
        </p15:guide>
        <p15:guide id="10" pos="5011">
          <p15:clr>
            <a:srgbClr val="FBAE40"/>
          </p15:clr>
        </p15:guide>
        <p15:guide id="11" pos="467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apositiva titolo">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p:spPr>
        <p:txBody>
          <a:bodyPr lIns="0" tIns="0" rIns="0" bIns="0" anchor="b"/>
          <a:lstStyle>
            <a:lvl1pPr algn="l">
              <a:defRPr sz="2200" b="1" i="0">
                <a:solidFill>
                  <a:srgbClr val="003A70"/>
                </a:solidFill>
                <a:latin typeface="Luiss Sans" pitchFamily="2" charset="0"/>
              </a:defRPr>
            </a:lvl1pPr>
          </a:lstStyle>
          <a:p>
            <a:fld id="{944128C9-BA6C-2649-AAE1-A1442D21FB64}" type="datetime4">
              <a:rPr lang="it-IT" smtClean="0"/>
              <a:t>2 marzo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75" name="Immagine 74">
            <a:extLst>
              <a:ext uri="{FF2B5EF4-FFF2-40B4-BE49-F238E27FC236}">
                <a16:creationId xmlns:a16="http://schemas.microsoft.com/office/drawing/2014/main" id="{F496A682-0F52-234A-8803-BDFAFDE999A5}"/>
              </a:ext>
            </a:extLst>
          </p:cNvPr>
          <p:cNvPicPr>
            <a:picLocks noChangeAspect="1"/>
          </p:cNvPicPr>
          <p:nvPr userDrawn="1"/>
        </p:nvPicPr>
        <p:blipFill>
          <a:blip r:embed="rId2"/>
          <a:stretch>
            <a:fillRect/>
          </a:stretch>
        </p:blipFill>
        <p:spPr>
          <a:xfrm>
            <a:off x="515508" y="5066132"/>
            <a:ext cx="3257143" cy="547200"/>
          </a:xfrm>
          <a:prstGeom prst="rect">
            <a:avLst/>
          </a:prstGeom>
        </p:spPr>
      </p:pic>
      <p:sp>
        <p:nvSpPr>
          <p:cNvPr id="6" name="Segnaposto immagine 5">
            <a:extLst>
              <a:ext uri="{FF2B5EF4-FFF2-40B4-BE49-F238E27FC236}">
                <a16:creationId xmlns:a16="http://schemas.microsoft.com/office/drawing/2014/main" id="{55D151DB-98DC-6D45-8A40-5DD000109ED8}"/>
              </a:ext>
            </a:extLst>
          </p:cNvPr>
          <p:cNvSpPr>
            <a:spLocks noGrp="1"/>
          </p:cNvSpPr>
          <p:nvPr>
            <p:ph type="pic" sz="quarter" idx="13" hasCustomPrompt="1"/>
          </p:nvPr>
        </p:nvSpPr>
        <p:spPr>
          <a:xfrm>
            <a:off x="7954963" y="1731963"/>
            <a:ext cx="3706812" cy="3851275"/>
          </a:xfrm>
          <a:noFill/>
        </p:spPr>
        <p:txBody>
          <a:bodyPr>
            <a:normAutofit/>
          </a:bodyPr>
          <a:lstStyle>
            <a:lvl1pPr marL="0" indent="0">
              <a:buNone/>
              <a:defRPr sz="1500">
                <a:solidFill>
                  <a:schemeClr val="bg1">
                    <a:lumMod val="50000"/>
                  </a:schemeClr>
                </a:solidFill>
              </a:defRPr>
            </a:lvl1pPr>
          </a:lstStyle>
          <a:p>
            <a:r>
              <a:rPr lang="it-IT"/>
              <a:t>Immagine</a:t>
            </a:r>
          </a:p>
        </p:txBody>
      </p:sp>
      <p:sp>
        <p:nvSpPr>
          <p:cNvPr id="35" name="Segnaposto immagine 5">
            <a:extLst>
              <a:ext uri="{FF2B5EF4-FFF2-40B4-BE49-F238E27FC236}">
                <a16:creationId xmlns:a16="http://schemas.microsoft.com/office/drawing/2014/main" id="{4F0B9C52-DDDA-FE45-95B8-A0E8106B4EF5}"/>
              </a:ext>
            </a:extLst>
          </p:cNvPr>
          <p:cNvSpPr>
            <a:spLocks noGrp="1"/>
          </p:cNvSpPr>
          <p:nvPr>
            <p:ph type="pic" sz="quarter" idx="14" hasCustomPrompt="1"/>
          </p:nvPr>
        </p:nvSpPr>
        <p:spPr>
          <a:xfrm>
            <a:off x="10071651" y="548056"/>
            <a:ext cx="1590123" cy="433019"/>
          </a:xfrm>
          <a:noFill/>
        </p:spPr>
        <p:txBody>
          <a:bodyPr lIns="36000" tIns="0" rIns="36000" bIns="0">
            <a:normAutofit/>
          </a:bodyPr>
          <a:lstStyle>
            <a:lvl1pPr marL="0" indent="0">
              <a:spcBef>
                <a:spcPts val="0"/>
              </a:spcBef>
              <a:buNone/>
              <a:defRPr sz="1500">
                <a:solidFill>
                  <a:schemeClr val="bg1">
                    <a:lumMod val="50000"/>
                  </a:schemeClr>
                </a:solidFill>
              </a:defRPr>
            </a:lvl1pPr>
          </a:lstStyle>
          <a:p>
            <a:r>
              <a:rPr lang="it-IT"/>
              <a:t>Eventuale</a:t>
            </a:r>
            <a:br>
              <a:rPr lang="it-IT"/>
            </a:br>
            <a:r>
              <a:rPr lang="it-IT"/>
              <a:t>Logo Partner</a:t>
            </a:r>
          </a:p>
        </p:txBody>
      </p:sp>
      <p:sp>
        <p:nvSpPr>
          <p:cNvPr id="36" name="Segnaposto immagine 5">
            <a:extLst>
              <a:ext uri="{FF2B5EF4-FFF2-40B4-BE49-F238E27FC236}">
                <a16:creationId xmlns:a16="http://schemas.microsoft.com/office/drawing/2014/main" id="{5441D381-F275-1742-880C-884CF2AA04CC}"/>
              </a:ext>
            </a:extLst>
          </p:cNvPr>
          <p:cNvSpPr>
            <a:spLocks noGrp="1"/>
          </p:cNvSpPr>
          <p:nvPr>
            <p:ph type="pic" sz="quarter" idx="15" hasCustomPrompt="1"/>
          </p:nvPr>
        </p:nvSpPr>
        <p:spPr>
          <a:xfrm>
            <a:off x="7954093" y="548056"/>
            <a:ext cx="1590123" cy="433019"/>
          </a:xfrm>
          <a:noFill/>
        </p:spPr>
        <p:txBody>
          <a:bodyPr lIns="36000" tIns="0" rIns="36000" bIns="0">
            <a:normAutofit/>
          </a:bodyPr>
          <a:lstStyle>
            <a:lvl1pPr marL="0" indent="0">
              <a:spcBef>
                <a:spcPts val="0"/>
              </a:spcBef>
              <a:buNone/>
              <a:defRPr sz="1500">
                <a:solidFill>
                  <a:schemeClr val="bg1">
                    <a:lumMod val="50000"/>
                  </a:schemeClr>
                </a:solidFill>
              </a:defRPr>
            </a:lvl1pPr>
          </a:lstStyle>
          <a:p>
            <a:r>
              <a:rPr lang="it-IT"/>
              <a:t>Eventuale</a:t>
            </a:r>
            <a:br>
              <a:rPr lang="it-IT"/>
            </a:br>
            <a:r>
              <a:rPr lang="it-IT"/>
              <a:t>Logo Partner</a:t>
            </a:r>
          </a:p>
        </p:txBody>
      </p:sp>
      <p:sp>
        <p:nvSpPr>
          <p:cNvPr id="34" name="Titolo 1">
            <a:extLst>
              <a:ext uri="{FF2B5EF4-FFF2-40B4-BE49-F238E27FC236}">
                <a16:creationId xmlns:a16="http://schemas.microsoft.com/office/drawing/2014/main" id="{50DB0EED-3DD2-9C43-8E86-8A25CD5D8313}"/>
              </a:ext>
            </a:extLst>
          </p:cNvPr>
          <p:cNvSpPr>
            <a:spLocks noGrp="1"/>
          </p:cNvSpPr>
          <p:nvPr>
            <p:ph type="ctrTitle"/>
          </p:nvPr>
        </p:nvSpPr>
        <p:spPr>
          <a:xfrm>
            <a:off x="506354" y="1672314"/>
            <a:ext cx="6923782" cy="964424"/>
          </a:xfrm>
        </p:spPr>
        <p:txBody>
          <a:bodyPr lIns="0" tIns="0" rIns="0" bIns="0" anchor="t" anchorCtr="0">
            <a:no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9" name="Sottotitolo 2">
            <a:extLst>
              <a:ext uri="{FF2B5EF4-FFF2-40B4-BE49-F238E27FC236}">
                <a16:creationId xmlns:a16="http://schemas.microsoft.com/office/drawing/2014/main" id="{CF92B6C9-72A5-AA4E-85B3-1B682783E802}"/>
              </a:ext>
            </a:extLst>
          </p:cNvPr>
          <p:cNvSpPr>
            <a:spLocks noGrp="1"/>
          </p:cNvSpPr>
          <p:nvPr>
            <p:ph type="subTitle" idx="1"/>
          </p:nvPr>
        </p:nvSpPr>
        <p:spPr>
          <a:xfrm>
            <a:off x="498261" y="2798576"/>
            <a:ext cx="6933116" cy="1090980"/>
          </a:xfrm>
        </p:spPr>
        <p:txBody>
          <a:bodyPr lIns="0" tIns="0" rIns="0" bIns="0" anchor="t">
            <a:noAutofit/>
          </a:bodyPr>
          <a:lstStyle>
            <a:lvl1pPr marL="0" indent="0" algn="l">
              <a:lnSpc>
                <a:spcPct val="90000"/>
              </a:lnSpc>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38" name="Segnaposto testo 77">
            <a:extLst>
              <a:ext uri="{FF2B5EF4-FFF2-40B4-BE49-F238E27FC236}">
                <a16:creationId xmlns:a16="http://schemas.microsoft.com/office/drawing/2014/main" id="{E7B05D74-7AEC-EF47-A942-4934923EDB91}"/>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42" name="CasellaDiTesto 41">
            <a:extLst>
              <a:ext uri="{FF2B5EF4-FFF2-40B4-BE49-F238E27FC236}">
                <a16:creationId xmlns:a16="http://schemas.microsoft.com/office/drawing/2014/main" id="{1E15AD69-25AC-6D42-A1A3-0514D984EE6F}"/>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spTree>
    <p:extLst>
      <p:ext uri="{BB962C8B-B14F-4D97-AF65-F5344CB8AC3E}">
        <p14:creationId xmlns:p14="http://schemas.microsoft.com/office/powerpoint/2010/main" val="34019371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10" pos="5011">
          <p15:clr>
            <a:srgbClr val="FBAE40"/>
          </p15:clr>
        </p15:guide>
        <p15:guide id="11" pos="4674">
          <p15:clr>
            <a:srgbClr val="FBAE40"/>
          </p15:clr>
        </p15:guide>
        <p15:guide id="12" orient="horz" pos="61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p:spPr>
        <p:txBody>
          <a:bodyPr lIns="0" tIns="0" rIns="0" bIns="0" anchor="b"/>
          <a:lstStyle>
            <a:lvl1pPr algn="l">
              <a:defRPr sz="2200" b="1" i="0">
                <a:solidFill>
                  <a:srgbClr val="003A70"/>
                </a:solidFill>
                <a:latin typeface="Luiss Sans" pitchFamily="2" charset="0"/>
              </a:defRPr>
            </a:lvl1pPr>
          </a:lstStyle>
          <a:p>
            <a:fld id="{AD2D7E27-BEAB-7340-9C87-28EA9182886F}" type="datetime4">
              <a:rPr lang="it-IT" smtClean="0"/>
              <a:t>2 marzo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75" name="Immagine 74">
            <a:extLst>
              <a:ext uri="{FF2B5EF4-FFF2-40B4-BE49-F238E27FC236}">
                <a16:creationId xmlns:a16="http://schemas.microsoft.com/office/drawing/2014/main" id="{F496A682-0F52-234A-8803-BDFAFDE999A5}"/>
              </a:ext>
            </a:extLst>
          </p:cNvPr>
          <p:cNvPicPr>
            <a:picLocks noChangeAspect="1"/>
          </p:cNvPicPr>
          <p:nvPr userDrawn="1"/>
        </p:nvPicPr>
        <p:blipFill>
          <a:blip r:embed="rId2"/>
          <a:stretch>
            <a:fillRect/>
          </a:stretch>
        </p:blipFill>
        <p:spPr>
          <a:xfrm>
            <a:off x="515508" y="5066132"/>
            <a:ext cx="3257143" cy="547200"/>
          </a:xfrm>
          <a:prstGeom prst="rect">
            <a:avLst/>
          </a:prstGeom>
        </p:spPr>
      </p:pic>
      <p:sp>
        <p:nvSpPr>
          <p:cNvPr id="35" name="Segnaposto immagine 5">
            <a:extLst>
              <a:ext uri="{FF2B5EF4-FFF2-40B4-BE49-F238E27FC236}">
                <a16:creationId xmlns:a16="http://schemas.microsoft.com/office/drawing/2014/main" id="{4F0B9C52-DDDA-FE45-95B8-A0E8106B4EF5}"/>
              </a:ext>
            </a:extLst>
          </p:cNvPr>
          <p:cNvSpPr>
            <a:spLocks noGrp="1"/>
          </p:cNvSpPr>
          <p:nvPr>
            <p:ph type="pic" sz="quarter" idx="14" hasCustomPrompt="1"/>
          </p:nvPr>
        </p:nvSpPr>
        <p:spPr>
          <a:xfrm>
            <a:off x="10071651" y="548056"/>
            <a:ext cx="1590123" cy="433019"/>
          </a:xfrm>
          <a:noFill/>
        </p:spPr>
        <p:txBody>
          <a:bodyPr lIns="36000" tIns="0" rIns="36000" bIns="0">
            <a:normAutofit/>
          </a:bodyPr>
          <a:lstStyle>
            <a:lvl1pPr marL="0" indent="0">
              <a:spcBef>
                <a:spcPts val="0"/>
              </a:spcBef>
              <a:buNone/>
              <a:defRPr sz="1500">
                <a:solidFill>
                  <a:schemeClr val="bg1">
                    <a:lumMod val="50000"/>
                  </a:schemeClr>
                </a:solidFill>
              </a:defRPr>
            </a:lvl1pPr>
          </a:lstStyle>
          <a:p>
            <a:r>
              <a:rPr lang="it-IT"/>
              <a:t>Eventuale</a:t>
            </a:r>
            <a:br>
              <a:rPr lang="it-IT"/>
            </a:br>
            <a:r>
              <a:rPr lang="it-IT"/>
              <a:t>Logo Partner</a:t>
            </a:r>
          </a:p>
        </p:txBody>
      </p:sp>
      <p:sp>
        <p:nvSpPr>
          <p:cNvPr id="36" name="Segnaposto immagine 5">
            <a:extLst>
              <a:ext uri="{FF2B5EF4-FFF2-40B4-BE49-F238E27FC236}">
                <a16:creationId xmlns:a16="http://schemas.microsoft.com/office/drawing/2014/main" id="{5441D381-F275-1742-880C-884CF2AA04CC}"/>
              </a:ext>
            </a:extLst>
          </p:cNvPr>
          <p:cNvSpPr>
            <a:spLocks noGrp="1"/>
          </p:cNvSpPr>
          <p:nvPr>
            <p:ph type="pic" sz="quarter" idx="15" hasCustomPrompt="1"/>
          </p:nvPr>
        </p:nvSpPr>
        <p:spPr>
          <a:xfrm>
            <a:off x="7954093" y="548056"/>
            <a:ext cx="1590123" cy="433019"/>
          </a:xfrm>
          <a:noFill/>
        </p:spPr>
        <p:txBody>
          <a:bodyPr lIns="36000" tIns="0" rIns="36000" bIns="0">
            <a:normAutofit/>
          </a:bodyPr>
          <a:lstStyle>
            <a:lvl1pPr marL="0" indent="0">
              <a:spcBef>
                <a:spcPts val="0"/>
              </a:spcBef>
              <a:buNone/>
              <a:defRPr sz="1500">
                <a:solidFill>
                  <a:schemeClr val="bg1">
                    <a:lumMod val="50000"/>
                  </a:schemeClr>
                </a:solidFill>
              </a:defRPr>
            </a:lvl1pPr>
          </a:lstStyle>
          <a:p>
            <a:r>
              <a:rPr lang="it-IT"/>
              <a:t>Eventuale</a:t>
            </a:r>
            <a:br>
              <a:rPr lang="it-IT"/>
            </a:br>
            <a:r>
              <a:rPr lang="it-IT"/>
              <a:t>Logo Partner</a:t>
            </a:r>
          </a:p>
        </p:txBody>
      </p:sp>
      <p:sp>
        <p:nvSpPr>
          <p:cNvPr id="37" name="Segnaposto immagine 5">
            <a:extLst>
              <a:ext uri="{FF2B5EF4-FFF2-40B4-BE49-F238E27FC236}">
                <a16:creationId xmlns:a16="http://schemas.microsoft.com/office/drawing/2014/main" id="{E92A9B0A-F6E3-DB48-9ED3-A79538B1089B}"/>
              </a:ext>
            </a:extLst>
          </p:cNvPr>
          <p:cNvSpPr>
            <a:spLocks noGrp="1"/>
          </p:cNvSpPr>
          <p:nvPr>
            <p:ph type="pic" sz="quarter" idx="13" hasCustomPrompt="1"/>
          </p:nvPr>
        </p:nvSpPr>
        <p:spPr>
          <a:xfrm>
            <a:off x="7950063" y="1731963"/>
            <a:ext cx="3711712" cy="3851276"/>
          </a:xfrm>
          <a:noFill/>
        </p:spPr>
        <p:txBody>
          <a:bodyPr>
            <a:normAutofit/>
          </a:bodyPr>
          <a:lstStyle>
            <a:lvl1pPr marL="0" indent="0">
              <a:buNone/>
              <a:defRPr sz="1500">
                <a:solidFill>
                  <a:schemeClr val="bg1">
                    <a:lumMod val="50000"/>
                  </a:schemeClr>
                </a:solidFill>
              </a:defRPr>
            </a:lvl1pPr>
          </a:lstStyle>
          <a:p>
            <a:r>
              <a:rPr lang="it-IT"/>
              <a:t>Immagine trattata con Pattern</a:t>
            </a:r>
          </a:p>
        </p:txBody>
      </p:sp>
      <p:sp>
        <p:nvSpPr>
          <p:cNvPr id="34" name="Titolo 1">
            <a:extLst>
              <a:ext uri="{FF2B5EF4-FFF2-40B4-BE49-F238E27FC236}">
                <a16:creationId xmlns:a16="http://schemas.microsoft.com/office/drawing/2014/main" id="{363682A5-81A2-1B47-A929-A43EF07B4A61}"/>
              </a:ext>
            </a:extLst>
          </p:cNvPr>
          <p:cNvSpPr>
            <a:spLocks noGrp="1"/>
          </p:cNvSpPr>
          <p:nvPr>
            <p:ph type="ctrTitle"/>
          </p:nvPr>
        </p:nvSpPr>
        <p:spPr>
          <a:xfrm>
            <a:off x="506354" y="1672314"/>
            <a:ext cx="6923782" cy="964424"/>
          </a:xfrm>
        </p:spPr>
        <p:txBody>
          <a:bodyPr lIns="0" tIns="0" rIns="0" bIns="0" anchor="t" anchorCtr="0">
            <a:no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8" name="Sottotitolo 2">
            <a:extLst>
              <a:ext uri="{FF2B5EF4-FFF2-40B4-BE49-F238E27FC236}">
                <a16:creationId xmlns:a16="http://schemas.microsoft.com/office/drawing/2014/main" id="{157F673D-9926-BF4C-8EFF-1FC29A08A189}"/>
              </a:ext>
            </a:extLst>
          </p:cNvPr>
          <p:cNvSpPr>
            <a:spLocks noGrp="1"/>
          </p:cNvSpPr>
          <p:nvPr>
            <p:ph type="subTitle" idx="1"/>
          </p:nvPr>
        </p:nvSpPr>
        <p:spPr>
          <a:xfrm>
            <a:off x="498261" y="2798576"/>
            <a:ext cx="6933116" cy="1090980"/>
          </a:xfrm>
        </p:spPr>
        <p:txBody>
          <a:bodyPr lIns="0" tIns="0" rIns="0" bIns="0" anchor="t">
            <a:noAutofit/>
          </a:bodyPr>
          <a:lstStyle>
            <a:lvl1pPr marL="0" indent="0" algn="l">
              <a:lnSpc>
                <a:spcPct val="90000"/>
              </a:lnSpc>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0" name="Segnaposto testo 77">
            <a:extLst>
              <a:ext uri="{FF2B5EF4-FFF2-40B4-BE49-F238E27FC236}">
                <a16:creationId xmlns:a16="http://schemas.microsoft.com/office/drawing/2014/main" id="{D968EEEE-3924-2946-95B6-5A9673C35377}"/>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41" name="CasellaDiTesto 40">
            <a:extLst>
              <a:ext uri="{FF2B5EF4-FFF2-40B4-BE49-F238E27FC236}">
                <a16:creationId xmlns:a16="http://schemas.microsoft.com/office/drawing/2014/main" id="{0CBBDB73-3450-3546-9724-9B2D9C959017}"/>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spTree>
    <p:extLst>
      <p:ext uri="{BB962C8B-B14F-4D97-AF65-F5344CB8AC3E}">
        <p14:creationId xmlns:p14="http://schemas.microsoft.com/office/powerpoint/2010/main" val="21352429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10" pos="5011">
          <p15:clr>
            <a:srgbClr val="FBAE40"/>
          </p15:clr>
        </p15:guide>
        <p15:guide id="11" pos="4674">
          <p15:clr>
            <a:srgbClr val="FBAE40"/>
          </p15:clr>
        </p15:guide>
        <p15:guide id="12" orient="horz" pos="6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grpSp>
        <p:nvGrpSpPr>
          <p:cNvPr id="30" name="Gruppo 29">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31" name="Rettangolo 30">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ttangolo 34">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 name="Gruppo 41">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43" name="Rettangolo 42">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5" name="Titolo 1">
            <a:extLst>
              <a:ext uri="{FF2B5EF4-FFF2-40B4-BE49-F238E27FC236}">
                <a16:creationId xmlns:a16="http://schemas.microsoft.com/office/drawing/2014/main" id="{05532EBB-7867-C448-AF61-F5F387DFCB7C}"/>
              </a:ext>
            </a:extLst>
          </p:cNvPr>
          <p:cNvSpPr>
            <a:spLocks noGrp="1"/>
          </p:cNvSpPr>
          <p:nvPr>
            <p:ph type="title"/>
          </p:nvPr>
        </p:nvSpPr>
        <p:spPr>
          <a:xfrm>
            <a:off x="419101" y="1672315"/>
            <a:ext cx="11242812" cy="1084810"/>
          </a:xfrm>
        </p:spPr>
        <p:txBody>
          <a:bodyPr anchor="t">
            <a:noAutofit/>
          </a:bodyPr>
          <a:lstStyle>
            <a:lvl1pPr>
              <a:defRPr sz="3800" b="1" i="0">
                <a:solidFill>
                  <a:srgbClr val="003A70"/>
                </a:solidFill>
                <a:latin typeface="Luiss Sans" pitchFamily="2" charset="0"/>
                <a:ea typeface="Luiss Sans" pitchFamily="2" charset="0"/>
                <a:cs typeface="Luiss Sans" pitchFamily="2" charset="0"/>
              </a:defRPr>
            </a:lvl1pPr>
          </a:lstStyle>
          <a:p>
            <a:r>
              <a:rPr lang="it-IT"/>
              <a:t>Fare clic per modificare lo stile del titolo dello schema</a:t>
            </a:r>
          </a:p>
        </p:txBody>
      </p:sp>
      <p:sp>
        <p:nvSpPr>
          <p:cNvPr id="56" name="Segnaposto testo 2">
            <a:extLst>
              <a:ext uri="{FF2B5EF4-FFF2-40B4-BE49-F238E27FC236}">
                <a16:creationId xmlns:a16="http://schemas.microsoft.com/office/drawing/2014/main" id="{322F0BCE-FF4B-A640-BDCF-4E622AB36FD8}"/>
              </a:ext>
            </a:extLst>
          </p:cNvPr>
          <p:cNvSpPr>
            <a:spLocks noGrp="1"/>
          </p:cNvSpPr>
          <p:nvPr>
            <p:ph type="body" idx="1"/>
          </p:nvPr>
        </p:nvSpPr>
        <p:spPr>
          <a:xfrm>
            <a:off x="419101" y="2757124"/>
            <a:ext cx="11242812" cy="1443521"/>
          </a:xfrm>
        </p:spPr>
        <p:txBody>
          <a:bodyPr anchor="t">
            <a:normAutofit/>
          </a:bodyPr>
          <a:lstStyle>
            <a:lvl1pPr marL="0" indent="0">
              <a:buNone/>
              <a:defRPr sz="3800" b="0" i="0">
                <a:solidFill>
                  <a:srgbClr val="003A70"/>
                </a:solidFill>
                <a:latin typeface="Luiss Sans" pitchFamily="2" charset="0"/>
                <a:ea typeface="Luiss Sans" pitchFamily="2" charset="0"/>
                <a:cs typeface="Luiss San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a:t>
            </a:r>
          </a:p>
        </p:txBody>
      </p:sp>
    </p:spTree>
    <p:extLst>
      <p:ext uri="{BB962C8B-B14F-4D97-AF65-F5344CB8AC3E}">
        <p14:creationId xmlns:p14="http://schemas.microsoft.com/office/powerpoint/2010/main" val="3442590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ntestazione sezione">
    <p:bg>
      <p:bgPr>
        <a:solidFill>
          <a:srgbClr val="003A70"/>
        </a:solidFill>
        <a:effectLst/>
      </p:bgPr>
    </p:bg>
    <p:spTree>
      <p:nvGrpSpPr>
        <p:cNvPr id="1" name=""/>
        <p:cNvGrpSpPr/>
        <p:nvPr/>
      </p:nvGrpSpPr>
      <p:grpSpPr>
        <a:xfrm>
          <a:off x="0" y="0"/>
          <a:ext cx="0" cy="0"/>
          <a:chOff x="0" y="0"/>
          <a:chExt cx="0" cy="0"/>
        </a:xfrm>
      </p:grpSpPr>
      <p:grpSp>
        <p:nvGrpSpPr>
          <p:cNvPr id="30" name="Gruppo 29">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31" name="Rettangolo 30">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ttangolo 34">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7" name="Gruppo 6"/>
          <p:cNvGrpSpPr/>
          <p:nvPr userDrawn="1"/>
        </p:nvGrpSpPr>
        <p:grpSpPr>
          <a:xfrm>
            <a:off x="0" y="6138000"/>
            <a:ext cx="12192000" cy="720000"/>
            <a:chOff x="0" y="6138000"/>
            <a:chExt cx="12192000" cy="720000"/>
          </a:xfrm>
        </p:grpSpPr>
        <p:sp>
          <p:nvSpPr>
            <p:cNvPr id="43" name="Rettangolo 42">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a:extLst>
                <a:ext uri="{FF2B5EF4-FFF2-40B4-BE49-F238E27FC236}">
                  <a16:creationId xmlns:a16="http://schemas.microsoft.com/office/drawing/2014/main" id="{CE370570-6F3F-4D47-9CB5-970BC89BA15D}"/>
                </a:ext>
              </a:extLst>
            </p:cNvPr>
            <p:cNvSpPr/>
            <p:nvPr userDrawn="1"/>
          </p:nvSpPr>
          <p:spPr>
            <a:xfrm>
              <a:off x="11661913"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a:extLst>
                <a:ext uri="{FF2B5EF4-FFF2-40B4-BE49-F238E27FC236}">
                  <a16:creationId xmlns:a16="http://schemas.microsoft.com/office/drawing/2014/main" id="{0C028009-61B6-504A-86BF-75FC39DE243E}"/>
                </a:ext>
              </a:extLst>
            </p:cNvPr>
            <p:cNvSpPr/>
            <p:nvPr userDrawn="1"/>
          </p:nvSpPr>
          <p:spPr>
            <a:xfrm>
              <a:off x="0"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5" name="Titolo 1">
            <a:extLst>
              <a:ext uri="{FF2B5EF4-FFF2-40B4-BE49-F238E27FC236}">
                <a16:creationId xmlns:a16="http://schemas.microsoft.com/office/drawing/2014/main" id="{05532EBB-7867-C448-AF61-F5F387DFCB7C}"/>
              </a:ext>
            </a:extLst>
          </p:cNvPr>
          <p:cNvSpPr>
            <a:spLocks noGrp="1"/>
          </p:cNvSpPr>
          <p:nvPr>
            <p:ph type="title"/>
          </p:nvPr>
        </p:nvSpPr>
        <p:spPr>
          <a:xfrm>
            <a:off x="419101" y="1672315"/>
            <a:ext cx="11242812" cy="1084810"/>
          </a:xfrm>
        </p:spPr>
        <p:txBody>
          <a:bodyPr anchor="t">
            <a:noAutofit/>
          </a:bodyPr>
          <a:lstStyle>
            <a:lvl1pPr>
              <a:defRPr sz="3800" b="1" i="0">
                <a:solidFill>
                  <a:schemeClr val="bg1"/>
                </a:solidFill>
                <a:latin typeface="Luiss Sans" pitchFamily="2" charset="0"/>
                <a:ea typeface="Luiss Sans" pitchFamily="2" charset="0"/>
                <a:cs typeface="Luiss Sans" pitchFamily="2" charset="0"/>
              </a:defRPr>
            </a:lvl1pPr>
          </a:lstStyle>
          <a:p>
            <a:r>
              <a:rPr lang="it-IT"/>
              <a:t>Fare clic per modificare lo stile del titolo dello schema</a:t>
            </a:r>
          </a:p>
        </p:txBody>
      </p:sp>
      <p:sp>
        <p:nvSpPr>
          <p:cNvPr id="56" name="Segnaposto testo 2">
            <a:extLst>
              <a:ext uri="{FF2B5EF4-FFF2-40B4-BE49-F238E27FC236}">
                <a16:creationId xmlns:a16="http://schemas.microsoft.com/office/drawing/2014/main" id="{322F0BCE-FF4B-A640-BDCF-4E622AB36FD8}"/>
              </a:ext>
            </a:extLst>
          </p:cNvPr>
          <p:cNvSpPr>
            <a:spLocks noGrp="1"/>
          </p:cNvSpPr>
          <p:nvPr>
            <p:ph type="body" idx="1"/>
          </p:nvPr>
        </p:nvSpPr>
        <p:spPr>
          <a:xfrm>
            <a:off x="419101" y="2757124"/>
            <a:ext cx="11242812" cy="1443521"/>
          </a:xfrm>
        </p:spPr>
        <p:txBody>
          <a:bodyPr anchor="t">
            <a:normAutofit/>
          </a:bodyPr>
          <a:lstStyle>
            <a:lvl1pPr marL="0" indent="0">
              <a:buNone/>
              <a:defRPr sz="3800" b="0" i="0">
                <a:solidFill>
                  <a:schemeClr val="bg1"/>
                </a:solidFill>
                <a:latin typeface="Luiss Sans" pitchFamily="2" charset="0"/>
                <a:ea typeface="Luiss Sans" pitchFamily="2" charset="0"/>
                <a:cs typeface="Luiss San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a:t>
            </a:r>
          </a:p>
        </p:txBody>
      </p:sp>
    </p:spTree>
    <p:extLst>
      <p:ext uri="{BB962C8B-B14F-4D97-AF65-F5344CB8AC3E}">
        <p14:creationId xmlns:p14="http://schemas.microsoft.com/office/powerpoint/2010/main" val="380474738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Intestazione sezione">
    <p:bg>
      <p:bgPr>
        <a:solidFill>
          <a:srgbClr val="FFC72C"/>
        </a:solidFill>
        <a:effectLst/>
      </p:bgPr>
    </p:bg>
    <p:spTree>
      <p:nvGrpSpPr>
        <p:cNvPr id="1" name=""/>
        <p:cNvGrpSpPr/>
        <p:nvPr/>
      </p:nvGrpSpPr>
      <p:grpSpPr>
        <a:xfrm>
          <a:off x="0" y="0"/>
          <a:ext cx="0" cy="0"/>
          <a:chOff x="0" y="0"/>
          <a:chExt cx="0" cy="0"/>
        </a:xfrm>
      </p:grpSpPr>
      <p:grpSp>
        <p:nvGrpSpPr>
          <p:cNvPr id="30" name="Gruppo 29">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a:solidFill>
            <a:srgbClr val="772583"/>
          </a:solidFill>
        </p:grpSpPr>
        <p:sp>
          <p:nvSpPr>
            <p:cNvPr id="31" name="Rettangolo 30">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ttangolo 34">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7" name="Gruppo 6"/>
          <p:cNvGrpSpPr/>
          <p:nvPr userDrawn="1"/>
        </p:nvGrpSpPr>
        <p:grpSpPr>
          <a:xfrm>
            <a:off x="0" y="6138000"/>
            <a:ext cx="12192000" cy="720000"/>
            <a:chOff x="0" y="6138000"/>
            <a:chExt cx="12192000" cy="720000"/>
          </a:xfrm>
          <a:solidFill>
            <a:srgbClr val="FFC72C"/>
          </a:solidFill>
        </p:grpSpPr>
        <p:sp>
          <p:nvSpPr>
            <p:cNvPr id="43" name="Rettangolo 42">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a:extLst>
                <a:ext uri="{FF2B5EF4-FFF2-40B4-BE49-F238E27FC236}">
                  <a16:creationId xmlns:a16="http://schemas.microsoft.com/office/drawing/2014/main" id="{CE370570-6F3F-4D47-9CB5-970BC89BA15D}"/>
                </a:ext>
              </a:extLst>
            </p:cNvPr>
            <p:cNvSpPr/>
            <p:nvPr userDrawn="1"/>
          </p:nvSpPr>
          <p:spPr>
            <a:xfrm>
              <a:off x="1166191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a:extLst>
                <a:ext uri="{FF2B5EF4-FFF2-40B4-BE49-F238E27FC236}">
                  <a16:creationId xmlns:a16="http://schemas.microsoft.com/office/drawing/2014/main" id="{0C028009-61B6-504A-86BF-75FC39DE243E}"/>
                </a:ext>
              </a:extLst>
            </p:cNvPr>
            <p:cNvSpPr/>
            <p:nvPr userDrawn="1"/>
          </p:nvSpPr>
          <p:spPr>
            <a:xfrm>
              <a:off x="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5" name="Titolo 1">
            <a:extLst>
              <a:ext uri="{FF2B5EF4-FFF2-40B4-BE49-F238E27FC236}">
                <a16:creationId xmlns:a16="http://schemas.microsoft.com/office/drawing/2014/main" id="{05532EBB-7867-C448-AF61-F5F387DFCB7C}"/>
              </a:ext>
            </a:extLst>
          </p:cNvPr>
          <p:cNvSpPr>
            <a:spLocks noGrp="1"/>
          </p:cNvSpPr>
          <p:nvPr>
            <p:ph type="title"/>
          </p:nvPr>
        </p:nvSpPr>
        <p:spPr>
          <a:xfrm>
            <a:off x="419101" y="1672315"/>
            <a:ext cx="11242812" cy="1084810"/>
          </a:xfrm>
        </p:spPr>
        <p:txBody>
          <a:bodyPr anchor="t">
            <a:noAutofit/>
          </a:bodyPr>
          <a:lstStyle>
            <a:lvl1pPr>
              <a:defRPr sz="3800" b="1" i="0">
                <a:solidFill>
                  <a:srgbClr val="772583"/>
                </a:solidFill>
                <a:latin typeface="Luiss Sans" pitchFamily="2" charset="0"/>
                <a:ea typeface="Luiss Sans" pitchFamily="2" charset="0"/>
                <a:cs typeface="Luiss Sans" pitchFamily="2" charset="0"/>
              </a:defRPr>
            </a:lvl1pPr>
          </a:lstStyle>
          <a:p>
            <a:r>
              <a:rPr lang="it-IT"/>
              <a:t>Fare clic per modificare lo stile del titolo dello schema</a:t>
            </a:r>
          </a:p>
        </p:txBody>
      </p:sp>
      <p:sp>
        <p:nvSpPr>
          <p:cNvPr id="56" name="Segnaposto testo 2">
            <a:extLst>
              <a:ext uri="{FF2B5EF4-FFF2-40B4-BE49-F238E27FC236}">
                <a16:creationId xmlns:a16="http://schemas.microsoft.com/office/drawing/2014/main" id="{322F0BCE-FF4B-A640-BDCF-4E622AB36FD8}"/>
              </a:ext>
            </a:extLst>
          </p:cNvPr>
          <p:cNvSpPr>
            <a:spLocks noGrp="1"/>
          </p:cNvSpPr>
          <p:nvPr>
            <p:ph type="body" idx="1"/>
          </p:nvPr>
        </p:nvSpPr>
        <p:spPr>
          <a:xfrm>
            <a:off x="419101" y="2757124"/>
            <a:ext cx="11242812" cy="1443521"/>
          </a:xfrm>
        </p:spPr>
        <p:txBody>
          <a:bodyPr anchor="t">
            <a:normAutofit/>
          </a:bodyPr>
          <a:lstStyle>
            <a:lvl1pPr marL="0" indent="0">
              <a:buNone/>
              <a:defRPr sz="3800" b="0" i="0">
                <a:solidFill>
                  <a:srgbClr val="772583"/>
                </a:solidFill>
                <a:latin typeface="Luiss Sans" pitchFamily="2" charset="0"/>
                <a:ea typeface="Luiss Sans" pitchFamily="2" charset="0"/>
                <a:cs typeface="Luiss San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a:t>
            </a:r>
          </a:p>
        </p:txBody>
      </p:sp>
    </p:spTree>
    <p:extLst>
      <p:ext uri="{BB962C8B-B14F-4D97-AF65-F5344CB8AC3E}">
        <p14:creationId xmlns:p14="http://schemas.microsoft.com/office/powerpoint/2010/main" val="34430216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Intestazione sezione">
    <p:bg>
      <p:bgPr>
        <a:solidFill>
          <a:srgbClr val="00B2A9"/>
        </a:solidFill>
        <a:effectLst/>
      </p:bgPr>
    </p:bg>
    <p:spTree>
      <p:nvGrpSpPr>
        <p:cNvPr id="1" name=""/>
        <p:cNvGrpSpPr/>
        <p:nvPr/>
      </p:nvGrpSpPr>
      <p:grpSpPr>
        <a:xfrm>
          <a:off x="0" y="0"/>
          <a:ext cx="0" cy="0"/>
          <a:chOff x="0" y="0"/>
          <a:chExt cx="0" cy="0"/>
        </a:xfrm>
      </p:grpSpPr>
      <p:grpSp>
        <p:nvGrpSpPr>
          <p:cNvPr id="30" name="Gruppo 29">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a:solidFill>
            <a:schemeClr val="bg1"/>
          </a:solidFill>
        </p:grpSpPr>
        <p:sp>
          <p:nvSpPr>
            <p:cNvPr id="31" name="Rettangolo 30">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2" name="Rettangolo 31">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3" name="Rettangolo 32">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4" name="Rettangolo 33">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5" name="Rettangolo 34">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6" name="Rettangolo 35">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7" name="Rettangolo 36">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8" name="Rettangolo 37">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9" name="Rettangolo 3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40" name="Rettangolo 39">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41" name="Rettangolo 40">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grpSp>
      <p:grpSp>
        <p:nvGrpSpPr>
          <p:cNvPr id="7" name="Gruppo 6"/>
          <p:cNvGrpSpPr/>
          <p:nvPr userDrawn="1"/>
        </p:nvGrpSpPr>
        <p:grpSpPr>
          <a:xfrm>
            <a:off x="0" y="6138000"/>
            <a:ext cx="12192000" cy="720000"/>
            <a:chOff x="0" y="6138000"/>
            <a:chExt cx="12192000" cy="720000"/>
          </a:xfrm>
          <a:solidFill>
            <a:srgbClr val="00B2A9"/>
          </a:solidFill>
        </p:grpSpPr>
        <p:sp>
          <p:nvSpPr>
            <p:cNvPr id="43" name="Rettangolo 42">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a:extLst>
                <a:ext uri="{FF2B5EF4-FFF2-40B4-BE49-F238E27FC236}">
                  <a16:creationId xmlns:a16="http://schemas.microsoft.com/office/drawing/2014/main" id="{CE370570-6F3F-4D47-9CB5-970BC89BA15D}"/>
                </a:ext>
              </a:extLst>
            </p:cNvPr>
            <p:cNvSpPr/>
            <p:nvPr userDrawn="1"/>
          </p:nvSpPr>
          <p:spPr>
            <a:xfrm>
              <a:off x="1166191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a:extLst>
                <a:ext uri="{FF2B5EF4-FFF2-40B4-BE49-F238E27FC236}">
                  <a16:creationId xmlns:a16="http://schemas.microsoft.com/office/drawing/2014/main" id="{0C028009-61B6-504A-86BF-75FC39DE243E}"/>
                </a:ext>
              </a:extLst>
            </p:cNvPr>
            <p:cNvSpPr/>
            <p:nvPr userDrawn="1"/>
          </p:nvSpPr>
          <p:spPr>
            <a:xfrm>
              <a:off x="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5" name="Titolo 1">
            <a:extLst>
              <a:ext uri="{FF2B5EF4-FFF2-40B4-BE49-F238E27FC236}">
                <a16:creationId xmlns:a16="http://schemas.microsoft.com/office/drawing/2014/main" id="{05532EBB-7867-C448-AF61-F5F387DFCB7C}"/>
              </a:ext>
            </a:extLst>
          </p:cNvPr>
          <p:cNvSpPr>
            <a:spLocks noGrp="1"/>
          </p:cNvSpPr>
          <p:nvPr>
            <p:ph type="title"/>
          </p:nvPr>
        </p:nvSpPr>
        <p:spPr>
          <a:xfrm>
            <a:off x="419101" y="1672315"/>
            <a:ext cx="11242812" cy="1084810"/>
          </a:xfrm>
        </p:spPr>
        <p:txBody>
          <a:bodyPr anchor="t">
            <a:noAutofit/>
          </a:bodyPr>
          <a:lstStyle>
            <a:lvl1pPr>
              <a:defRPr sz="3800" b="1" i="0">
                <a:solidFill>
                  <a:schemeClr val="bg1"/>
                </a:solidFill>
                <a:latin typeface="Luiss Sans" pitchFamily="2" charset="0"/>
                <a:ea typeface="Luiss Sans" pitchFamily="2" charset="0"/>
                <a:cs typeface="Luiss Sans" pitchFamily="2" charset="0"/>
              </a:defRPr>
            </a:lvl1pPr>
          </a:lstStyle>
          <a:p>
            <a:r>
              <a:rPr lang="it-IT"/>
              <a:t>Fare clic per modificare lo stile del titolo dello schema</a:t>
            </a:r>
          </a:p>
        </p:txBody>
      </p:sp>
      <p:sp>
        <p:nvSpPr>
          <p:cNvPr id="56" name="Segnaposto testo 2">
            <a:extLst>
              <a:ext uri="{FF2B5EF4-FFF2-40B4-BE49-F238E27FC236}">
                <a16:creationId xmlns:a16="http://schemas.microsoft.com/office/drawing/2014/main" id="{322F0BCE-FF4B-A640-BDCF-4E622AB36FD8}"/>
              </a:ext>
            </a:extLst>
          </p:cNvPr>
          <p:cNvSpPr>
            <a:spLocks noGrp="1"/>
          </p:cNvSpPr>
          <p:nvPr>
            <p:ph type="body" idx="1"/>
          </p:nvPr>
        </p:nvSpPr>
        <p:spPr>
          <a:xfrm>
            <a:off x="419101" y="2757124"/>
            <a:ext cx="11242812" cy="1443521"/>
          </a:xfrm>
        </p:spPr>
        <p:txBody>
          <a:bodyPr anchor="t">
            <a:normAutofit/>
          </a:bodyPr>
          <a:lstStyle>
            <a:lvl1pPr marL="0" indent="0">
              <a:buNone/>
              <a:defRPr sz="3800" b="0" i="0">
                <a:solidFill>
                  <a:schemeClr val="bg1"/>
                </a:solidFill>
                <a:latin typeface="Luiss Sans" pitchFamily="2" charset="0"/>
                <a:ea typeface="Luiss Sans" pitchFamily="2" charset="0"/>
                <a:cs typeface="Luiss San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a:t>
            </a:r>
          </a:p>
        </p:txBody>
      </p:sp>
    </p:spTree>
    <p:extLst>
      <p:ext uri="{BB962C8B-B14F-4D97-AF65-F5344CB8AC3E}">
        <p14:creationId xmlns:p14="http://schemas.microsoft.com/office/powerpoint/2010/main" val="361691289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2522AE-B4DE-BE46-8DCD-711FCF7BB205}"/>
              </a:ext>
            </a:extLst>
          </p:cNvPr>
          <p:cNvSpPr>
            <a:spLocks noGrp="1"/>
          </p:cNvSpPr>
          <p:nvPr>
            <p:ph type="title"/>
          </p:nvPr>
        </p:nvSpPr>
        <p:spPr/>
        <p:txBody>
          <a:bodyPr/>
          <a:lstStyle>
            <a:lvl1pPr>
              <a:defRPr>
                <a:latin typeface="Luiss Sans" pitchFamily="2" charset="0"/>
              </a:defRPr>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32322D5-CD07-334E-AC52-C62261E6AA20}"/>
              </a:ext>
            </a:extLst>
          </p:cNvPr>
          <p:cNvSpPr>
            <a:spLocks noGrp="1"/>
          </p:cNvSpPr>
          <p:nvPr>
            <p:ph idx="1"/>
          </p:nvPr>
        </p:nvSpPr>
        <p:spPr>
          <a:xfrm>
            <a:off x="419100" y="1536970"/>
            <a:ext cx="11222038" cy="4339955"/>
          </a:xfrm>
        </p:spPr>
        <p:txBody>
          <a:bodyPr>
            <a:normAutofit/>
          </a:bodyPr>
          <a:lstStyle>
            <a:lvl1pPr>
              <a:defRPr sz="3200">
                <a:solidFill>
                  <a:schemeClr val="tx1">
                    <a:lumMod val="65000"/>
                    <a:lumOff val="35000"/>
                  </a:schemeClr>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7C2C449B-207F-D644-9692-120FA3AB9F12}"/>
              </a:ext>
            </a:extLst>
          </p:cNvPr>
          <p:cNvSpPr>
            <a:spLocks noGrp="1"/>
          </p:cNvSpPr>
          <p:nvPr>
            <p:ph type="dt" sz="half" idx="10"/>
          </p:nvPr>
        </p:nvSpPr>
        <p:spPr>
          <a:xfrm>
            <a:off x="8445500" y="6224587"/>
            <a:ext cx="2286000" cy="365125"/>
          </a:xfrm>
        </p:spPr>
        <p:txBody>
          <a:bodyPr/>
          <a:lstStyle/>
          <a:p>
            <a:fld id="{F253B523-2E92-7447-AF14-D14B212A7211}" type="datetime4">
              <a:rPr lang="it-IT" smtClean="0"/>
              <a:t>2 marzo 2025</a:t>
            </a:fld>
            <a:endParaRPr lang="it-IT"/>
          </a:p>
        </p:txBody>
      </p:sp>
      <p:sp>
        <p:nvSpPr>
          <p:cNvPr id="5" name="Segnaposto piè di pagina 4">
            <a:extLst>
              <a:ext uri="{FF2B5EF4-FFF2-40B4-BE49-F238E27FC236}">
                <a16:creationId xmlns:a16="http://schemas.microsoft.com/office/drawing/2014/main" id="{E4602E30-BCD6-B540-9A70-A2109E6F85DD}"/>
              </a:ext>
            </a:extLst>
          </p:cNvPr>
          <p:cNvSpPr>
            <a:spLocks noGrp="1"/>
          </p:cNvSpPr>
          <p:nvPr>
            <p:ph type="ftr" sz="quarter" idx="11"/>
          </p:nvPr>
        </p:nvSpPr>
        <p:spPr>
          <a:xfrm>
            <a:off x="2572692" y="6224587"/>
            <a:ext cx="5707708" cy="365125"/>
          </a:xfrm>
        </p:spPr>
        <p:txBody>
          <a:bodyPr/>
          <a:lstStyle/>
          <a:p>
            <a:r>
              <a:rPr lang="it-IT"/>
              <a:t>Titolo della Presentazione/Sezione</a:t>
            </a:r>
          </a:p>
        </p:txBody>
      </p:sp>
      <p:sp>
        <p:nvSpPr>
          <p:cNvPr id="6" name="Segnaposto numero diapositiva 5">
            <a:extLst>
              <a:ext uri="{FF2B5EF4-FFF2-40B4-BE49-F238E27FC236}">
                <a16:creationId xmlns:a16="http://schemas.microsoft.com/office/drawing/2014/main" id="{5A169FEF-6CA0-6C4F-867F-1AC8C991C2FE}"/>
              </a:ext>
            </a:extLst>
          </p:cNvPr>
          <p:cNvSpPr>
            <a:spLocks noGrp="1"/>
          </p:cNvSpPr>
          <p:nvPr>
            <p:ph type="sldNum" sz="quarter" idx="12"/>
          </p:nvPr>
        </p:nvSpPr>
        <p:spPr>
          <a:xfrm>
            <a:off x="10896600" y="6224587"/>
            <a:ext cx="858838" cy="365125"/>
          </a:xfrm>
        </p:spPr>
        <p:txBody>
          <a:bodyPr/>
          <a:lstStyle/>
          <a:p>
            <a:fld id="{DD589A36-170F-7348-BCDB-23CF9D860473}" type="slidenum">
              <a:rPr lang="it-IT" smtClean="0"/>
              <a:t>‹N›</a:t>
            </a:fld>
            <a:endParaRPr lang="it-IT"/>
          </a:p>
        </p:txBody>
      </p:sp>
      <p:pic>
        <p:nvPicPr>
          <p:cNvPr id="8" name="Immagine 7">
            <a:extLst>
              <a:ext uri="{FF2B5EF4-FFF2-40B4-BE49-F238E27FC236}">
                <a16:creationId xmlns:a16="http://schemas.microsoft.com/office/drawing/2014/main" id="{F06C1859-7B1B-464F-9B19-EFB05CA7F25F}"/>
              </a:ext>
            </a:extLst>
          </p:cNvPr>
          <p:cNvPicPr>
            <a:picLocks noChangeAspect="1"/>
          </p:cNvPicPr>
          <p:nvPr userDrawn="1"/>
        </p:nvPicPr>
        <p:blipFill>
          <a:blip r:embed="rId2"/>
          <a:stretch>
            <a:fillRect/>
          </a:stretch>
        </p:blipFill>
        <p:spPr>
          <a:xfrm>
            <a:off x="515508" y="6250912"/>
            <a:ext cx="1714284" cy="288000"/>
          </a:xfrm>
          <a:prstGeom prst="rect">
            <a:avLst/>
          </a:prstGeom>
        </p:spPr>
      </p:pic>
      <p:pic>
        <p:nvPicPr>
          <p:cNvPr id="9" name="Picture 7" descr="A picture containing logo&#10;&#10;Description automatically generated">
            <a:extLst>
              <a:ext uri="{FF2B5EF4-FFF2-40B4-BE49-F238E27FC236}">
                <a16:creationId xmlns:a16="http://schemas.microsoft.com/office/drawing/2014/main" id="{36D0C2EC-21E4-4EFF-AA6F-D62D2065CBDE}"/>
              </a:ext>
            </a:extLst>
          </p:cNvPr>
          <p:cNvPicPr>
            <a:picLocks noChangeAspect="1"/>
          </p:cNvPicPr>
          <p:nvPr userDrawn="1"/>
        </p:nvPicPr>
        <p:blipFill>
          <a:blip r:embed="rId3"/>
          <a:stretch>
            <a:fillRect/>
          </a:stretch>
        </p:blipFill>
        <p:spPr>
          <a:xfrm>
            <a:off x="3875960" y="6199313"/>
            <a:ext cx="936803" cy="516635"/>
          </a:xfrm>
          <a:prstGeom prst="rect">
            <a:avLst/>
          </a:prstGeom>
        </p:spPr>
      </p:pic>
      <p:pic>
        <p:nvPicPr>
          <p:cNvPr id="10" name="Immagine 6" descr="Immagine che contiene disegnando&#10;&#10;Descrizione generata automaticamente">
            <a:extLst>
              <a:ext uri="{FF2B5EF4-FFF2-40B4-BE49-F238E27FC236}">
                <a16:creationId xmlns:a16="http://schemas.microsoft.com/office/drawing/2014/main" id="{9BB3FEA3-9FFA-4135-B14B-7F0982D96AE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13146" y="6119493"/>
            <a:ext cx="627992" cy="550837"/>
          </a:xfrm>
          <a:prstGeom prst="rect">
            <a:avLst/>
          </a:prstGeom>
        </p:spPr>
      </p:pic>
      <p:pic>
        <p:nvPicPr>
          <p:cNvPr id="11" name="image3.jpeg">
            <a:extLst>
              <a:ext uri="{FF2B5EF4-FFF2-40B4-BE49-F238E27FC236}">
                <a16:creationId xmlns:a16="http://schemas.microsoft.com/office/drawing/2014/main" id="{97B84861-CE57-402F-AF9A-9B679C0C4A82}"/>
              </a:ext>
            </a:extLst>
          </p:cNvPr>
          <p:cNvPicPr/>
          <p:nvPr userDrawn="1"/>
        </p:nvPicPr>
        <p:blipFill>
          <a:blip r:embed="rId5" cstate="print"/>
          <a:stretch>
            <a:fillRect/>
          </a:stretch>
        </p:blipFill>
        <p:spPr>
          <a:xfrm>
            <a:off x="6137005" y="6234940"/>
            <a:ext cx="627991" cy="425849"/>
          </a:xfrm>
          <a:prstGeom prst="rect">
            <a:avLst/>
          </a:prstGeom>
        </p:spPr>
      </p:pic>
      <p:pic>
        <p:nvPicPr>
          <p:cNvPr id="1026" name="Picture 2">
            <a:extLst>
              <a:ext uri="{FF2B5EF4-FFF2-40B4-BE49-F238E27FC236}">
                <a16:creationId xmlns:a16="http://schemas.microsoft.com/office/drawing/2014/main" id="{AE5F8D07-7A03-87A5-8016-391243D0F54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048954" y="6206745"/>
            <a:ext cx="1141597" cy="44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35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F49B507-8551-CC47-91BD-DBB3E40CD605}"/>
              </a:ext>
            </a:extLst>
          </p:cNvPr>
          <p:cNvSpPr>
            <a:spLocks noGrp="1"/>
          </p:cNvSpPr>
          <p:nvPr>
            <p:ph type="title"/>
          </p:nvPr>
        </p:nvSpPr>
        <p:spPr>
          <a:xfrm>
            <a:off x="419100" y="365125"/>
            <a:ext cx="11222038" cy="993775"/>
          </a:xfrm>
          <a:prstGeom prst="rect">
            <a:avLst/>
          </a:prstGeom>
        </p:spPr>
        <p:txBody>
          <a:bodyPr vert="horz" lIns="91440" tIns="45720" rIns="91440" bIns="45720" rtlCol="0" anchor="t">
            <a:no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3411DEE-4AD8-E74D-AEA0-F1709A493D7D}"/>
              </a:ext>
            </a:extLst>
          </p:cNvPr>
          <p:cNvSpPr>
            <a:spLocks noGrp="1"/>
          </p:cNvSpPr>
          <p:nvPr>
            <p:ph type="body" idx="1"/>
          </p:nvPr>
        </p:nvSpPr>
        <p:spPr>
          <a:xfrm>
            <a:off x="419911" y="1532404"/>
            <a:ext cx="11222038" cy="4344521"/>
          </a:xfrm>
          <a:prstGeom prst="rect">
            <a:avLst/>
          </a:prstGeom>
        </p:spPr>
        <p:txBody>
          <a:bodyPr vert="horz" lIns="91440" tIns="45720" rIns="91440" bIns="45720" rtlCol="0" anchor="ctr">
            <a:noAutofit/>
          </a:body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7F7DADEC-74B6-2245-817D-CEA23C0FF55F}"/>
              </a:ext>
            </a:extLst>
          </p:cNvPr>
          <p:cNvSpPr>
            <a:spLocks noGrp="1"/>
          </p:cNvSpPr>
          <p:nvPr>
            <p:ph type="dt" sz="half" idx="2"/>
          </p:nvPr>
        </p:nvSpPr>
        <p:spPr>
          <a:xfrm>
            <a:off x="8445500" y="6224587"/>
            <a:ext cx="2286000" cy="365125"/>
          </a:xfrm>
          <a:prstGeom prst="rect">
            <a:avLst/>
          </a:prstGeom>
        </p:spPr>
        <p:txBody>
          <a:bodyPr vert="horz" lIns="72000" tIns="0" rIns="72000" bIns="0" rtlCol="0" anchor="b"/>
          <a:lstStyle>
            <a:lvl1pPr algn="r">
              <a:defRPr sz="1400" b="0" i="0">
                <a:solidFill>
                  <a:srgbClr val="003A70"/>
                </a:solidFill>
                <a:latin typeface="Luiss Sans" pitchFamily="2" charset="0"/>
                <a:ea typeface="Luiss Sans" pitchFamily="2" charset="0"/>
                <a:cs typeface="Luiss Sans" pitchFamily="2" charset="0"/>
              </a:defRPr>
            </a:lvl1pPr>
          </a:lstStyle>
          <a:p>
            <a:fld id="{C2849C77-4588-A247-BA4F-6AA75438280F}" type="datetime4">
              <a:rPr lang="it-IT" smtClean="0"/>
              <a:t>2 marzo 2025</a:t>
            </a:fld>
            <a:endParaRPr lang="it-IT"/>
          </a:p>
        </p:txBody>
      </p:sp>
      <p:sp>
        <p:nvSpPr>
          <p:cNvPr id="5" name="Segnaposto piè di pagina 4">
            <a:extLst>
              <a:ext uri="{FF2B5EF4-FFF2-40B4-BE49-F238E27FC236}">
                <a16:creationId xmlns:a16="http://schemas.microsoft.com/office/drawing/2014/main" id="{9E383537-6367-1443-9D86-622943D14FE7}"/>
              </a:ext>
            </a:extLst>
          </p:cNvPr>
          <p:cNvSpPr>
            <a:spLocks noGrp="1"/>
          </p:cNvSpPr>
          <p:nvPr>
            <p:ph type="ftr" sz="quarter" idx="3"/>
          </p:nvPr>
        </p:nvSpPr>
        <p:spPr>
          <a:xfrm>
            <a:off x="2572692" y="6224587"/>
            <a:ext cx="5707708" cy="365125"/>
          </a:xfrm>
          <a:prstGeom prst="rect">
            <a:avLst/>
          </a:prstGeom>
        </p:spPr>
        <p:txBody>
          <a:bodyPr vert="horz" lIns="72000" tIns="0" rIns="72000" bIns="0" rtlCol="0" anchor="b"/>
          <a:lstStyle>
            <a:lvl1pPr algn="l">
              <a:defRPr sz="1400" b="1" i="0">
                <a:solidFill>
                  <a:srgbClr val="003A70"/>
                </a:solidFill>
                <a:latin typeface="Luiss Sans" pitchFamily="2" charset="0"/>
                <a:ea typeface="Luiss Sans" pitchFamily="2" charset="0"/>
                <a:cs typeface="Luiss Sans" pitchFamily="2" charset="0"/>
              </a:defRPr>
            </a:lvl1pPr>
          </a:lstStyle>
          <a:p>
            <a:r>
              <a:rPr lang="it-IT"/>
              <a:t>Titolo della Presentazione/Sezione</a:t>
            </a:r>
          </a:p>
        </p:txBody>
      </p:sp>
      <p:sp>
        <p:nvSpPr>
          <p:cNvPr id="6" name="Segnaposto numero diapositiva 5">
            <a:extLst>
              <a:ext uri="{FF2B5EF4-FFF2-40B4-BE49-F238E27FC236}">
                <a16:creationId xmlns:a16="http://schemas.microsoft.com/office/drawing/2014/main" id="{7EC8A305-BBBD-9C45-8197-11A6CAC5920F}"/>
              </a:ext>
            </a:extLst>
          </p:cNvPr>
          <p:cNvSpPr>
            <a:spLocks noGrp="1"/>
          </p:cNvSpPr>
          <p:nvPr>
            <p:ph type="sldNum" sz="quarter" idx="4"/>
          </p:nvPr>
        </p:nvSpPr>
        <p:spPr>
          <a:xfrm>
            <a:off x="10896600" y="6224587"/>
            <a:ext cx="858838" cy="365125"/>
          </a:xfrm>
          <a:prstGeom prst="rect">
            <a:avLst/>
          </a:prstGeom>
        </p:spPr>
        <p:txBody>
          <a:bodyPr vert="horz" lIns="72000" tIns="0" rIns="72000" bIns="0" rtlCol="0" anchor="b"/>
          <a:lstStyle>
            <a:lvl1pPr algn="r">
              <a:defRPr sz="1400" b="0" i="0">
                <a:solidFill>
                  <a:srgbClr val="003A70"/>
                </a:solidFill>
                <a:latin typeface="Luiss Sans" pitchFamily="2" charset="0"/>
                <a:ea typeface="Luiss Sans" pitchFamily="2" charset="0"/>
                <a:cs typeface="Luiss Sans" pitchFamily="2" charset="0"/>
              </a:defRPr>
            </a:lvl1pPr>
          </a:lstStyle>
          <a:p>
            <a:fld id="{DD589A36-170F-7348-BCDB-23CF9D860473}" type="slidenum">
              <a:rPr lang="it-IT" smtClean="0"/>
              <a:pPr/>
              <a:t>‹N›</a:t>
            </a:fld>
            <a:endParaRPr lang="it-IT"/>
          </a:p>
        </p:txBody>
      </p:sp>
    </p:spTree>
    <p:extLst>
      <p:ext uri="{BB962C8B-B14F-4D97-AF65-F5344CB8AC3E}">
        <p14:creationId xmlns:p14="http://schemas.microsoft.com/office/powerpoint/2010/main" val="1842514107"/>
      </p:ext>
    </p:extLst>
  </p:cSld>
  <p:clrMap bg1="lt1" tx1="dk1" bg2="lt2" tx2="dk2" accent1="accent1" accent2="accent2" accent3="accent3" accent4="accent4" accent5="accent5" accent6="accent6" hlink="hlink" folHlink="folHlink"/>
  <p:sldLayoutIdLst>
    <p:sldLayoutId id="2147483694" r:id="rId1"/>
    <p:sldLayoutId id="2147483662" r:id="rId2"/>
    <p:sldLayoutId id="2147483663" r:id="rId3"/>
    <p:sldLayoutId id="2147483695" r:id="rId4"/>
    <p:sldLayoutId id="2147483696" r:id="rId5"/>
    <p:sldLayoutId id="2147483697" r:id="rId6"/>
    <p:sldLayoutId id="2147483698" r:id="rId7"/>
    <p:sldLayoutId id="2147483699" r:id="rId8"/>
    <p:sldLayoutId id="2147483692" r:id="rId9"/>
    <p:sldLayoutId id="2147483670" r:id="rId10"/>
    <p:sldLayoutId id="2147483671" r:id="rId11"/>
    <p:sldLayoutId id="2147483672" r:id="rId12"/>
  </p:sldLayoutIdLst>
  <p:hf hdr="0" dt="0"/>
  <p:txStyles>
    <p:titleStyle>
      <a:lvl1pPr algn="l" defTabSz="914400" rtl="0" eaLnBrk="1" latinLnBrk="0" hangingPunct="1">
        <a:lnSpc>
          <a:spcPct val="90000"/>
        </a:lnSpc>
        <a:spcBef>
          <a:spcPct val="0"/>
        </a:spcBef>
        <a:buNone/>
        <a:defRPr sz="2600" b="0" i="0" kern="1200">
          <a:solidFill>
            <a:srgbClr val="003A70"/>
          </a:solidFill>
          <a:latin typeface="Luiss Sans" pitchFamily="2" charset="0"/>
          <a:ea typeface="Luiss Sans" pitchFamily="2" charset="0"/>
          <a:cs typeface="Luiss Sans" pitchFamily="2" charset="0"/>
        </a:defRPr>
      </a:lvl1pPr>
    </p:titleStyle>
    <p:bodyStyle>
      <a:lvl1pPr marL="228600" indent="-228600" algn="l" defTabSz="914400" rtl="0" eaLnBrk="1" latinLnBrk="0" hangingPunct="1">
        <a:lnSpc>
          <a:spcPct val="110000"/>
        </a:lnSpc>
        <a:spcBef>
          <a:spcPts val="1800"/>
        </a:spcBef>
        <a:buFont typeface="Arial" panose="020B0604020202020204" pitchFamily="34" charset="0"/>
        <a:buChar char="•"/>
        <a:defRPr sz="3200" b="0" i="0" kern="1200">
          <a:solidFill>
            <a:schemeClr val="tx1">
              <a:lumMod val="65000"/>
              <a:lumOff val="35000"/>
            </a:schemeClr>
          </a:solidFill>
          <a:latin typeface="Luiss Sans" pitchFamily="2" charset="0"/>
          <a:ea typeface="Luiss Sans" pitchFamily="2" charset="0"/>
          <a:cs typeface="Luiss Sans"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331">
          <p15:clr>
            <a:srgbClr val="F26B43"/>
          </p15:clr>
        </p15:guide>
        <p15:guide id="7" orient="horz" pos="346">
          <p15:clr>
            <a:srgbClr val="F26B43"/>
          </p15:clr>
        </p15:guide>
        <p15:guide id="8" orient="horz" pos="3981">
          <p15:clr>
            <a:srgbClr val="F26B43"/>
          </p15:clr>
        </p15:guide>
        <p15:guide id="9" orient="horz" pos="300">
          <p15:clr>
            <a:srgbClr val="F26B43"/>
          </p15:clr>
        </p15:guide>
        <p15:guide id="10" orient="horz" pos="958">
          <p15:clr>
            <a:srgbClr val="F26B43"/>
          </p15:clr>
        </p15:guide>
        <p15:guide id="11" orient="horz" pos="3702">
          <p15:clr>
            <a:srgbClr val="F26B43"/>
          </p15:clr>
        </p15:guide>
        <p15:guide id="12" pos="73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7D3803-E683-4367-BE59-9D3DFC4BFCEC}"/>
              </a:ext>
            </a:extLst>
          </p:cNvPr>
          <p:cNvSpPr>
            <a:spLocks noGrp="1"/>
          </p:cNvSpPr>
          <p:nvPr>
            <p:ph type="ctrTitle"/>
          </p:nvPr>
        </p:nvSpPr>
        <p:spPr>
          <a:xfrm>
            <a:off x="185720" y="1636688"/>
            <a:ext cx="11189995" cy="3490186"/>
          </a:xfrm>
        </p:spPr>
        <p:txBody>
          <a:bodyPr/>
          <a:lstStyle/>
          <a:p>
            <a:r>
              <a:rPr lang="en-US" sz="3200" dirty="0">
                <a:latin typeface="Luiss Sans"/>
              </a:rPr>
              <a:t>	</a:t>
            </a:r>
            <a:r>
              <a:rPr lang="en-US" sz="3200" dirty="0" err="1">
                <a:latin typeface="Luiss Sans"/>
              </a:rPr>
              <a:t>Diritto</a:t>
            </a:r>
            <a:r>
              <a:rPr lang="en-US" sz="3200" dirty="0">
                <a:latin typeface="Luiss Sans"/>
              </a:rPr>
              <a:t> </a:t>
            </a:r>
            <a:r>
              <a:rPr lang="en-US" sz="3200" dirty="0" err="1">
                <a:latin typeface="Luiss Sans"/>
              </a:rPr>
              <a:t>pubblico</a:t>
            </a:r>
            <a:r>
              <a:rPr lang="en-US" sz="3200" dirty="0">
                <a:latin typeface="Luiss Sans"/>
              </a:rPr>
              <a:t> </a:t>
            </a:r>
            <a:r>
              <a:rPr lang="en-US" sz="3200" dirty="0" err="1">
                <a:latin typeface="Luiss Sans"/>
              </a:rPr>
              <a:t>dell’</a:t>
            </a:r>
            <a:r>
              <a:rPr lang="en-US" sz="3200" i="1" dirty="0" err="1">
                <a:latin typeface="Luiss Sans"/>
              </a:rPr>
              <a:t>Innovazione</a:t>
            </a:r>
            <a:r>
              <a:rPr lang="en-US" sz="3200" dirty="0">
                <a:latin typeface="Luiss Sans"/>
              </a:rPr>
              <a:t> e </a:t>
            </a:r>
            <a:r>
              <a:rPr lang="en-US" sz="3200" dirty="0" err="1">
                <a:latin typeface="Luiss Sans"/>
              </a:rPr>
              <a:t>della</a:t>
            </a:r>
            <a:r>
              <a:rPr lang="en-US" sz="3200" dirty="0">
                <a:latin typeface="Luiss Sans"/>
              </a:rPr>
              <a:t> </a:t>
            </a:r>
            <a:r>
              <a:rPr lang="en-US" sz="3200" i="1" dirty="0" err="1">
                <a:latin typeface="Luiss Sans"/>
              </a:rPr>
              <a:t>Sostenibilità</a:t>
            </a:r>
            <a:r>
              <a:rPr lang="en-US" sz="3200" dirty="0">
                <a:latin typeface="Luiss Sans"/>
              </a:rPr>
              <a:t> </a:t>
            </a:r>
            <a:br>
              <a:rPr lang="en-US" sz="3200" dirty="0">
                <a:latin typeface="Luiss Sans"/>
              </a:rPr>
            </a:br>
            <a:br>
              <a:rPr lang="en-US" sz="3200" dirty="0">
                <a:latin typeface="Luiss Sans"/>
              </a:rPr>
            </a:br>
            <a:r>
              <a:rPr lang="en-US" sz="3200" dirty="0">
                <a:latin typeface="Luiss Sans"/>
              </a:rPr>
              <a:t>	</a:t>
            </a:r>
            <a:r>
              <a:rPr lang="en-US" sz="2400" dirty="0">
                <a:latin typeface="Luiss Sans"/>
              </a:rPr>
              <a:t>PRINCIPIO DEL RISULTATO E DNSH</a:t>
            </a:r>
            <a:br>
              <a:rPr lang="en-US" sz="2400" dirty="0">
                <a:latin typeface="Luiss Sans"/>
              </a:rPr>
            </a:br>
            <a:r>
              <a:rPr lang="en-US" sz="2400" dirty="0">
                <a:latin typeface="Luiss Sans"/>
              </a:rPr>
              <a:t>             </a:t>
            </a:r>
            <a:br>
              <a:rPr lang="en-US" sz="2400" dirty="0">
                <a:latin typeface="Luiss Sans"/>
              </a:rPr>
            </a:br>
            <a:r>
              <a:rPr lang="en-US" sz="2400" dirty="0">
                <a:latin typeface="Luiss Sans"/>
              </a:rPr>
              <a:t>             </a:t>
            </a:r>
            <a:br>
              <a:rPr lang="en-US" sz="3200" dirty="0">
                <a:latin typeface="Luiss Sans"/>
              </a:rPr>
            </a:br>
            <a:r>
              <a:rPr lang="en-US" sz="3200" dirty="0">
                <a:latin typeface="Luiss Sans"/>
              </a:rPr>
              <a:t>	</a:t>
            </a:r>
            <a:r>
              <a:rPr lang="en-US" sz="2400" dirty="0">
                <a:latin typeface="Luiss Sans"/>
              </a:rPr>
              <a:t>3 </a:t>
            </a:r>
            <a:r>
              <a:rPr lang="en-US" sz="2400" dirty="0" err="1">
                <a:latin typeface="Luiss Sans"/>
              </a:rPr>
              <a:t>marzo</a:t>
            </a:r>
            <a:r>
              <a:rPr lang="en-US" sz="2400">
                <a:latin typeface="Luiss Sans"/>
              </a:rPr>
              <a:t> 2025</a:t>
            </a:r>
            <a:br>
              <a:rPr lang="en-US" dirty="0">
                <a:latin typeface="Luiss Sans"/>
              </a:rPr>
            </a:br>
            <a:br>
              <a:rPr lang="en-US" dirty="0">
                <a:latin typeface="Luiss Sans"/>
              </a:rPr>
            </a:br>
            <a:endParaRPr lang="en-US" dirty="0">
              <a:latin typeface="Luiss Sans"/>
            </a:endParaRPr>
          </a:p>
        </p:txBody>
      </p:sp>
      <p:sp>
        <p:nvSpPr>
          <p:cNvPr id="5" name="Segnaposto testo 4">
            <a:extLst>
              <a:ext uri="{FF2B5EF4-FFF2-40B4-BE49-F238E27FC236}">
                <a16:creationId xmlns:a16="http://schemas.microsoft.com/office/drawing/2014/main" id="{A8E4A225-89D1-4713-B7B6-24A1E43B17E9}"/>
              </a:ext>
            </a:extLst>
          </p:cNvPr>
          <p:cNvSpPr>
            <a:spLocks noGrp="1"/>
          </p:cNvSpPr>
          <p:nvPr>
            <p:ph type="body" sz="quarter" idx="11"/>
          </p:nvPr>
        </p:nvSpPr>
        <p:spPr>
          <a:xfrm>
            <a:off x="530225" y="862117"/>
            <a:ext cx="6889750" cy="65870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2049094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7D538-E6B7-3A96-7381-CBDEAD0AD4B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4597C5D-DEF7-C0D7-D95A-88B88420F349}"/>
              </a:ext>
            </a:extLst>
          </p:cNvPr>
          <p:cNvSpPr>
            <a:spLocks noGrp="1"/>
          </p:cNvSpPr>
          <p:nvPr>
            <p:ph type="ctrTitle"/>
          </p:nvPr>
        </p:nvSpPr>
        <p:spPr>
          <a:xfrm>
            <a:off x="939453" y="1198880"/>
            <a:ext cx="9920614" cy="5693866"/>
          </a:xfrm>
        </p:spPr>
        <p:txBody>
          <a:bodyPr/>
          <a:lstStyle/>
          <a:p>
            <a:pPr lvl="0">
              <a:lnSpc>
                <a:spcPct val="100000"/>
              </a:lnSpc>
            </a:pPr>
            <a:r>
              <a:rPr lang="it-IT" sz="2400" dirty="0"/>
              <a:t>Principio del risultato e sindacato giurisdizionale Cons. Stato 26 marzo 2024, n. 2866</a:t>
            </a:r>
            <a:br>
              <a:rPr lang="it-IT" sz="2000" b="0" dirty="0"/>
            </a:br>
            <a:br>
              <a:rPr lang="it-IT" sz="2600" b="0" dirty="0"/>
            </a:br>
            <a:r>
              <a:rPr lang="it-IT" sz="2600" b="0" dirty="0"/>
              <a:t>- principio del risultato non è antagonista rispetto al principio di legalità</a:t>
            </a:r>
            <a:br>
              <a:rPr lang="it-IT" sz="2600" b="0" dirty="0"/>
            </a:br>
            <a:r>
              <a:rPr lang="it-IT" sz="2600" b="0" dirty="0"/>
              <a:t>«il risultato concorre ad integrare il paradigma normativo del provvedimento e dunque ad “ampliare il perimetro del sindacato giurisdizionale piuttosto che diminuirlo”, facendo “transitare nell’area della legittimità, e quindi della </a:t>
            </a:r>
            <a:r>
              <a:rPr lang="it-IT" sz="2600" b="0" dirty="0" err="1"/>
              <a:t>giustiziabilità</a:t>
            </a:r>
            <a:r>
              <a:rPr lang="it-IT" sz="2600" b="0" dirty="0"/>
              <a:t>, opzioni e scelte che sinora si pensava attenessero al merito e fossero come tali insindacabili»</a:t>
            </a:r>
            <a:br>
              <a:rPr lang="it-IT" sz="2600" dirty="0"/>
            </a:br>
            <a:br>
              <a:rPr lang="it-IT" sz="2000" b="0" dirty="0"/>
            </a:br>
            <a:br>
              <a:rPr lang="it-IT" sz="2000" b="0" dirty="0"/>
            </a:br>
            <a:br>
              <a:rPr lang="it-IT" sz="2000" b="0" dirty="0"/>
            </a:br>
            <a:br>
              <a:rPr lang="it-IT" sz="2000" b="0" dirty="0"/>
            </a:br>
            <a:br>
              <a:rPr lang="en-US" sz="2000" b="0" dirty="0">
                <a:latin typeface="Luiss Sans"/>
                <a:sym typeface="Wingdings" pitchFamily="2" charset="2"/>
              </a:rPr>
            </a:br>
            <a:br>
              <a:rPr lang="en-US" sz="2000" dirty="0">
                <a:latin typeface="Luiss Sans"/>
              </a:rPr>
            </a:br>
            <a:endParaRPr lang="en-US" sz="2000" dirty="0">
              <a:latin typeface="Luiss Sans"/>
            </a:endParaRPr>
          </a:p>
        </p:txBody>
      </p:sp>
      <p:sp>
        <p:nvSpPr>
          <p:cNvPr id="5" name="Segnaposto testo 4">
            <a:extLst>
              <a:ext uri="{FF2B5EF4-FFF2-40B4-BE49-F238E27FC236}">
                <a16:creationId xmlns:a16="http://schemas.microsoft.com/office/drawing/2014/main" id="{38B2C71A-29C6-E7E9-81DC-B99A6F0944BF}"/>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954157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6BB72-F016-A8F7-3359-F93803B1E69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76A98F1-86E6-AD12-AB0E-9A92FCA88C7C}"/>
              </a:ext>
            </a:extLst>
          </p:cNvPr>
          <p:cNvSpPr>
            <a:spLocks noGrp="1"/>
          </p:cNvSpPr>
          <p:nvPr>
            <p:ph type="ctrTitle"/>
          </p:nvPr>
        </p:nvSpPr>
        <p:spPr>
          <a:xfrm>
            <a:off x="939453" y="1219200"/>
            <a:ext cx="9920614" cy="6009337"/>
          </a:xfrm>
        </p:spPr>
        <p:txBody>
          <a:bodyPr/>
          <a:lstStyle/>
          <a:p>
            <a:pPr>
              <a:lnSpc>
                <a:spcPct val="110000"/>
              </a:lnSpc>
            </a:pPr>
            <a:r>
              <a:rPr lang="en-US" sz="2000" dirty="0" err="1">
                <a:latin typeface="Luiss Sans"/>
              </a:rPr>
              <a:t>Risultato</a:t>
            </a:r>
            <a:r>
              <a:rPr lang="en-US" sz="2000" dirty="0">
                <a:latin typeface="Luiss Sans"/>
              </a:rPr>
              <a:t> e </a:t>
            </a:r>
            <a:r>
              <a:rPr lang="en-US" sz="2000" dirty="0" err="1">
                <a:latin typeface="Luiss Sans"/>
              </a:rPr>
              <a:t>legalità</a:t>
            </a:r>
            <a:r>
              <a:rPr lang="en-US" sz="2000" dirty="0">
                <a:latin typeface="Luiss Sans"/>
              </a:rPr>
              <a:t>: Cons. </a:t>
            </a:r>
            <a:r>
              <a:rPr lang="en-US" sz="2000" dirty="0" err="1">
                <a:latin typeface="Luiss Sans"/>
              </a:rPr>
              <a:t>Stato</a:t>
            </a:r>
            <a:r>
              <a:rPr lang="en-US" sz="2000" dirty="0">
                <a:latin typeface="Luiss Sans"/>
              </a:rPr>
              <a:t> 27 </a:t>
            </a:r>
            <a:r>
              <a:rPr lang="en-US" sz="2000" dirty="0" err="1">
                <a:latin typeface="Luiss Sans"/>
              </a:rPr>
              <a:t>maggio</a:t>
            </a:r>
            <a:r>
              <a:rPr lang="en-US" sz="2000" dirty="0">
                <a:latin typeface="Luiss Sans"/>
              </a:rPr>
              <a:t> 2024 n. 4701</a:t>
            </a:r>
            <a:br>
              <a:rPr lang="en-US" sz="2000" dirty="0">
                <a:latin typeface="Luiss Sans"/>
              </a:rPr>
            </a:br>
            <a:br>
              <a:rPr lang="en-US" sz="2000" dirty="0">
                <a:latin typeface="Luiss Sans"/>
              </a:rPr>
            </a:br>
            <a:r>
              <a:rPr lang="en-US" sz="1600" b="0" dirty="0">
                <a:latin typeface="Luiss Sans"/>
              </a:rPr>
              <a:t>- </a:t>
            </a:r>
            <a:r>
              <a:rPr lang="en-US" sz="1600" b="0" dirty="0" err="1">
                <a:latin typeface="Luiss Sans"/>
              </a:rPr>
              <a:t>Fattispecie</a:t>
            </a:r>
            <a:r>
              <a:rPr lang="en-US" sz="1600" b="0" dirty="0">
                <a:latin typeface="Luiss Sans"/>
              </a:rPr>
              <a:t>: </a:t>
            </a:r>
            <a:r>
              <a:rPr lang="it-IT" sz="1600" b="0" dirty="0">
                <a:effectLst/>
                <a:latin typeface="Luiss Sans"/>
                <a:ea typeface="Calibri" panose="020F0502020204030204" pitchFamily="34" charset="0"/>
                <a:cs typeface="Times New Roman" panose="02020603050405020304" pitchFamily="18" charset="0"/>
              </a:rPr>
              <a:t>affidamento del multiservizio tecnologico presso gli immobili di proprietà o in uso alle aziende e istituti sanitari del </a:t>
            </a:r>
            <a:r>
              <a:rPr lang="it-IT" sz="1600" b="0" dirty="0" err="1">
                <a:effectLst/>
                <a:latin typeface="Luiss Sans"/>
                <a:ea typeface="Calibri" panose="020F0502020204030204" pitchFamily="34" charset="0"/>
                <a:cs typeface="Times New Roman" panose="02020603050405020304" pitchFamily="18" charset="0"/>
              </a:rPr>
              <a:t>s.s.r</a:t>
            </a:r>
            <a:r>
              <a:rPr lang="it-IT" sz="1600" b="0" dirty="0">
                <a:effectLst/>
                <a:latin typeface="Luiss Sans"/>
                <a:ea typeface="Calibri" panose="020F0502020204030204" pitchFamily="34" charset="0"/>
                <a:cs typeface="Times New Roman" panose="02020603050405020304" pitchFamily="18" charset="0"/>
              </a:rPr>
              <a:t>. della Regione Campania</a:t>
            </a:r>
            <a:br>
              <a:rPr lang="it-IT" sz="1600" b="0" dirty="0">
                <a:effectLst/>
                <a:latin typeface="Luiss Sans"/>
                <a:ea typeface="Calibri" panose="020F0502020204030204" pitchFamily="34" charset="0"/>
                <a:cs typeface="Times New Roman" panose="02020603050405020304" pitchFamily="18" charset="0"/>
              </a:rPr>
            </a:br>
            <a:r>
              <a:rPr lang="it-IT" sz="1600" b="0" dirty="0">
                <a:effectLst/>
                <a:latin typeface="Luiss Sans"/>
                <a:ea typeface="Calibri" panose="020F0502020204030204" pitchFamily="34" charset="0"/>
                <a:cs typeface="Times New Roman" panose="02020603050405020304" pitchFamily="18" charset="0"/>
              </a:rPr>
              <a:t>- Censura: i criteri ambientali minimi richiamati nell’art. 14 del Disciplinare tecnico non erano coerentemente declinati nella legge di gara (servivano specifiche tecniche). </a:t>
            </a:r>
            <a:br>
              <a:rPr lang="it-IT" sz="1600" b="0" dirty="0">
                <a:effectLst/>
                <a:latin typeface="Luiss Sans"/>
                <a:ea typeface="Calibri" panose="020F0502020204030204" pitchFamily="34" charset="0"/>
                <a:cs typeface="Times New Roman" panose="02020603050405020304" pitchFamily="18" charset="0"/>
              </a:rPr>
            </a:br>
            <a:r>
              <a:rPr lang="it-IT" sz="1600" b="0" dirty="0">
                <a:effectLst/>
                <a:latin typeface="Luiss Sans"/>
                <a:ea typeface="Calibri" panose="020F0502020204030204" pitchFamily="34" charset="0"/>
                <a:cs typeface="Times New Roman" panose="02020603050405020304" pitchFamily="18" charset="0"/>
              </a:rPr>
              <a:t>- Soluzione : «l</a:t>
            </a:r>
            <a:r>
              <a:rPr lang="it-IT" sz="1600" b="0" kern="100" dirty="0">
                <a:effectLst/>
                <a:latin typeface="Luiss Sans"/>
                <a:ea typeface="Calibri" panose="020F0502020204030204" pitchFamily="34" charset="0"/>
                <a:cs typeface="Times New Roman" panose="02020603050405020304" pitchFamily="18" charset="0"/>
              </a:rPr>
              <a:t>a tesi della eterointegrazione …, stante la genericità sul punto di disciplinare e capitolato, e la conseguente necessità di integrarne </a:t>
            </a:r>
            <a:r>
              <a:rPr lang="it-IT" sz="1600" b="0" i="1" kern="100" dirty="0">
                <a:effectLst/>
                <a:latin typeface="Luiss Sans"/>
                <a:ea typeface="Calibri" panose="020F0502020204030204" pitchFamily="34" charset="0"/>
                <a:cs typeface="Times New Roman" panose="02020603050405020304" pitchFamily="18" charset="0"/>
              </a:rPr>
              <a:t>ab </a:t>
            </a:r>
            <a:r>
              <a:rPr lang="it-IT" sz="1600" b="0" i="1" kern="100" dirty="0" err="1">
                <a:effectLst/>
                <a:latin typeface="Luiss Sans"/>
                <a:ea typeface="Calibri" panose="020F0502020204030204" pitchFamily="34" charset="0"/>
                <a:cs typeface="Times New Roman" panose="02020603050405020304" pitchFamily="18" charset="0"/>
              </a:rPr>
              <a:t>extrinseco</a:t>
            </a:r>
            <a:r>
              <a:rPr lang="it-IT" sz="1600" b="0" kern="100" dirty="0">
                <a:effectLst/>
                <a:latin typeface="Luiss Sans"/>
                <a:ea typeface="Calibri" panose="020F0502020204030204" pitchFamily="34" charset="0"/>
                <a:cs typeface="Times New Roman" panose="02020603050405020304" pitchFamily="18" charset="0"/>
              </a:rPr>
              <a:t> la disciplina - ha l’effetto di spostare nella fase di esecuzione del contratto ogni questione relativa alla conformità della prestazione ai criteri ambientali: così contraddicendo la logica del risultato …, che mira piuttosto ad una sollecita definizione, in termini di certezza e stabilità del rapporto negoziale, dei reciproci diritti ed obblighi (posto che lo stesso art. 1, comma 1, del d. lgs. n. 36 del 2023 – ponendosi in linea di coerenza e continuità con risalenti ed autorevoli indicazioni teoriche - costruisce la nozione di risultato in un’ottica di unitarietà strutturale e funzionale fra aggiudicazione ed esecuzione).</a:t>
            </a:r>
            <a:br>
              <a:rPr lang="it-IT" sz="1800" b="0" kern="100" dirty="0">
                <a:effectLst/>
                <a:latin typeface="Luiss Sans"/>
                <a:ea typeface="Calibri" panose="020F0502020204030204" pitchFamily="34" charset="0"/>
                <a:cs typeface="Times New Roman" panose="02020603050405020304" pitchFamily="18" charset="0"/>
              </a:rPr>
            </a:br>
            <a:br>
              <a:rPr lang="en-US" sz="2000" dirty="0">
                <a:latin typeface="Luiss Sans"/>
              </a:rPr>
            </a:br>
            <a:r>
              <a:rPr lang="en-US" sz="2000" dirty="0">
                <a:latin typeface="Luiss Sans"/>
              </a:rPr>
              <a:t> </a:t>
            </a:r>
            <a:br>
              <a:rPr lang="en-US" sz="2000" dirty="0">
                <a:latin typeface="Luiss Sans"/>
              </a:rPr>
            </a:br>
            <a:br>
              <a:rPr lang="en-US" sz="2000" dirty="0">
                <a:latin typeface="Luiss Sans"/>
              </a:rPr>
            </a:br>
            <a:br>
              <a:rPr lang="en-US" sz="2000" dirty="0">
                <a:latin typeface="Luiss Sans"/>
              </a:rPr>
            </a:br>
            <a:br>
              <a:rPr lang="en-US" sz="2000" dirty="0">
                <a:latin typeface="Luiss Sans"/>
              </a:rPr>
            </a:br>
            <a:br>
              <a:rPr lang="en-US" sz="2000" dirty="0">
                <a:latin typeface="Luiss Sans"/>
              </a:rPr>
            </a:br>
            <a:endParaRPr lang="en-US" sz="2000" dirty="0">
              <a:latin typeface="Luiss Sans"/>
            </a:endParaRPr>
          </a:p>
        </p:txBody>
      </p:sp>
      <p:sp>
        <p:nvSpPr>
          <p:cNvPr id="5" name="Segnaposto testo 4">
            <a:extLst>
              <a:ext uri="{FF2B5EF4-FFF2-40B4-BE49-F238E27FC236}">
                <a16:creationId xmlns:a16="http://schemas.microsoft.com/office/drawing/2014/main" id="{A9AE8C79-B1A3-E872-12A1-6A5FE47C6A69}"/>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62527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A0C01-19A4-8AF3-42A5-9074AF47B10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795F828-1C21-610F-E9B7-EABF8E942BD0}"/>
              </a:ext>
            </a:extLst>
          </p:cNvPr>
          <p:cNvSpPr>
            <a:spLocks noGrp="1"/>
          </p:cNvSpPr>
          <p:nvPr>
            <p:ph type="ctrTitle"/>
          </p:nvPr>
        </p:nvSpPr>
        <p:spPr>
          <a:xfrm>
            <a:off x="990253" y="1330960"/>
            <a:ext cx="9920614" cy="3742691"/>
          </a:xfrm>
        </p:spPr>
        <p:txBody>
          <a:bodyPr/>
          <a:lstStyle/>
          <a:p>
            <a:pPr>
              <a:lnSpc>
                <a:spcPct val="107000"/>
              </a:lnSpc>
              <a:spcAft>
                <a:spcPts val="800"/>
              </a:spcAft>
            </a:pPr>
            <a:r>
              <a:rPr lang="en-US" sz="2000" dirty="0">
                <a:latin typeface="Luiss Sans"/>
              </a:rPr>
              <a:t>Segue. </a:t>
            </a:r>
            <a:r>
              <a:rPr lang="en-US" sz="2000" dirty="0" err="1">
                <a:latin typeface="Luiss Sans"/>
              </a:rPr>
              <a:t>CdS</a:t>
            </a:r>
            <a:r>
              <a:rPr lang="en-US" sz="2000" dirty="0">
                <a:latin typeface="Luiss Sans"/>
              </a:rPr>
              <a:t> 4701/2024: SOLUZIONE</a:t>
            </a:r>
            <a:br>
              <a:rPr lang="en-US" sz="1600" b="0" dirty="0">
                <a:latin typeface="Luiss Sans"/>
              </a:rPr>
            </a:br>
            <a:r>
              <a:rPr lang="it-IT" sz="1600" b="0" kern="100" dirty="0">
                <a:latin typeface="Luiss Sans"/>
                <a:ea typeface="Calibri" panose="020F0502020204030204" pitchFamily="34" charset="0"/>
                <a:cs typeface="Times New Roman" panose="02020603050405020304" pitchFamily="18" charset="0"/>
              </a:rPr>
              <a:t>«L</a:t>
            </a:r>
            <a:r>
              <a:rPr lang="it-IT" sz="1600" b="0" kern="100" dirty="0">
                <a:effectLst/>
                <a:latin typeface="Luiss Sans"/>
                <a:ea typeface="Calibri" panose="020F0502020204030204" pitchFamily="34" charset="0"/>
                <a:cs typeface="Times New Roman" panose="02020603050405020304" pitchFamily="18" charset="0"/>
              </a:rPr>
              <a:t>a nozione di risultato … </a:t>
            </a:r>
            <a:r>
              <a:rPr lang="it-IT" sz="1600" b="0" i="1" kern="100" dirty="0">
                <a:effectLst/>
                <a:latin typeface="Luiss Sans"/>
                <a:ea typeface="Calibri" panose="020F0502020204030204" pitchFamily="34" charset="0"/>
                <a:cs typeface="Times New Roman" panose="02020603050405020304" pitchFamily="18" charset="0"/>
              </a:rPr>
              <a:t>non ha riguardo unicamente alla rapidità e alla economicità, ma anche alla qualità della prestazione”; (…)la “migliore offerta” è dunque quella che presenta le migliori condizioni economiche ma solo a parità di requisiti qualitativi richiesti</a:t>
            </a:r>
            <a:r>
              <a:rPr lang="it-IT" sz="1600" b="0" kern="100" dirty="0">
                <a:effectLst/>
                <a:latin typeface="Luiss Sans"/>
                <a:ea typeface="Calibri" panose="020F0502020204030204" pitchFamily="34" charset="0"/>
                <a:cs typeface="Times New Roman" panose="02020603050405020304" pitchFamily="18" charset="0"/>
              </a:rPr>
              <a:t>.</a:t>
            </a:r>
            <a:br>
              <a:rPr lang="it-IT" sz="1600" b="0" kern="100" dirty="0">
                <a:effectLst/>
                <a:latin typeface="Luiss Sans"/>
                <a:ea typeface="Calibri" panose="020F0502020204030204" pitchFamily="34" charset="0"/>
                <a:cs typeface="Times New Roman" panose="02020603050405020304" pitchFamily="18" charset="0"/>
              </a:rPr>
            </a:br>
            <a:r>
              <a:rPr lang="it-IT" sz="1600" b="0" kern="100" dirty="0">
                <a:effectLst/>
                <a:latin typeface="Luiss Sans"/>
                <a:ea typeface="Calibri" panose="020F0502020204030204" pitchFamily="34" charset="0"/>
                <a:cs typeface="Times New Roman" panose="02020603050405020304" pitchFamily="18" charset="0"/>
              </a:rPr>
              <a:t>Non trova dunque giuridico fondamento la tesi per cui la positivizzazione in materia contrattuale del principio del risultato avrebbe sancito il primato logico dell’approvvigionamento: non foss’altro perché tale principio è strettamente correlato a (e condizionato da) quello della fiducia, e dunque si differenza dalla logica del risultato “statico” di cui all’art. 21</a:t>
            </a:r>
            <a:r>
              <a:rPr lang="it-IT" sz="1600" b="0" i="1" kern="100" dirty="0">
                <a:effectLst/>
                <a:latin typeface="Luiss Sans"/>
                <a:ea typeface="Calibri" panose="020F0502020204030204" pitchFamily="34" charset="0"/>
                <a:cs typeface="Times New Roman" panose="02020603050405020304" pitchFamily="18" charset="0"/>
              </a:rPr>
              <a:t>-octies</a:t>
            </a:r>
            <a:r>
              <a:rPr lang="it-IT" sz="1600" b="0" kern="100" dirty="0">
                <a:effectLst/>
                <a:latin typeface="Luiss Sans"/>
                <a:ea typeface="Calibri" panose="020F0502020204030204" pitchFamily="34" charset="0"/>
                <a:cs typeface="Times New Roman" panose="02020603050405020304" pitchFamily="18" charset="0"/>
              </a:rPr>
              <a:t>, comma 2, della legge n. 241 del 1990 per rivolgersi invece alla effettività della tutela degli interessi di natura superindividuale la cui cura è affidata all’amministrazione, fra i quali quello della tutela ambientale assume un ruolo decisamente primario alla luce sia della richiamata Direttiva 2014/24/UE, che del riformato art. 9 della Costituzione. (…)</a:t>
            </a:r>
            <a:br>
              <a:rPr lang="it-IT" sz="1600" b="0" kern="100" dirty="0">
                <a:effectLst/>
                <a:latin typeface="Luiss Sans"/>
                <a:ea typeface="Calibri" panose="020F0502020204030204" pitchFamily="34" charset="0"/>
                <a:cs typeface="Times New Roman" panose="02020603050405020304" pitchFamily="18" charset="0"/>
              </a:rPr>
            </a:br>
            <a:r>
              <a:rPr lang="it-IT" sz="1600" b="0" kern="100" dirty="0">
                <a:effectLst/>
                <a:latin typeface="Luiss Sans"/>
                <a:ea typeface="Calibri" panose="020F0502020204030204" pitchFamily="34" charset="0"/>
                <a:cs typeface="Times New Roman" panose="02020603050405020304" pitchFamily="18" charset="0"/>
              </a:rPr>
              <a:t>A ciò si aggiunga quanto si è già osservato rispetto alla contrarietà al principio del risultato di una legge di gara che genericamente richiami una disciplina non declinata nelle specifiche tecniche, in vista di una successiva integrazione tale da incrementare il tasso di complicazione e di incertezza del contenuto degli obblighi negoziali»</a:t>
            </a:r>
            <a:br>
              <a:rPr lang="it-IT" sz="1600" b="0" kern="100" dirty="0">
                <a:effectLst/>
                <a:latin typeface="Luiss Sans"/>
                <a:ea typeface="Calibri" panose="020F0502020204030204" pitchFamily="34" charset="0"/>
                <a:cs typeface="Times New Roman" panose="02020603050405020304" pitchFamily="18" charset="0"/>
              </a:rPr>
            </a:br>
            <a:endParaRPr lang="en-US" sz="1600" b="0" dirty="0">
              <a:latin typeface="Luiss Sans"/>
            </a:endParaRPr>
          </a:p>
        </p:txBody>
      </p:sp>
      <p:sp>
        <p:nvSpPr>
          <p:cNvPr id="5" name="Segnaposto testo 4">
            <a:extLst>
              <a:ext uri="{FF2B5EF4-FFF2-40B4-BE49-F238E27FC236}">
                <a16:creationId xmlns:a16="http://schemas.microsoft.com/office/drawing/2014/main" id="{3FE058EE-552E-B5D0-E309-7924B75357BF}"/>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3895396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CA258-F2B8-363B-B017-F18118D0549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188E92C-886F-D5D5-1232-31874B38EE97}"/>
              </a:ext>
            </a:extLst>
          </p:cNvPr>
          <p:cNvSpPr>
            <a:spLocks noGrp="1"/>
          </p:cNvSpPr>
          <p:nvPr>
            <p:ph type="ctrTitle"/>
          </p:nvPr>
        </p:nvSpPr>
        <p:spPr>
          <a:xfrm>
            <a:off x="530225" y="1531262"/>
            <a:ext cx="9920614" cy="5539978"/>
          </a:xfrm>
        </p:spPr>
        <p:txBody>
          <a:bodyPr/>
          <a:lstStyle/>
          <a:p>
            <a:pPr lvl="0"/>
            <a:r>
              <a:rPr lang="it-IT" sz="2000" kern="0" dirty="0">
                <a:solidFill>
                  <a:schemeClr val="tx2">
                    <a:lumMod val="75000"/>
                  </a:schemeClr>
                </a:solidFill>
                <a:latin typeface="Luiss Sans"/>
              </a:rPr>
              <a:t>Quale risultato? Costituzionalismo numerico? (AA.VV., in Federalismi n. 3/2025 – PRIN 2022 «Il Governo dei numeri»)</a:t>
            </a:r>
            <a:br>
              <a:rPr lang="it-IT" sz="2000" kern="0" dirty="0">
                <a:solidFill>
                  <a:schemeClr val="tx2">
                    <a:lumMod val="75000"/>
                  </a:schemeClr>
                </a:solidFill>
                <a:latin typeface="Luiss Sans"/>
              </a:rPr>
            </a:br>
            <a:r>
              <a:rPr lang="it-IT" sz="2000" b="0" kern="0" dirty="0">
                <a:solidFill>
                  <a:schemeClr val="tx2">
                    <a:lumMod val="75000"/>
                  </a:schemeClr>
                </a:solidFill>
                <a:latin typeface="Luiss Sans"/>
              </a:rPr>
              <a:t>- ruolo degli indicatori numerici. </a:t>
            </a:r>
            <a:br>
              <a:rPr lang="it-IT" sz="2000" b="0" kern="0" dirty="0">
                <a:solidFill>
                  <a:schemeClr val="tx2">
                    <a:lumMod val="75000"/>
                  </a:schemeClr>
                </a:solidFill>
                <a:latin typeface="Luiss Sans"/>
              </a:rPr>
            </a:br>
            <a:r>
              <a:rPr lang="it-IT" sz="2000" b="0" kern="0" dirty="0">
                <a:solidFill>
                  <a:schemeClr val="tx2">
                    <a:lumMod val="75000"/>
                  </a:schemeClr>
                </a:solidFill>
                <a:latin typeface="Luiss Sans"/>
              </a:rPr>
              <a:t>- Indicatori giuridici </a:t>
            </a:r>
            <a:r>
              <a:rPr lang="it-IT" sz="2000" b="0" kern="0">
                <a:solidFill>
                  <a:schemeClr val="tx2">
                    <a:lumMod val="75000"/>
                  </a:schemeClr>
                </a:solidFill>
                <a:latin typeface="Luiss Sans"/>
              </a:rPr>
              <a:t>globali come strumenti </a:t>
            </a:r>
            <a:r>
              <a:rPr lang="it-IT" sz="2000" b="0" kern="0" dirty="0">
                <a:solidFill>
                  <a:schemeClr val="tx2">
                    <a:lumMod val="75000"/>
                  </a:schemeClr>
                </a:solidFill>
                <a:latin typeface="Luiss Sans"/>
              </a:rPr>
              <a:t>di governance?</a:t>
            </a:r>
            <a:br>
              <a:rPr lang="it-IT" sz="2000" b="0" kern="0" dirty="0">
                <a:solidFill>
                  <a:schemeClr val="tx2">
                    <a:lumMod val="75000"/>
                  </a:schemeClr>
                </a:solidFill>
                <a:latin typeface="Luiss Sans"/>
              </a:rPr>
            </a:br>
            <a:r>
              <a:rPr lang="it-IT" sz="2000" b="0" kern="0" dirty="0">
                <a:solidFill>
                  <a:schemeClr val="tx2">
                    <a:lumMod val="75000"/>
                  </a:schemeClr>
                </a:solidFill>
                <a:latin typeface="Luiss Sans"/>
              </a:rPr>
              <a:t>- quantificazione fenomeni sociali</a:t>
            </a:r>
            <a:br>
              <a:rPr lang="it-IT" sz="2000" b="0" kern="0" dirty="0">
                <a:solidFill>
                  <a:schemeClr val="tx2">
                    <a:lumMod val="75000"/>
                  </a:schemeClr>
                </a:solidFill>
                <a:latin typeface="Luiss Sans"/>
              </a:rPr>
            </a:br>
            <a:r>
              <a:rPr lang="it-IT" sz="2000" b="0" kern="0" dirty="0">
                <a:solidFill>
                  <a:schemeClr val="tx2">
                    <a:lumMod val="75000"/>
                  </a:schemeClr>
                </a:solidFill>
                <a:latin typeface="Luiss Sans"/>
              </a:rPr>
              <a:t>- alla base politiche pubbliche </a:t>
            </a:r>
            <a:br>
              <a:rPr lang="it-IT" sz="2000" b="0" kern="0" dirty="0">
                <a:solidFill>
                  <a:schemeClr val="tx2">
                    <a:lumMod val="75000"/>
                  </a:schemeClr>
                </a:solidFill>
                <a:latin typeface="Luiss Sans"/>
              </a:rPr>
            </a:br>
            <a:r>
              <a:rPr lang="it-IT" sz="2000" b="0" kern="0" dirty="0">
                <a:solidFill>
                  <a:schemeClr val="tx2">
                    <a:lumMod val="75000"/>
                  </a:schemeClr>
                </a:solidFill>
                <a:latin typeface="Luiss Sans"/>
              </a:rPr>
              <a:t>- parametro di ragionevolezza</a:t>
            </a:r>
            <a:br>
              <a:rPr lang="it-IT" sz="2000" b="0" kern="0" dirty="0">
                <a:solidFill>
                  <a:schemeClr val="tx2">
                    <a:lumMod val="75000"/>
                  </a:schemeClr>
                </a:solidFill>
                <a:latin typeface="Luiss Sans"/>
              </a:rPr>
            </a:br>
            <a:r>
              <a:rPr lang="it-IT" sz="2000" b="0" kern="0" dirty="0">
                <a:solidFill>
                  <a:schemeClr val="tx2">
                    <a:lumMod val="75000"/>
                  </a:schemeClr>
                </a:solidFill>
                <a:latin typeface="Luiss Sans"/>
              </a:rPr>
              <a:t>- discrezionalità / imparzialità nella scelta degli indicatori</a:t>
            </a:r>
            <a:br>
              <a:rPr lang="it-IT" sz="2000" b="0" kern="0" dirty="0">
                <a:solidFill>
                  <a:schemeClr val="tx2">
                    <a:lumMod val="75000"/>
                  </a:schemeClr>
                </a:solidFill>
                <a:latin typeface="Luiss Sans"/>
              </a:rPr>
            </a:br>
            <a:r>
              <a:rPr lang="it-IT" sz="2000" b="0" kern="0" dirty="0">
                <a:solidFill>
                  <a:schemeClr val="tx2">
                    <a:lumMod val="75000"/>
                  </a:schemeClr>
                </a:solidFill>
                <a:latin typeface="Luiss Sans"/>
              </a:rPr>
              <a:t>- ruolo della statistica (in particolare di quella ufficiale) e qualità delle fonti. Patrimonio della collettività (art. 10 d.lgs. n. 322/1989)</a:t>
            </a:r>
            <a:br>
              <a:rPr lang="it-IT" sz="2000" b="0" kern="0" dirty="0">
                <a:solidFill>
                  <a:schemeClr val="tx2">
                    <a:lumMod val="75000"/>
                  </a:schemeClr>
                </a:solidFill>
                <a:latin typeface="Luiss Sans"/>
              </a:rPr>
            </a:br>
            <a:r>
              <a:rPr lang="it-IT" sz="2000" b="0" kern="0" dirty="0">
                <a:solidFill>
                  <a:schemeClr val="tx2">
                    <a:lumMod val="75000"/>
                  </a:schemeClr>
                </a:solidFill>
                <a:latin typeface="Luiss Sans"/>
              </a:rPr>
              <a:t>- numeri e democrazia</a:t>
            </a:r>
            <a:br>
              <a:rPr lang="it-IT" sz="2000" b="0" kern="0" dirty="0">
                <a:solidFill>
                  <a:schemeClr val="tx2">
                    <a:lumMod val="75000"/>
                  </a:schemeClr>
                </a:solidFill>
                <a:latin typeface="Luiss Sans"/>
              </a:rPr>
            </a:br>
            <a:r>
              <a:rPr lang="it-IT" sz="2000" b="0" kern="0" dirty="0">
                <a:solidFill>
                  <a:schemeClr val="tx2">
                    <a:lumMod val="75000"/>
                  </a:schemeClr>
                </a:solidFill>
                <a:latin typeface="Luiss Sans"/>
              </a:rPr>
              <a:t>. Numeri e diritti/interessi fondamentali</a:t>
            </a:r>
            <a:br>
              <a:rPr lang="it-IT" sz="2000" b="0" kern="0" dirty="0">
                <a:solidFill>
                  <a:schemeClr val="tx2">
                    <a:lumMod val="75000"/>
                  </a:schemeClr>
                </a:solidFill>
                <a:latin typeface="Luiss Sans"/>
              </a:rPr>
            </a:br>
            <a:br>
              <a:rPr lang="it-IT" sz="2000" b="0" kern="0" dirty="0">
                <a:solidFill>
                  <a:schemeClr val="tx2">
                    <a:lumMod val="75000"/>
                  </a:schemeClr>
                </a:solidFill>
                <a:latin typeface="Luiss Sans"/>
              </a:rPr>
            </a:br>
            <a:br>
              <a:rPr lang="it-IT" sz="2000" b="0" kern="0" dirty="0">
                <a:solidFill>
                  <a:schemeClr val="tx2">
                    <a:lumMod val="75000"/>
                  </a:schemeClr>
                </a:solidFill>
                <a:latin typeface="Luiss Sans"/>
              </a:rPr>
            </a:br>
            <a:br>
              <a:rPr lang="it-IT" sz="2000" kern="0" dirty="0">
                <a:solidFill>
                  <a:schemeClr val="tx2">
                    <a:lumMod val="75000"/>
                  </a:schemeClr>
                </a:solidFill>
                <a:latin typeface="Luiss Sans"/>
              </a:rPr>
            </a:br>
            <a:br>
              <a:rPr lang="it-IT" sz="2000" kern="0" dirty="0">
                <a:solidFill>
                  <a:schemeClr val="tx2">
                    <a:lumMod val="75000"/>
                  </a:schemeClr>
                </a:solidFill>
                <a:latin typeface="Luiss Sans"/>
              </a:rPr>
            </a:br>
            <a:br>
              <a:rPr lang="it-IT" sz="2000" kern="0" dirty="0">
                <a:solidFill>
                  <a:schemeClr val="tx2">
                    <a:lumMod val="75000"/>
                  </a:schemeClr>
                </a:solidFill>
                <a:latin typeface="Luiss Sans"/>
              </a:rPr>
            </a:br>
            <a:br>
              <a:rPr lang="it-IT" sz="2000" kern="0" dirty="0">
                <a:solidFill>
                  <a:schemeClr val="tx2">
                    <a:lumMod val="75000"/>
                  </a:schemeClr>
                </a:solidFill>
                <a:latin typeface="Luiss Sans"/>
              </a:rPr>
            </a:br>
            <a:br>
              <a:rPr lang="it-IT" sz="2000" kern="0" dirty="0">
                <a:solidFill>
                  <a:schemeClr val="tx2">
                    <a:lumMod val="75000"/>
                  </a:schemeClr>
                </a:solidFill>
                <a:latin typeface="Luiss Sans"/>
              </a:rPr>
            </a:br>
            <a:endParaRPr lang="en-US" sz="2000" dirty="0">
              <a:solidFill>
                <a:schemeClr val="tx2">
                  <a:lumMod val="75000"/>
                </a:schemeClr>
              </a:solidFill>
              <a:latin typeface="Luiss Sans"/>
            </a:endParaRPr>
          </a:p>
        </p:txBody>
      </p:sp>
      <p:sp>
        <p:nvSpPr>
          <p:cNvPr id="5" name="Segnaposto testo 4">
            <a:extLst>
              <a:ext uri="{FF2B5EF4-FFF2-40B4-BE49-F238E27FC236}">
                <a16:creationId xmlns:a16="http://schemas.microsoft.com/office/drawing/2014/main" id="{B42B9EED-C983-38E0-8448-3012BDC62595}"/>
              </a:ext>
            </a:extLst>
          </p:cNvPr>
          <p:cNvSpPr>
            <a:spLocks noGrp="1"/>
          </p:cNvSpPr>
          <p:nvPr>
            <p:ph type="body" sz="quarter" idx="11"/>
          </p:nvPr>
        </p:nvSpPr>
        <p:spPr>
          <a:xfrm>
            <a:off x="530225" y="862117"/>
            <a:ext cx="6889750" cy="65870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820538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18678-B664-5136-4AC4-01AA9D78175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2BF8E0D-9010-012F-4442-FC32A6FD61C4}"/>
              </a:ext>
            </a:extLst>
          </p:cNvPr>
          <p:cNvSpPr>
            <a:spLocks noGrp="1"/>
          </p:cNvSpPr>
          <p:nvPr>
            <p:ph type="ctrTitle"/>
          </p:nvPr>
        </p:nvSpPr>
        <p:spPr>
          <a:xfrm>
            <a:off x="530225" y="1531262"/>
            <a:ext cx="9920614" cy="2631490"/>
          </a:xfrm>
        </p:spPr>
        <p:txBody>
          <a:bodyPr/>
          <a:lstStyle/>
          <a:p>
            <a:pPr lvl="0"/>
            <a:r>
              <a:rPr lang="it-IT" sz="4000" kern="0" dirty="0">
                <a:solidFill>
                  <a:schemeClr val="accent1">
                    <a:lumMod val="50000"/>
                  </a:schemeClr>
                </a:solidFill>
                <a:latin typeface="Luiss Sans"/>
              </a:rPr>
              <a:t>Do no </a:t>
            </a:r>
            <a:r>
              <a:rPr lang="it-IT" sz="4000" kern="0" dirty="0" err="1">
                <a:solidFill>
                  <a:schemeClr val="accent1">
                    <a:lumMod val="50000"/>
                  </a:schemeClr>
                </a:solidFill>
                <a:latin typeface="Luiss Sans"/>
              </a:rPr>
              <a:t>significant</a:t>
            </a:r>
            <a:r>
              <a:rPr lang="it-IT" sz="4000" kern="0" dirty="0">
                <a:solidFill>
                  <a:schemeClr val="accent1">
                    <a:lumMod val="50000"/>
                  </a:schemeClr>
                </a:solidFill>
                <a:latin typeface="Luiss Sans"/>
              </a:rPr>
              <a:t> </a:t>
            </a:r>
            <a:r>
              <a:rPr lang="it-IT" sz="4000" kern="0" dirty="0" err="1">
                <a:solidFill>
                  <a:schemeClr val="accent1">
                    <a:lumMod val="50000"/>
                  </a:schemeClr>
                </a:solidFill>
                <a:latin typeface="Luiss Sans"/>
              </a:rPr>
              <a:t>harm</a:t>
            </a:r>
            <a:r>
              <a:rPr lang="it-IT" sz="4000" kern="0" dirty="0">
                <a:solidFill>
                  <a:schemeClr val="accent1">
                    <a:lumMod val="50000"/>
                  </a:schemeClr>
                </a:solidFill>
                <a:latin typeface="Luiss Sans"/>
              </a:rPr>
              <a:t> (DNSH): origini</a:t>
            </a:r>
            <a:br>
              <a:rPr lang="it-IT" sz="4000" kern="0" dirty="0">
                <a:solidFill>
                  <a:schemeClr val="accent1">
                    <a:lumMod val="50000"/>
                  </a:schemeClr>
                </a:solidFill>
                <a:latin typeface="Luiss Sans"/>
              </a:rPr>
            </a:br>
            <a:br>
              <a:rPr lang="it-IT" sz="2000" kern="0" dirty="0">
                <a:solidFill>
                  <a:schemeClr val="accent1">
                    <a:lumMod val="50000"/>
                  </a:schemeClr>
                </a:solidFill>
                <a:latin typeface="Luiss Sans"/>
              </a:rPr>
            </a:br>
            <a:r>
              <a:rPr lang="it-IT" sz="1800" b="0" kern="0" dirty="0">
                <a:solidFill>
                  <a:schemeClr val="accent1">
                    <a:lumMod val="50000"/>
                  </a:schemeClr>
                </a:solidFill>
                <a:latin typeface="Luiss Sans"/>
              </a:rPr>
              <a:t>- Green deal (Comunicazione della Commissione </a:t>
            </a:r>
            <a:r>
              <a:rPr lang="it-IT" sz="1800" b="0" i="0" dirty="0">
                <a:solidFill>
                  <a:schemeClr val="accent1">
                    <a:lumMod val="50000"/>
                  </a:schemeClr>
                </a:solidFill>
                <a:effectLst/>
                <a:latin typeface="Luiss Sans"/>
              </a:rPr>
              <a:t>COM(2019) 640 </a:t>
            </a:r>
            <a:r>
              <a:rPr lang="it-IT" sz="1800" b="0" i="0" dirty="0" err="1">
                <a:solidFill>
                  <a:schemeClr val="accent1">
                    <a:lumMod val="50000"/>
                  </a:schemeClr>
                </a:solidFill>
                <a:effectLst/>
                <a:latin typeface="Luiss Sans"/>
              </a:rPr>
              <a:t>final</a:t>
            </a:r>
            <a:r>
              <a:rPr lang="it-IT" sz="1800" b="0" dirty="0">
                <a:solidFill>
                  <a:schemeClr val="accent1">
                    <a:lumMod val="50000"/>
                  </a:schemeClr>
                </a:solidFill>
                <a:latin typeface="Luiss Sans"/>
              </a:rPr>
              <a:t>)</a:t>
            </a:r>
            <a:br>
              <a:rPr lang="it-IT" sz="1800" b="0" dirty="0">
                <a:solidFill>
                  <a:schemeClr val="accent1">
                    <a:lumMod val="50000"/>
                  </a:schemeClr>
                </a:solidFill>
                <a:latin typeface="Luiss Sans"/>
              </a:rPr>
            </a:br>
            <a:r>
              <a:rPr lang="it-IT" sz="1800" b="0" dirty="0">
                <a:solidFill>
                  <a:schemeClr val="accent1">
                    <a:lumMod val="50000"/>
                  </a:schemeClr>
                </a:solidFill>
                <a:latin typeface="Luiss Sans"/>
              </a:rPr>
              <a:t>- Obiettivo della neutralità climatica entro il 2050</a:t>
            </a:r>
            <a:br>
              <a:rPr lang="it-IT" sz="1800" b="0" dirty="0">
                <a:solidFill>
                  <a:schemeClr val="accent1">
                    <a:lumMod val="50000"/>
                  </a:schemeClr>
                </a:solidFill>
                <a:latin typeface="Luiss Sans"/>
              </a:rPr>
            </a:br>
            <a:r>
              <a:rPr lang="it-IT" sz="1800" b="0" dirty="0">
                <a:solidFill>
                  <a:schemeClr val="accent1">
                    <a:lumMod val="50000"/>
                  </a:schemeClr>
                </a:solidFill>
                <a:latin typeface="Luiss Sans"/>
              </a:rPr>
              <a:t>- R</a:t>
            </a:r>
            <a:r>
              <a:rPr lang="it-IT" sz="1800" b="0" dirty="0"/>
              <a:t>egolamento “sostenibilità” (regolamento UE 2019/2088 relativo all’informativa sulla sostenibilità nel settore dei servizi finanziari)</a:t>
            </a:r>
            <a:br>
              <a:rPr lang="it-IT" sz="1800" b="0" dirty="0">
                <a:solidFill>
                  <a:schemeClr val="accent1">
                    <a:lumMod val="50000"/>
                  </a:schemeClr>
                </a:solidFill>
                <a:latin typeface="Luiss Sans"/>
              </a:rPr>
            </a:br>
            <a:r>
              <a:rPr lang="it-IT" sz="1800" b="0" dirty="0">
                <a:solidFill>
                  <a:schemeClr val="accent1">
                    <a:lumMod val="50000"/>
                  </a:schemeClr>
                </a:solidFill>
                <a:latin typeface="Luiss Sans"/>
              </a:rPr>
              <a:t>- R</a:t>
            </a:r>
            <a:r>
              <a:rPr lang="it-IT" sz="1800" b="0" dirty="0"/>
              <a:t>egolamento tassonomia (regolamento UE 2020/852)</a:t>
            </a:r>
            <a:br>
              <a:rPr lang="it-IT" sz="1800" b="0" dirty="0"/>
            </a:br>
            <a:r>
              <a:rPr lang="it-IT" sz="1800" b="0" dirty="0"/>
              <a:t>- Logica private enforcement</a:t>
            </a:r>
            <a:br>
              <a:rPr lang="it-IT" sz="2000" kern="0" dirty="0">
                <a:solidFill>
                  <a:schemeClr val="tx2">
                    <a:lumMod val="75000"/>
                  </a:schemeClr>
                </a:solidFill>
                <a:latin typeface="Luiss Sans"/>
              </a:rPr>
            </a:br>
            <a:endParaRPr lang="en-US" sz="2000" dirty="0">
              <a:solidFill>
                <a:schemeClr val="tx2">
                  <a:lumMod val="75000"/>
                </a:schemeClr>
              </a:solidFill>
              <a:latin typeface="Luiss Sans"/>
            </a:endParaRPr>
          </a:p>
        </p:txBody>
      </p:sp>
      <p:sp>
        <p:nvSpPr>
          <p:cNvPr id="5" name="Segnaposto testo 4">
            <a:extLst>
              <a:ext uri="{FF2B5EF4-FFF2-40B4-BE49-F238E27FC236}">
                <a16:creationId xmlns:a16="http://schemas.microsoft.com/office/drawing/2014/main" id="{818C9E10-5614-7D67-6995-15B751262017}"/>
              </a:ext>
            </a:extLst>
          </p:cNvPr>
          <p:cNvSpPr>
            <a:spLocks noGrp="1"/>
          </p:cNvSpPr>
          <p:nvPr>
            <p:ph type="body" sz="quarter" idx="11"/>
          </p:nvPr>
        </p:nvSpPr>
        <p:spPr>
          <a:xfrm>
            <a:off x="530225" y="862117"/>
            <a:ext cx="6889750" cy="65870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269174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18E82-2F3F-C066-67C2-96D5BF022D1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46B88A3-F299-C65E-3132-4539B386EC28}"/>
              </a:ext>
            </a:extLst>
          </p:cNvPr>
          <p:cNvSpPr>
            <a:spLocks noGrp="1"/>
          </p:cNvSpPr>
          <p:nvPr>
            <p:ph type="ctrTitle"/>
          </p:nvPr>
        </p:nvSpPr>
        <p:spPr>
          <a:xfrm>
            <a:off x="926631" y="1285319"/>
            <a:ext cx="9920614" cy="3662541"/>
          </a:xfrm>
        </p:spPr>
        <p:txBody>
          <a:bodyPr/>
          <a:lstStyle/>
          <a:p>
            <a:pPr lvl="0">
              <a:lnSpc>
                <a:spcPct val="100000"/>
              </a:lnSpc>
            </a:pPr>
            <a:r>
              <a:rPr lang="it-IT" sz="1400" dirty="0">
                <a:solidFill>
                  <a:schemeClr val="accent1">
                    <a:lumMod val="75000"/>
                  </a:schemeClr>
                </a:solidFill>
                <a:latin typeface="Luiss Sans"/>
              </a:rPr>
              <a:t>Regolamento sostenibilità: </a:t>
            </a:r>
            <a:br>
              <a:rPr lang="it-IT" sz="1400" dirty="0">
                <a:solidFill>
                  <a:schemeClr val="accent1">
                    <a:lumMod val="75000"/>
                  </a:schemeClr>
                </a:solidFill>
                <a:latin typeface="Luiss Sans"/>
              </a:rPr>
            </a:br>
            <a:r>
              <a:rPr lang="it-IT" sz="1400" dirty="0">
                <a:solidFill>
                  <a:schemeClr val="accent1">
                    <a:lumMod val="75000"/>
                  </a:schemeClr>
                </a:solidFill>
                <a:latin typeface="Luiss Sans"/>
              </a:rPr>
              <a:t>Considerando 17: </a:t>
            </a:r>
            <a:br>
              <a:rPr lang="it-IT" sz="1400" dirty="0">
                <a:solidFill>
                  <a:schemeClr val="accent1">
                    <a:lumMod val="75000"/>
                  </a:schemeClr>
                </a:solidFill>
                <a:latin typeface="Luiss Sans"/>
              </a:rPr>
            </a:br>
            <a:r>
              <a:rPr lang="it-IT" sz="1400" b="0" i="0" dirty="0">
                <a:solidFill>
                  <a:schemeClr val="accent1">
                    <a:lumMod val="75000"/>
                  </a:schemeClr>
                </a:solidFill>
                <a:effectLst/>
                <a:latin typeface="Luiss Sans"/>
              </a:rPr>
              <a:t>Per assicurare un’applicazione coerente e uniforme del presente regolamento, è necessario stabilire una definizione armonizzata di «investimenti sostenibili», che faccia in modo che le imprese che beneficiano di tali investimenti rispettino prassi di buona governance e sia assicurato il principio di precauzione teso a non arrecare danni significativi, affinché non sia pregiudicato in maniera significativa né l’obiettivo ambientale né quello sociale.</a:t>
            </a:r>
            <a:br>
              <a:rPr lang="it-IT" sz="1400" b="0" i="0" dirty="0">
                <a:solidFill>
                  <a:schemeClr val="accent1">
                    <a:lumMod val="75000"/>
                  </a:schemeClr>
                </a:solidFill>
                <a:effectLst/>
                <a:latin typeface="Luiss Sans"/>
              </a:rPr>
            </a:br>
            <a:br>
              <a:rPr lang="it-IT" sz="1400" b="0" i="0" dirty="0">
                <a:solidFill>
                  <a:schemeClr val="accent1">
                    <a:lumMod val="75000"/>
                  </a:schemeClr>
                </a:solidFill>
                <a:effectLst/>
                <a:latin typeface="Luiss Sans"/>
              </a:rPr>
            </a:br>
            <a:r>
              <a:rPr lang="it-IT" sz="1400" i="0" dirty="0">
                <a:solidFill>
                  <a:schemeClr val="accent1">
                    <a:lumMod val="75000"/>
                  </a:schemeClr>
                </a:solidFill>
                <a:effectLst/>
                <a:latin typeface="Luiss Sans"/>
              </a:rPr>
              <a:t>Art. 1, n. 17):</a:t>
            </a:r>
            <a:br>
              <a:rPr lang="it-IT" sz="1400" b="0" i="0" dirty="0">
                <a:solidFill>
                  <a:schemeClr val="accent1">
                    <a:lumMod val="75000"/>
                  </a:schemeClr>
                </a:solidFill>
                <a:effectLst/>
                <a:latin typeface="Luiss Sans"/>
              </a:rPr>
            </a:br>
            <a:r>
              <a:rPr lang="it-IT" sz="1400" b="0" i="0" dirty="0">
                <a:solidFill>
                  <a:schemeClr val="accent1">
                    <a:lumMod val="75000"/>
                  </a:schemeClr>
                </a:solidFill>
                <a:effectLst/>
                <a:latin typeface="Luiss Sans"/>
              </a:rPr>
              <a:t> investimento sostenibile: investimento in un’attività economica che contribuisce a un obiettivo ambientale, misurato, ad esempio, mediante indicatori chiave di efficienza delle risorse concernenti l’impiego di energia, l’impiego di energie rinnovabili, l’utilizzo di materie prime e di risorse idriche e l’uso del suolo, la produzione di rifiuti, le emissioni di gas a effetto serra nonché l’impatto sulla biodiversità e l’economia circolare o un investimento in un’attività economica che contribuisce a un obiettivo sociale, in particolare un investimento che contribuisce alla lotta contro la disuguaglianza, o che promuove la coesione sociale, l’integrazione sociale e le relazioni industriali, o un investimento in capitale umano o in comunità economicamente o socialmente svantaggiate a condizione che tali investimenti non arrechino un danno significativo a nessuno di tali obiettivi e che le imprese che beneficiano di tali investimenti rispettino prassi di buona governance, in particolare per quanto riguarda strutture di gestione solide, relazioni con il personale, remunerazione del personale e rispetto degli obblighi fiscali</a:t>
            </a:r>
            <a:endParaRPr lang="en-US" sz="1400" dirty="0">
              <a:solidFill>
                <a:schemeClr val="accent1">
                  <a:lumMod val="75000"/>
                </a:schemeClr>
              </a:solidFill>
              <a:latin typeface="Luiss Sans"/>
            </a:endParaRPr>
          </a:p>
        </p:txBody>
      </p:sp>
      <p:sp>
        <p:nvSpPr>
          <p:cNvPr id="5" name="Segnaposto testo 4">
            <a:extLst>
              <a:ext uri="{FF2B5EF4-FFF2-40B4-BE49-F238E27FC236}">
                <a16:creationId xmlns:a16="http://schemas.microsoft.com/office/drawing/2014/main" id="{0B2C10D3-072D-182D-D25E-80A8639BC77A}"/>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784190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A8F76-D283-B4FE-B270-B59375F9A18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0C4188F-C2CB-4C7C-70B0-85CBC695CDB3}"/>
              </a:ext>
            </a:extLst>
          </p:cNvPr>
          <p:cNvSpPr>
            <a:spLocks noGrp="1"/>
          </p:cNvSpPr>
          <p:nvPr>
            <p:ph type="ctrTitle"/>
          </p:nvPr>
        </p:nvSpPr>
        <p:spPr>
          <a:xfrm>
            <a:off x="926631" y="1285319"/>
            <a:ext cx="9920614" cy="4370427"/>
          </a:xfrm>
        </p:spPr>
        <p:txBody>
          <a:bodyPr/>
          <a:lstStyle/>
          <a:p>
            <a:pPr lvl="0">
              <a:lnSpc>
                <a:spcPct val="100000"/>
              </a:lnSpc>
            </a:pPr>
            <a:br>
              <a:rPr lang="it-IT" sz="1400" dirty="0"/>
            </a:br>
            <a:r>
              <a:rPr lang="it-IT" sz="1800" dirty="0"/>
              <a:t>Regolamento tassonomia</a:t>
            </a:r>
            <a:br>
              <a:rPr lang="it-IT" sz="1400" dirty="0"/>
            </a:br>
            <a:r>
              <a:rPr lang="it-IT" sz="1800" dirty="0">
                <a:latin typeface="Luiss Sans"/>
              </a:rPr>
              <a:t>Art. 3: Criteri di ecosostenibilità delle attività economiche</a:t>
            </a:r>
            <a:br>
              <a:rPr lang="it-IT" sz="1800" dirty="0">
                <a:latin typeface="Luiss Sans"/>
              </a:rPr>
            </a:br>
            <a:r>
              <a:rPr lang="it-IT" sz="1800" b="0" dirty="0">
                <a:latin typeface="Luiss Sans"/>
              </a:rPr>
              <a:t>Al fine di stabilire il grado di ecosostenibilità di un investimento, un’attività economica è considerata ecosostenibile se: </a:t>
            </a:r>
            <a:br>
              <a:rPr lang="it-IT" sz="1800" b="0" dirty="0">
                <a:latin typeface="Luiss Sans"/>
              </a:rPr>
            </a:br>
            <a:r>
              <a:rPr lang="it-IT" sz="1800" b="0" dirty="0">
                <a:latin typeface="Luiss Sans"/>
              </a:rPr>
              <a:t>a) contribuisce in modo sostanziale al raggiungimento di uno o più degli obiettivi ambientali di cui all’articolo 9, in conformità degli articoli da 10 a 16; </a:t>
            </a:r>
            <a:br>
              <a:rPr lang="it-IT" sz="1800" b="0" dirty="0">
                <a:latin typeface="Luiss Sans"/>
              </a:rPr>
            </a:br>
            <a:r>
              <a:rPr lang="it-IT" sz="1800" b="0" dirty="0">
                <a:latin typeface="Luiss Sans"/>
              </a:rPr>
              <a:t>b) non arreca un danno significativo a nessuno degli obiettivi ambientali di cui all’articolo 9, in conformità dell’articolo 17; </a:t>
            </a:r>
            <a:br>
              <a:rPr lang="it-IT" sz="1800" b="0" dirty="0">
                <a:latin typeface="Luiss Sans"/>
              </a:rPr>
            </a:br>
            <a:r>
              <a:rPr lang="it-IT" sz="1800" b="0" dirty="0">
                <a:latin typeface="Luiss Sans"/>
              </a:rPr>
              <a:t>c) è svolta nel rispetto delle garanzie minime di salvaguardia previste all’articolo 18; e </a:t>
            </a:r>
            <a:br>
              <a:rPr lang="it-IT" sz="1800" b="0" dirty="0">
                <a:latin typeface="Luiss Sans"/>
              </a:rPr>
            </a:br>
            <a:r>
              <a:rPr lang="it-IT" sz="1800" b="0" dirty="0">
                <a:latin typeface="Luiss Sans"/>
              </a:rPr>
              <a:t>d) è conforme ai criteri di vaglio tecnico fissati dalla Commissione ai sensi dell’articolo 10, paragrafo 3, dell’articolo 11, paragrafo 3, dell’articolo 12, paragrafo 2, dell’articolo 13, paragrafo 2, dell’articolo 14, paragrafo 2, o dell’articolo 15, paragrafo 2.</a:t>
            </a:r>
            <a:br>
              <a:rPr lang="it-IT" sz="1800" b="0" dirty="0">
                <a:latin typeface="Luiss Sans"/>
              </a:rPr>
            </a:br>
            <a:br>
              <a:rPr lang="it-IT" sz="1800" b="0" i="0" dirty="0">
                <a:solidFill>
                  <a:srgbClr val="000000"/>
                </a:solidFill>
                <a:effectLst/>
                <a:latin typeface="Luiss Sans"/>
              </a:rPr>
            </a:br>
            <a:br>
              <a:rPr lang="it-IT" sz="1800" dirty="0">
                <a:latin typeface="Luiss Sans"/>
              </a:rPr>
            </a:br>
            <a:endParaRPr lang="en-US" sz="1800" dirty="0">
              <a:latin typeface="Luiss Sans"/>
            </a:endParaRPr>
          </a:p>
        </p:txBody>
      </p:sp>
      <p:sp>
        <p:nvSpPr>
          <p:cNvPr id="5" name="Segnaposto testo 4">
            <a:extLst>
              <a:ext uri="{FF2B5EF4-FFF2-40B4-BE49-F238E27FC236}">
                <a16:creationId xmlns:a16="http://schemas.microsoft.com/office/drawing/2014/main" id="{9F65B5FB-E325-1F1F-9F3B-91D74241ED48}"/>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3629319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39405-13EE-F95B-738F-03E5FED94F0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2D1FFC6-2806-F8EA-D68E-6A51A9AAB992}"/>
              </a:ext>
            </a:extLst>
          </p:cNvPr>
          <p:cNvSpPr>
            <a:spLocks noGrp="1"/>
          </p:cNvSpPr>
          <p:nvPr>
            <p:ph type="ctrTitle"/>
          </p:nvPr>
        </p:nvSpPr>
        <p:spPr>
          <a:xfrm>
            <a:off x="926631" y="1285319"/>
            <a:ext cx="9920614" cy="3754874"/>
          </a:xfrm>
        </p:spPr>
        <p:txBody>
          <a:bodyPr/>
          <a:lstStyle/>
          <a:p>
            <a:pPr lvl="0">
              <a:lnSpc>
                <a:spcPct val="100000"/>
              </a:lnSpc>
            </a:pPr>
            <a:r>
              <a:rPr lang="it-IT" sz="2000" dirty="0">
                <a:solidFill>
                  <a:schemeClr val="accent1">
                    <a:lumMod val="75000"/>
                  </a:schemeClr>
                </a:solidFill>
                <a:latin typeface="Luiss Sans"/>
              </a:rPr>
              <a:t>Regolamento Tassonomia</a:t>
            </a:r>
            <a:br>
              <a:rPr lang="it-IT" sz="2000" dirty="0">
                <a:solidFill>
                  <a:schemeClr val="accent1">
                    <a:lumMod val="75000"/>
                  </a:schemeClr>
                </a:solidFill>
                <a:latin typeface="Luiss Sans"/>
              </a:rPr>
            </a:br>
            <a:r>
              <a:rPr lang="it-IT" sz="2000" dirty="0">
                <a:solidFill>
                  <a:schemeClr val="accent1">
                    <a:lumMod val="75000"/>
                  </a:schemeClr>
                </a:solidFill>
                <a:latin typeface="Luiss Sans"/>
              </a:rPr>
              <a:t>Articolo 9: Obiettivi ambientali </a:t>
            </a:r>
            <a:br>
              <a:rPr lang="it-IT" sz="2000" dirty="0">
                <a:solidFill>
                  <a:schemeClr val="accent1">
                    <a:lumMod val="75000"/>
                  </a:schemeClr>
                </a:solidFill>
                <a:latin typeface="Luiss Sans"/>
              </a:rPr>
            </a:br>
            <a:r>
              <a:rPr lang="it-IT" sz="2000" b="0" dirty="0">
                <a:solidFill>
                  <a:schemeClr val="accent1">
                    <a:lumMod val="75000"/>
                  </a:schemeClr>
                </a:solidFill>
                <a:latin typeface="Luiss Sans"/>
              </a:rPr>
              <a:t>Ai fini del presente regolamento s’intendono per obiettivi ambientali: </a:t>
            </a:r>
            <a:br>
              <a:rPr lang="it-IT" sz="2000" b="0" dirty="0">
                <a:solidFill>
                  <a:schemeClr val="accent1">
                    <a:lumMod val="75000"/>
                  </a:schemeClr>
                </a:solidFill>
                <a:latin typeface="Luiss Sans"/>
              </a:rPr>
            </a:br>
            <a:r>
              <a:rPr lang="it-IT" sz="2000" b="0" dirty="0">
                <a:solidFill>
                  <a:schemeClr val="accent1">
                    <a:lumMod val="75000"/>
                  </a:schemeClr>
                </a:solidFill>
                <a:latin typeface="Luiss Sans"/>
              </a:rPr>
              <a:t>a) la mitigazione dei cambiamenti climatici; </a:t>
            </a:r>
            <a:br>
              <a:rPr lang="it-IT" sz="2000" b="0" dirty="0">
                <a:solidFill>
                  <a:schemeClr val="accent1">
                    <a:lumMod val="75000"/>
                  </a:schemeClr>
                </a:solidFill>
                <a:latin typeface="Luiss Sans"/>
              </a:rPr>
            </a:br>
            <a:r>
              <a:rPr lang="it-IT" sz="2000" b="0" dirty="0">
                <a:solidFill>
                  <a:schemeClr val="accent1">
                    <a:lumMod val="75000"/>
                  </a:schemeClr>
                </a:solidFill>
                <a:latin typeface="Luiss Sans"/>
              </a:rPr>
              <a:t>b) l’adattamento ai cambiamenti climatici; </a:t>
            </a:r>
            <a:br>
              <a:rPr lang="it-IT" sz="2000" b="0" dirty="0">
                <a:solidFill>
                  <a:schemeClr val="accent1">
                    <a:lumMod val="75000"/>
                  </a:schemeClr>
                </a:solidFill>
                <a:latin typeface="Luiss Sans"/>
              </a:rPr>
            </a:br>
            <a:r>
              <a:rPr lang="it-IT" sz="2000" b="0" dirty="0">
                <a:solidFill>
                  <a:schemeClr val="accent1">
                    <a:lumMod val="75000"/>
                  </a:schemeClr>
                </a:solidFill>
                <a:latin typeface="Luiss Sans"/>
              </a:rPr>
              <a:t>c) l’uso sostenibile e la protezione delle acque e delle risorse marine; </a:t>
            </a:r>
            <a:br>
              <a:rPr lang="it-IT" sz="2000" b="0" dirty="0">
                <a:solidFill>
                  <a:schemeClr val="accent1">
                    <a:lumMod val="75000"/>
                  </a:schemeClr>
                </a:solidFill>
                <a:latin typeface="Luiss Sans"/>
              </a:rPr>
            </a:br>
            <a:r>
              <a:rPr lang="it-IT" sz="2000" b="0" dirty="0">
                <a:solidFill>
                  <a:schemeClr val="accent1">
                    <a:lumMod val="75000"/>
                  </a:schemeClr>
                </a:solidFill>
                <a:latin typeface="Luiss Sans"/>
              </a:rPr>
              <a:t>d) la transizione verso un’economia circolare; </a:t>
            </a:r>
            <a:br>
              <a:rPr lang="it-IT" sz="2000" b="0" dirty="0">
                <a:solidFill>
                  <a:schemeClr val="accent1">
                    <a:lumMod val="75000"/>
                  </a:schemeClr>
                </a:solidFill>
                <a:latin typeface="Luiss Sans"/>
              </a:rPr>
            </a:br>
            <a:r>
              <a:rPr lang="it-IT" sz="2000" b="0" dirty="0">
                <a:solidFill>
                  <a:schemeClr val="accent1">
                    <a:lumMod val="75000"/>
                  </a:schemeClr>
                </a:solidFill>
                <a:latin typeface="Luiss Sans"/>
              </a:rPr>
              <a:t>e) la prevenzione e la riduzione dell’inquinamento; </a:t>
            </a:r>
            <a:br>
              <a:rPr lang="it-IT" sz="2000" b="0" dirty="0">
                <a:solidFill>
                  <a:schemeClr val="accent1">
                    <a:lumMod val="75000"/>
                  </a:schemeClr>
                </a:solidFill>
                <a:latin typeface="Luiss Sans"/>
              </a:rPr>
            </a:br>
            <a:r>
              <a:rPr lang="it-IT" sz="2000" b="0" dirty="0">
                <a:solidFill>
                  <a:schemeClr val="accent1">
                    <a:lumMod val="75000"/>
                  </a:schemeClr>
                </a:solidFill>
                <a:latin typeface="Luiss Sans"/>
              </a:rPr>
              <a:t>f) la protezione e il ripristino della biodiversità e degli ecosistemi.</a:t>
            </a:r>
            <a:br>
              <a:rPr lang="it-IT" sz="2000" b="0" dirty="0">
                <a:solidFill>
                  <a:schemeClr val="accent1">
                    <a:lumMod val="75000"/>
                  </a:schemeClr>
                </a:solidFill>
                <a:latin typeface="Luiss Sans"/>
              </a:rPr>
            </a:br>
            <a:br>
              <a:rPr lang="it-IT" sz="2000" b="0" dirty="0"/>
            </a:br>
            <a:br>
              <a:rPr lang="it-IT" sz="1400" dirty="0"/>
            </a:br>
            <a:br>
              <a:rPr lang="it-IT" sz="1400" dirty="0"/>
            </a:br>
            <a:endParaRPr lang="en-US" sz="1600" dirty="0">
              <a:latin typeface="Luiss Sans"/>
            </a:endParaRPr>
          </a:p>
        </p:txBody>
      </p:sp>
      <p:sp>
        <p:nvSpPr>
          <p:cNvPr id="5" name="Segnaposto testo 4">
            <a:extLst>
              <a:ext uri="{FF2B5EF4-FFF2-40B4-BE49-F238E27FC236}">
                <a16:creationId xmlns:a16="http://schemas.microsoft.com/office/drawing/2014/main" id="{02AB9924-F3CA-94CD-C158-14137F89211E}"/>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3642444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C6656-3AEC-2B45-08A2-DB8A39381AA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AE4663B-0F30-A3D3-9F7B-32DA00A0E399}"/>
              </a:ext>
            </a:extLst>
          </p:cNvPr>
          <p:cNvSpPr>
            <a:spLocks noGrp="1"/>
          </p:cNvSpPr>
          <p:nvPr>
            <p:ph type="ctrTitle"/>
          </p:nvPr>
        </p:nvSpPr>
        <p:spPr>
          <a:xfrm>
            <a:off x="926631" y="1285319"/>
            <a:ext cx="9920614" cy="3477875"/>
          </a:xfrm>
        </p:spPr>
        <p:txBody>
          <a:bodyPr/>
          <a:lstStyle/>
          <a:p>
            <a:pPr lvl="0">
              <a:lnSpc>
                <a:spcPct val="100000"/>
              </a:lnSpc>
            </a:pPr>
            <a:r>
              <a:rPr lang="it-IT" sz="1400" dirty="0">
                <a:solidFill>
                  <a:schemeClr val="accent1">
                    <a:lumMod val="75000"/>
                  </a:schemeClr>
                </a:solidFill>
                <a:latin typeface="Luiss Sans"/>
              </a:rPr>
              <a:t>Regolamento Tassonomia</a:t>
            </a:r>
            <a:br>
              <a:rPr lang="it-IT" sz="1400" dirty="0">
                <a:solidFill>
                  <a:schemeClr val="accent1">
                    <a:lumMod val="75000"/>
                  </a:schemeClr>
                </a:solidFill>
                <a:latin typeface="Luiss Sans"/>
              </a:rPr>
            </a:br>
            <a:r>
              <a:rPr lang="it-IT" sz="1400" dirty="0">
                <a:solidFill>
                  <a:schemeClr val="accent1">
                    <a:lumMod val="75000"/>
                  </a:schemeClr>
                </a:solidFill>
                <a:latin typeface="Luiss Sans"/>
              </a:rPr>
              <a:t>A</a:t>
            </a:r>
            <a:r>
              <a:rPr lang="it-IT" sz="1400" dirty="0">
                <a:solidFill>
                  <a:schemeClr val="accent1">
                    <a:lumMod val="75000"/>
                  </a:schemeClr>
                </a:solidFill>
              </a:rPr>
              <a:t>rticolo 17</a:t>
            </a:r>
            <a:r>
              <a:rPr lang="it-IT" sz="1400" dirty="0"/>
              <a:t>: Danno significativo agli obiettivi ambientali </a:t>
            </a:r>
            <a:br>
              <a:rPr lang="it-IT" sz="1400" dirty="0"/>
            </a:br>
            <a:r>
              <a:rPr lang="it-IT" sz="1400" b="0" dirty="0"/>
              <a:t>1.   Ai fini dell’articolo 3, lettera b), si considera che, tenuto conto del ciclo di vita dei prodotti e dei servizi forniti da un’attività economica, compresi gli elementi di prova provenienti dalle valutazioni esistenti del ciclo di vita, tale attività economica arreca un danno significativo: a) alla mitigazione dei cambiamenti climatici, se l’attività conduce a significative emissioni di gas a effetto serra; </a:t>
            </a:r>
            <a:br>
              <a:rPr lang="it-IT" sz="1400" b="0" dirty="0"/>
            </a:br>
            <a:r>
              <a:rPr lang="it-IT" sz="1400" b="0" dirty="0"/>
              <a:t>b) all’adattamento ai cambiamenti climatici, se l’attività conduce a un peggioramento degli effetti negativi del clima attuale e del clima futuro previsto su sé stessa o sulle persone, sulla natura o sugli attivi; </a:t>
            </a:r>
            <a:br>
              <a:rPr lang="it-IT" sz="1400" b="0" dirty="0"/>
            </a:br>
            <a:r>
              <a:rPr lang="it-IT" sz="1400" b="0" dirty="0"/>
              <a:t>c) all’uso sostenibile e alla protezione delle acque e delle risorse marine, se l’attività nuoce: i) al buono stato o al buon potenziale ecologico di corpi idrici, comprese le acque di superficie e sotterranee; o ii) al buono stato ecologico delle acque marine; d) all’economia circolare, compresi la prevenzione e il riciclaggio dei rifiuti, se: i) l’attività conduce a inefficienze significative nell’uso dei materiali o nell’uso diretto o indiretto di risorse naturali quali le fonti energetiche non rinnovabili, le materie prime, le risorse idriche e il suolo, in una o più fasi del ciclo di vita dei prodotti, anche in termini di durabilità, riparabilità, possibilità di miglioramento, riutilizzabilità o riciclabilità dei prodotti; ii) l’attività comporta un aumento significativo della produzione, dell’incenerimento o dello smaltimento dei rifiuti, ad eccezione dell’incenerimento di rifiuti pericolosi non riciclabili; o iii) lo smaltimento a lungo termine dei rifiuti potrebbe causare un danno significativo e a lungo termine all’ambiente; </a:t>
            </a:r>
            <a:br>
              <a:rPr lang="it-IT" sz="1400" b="0" dirty="0"/>
            </a:br>
            <a:endParaRPr lang="en-US" sz="1600" b="0" dirty="0">
              <a:latin typeface="Luiss Sans"/>
            </a:endParaRPr>
          </a:p>
        </p:txBody>
      </p:sp>
      <p:sp>
        <p:nvSpPr>
          <p:cNvPr id="5" name="Segnaposto testo 4">
            <a:extLst>
              <a:ext uri="{FF2B5EF4-FFF2-40B4-BE49-F238E27FC236}">
                <a16:creationId xmlns:a16="http://schemas.microsoft.com/office/drawing/2014/main" id="{D8F39F1C-E478-C302-4208-6D725040E1D0}"/>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407016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63413-7C66-8A23-C20E-AB60321E257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CF9E5D0-1985-7B4D-4926-942224222E0A}"/>
              </a:ext>
            </a:extLst>
          </p:cNvPr>
          <p:cNvSpPr>
            <a:spLocks noGrp="1"/>
          </p:cNvSpPr>
          <p:nvPr>
            <p:ph type="ctrTitle"/>
          </p:nvPr>
        </p:nvSpPr>
        <p:spPr>
          <a:xfrm>
            <a:off x="926631" y="1285319"/>
            <a:ext cx="9920614" cy="2677656"/>
          </a:xfrm>
        </p:spPr>
        <p:txBody>
          <a:bodyPr/>
          <a:lstStyle/>
          <a:p>
            <a:pPr lvl="0">
              <a:lnSpc>
                <a:spcPct val="100000"/>
              </a:lnSpc>
            </a:pPr>
            <a:br>
              <a:rPr lang="it-IT" sz="1400" dirty="0"/>
            </a:br>
            <a:r>
              <a:rPr lang="it-IT" sz="1800" i="1" dirty="0"/>
              <a:t>Segue</a:t>
            </a:r>
            <a:br>
              <a:rPr lang="it-IT" sz="1800" i="1" dirty="0"/>
            </a:br>
            <a:br>
              <a:rPr lang="it-IT" sz="1400" dirty="0"/>
            </a:br>
            <a:r>
              <a:rPr lang="it-IT" sz="1600" b="0" dirty="0"/>
              <a:t>e) alla prevenzione e alla riduzione dell’inquinamento, se l’attività comporta un aumento significativo delle emissioni di sostanze inquinanti nell’aria, nell’acqua o nel suolo rispetto alla situazione esistente prima del suo avvio; o </a:t>
            </a:r>
            <a:br>
              <a:rPr lang="it-IT" sz="1600" b="0" dirty="0"/>
            </a:br>
            <a:r>
              <a:rPr lang="it-IT" sz="1600" b="0" dirty="0"/>
              <a:t>f) alla protezione e al ripristino della biodiversità e degli ecosistemi, se l’attività: i) nuoce in misura significativa alla buona condizione e alla resilienza degli ecosistemi; o ii) nuoce allo stato di conservazione degli habitat e delle specie, comprese quelli di interesse per l’Unione. </a:t>
            </a:r>
            <a:br>
              <a:rPr lang="it-IT" sz="1600" b="0" dirty="0"/>
            </a:br>
            <a:r>
              <a:rPr lang="it-IT" sz="1600" b="0" dirty="0"/>
              <a:t>2.   Nel valutare un’attività economica in base ai criteri indicati al paragrafo 1, si tiene conto dell’impatto ambientale dell’attività stessa e dell’impatto ambientale dei prodotti e dei servizi da essa forniti durante il loro intero ciclo di vita, in particolare prendendo in considerazione produzione, uso e fine vita di tali prodotti e servizi.</a:t>
            </a:r>
            <a:endParaRPr lang="en-US" sz="1600" dirty="0">
              <a:latin typeface="Luiss Sans"/>
            </a:endParaRPr>
          </a:p>
        </p:txBody>
      </p:sp>
      <p:sp>
        <p:nvSpPr>
          <p:cNvPr id="5" name="Segnaposto testo 4">
            <a:extLst>
              <a:ext uri="{FF2B5EF4-FFF2-40B4-BE49-F238E27FC236}">
                <a16:creationId xmlns:a16="http://schemas.microsoft.com/office/drawing/2014/main" id="{0048B3B1-3C6A-0A1C-1265-8E2360F61485}"/>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9583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0E907-6E5C-0634-C424-7139A11C5228}"/>
            </a:ext>
          </a:extLst>
        </p:cNvPr>
        <p:cNvGrpSpPr/>
        <p:nvPr/>
      </p:nvGrpSpPr>
      <p:grpSpPr>
        <a:xfrm>
          <a:off x="0" y="0"/>
          <a:ext cx="0" cy="0"/>
          <a:chOff x="0" y="0"/>
          <a:chExt cx="0" cy="0"/>
        </a:xfrm>
      </p:grpSpPr>
      <p:sp>
        <p:nvSpPr>
          <p:cNvPr id="5" name="Segnaposto testo 4">
            <a:extLst>
              <a:ext uri="{FF2B5EF4-FFF2-40B4-BE49-F238E27FC236}">
                <a16:creationId xmlns:a16="http://schemas.microsoft.com/office/drawing/2014/main" id="{405BAD3F-21B8-9644-43CC-5A2089D55EE0}"/>
              </a:ext>
            </a:extLst>
          </p:cNvPr>
          <p:cNvSpPr>
            <a:spLocks noGrp="1"/>
          </p:cNvSpPr>
          <p:nvPr>
            <p:ph type="body" sz="quarter" idx="11"/>
          </p:nvPr>
        </p:nvSpPr>
        <p:spPr>
          <a:xfrm>
            <a:off x="530225" y="862117"/>
            <a:ext cx="6889750" cy="658707"/>
          </a:xfrm>
        </p:spPr>
        <p:txBody>
          <a:bodyPr/>
          <a:lstStyle/>
          <a:p>
            <a:r>
              <a:rPr lang="en-US" b="1" dirty="0" err="1"/>
              <a:t>Dipartimento</a:t>
            </a:r>
            <a:r>
              <a:rPr lang="en-US" b="1" dirty="0"/>
              <a:t> di </a:t>
            </a:r>
            <a:r>
              <a:rPr lang="en-US" b="1" dirty="0" err="1"/>
              <a:t>Giurisprudenza</a:t>
            </a:r>
            <a:endParaRPr lang="en-US" b="1" dirty="0"/>
          </a:p>
        </p:txBody>
      </p:sp>
      <p:sp>
        <p:nvSpPr>
          <p:cNvPr id="6" name="Titolo 5">
            <a:extLst>
              <a:ext uri="{FF2B5EF4-FFF2-40B4-BE49-F238E27FC236}">
                <a16:creationId xmlns:a16="http://schemas.microsoft.com/office/drawing/2014/main" id="{0A19E1A9-8570-FC8F-FA1D-4FF157359A45}"/>
              </a:ext>
            </a:extLst>
          </p:cNvPr>
          <p:cNvSpPr>
            <a:spLocks noGrp="1"/>
          </p:cNvSpPr>
          <p:nvPr>
            <p:ph type="ctrTitle"/>
          </p:nvPr>
        </p:nvSpPr>
        <p:spPr>
          <a:xfrm>
            <a:off x="506353" y="1672314"/>
            <a:ext cx="11189995" cy="3213187"/>
          </a:xfrm>
        </p:spPr>
        <p:txBody>
          <a:bodyPr/>
          <a:lstStyle/>
          <a:p>
            <a:r>
              <a:rPr lang="it-IT" dirty="0"/>
              <a:t>Il principio del risultato: origini </a:t>
            </a:r>
            <a:br>
              <a:rPr lang="it-IT" dirty="0"/>
            </a:br>
            <a:br>
              <a:rPr lang="it-IT" dirty="0"/>
            </a:br>
            <a:r>
              <a:rPr lang="it-IT" sz="2600" b="0" dirty="0"/>
              <a:t>- Semplificazione amministrativa (dottrina anni ’90 e primi anni 2000)</a:t>
            </a:r>
            <a:br>
              <a:rPr lang="it-IT" sz="2600" b="0" dirty="0"/>
            </a:br>
            <a:r>
              <a:rPr lang="it-IT" sz="2600" b="0" dirty="0"/>
              <a:t>- Principi di buon andamento e di efficienza</a:t>
            </a:r>
            <a:br>
              <a:rPr lang="it-IT" sz="2600" b="0" dirty="0"/>
            </a:br>
            <a:r>
              <a:rPr lang="it-IT" sz="2600" b="0" dirty="0"/>
              <a:t>- Rilevanza dell’organizzazione</a:t>
            </a:r>
            <a:br>
              <a:rPr lang="it-IT" sz="2600" b="0" dirty="0"/>
            </a:br>
            <a:r>
              <a:rPr lang="it-IT" sz="2600" b="0" dirty="0"/>
              <a:t>- Rilevanza dell’azione</a:t>
            </a:r>
            <a:br>
              <a:rPr lang="it-IT" sz="2600" b="0" dirty="0"/>
            </a:br>
            <a:r>
              <a:rPr lang="it-IT" sz="2600" b="0" dirty="0"/>
              <a:t>- I cd. vizi non invalidanti (art. 21 </a:t>
            </a:r>
            <a:r>
              <a:rPr lang="it-IT" sz="2600" b="0" dirty="0" err="1"/>
              <a:t>octies</a:t>
            </a:r>
            <a:r>
              <a:rPr lang="it-IT" sz="2600" b="0" dirty="0"/>
              <a:t> l. 241/’90)</a:t>
            </a:r>
            <a:br>
              <a:rPr lang="it-IT" sz="2600" b="0" dirty="0"/>
            </a:br>
            <a:r>
              <a:rPr lang="it-IT" sz="2600" b="0" dirty="0"/>
              <a:t>- Risultato e legalità</a:t>
            </a:r>
          </a:p>
        </p:txBody>
      </p:sp>
    </p:spTree>
    <p:extLst>
      <p:ext uri="{BB962C8B-B14F-4D97-AF65-F5344CB8AC3E}">
        <p14:creationId xmlns:p14="http://schemas.microsoft.com/office/powerpoint/2010/main" val="3765591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EF98D-DA20-648B-20E9-03C1DD046D3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A951D35-8C35-45DF-3B77-3D7D852BE12A}"/>
              </a:ext>
            </a:extLst>
          </p:cNvPr>
          <p:cNvSpPr>
            <a:spLocks noGrp="1"/>
          </p:cNvSpPr>
          <p:nvPr>
            <p:ph type="ctrTitle"/>
          </p:nvPr>
        </p:nvSpPr>
        <p:spPr>
          <a:xfrm>
            <a:off x="926631" y="1285319"/>
            <a:ext cx="9920614" cy="2462213"/>
          </a:xfrm>
        </p:spPr>
        <p:txBody>
          <a:bodyPr/>
          <a:lstStyle/>
          <a:p>
            <a:pPr lvl="0">
              <a:lnSpc>
                <a:spcPct val="100000"/>
              </a:lnSpc>
            </a:pPr>
            <a:r>
              <a:rPr lang="it-IT" sz="3200" dirty="0"/>
              <a:t>REGOLAMENTO (UE) 2021/241 ISTITUTIVO DEL RECOVERY FUND</a:t>
            </a:r>
            <a:br>
              <a:rPr lang="it-IT" sz="3200" dirty="0"/>
            </a:br>
            <a:r>
              <a:rPr lang="it-IT" sz="3200" dirty="0"/>
              <a:t>Art. 5, par. 2</a:t>
            </a:r>
            <a:br>
              <a:rPr lang="it-IT" sz="3200" dirty="0">
                <a:solidFill>
                  <a:schemeClr val="accent1">
                    <a:lumMod val="50000"/>
                  </a:schemeClr>
                </a:solidFill>
                <a:latin typeface="Luiss Sans"/>
              </a:rPr>
            </a:br>
            <a:r>
              <a:rPr lang="it-IT" sz="3200" b="0" i="0" dirty="0">
                <a:solidFill>
                  <a:schemeClr val="accent1">
                    <a:lumMod val="50000"/>
                  </a:schemeClr>
                </a:solidFill>
                <a:effectLst/>
                <a:latin typeface="Luiss Sans"/>
              </a:rPr>
              <a:t>2.   Il dispositivo finanzia unicamente le misure che rispettano il principio «non arrecare un danno significativo»</a:t>
            </a:r>
            <a:endParaRPr lang="en-US" sz="3200" dirty="0">
              <a:solidFill>
                <a:schemeClr val="accent1">
                  <a:lumMod val="50000"/>
                </a:schemeClr>
              </a:solidFill>
              <a:latin typeface="Luiss Sans"/>
            </a:endParaRPr>
          </a:p>
        </p:txBody>
      </p:sp>
      <p:sp>
        <p:nvSpPr>
          <p:cNvPr id="5" name="Segnaposto testo 4">
            <a:extLst>
              <a:ext uri="{FF2B5EF4-FFF2-40B4-BE49-F238E27FC236}">
                <a16:creationId xmlns:a16="http://schemas.microsoft.com/office/drawing/2014/main" id="{58DBEB63-479F-B772-0D9D-4B5DA76DD9AA}"/>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675079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6AD13-FED5-A916-E4F3-1A129DFE3A1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B3B0C87-DED1-F42B-1F77-B6092FED48EE}"/>
              </a:ext>
            </a:extLst>
          </p:cNvPr>
          <p:cNvSpPr>
            <a:spLocks noGrp="1"/>
          </p:cNvSpPr>
          <p:nvPr>
            <p:ph type="ctrTitle"/>
          </p:nvPr>
        </p:nvSpPr>
        <p:spPr>
          <a:xfrm>
            <a:off x="926631" y="1285319"/>
            <a:ext cx="9920614" cy="2492990"/>
          </a:xfrm>
        </p:spPr>
        <p:txBody>
          <a:bodyPr/>
          <a:lstStyle/>
          <a:p>
            <a:pPr>
              <a:spcBef>
                <a:spcPts val="1200"/>
              </a:spcBef>
              <a:spcAft>
                <a:spcPts val="600"/>
              </a:spcAft>
            </a:pPr>
            <a:r>
              <a:rPr lang="it-IT" sz="2000" i="0" dirty="0">
                <a:solidFill>
                  <a:schemeClr val="accent1">
                    <a:lumMod val="50000"/>
                  </a:schemeClr>
                </a:solidFill>
                <a:effectLst/>
                <a:latin typeface="Luiss Sans"/>
              </a:rPr>
              <a:t>DNSH e Commissione UE</a:t>
            </a:r>
            <a:br>
              <a:rPr lang="it-IT" sz="2000" i="0" dirty="0">
                <a:solidFill>
                  <a:schemeClr val="accent1">
                    <a:lumMod val="50000"/>
                  </a:schemeClr>
                </a:solidFill>
                <a:effectLst/>
                <a:latin typeface="Luiss Sans"/>
              </a:rPr>
            </a:br>
            <a:br>
              <a:rPr lang="it-IT" sz="2000" b="0" i="0" dirty="0">
                <a:solidFill>
                  <a:schemeClr val="accent1">
                    <a:lumMod val="50000"/>
                  </a:schemeClr>
                </a:solidFill>
                <a:effectLst/>
                <a:latin typeface="Luiss Sans"/>
              </a:rPr>
            </a:br>
            <a:r>
              <a:rPr lang="it-IT" sz="2000" b="0" i="0" dirty="0">
                <a:solidFill>
                  <a:schemeClr val="accent1">
                    <a:lumMod val="50000"/>
                  </a:schemeClr>
                </a:solidFill>
                <a:effectLst/>
                <a:latin typeface="Luiss Sans"/>
              </a:rPr>
              <a:t>- Orientamenti tecnici sull'applicazione del principio «non arrecare un danno significativo» a norma del regolamento sul dispositivo per la ripresa e la resilienza</a:t>
            </a:r>
            <a:br>
              <a:rPr lang="it-IT" sz="2000" b="0" i="0" dirty="0">
                <a:solidFill>
                  <a:schemeClr val="accent1">
                    <a:lumMod val="50000"/>
                  </a:schemeClr>
                </a:solidFill>
                <a:effectLst/>
                <a:latin typeface="Luiss Sans"/>
              </a:rPr>
            </a:br>
            <a:br>
              <a:rPr lang="it-IT" sz="2000" b="0" i="0" dirty="0">
                <a:solidFill>
                  <a:schemeClr val="accent1">
                    <a:lumMod val="50000"/>
                  </a:schemeClr>
                </a:solidFill>
                <a:effectLst/>
                <a:latin typeface="Luiss Sans"/>
              </a:rPr>
            </a:br>
            <a:r>
              <a:rPr lang="it-IT" sz="2000" b="0" i="0" dirty="0">
                <a:solidFill>
                  <a:schemeClr val="accent1">
                    <a:lumMod val="50000"/>
                  </a:schemeClr>
                </a:solidFill>
                <a:effectLst/>
                <a:latin typeface="Luiss Sans"/>
              </a:rPr>
              <a:t>- </a:t>
            </a:r>
            <a:r>
              <a:rPr lang="it-IT" sz="2000" b="0" dirty="0">
                <a:solidFill>
                  <a:schemeClr val="accent1">
                    <a:lumMod val="50000"/>
                  </a:schemeClr>
                </a:solidFill>
                <a:latin typeface="Luiss Sans"/>
              </a:rPr>
              <a:t>Comunicazione (</a:t>
            </a:r>
            <a:r>
              <a:rPr lang="it-IT" sz="2000" b="0" i="0" dirty="0">
                <a:solidFill>
                  <a:schemeClr val="accent1">
                    <a:lumMod val="50000"/>
                  </a:schemeClr>
                </a:solidFill>
                <a:effectLst/>
                <a:latin typeface="Luiss Sans"/>
              </a:rPr>
              <a:t>2021/C 58/01) e </a:t>
            </a:r>
            <a:r>
              <a:rPr lang="it-IT" sz="2000" b="0" dirty="0">
                <a:solidFill>
                  <a:schemeClr val="accent1">
                    <a:lumMod val="50000"/>
                  </a:schemeClr>
                </a:solidFill>
                <a:latin typeface="Luiss Sans"/>
              </a:rPr>
              <a:t>Comunicazione </a:t>
            </a:r>
            <a:r>
              <a:rPr lang="it-IT" sz="2000" b="0" i="0" dirty="0">
                <a:solidFill>
                  <a:schemeClr val="accent1">
                    <a:lumMod val="50000"/>
                  </a:schemeClr>
                </a:solidFill>
                <a:effectLst/>
                <a:latin typeface="Luiss Sans"/>
              </a:rPr>
              <a:t>C/2023/111</a:t>
            </a:r>
            <a:br>
              <a:rPr lang="it-IT" sz="2000" b="0" i="0" dirty="0">
                <a:solidFill>
                  <a:schemeClr val="accent1">
                    <a:lumMod val="50000"/>
                  </a:schemeClr>
                </a:solidFill>
                <a:effectLst/>
                <a:latin typeface="Luiss Sans"/>
              </a:rPr>
            </a:br>
            <a:br>
              <a:rPr lang="it-IT" sz="2000" b="0" i="0" dirty="0">
                <a:solidFill>
                  <a:schemeClr val="accent1">
                    <a:lumMod val="50000"/>
                  </a:schemeClr>
                </a:solidFill>
                <a:effectLst/>
                <a:latin typeface="Luiss Sans"/>
              </a:rPr>
            </a:br>
            <a:r>
              <a:rPr lang="it-IT" sz="2000" b="0" i="0" dirty="0">
                <a:solidFill>
                  <a:schemeClr val="accent1">
                    <a:lumMod val="50000"/>
                  </a:schemeClr>
                </a:solidFill>
                <a:effectLst/>
                <a:latin typeface="Luiss Sans"/>
              </a:rPr>
              <a:t>- Valutazione e approvazione PNRR</a:t>
            </a:r>
            <a:br>
              <a:rPr lang="it-IT" sz="2000" b="0" i="0" dirty="0">
                <a:solidFill>
                  <a:schemeClr val="accent1">
                    <a:lumMod val="50000"/>
                  </a:schemeClr>
                </a:solidFill>
                <a:effectLst/>
                <a:latin typeface="Luiss Sans"/>
              </a:rPr>
            </a:br>
            <a:endParaRPr lang="en-US" sz="2000" dirty="0">
              <a:solidFill>
                <a:schemeClr val="accent1">
                  <a:lumMod val="50000"/>
                </a:schemeClr>
              </a:solidFill>
              <a:latin typeface="Luiss Sans"/>
            </a:endParaRPr>
          </a:p>
        </p:txBody>
      </p:sp>
      <p:sp>
        <p:nvSpPr>
          <p:cNvPr id="5" name="Segnaposto testo 4">
            <a:extLst>
              <a:ext uri="{FF2B5EF4-FFF2-40B4-BE49-F238E27FC236}">
                <a16:creationId xmlns:a16="http://schemas.microsoft.com/office/drawing/2014/main" id="{B39C3D73-CAE9-1975-7C40-11A876B5D89B}"/>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226488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6D1C8-7A7A-7B73-1051-C397F057913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D98513A-C792-5A45-E0B9-1B72FCE7ACA1}"/>
              </a:ext>
            </a:extLst>
          </p:cNvPr>
          <p:cNvSpPr>
            <a:spLocks noGrp="1"/>
          </p:cNvSpPr>
          <p:nvPr>
            <p:ph type="ctrTitle"/>
          </p:nvPr>
        </p:nvSpPr>
        <p:spPr>
          <a:xfrm>
            <a:off x="926631" y="1285319"/>
            <a:ext cx="9920614" cy="3185487"/>
          </a:xfrm>
        </p:spPr>
        <p:txBody>
          <a:bodyPr/>
          <a:lstStyle/>
          <a:p>
            <a:pPr lvl="0"/>
            <a:r>
              <a:rPr lang="it-IT" sz="2600" dirty="0">
                <a:solidFill>
                  <a:srgbClr val="002060"/>
                </a:solidFill>
                <a:latin typeface="Luiss Sans"/>
              </a:rPr>
              <a:t>La portata del DNSH </a:t>
            </a:r>
            <a:br>
              <a:rPr lang="it-IT" sz="2600" dirty="0">
                <a:solidFill>
                  <a:srgbClr val="002060"/>
                </a:solidFill>
                <a:latin typeface="Luiss Sans"/>
              </a:rPr>
            </a:br>
            <a:br>
              <a:rPr lang="it-IT" sz="2600" b="0" dirty="0">
                <a:solidFill>
                  <a:srgbClr val="002060"/>
                </a:solidFill>
                <a:latin typeface="Luiss Sans"/>
              </a:rPr>
            </a:br>
            <a:r>
              <a:rPr lang="it-IT" sz="2600" b="0" dirty="0">
                <a:solidFill>
                  <a:srgbClr val="002060"/>
                </a:solidFill>
                <a:latin typeface="Luiss Sans"/>
              </a:rPr>
              <a:t>DNSH e principio di integrazione</a:t>
            </a:r>
            <a:br>
              <a:rPr lang="it-IT" sz="2600" b="0" dirty="0">
                <a:solidFill>
                  <a:srgbClr val="002060"/>
                </a:solidFill>
                <a:latin typeface="Luiss Sans"/>
              </a:rPr>
            </a:br>
            <a:br>
              <a:rPr lang="it-IT" sz="2600" b="0" dirty="0">
                <a:solidFill>
                  <a:srgbClr val="002060"/>
                </a:solidFill>
                <a:latin typeface="Luiss Sans"/>
              </a:rPr>
            </a:br>
            <a:r>
              <a:rPr lang="it-IT" sz="2600" b="0" dirty="0">
                <a:solidFill>
                  <a:srgbClr val="002060"/>
                </a:solidFill>
                <a:latin typeface="Luiss Sans"/>
              </a:rPr>
              <a:t>DNSH e principio di non regressione</a:t>
            </a:r>
            <a:br>
              <a:rPr lang="it-IT" sz="2600" b="0" dirty="0">
                <a:solidFill>
                  <a:srgbClr val="002060"/>
                </a:solidFill>
                <a:latin typeface="Luiss Sans"/>
              </a:rPr>
            </a:br>
            <a:br>
              <a:rPr lang="it-IT" sz="2600" b="0" dirty="0">
                <a:solidFill>
                  <a:srgbClr val="002060"/>
                </a:solidFill>
                <a:latin typeface="Luiss Sans"/>
              </a:rPr>
            </a:br>
            <a:r>
              <a:rPr lang="it-IT" sz="2600" b="0" dirty="0">
                <a:solidFill>
                  <a:srgbClr val="002060"/>
                </a:solidFill>
                <a:latin typeface="Luiss Sans"/>
              </a:rPr>
              <a:t>DNSH e principio di precauzione</a:t>
            </a:r>
            <a:br>
              <a:rPr lang="it-IT" sz="1600" dirty="0">
                <a:solidFill>
                  <a:srgbClr val="002060"/>
                </a:solidFill>
                <a:latin typeface="Luiss Sans"/>
              </a:rPr>
            </a:br>
            <a:br>
              <a:rPr lang="it-IT" sz="1600" dirty="0">
                <a:solidFill>
                  <a:srgbClr val="002060"/>
                </a:solidFill>
                <a:latin typeface="Luiss Sans"/>
              </a:rPr>
            </a:br>
            <a:br>
              <a:rPr lang="it-IT" sz="1600" dirty="0">
                <a:solidFill>
                  <a:srgbClr val="002060"/>
                </a:solidFill>
                <a:latin typeface="Luiss Sans"/>
              </a:rPr>
            </a:br>
            <a:endParaRPr lang="en-US" sz="1600" dirty="0">
              <a:solidFill>
                <a:srgbClr val="002060"/>
              </a:solidFill>
              <a:latin typeface="Luiss Sans"/>
            </a:endParaRPr>
          </a:p>
        </p:txBody>
      </p:sp>
      <p:sp>
        <p:nvSpPr>
          <p:cNvPr id="5" name="Segnaposto testo 4">
            <a:extLst>
              <a:ext uri="{FF2B5EF4-FFF2-40B4-BE49-F238E27FC236}">
                <a16:creationId xmlns:a16="http://schemas.microsoft.com/office/drawing/2014/main" id="{B6502AB0-8486-9051-3095-347FC8B5A3BB}"/>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406145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FFE7F-C683-8FB8-7DEF-D649A8A5363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2B96FC1-801C-65F5-9CCC-053C6740742E}"/>
              </a:ext>
            </a:extLst>
          </p:cNvPr>
          <p:cNvSpPr>
            <a:spLocks noGrp="1"/>
          </p:cNvSpPr>
          <p:nvPr>
            <p:ph type="ctrTitle"/>
          </p:nvPr>
        </p:nvSpPr>
        <p:spPr>
          <a:xfrm>
            <a:off x="926631" y="1285319"/>
            <a:ext cx="9920614" cy="3137013"/>
          </a:xfrm>
        </p:spPr>
        <p:txBody>
          <a:bodyPr/>
          <a:lstStyle/>
          <a:p>
            <a:br>
              <a:rPr lang="it-IT" sz="1050" dirty="0"/>
            </a:br>
            <a:r>
              <a:rPr lang="it-IT" sz="2800" dirty="0"/>
              <a:t>Attuazione interna del DNSH</a:t>
            </a:r>
            <a:br>
              <a:rPr lang="it-IT" sz="2000" dirty="0"/>
            </a:br>
            <a:br>
              <a:rPr lang="it-IT" sz="2000" dirty="0"/>
            </a:br>
            <a:r>
              <a:rPr lang="it-IT" sz="2800" b="0" dirty="0"/>
              <a:t>- Circolari MEF – Ragioneria generale dello Stato n. 30 e 31 del 30 dicembre 2021 e n. 33 del10 ottobre 2022: Guida operativa e Check List</a:t>
            </a:r>
            <a:br>
              <a:rPr lang="it-IT" sz="2800" b="0" dirty="0"/>
            </a:br>
            <a:r>
              <a:rPr lang="it-IT" sz="2800" b="0" dirty="0"/>
              <a:t>- Valore non vincolante, ma spesso recepite in atti di gara di amministrazioni titolari dei fondi.</a:t>
            </a:r>
            <a:br>
              <a:rPr lang="it-IT" sz="2800" b="0" dirty="0"/>
            </a:br>
            <a:r>
              <a:rPr lang="it-IT" sz="2800" b="0" dirty="0"/>
              <a:t>- Logica delle autovalutazioni </a:t>
            </a:r>
            <a:endParaRPr lang="en-US" sz="2800" b="0" dirty="0">
              <a:latin typeface="Luiss Sans"/>
            </a:endParaRPr>
          </a:p>
        </p:txBody>
      </p:sp>
      <p:sp>
        <p:nvSpPr>
          <p:cNvPr id="5" name="Segnaposto testo 4">
            <a:extLst>
              <a:ext uri="{FF2B5EF4-FFF2-40B4-BE49-F238E27FC236}">
                <a16:creationId xmlns:a16="http://schemas.microsoft.com/office/drawing/2014/main" id="{86629FF6-4934-A4F5-371F-DC9B26D288C7}"/>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912340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FE9AB-5B0A-D721-4EFF-6F40B09934A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B0CE969-7D25-B01E-8995-5E261570FED0}"/>
              </a:ext>
            </a:extLst>
          </p:cNvPr>
          <p:cNvSpPr>
            <a:spLocks noGrp="1"/>
          </p:cNvSpPr>
          <p:nvPr>
            <p:ph type="ctrTitle"/>
          </p:nvPr>
        </p:nvSpPr>
        <p:spPr>
          <a:xfrm>
            <a:off x="926631" y="1285319"/>
            <a:ext cx="9920614" cy="3744358"/>
          </a:xfrm>
        </p:spPr>
        <p:txBody>
          <a:bodyPr/>
          <a:lstStyle/>
          <a:p>
            <a:pPr lvl="0">
              <a:lnSpc>
                <a:spcPct val="110000"/>
              </a:lnSpc>
            </a:pPr>
            <a:r>
              <a:rPr lang="en-US" sz="2400" dirty="0">
                <a:latin typeface="Luiss Sans"/>
              </a:rPr>
              <a:t>M. </a:t>
            </a:r>
            <a:r>
              <a:rPr lang="en-US" sz="2400" dirty="0" err="1">
                <a:latin typeface="Luiss Sans"/>
              </a:rPr>
              <a:t>Delsignore</a:t>
            </a:r>
            <a:r>
              <a:rPr lang="en-US" sz="2400" dirty="0">
                <a:latin typeface="Luiss Sans"/>
              </a:rPr>
              <a:t>: </a:t>
            </a:r>
            <a:r>
              <a:rPr lang="it-IT" sz="2400" dirty="0"/>
              <a:t>Il principio DNSH e la lotta al greenwashing, in Federalismi.it, 27/2024</a:t>
            </a:r>
            <a:br>
              <a:rPr lang="it-IT" sz="900" dirty="0"/>
            </a:br>
            <a:br>
              <a:rPr lang="it-IT" sz="1400" dirty="0"/>
            </a:br>
            <a:r>
              <a:rPr lang="it-IT" sz="1600" b="0" dirty="0"/>
              <a:t>- DNSH come greenwashing europeo?</a:t>
            </a:r>
            <a:br>
              <a:rPr lang="it-IT" sz="1600" b="0" dirty="0"/>
            </a:br>
            <a:r>
              <a:rPr lang="it-IT" sz="1600" b="0" dirty="0"/>
              <a:t>- PNRR già valutato e approvato da Commissione</a:t>
            </a:r>
            <a:br>
              <a:rPr lang="it-IT" sz="1600" b="0" dirty="0"/>
            </a:br>
            <a:r>
              <a:rPr lang="it-IT" sz="1600" b="0" dirty="0"/>
              <a:t>- «la scelta dello Stato è stata quella di distribuire l’onere della verifica del rispetto del DNSH a ciascuna amministrazione centrale titolare di misure del PNRR, come dispone già il DPCM 15 settembre 2021»</a:t>
            </a:r>
            <a:br>
              <a:rPr lang="it-IT" sz="1600" b="0" dirty="0"/>
            </a:br>
            <a:r>
              <a:rPr lang="it-IT" sz="1600" b="0" dirty="0"/>
              <a:t>- «fonte di ingiustificati e onerosi controlli l’applicazione della verifica di sostenibilità di attività che sono state valutate dalla Commissione finanziabili in funzione del raggiungimento di precisi obiettivi dalla stessa Commissione, in buona parte, individuati»</a:t>
            </a:r>
            <a:br>
              <a:rPr lang="it-IT" sz="1600" b="0" dirty="0"/>
            </a:br>
            <a:r>
              <a:rPr lang="it-IT" sz="1600" b="0" dirty="0"/>
              <a:t>- Già sussistono strumenti per assicurare sostenibilità dei progetti (in particolare, CAM e il Piano d'azione nazionale per la sostenibilità ambientale dei consumi nel settore della pubblica amministrazione)</a:t>
            </a:r>
            <a:br>
              <a:rPr lang="it-IT" sz="1600" b="0" dirty="0"/>
            </a:br>
            <a:r>
              <a:rPr lang="it-IT" sz="1600" b="0" dirty="0"/>
              <a:t>- Eterogenesi dei fini? </a:t>
            </a:r>
            <a:endParaRPr lang="en-US" sz="1600" b="0" dirty="0">
              <a:latin typeface="Luiss Sans"/>
            </a:endParaRPr>
          </a:p>
        </p:txBody>
      </p:sp>
      <p:sp>
        <p:nvSpPr>
          <p:cNvPr id="5" name="Segnaposto testo 4">
            <a:extLst>
              <a:ext uri="{FF2B5EF4-FFF2-40B4-BE49-F238E27FC236}">
                <a16:creationId xmlns:a16="http://schemas.microsoft.com/office/drawing/2014/main" id="{0ECBA055-7740-D84D-0C8C-1AD2FD9E8654}"/>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955390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641C4-7139-5E2E-3568-0B292CF3CB2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747A71D-CC1B-30B7-B210-EEDE810CD8F7}"/>
              </a:ext>
            </a:extLst>
          </p:cNvPr>
          <p:cNvSpPr>
            <a:spLocks noGrp="1"/>
          </p:cNvSpPr>
          <p:nvPr>
            <p:ph type="ctrTitle"/>
          </p:nvPr>
        </p:nvSpPr>
        <p:spPr>
          <a:xfrm>
            <a:off x="926631" y="1285319"/>
            <a:ext cx="9920614" cy="4628575"/>
          </a:xfrm>
        </p:spPr>
        <p:txBody>
          <a:bodyPr/>
          <a:lstStyle/>
          <a:p>
            <a:pPr>
              <a:lnSpc>
                <a:spcPct val="107000"/>
              </a:lnSpc>
              <a:spcAft>
                <a:spcPts val="800"/>
              </a:spcAft>
            </a:pPr>
            <a:r>
              <a:rPr lang="it-IT" sz="2000" dirty="0"/>
              <a:t>DNSH nella recente giurisprudenza amministrativa: TAR Puglia, Bari, 4 marzo 2024, n. 263</a:t>
            </a:r>
            <a:br>
              <a:rPr lang="it-IT" sz="2000" dirty="0"/>
            </a:br>
            <a:br>
              <a:rPr lang="it-IT" sz="2000" dirty="0"/>
            </a:br>
            <a:r>
              <a:rPr lang="it-IT" sz="2000" b="0" dirty="0"/>
              <a:t>- Fattispecie: «</a:t>
            </a:r>
            <a:r>
              <a:rPr lang="it-IT" sz="1800" b="0" dirty="0">
                <a:effectLst/>
                <a:latin typeface="Calibri" panose="020F0502020204030204" pitchFamily="34" charset="0"/>
                <a:ea typeface="Calibri" panose="020F0502020204030204" pitchFamily="34" charset="0"/>
                <a:cs typeface="Times New Roman" panose="02020603050405020304" pitchFamily="18" charset="0"/>
              </a:rPr>
              <a:t>gara indetta dal Comune di Bari mediante procedura aperta per la fornitura di n. 99 bus elettrici per la città di Bari… La commissione giudicatrice ha dichiarato inammissibile l’offerta tecnica presentata dalla ricorrente, sulla base della mancanza del documento </a:t>
            </a:r>
            <a:r>
              <a:rPr lang="it-IT" sz="1800" b="0" i="1" dirty="0">
                <a:effectLst/>
                <a:latin typeface="Calibri" panose="020F0502020204030204" pitchFamily="34" charset="0"/>
                <a:ea typeface="Calibri" panose="020F0502020204030204" pitchFamily="34" charset="0"/>
                <a:cs typeface="Times New Roman" panose="02020603050405020304" pitchFamily="18" charset="0"/>
              </a:rPr>
              <a:t>check list</a:t>
            </a:r>
            <a:r>
              <a:rPr lang="it-IT" sz="1800" b="0" dirty="0">
                <a:effectLst/>
                <a:latin typeface="Calibri" panose="020F0502020204030204" pitchFamily="34" charset="0"/>
                <a:ea typeface="Calibri" panose="020F0502020204030204" pitchFamily="34" charset="0"/>
                <a:cs typeface="Times New Roman" panose="02020603050405020304" pitchFamily="18" charset="0"/>
              </a:rPr>
              <a:t>, contenente gli elementi di controllo definiti nella scheda 9 “Acquisto veicoli” (DNSH)»</a:t>
            </a:r>
            <a:br>
              <a:rPr lang="it-IT" sz="1800" b="0" dirty="0">
                <a:effectLst/>
                <a:latin typeface="Calibri" panose="020F0502020204030204" pitchFamily="34" charset="0"/>
                <a:ea typeface="Calibri" panose="020F0502020204030204" pitchFamily="34" charset="0"/>
                <a:cs typeface="Times New Roman" panose="02020603050405020304" pitchFamily="18" charset="0"/>
              </a:rPr>
            </a:br>
            <a:r>
              <a:rPr lang="it-IT" sz="1800" b="0" dirty="0">
                <a:effectLst/>
                <a:latin typeface="Calibri" panose="020F0502020204030204" pitchFamily="34" charset="0"/>
                <a:ea typeface="Calibri" panose="020F0502020204030204" pitchFamily="34" charset="0"/>
                <a:cs typeface="Times New Roman" panose="02020603050405020304" pitchFamily="18" charset="0"/>
              </a:rPr>
              <a:t>- «</a:t>
            </a:r>
            <a:r>
              <a:rPr lang="it-IT" sz="1800" b="0" kern="100" dirty="0">
                <a:effectLst/>
                <a:latin typeface="Calibri" panose="020F0502020204030204" pitchFamily="34" charset="0"/>
                <a:ea typeface="Calibri" panose="020F0502020204030204" pitchFamily="34" charset="0"/>
                <a:cs typeface="Times New Roman" panose="02020603050405020304" pitchFamily="18" charset="0"/>
              </a:rPr>
              <a:t>Tra i principi a carattere propriamente ambientale va senz’altro annoverato il principio </a:t>
            </a:r>
            <a:r>
              <a:rPr lang="it-IT" sz="1800" b="0" i="1" kern="100" dirty="0">
                <a:effectLst/>
                <a:latin typeface="Calibri" panose="020F0502020204030204" pitchFamily="34" charset="0"/>
                <a:ea typeface="Calibri" panose="020F0502020204030204" pitchFamily="34" charset="0"/>
                <a:cs typeface="Times New Roman" panose="02020603050405020304" pitchFamily="18" charset="0"/>
              </a:rPr>
              <a:t>Do </a:t>
            </a:r>
            <a:r>
              <a:rPr lang="it-IT" sz="1800" b="0" i="1" kern="100" dirty="0" err="1">
                <a:effectLst/>
                <a:latin typeface="Calibri" panose="020F0502020204030204" pitchFamily="34" charset="0"/>
                <a:ea typeface="Calibri" panose="020F0502020204030204" pitchFamily="34" charset="0"/>
                <a:cs typeface="Times New Roman" panose="02020603050405020304" pitchFamily="18" charset="0"/>
              </a:rPr>
              <a:t>not</a:t>
            </a:r>
            <a:r>
              <a:rPr lang="it-IT" sz="1800" b="0" i="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b="0" i="1" kern="100" dirty="0" err="1">
                <a:effectLst/>
                <a:latin typeface="Calibri" panose="020F0502020204030204" pitchFamily="34" charset="0"/>
                <a:ea typeface="Calibri" panose="020F0502020204030204" pitchFamily="34" charset="0"/>
                <a:cs typeface="Times New Roman" panose="02020603050405020304" pitchFamily="18" charset="0"/>
              </a:rPr>
              <a:t>significant</a:t>
            </a:r>
            <a:r>
              <a:rPr lang="it-IT" sz="1800" b="0" i="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1800" b="0" i="1" kern="100" dirty="0" err="1">
                <a:effectLst/>
                <a:latin typeface="Calibri" panose="020F0502020204030204" pitchFamily="34" charset="0"/>
                <a:ea typeface="Calibri" panose="020F0502020204030204" pitchFamily="34" charset="0"/>
                <a:cs typeface="Times New Roman" panose="02020603050405020304" pitchFamily="18" charset="0"/>
              </a:rPr>
              <a:t>harm</a:t>
            </a:r>
            <a:r>
              <a:rPr lang="it-IT" sz="1800" b="0" kern="100" dirty="0">
                <a:effectLst/>
                <a:latin typeface="Calibri" panose="020F0502020204030204" pitchFamily="34" charset="0"/>
                <a:ea typeface="Calibri" panose="020F0502020204030204" pitchFamily="34" charset="0"/>
                <a:cs typeface="Times New Roman" panose="02020603050405020304" pitchFamily="18" charset="0"/>
              </a:rPr>
              <a:t>, di recente codificato nell’art. 17 del Regolamento (UE) 2020/852 del Parlamento europeo e del Consiglio del 18 giugno 2020 relativo all’istituzione di un quadro che favorisce gli investimenti sostenibili e reca modifica del Regolamento (UE) 2019/2088.</a:t>
            </a:r>
            <a:br>
              <a:rPr lang="it-IT" sz="1800" b="0" kern="100" dirty="0">
                <a:effectLst/>
                <a:latin typeface="Calibri" panose="020F0502020204030204" pitchFamily="34" charset="0"/>
                <a:ea typeface="Calibri" panose="020F0502020204030204" pitchFamily="34" charset="0"/>
                <a:cs typeface="Times New Roman" panose="02020603050405020304" pitchFamily="18" charset="0"/>
              </a:rPr>
            </a:br>
            <a:r>
              <a:rPr lang="it-IT" sz="1800" b="0" kern="100" dirty="0">
                <a:effectLst/>
                <a:latin typeface="Calibri" panose="020F0502020204030204" pitchFamily="34" charset="0"/>
                <a:ea typeface="Calibri" panose="020F0502020204030204" pitchFamily="34" charset="0"/>
                <a:cs typeface="Times New Roman" panose="02020603050405020304" pitchFamily="18" charset="0"/>
              </a:rPr>
              <a:t>Si tratta del principio in forza del quale è vietato arrecare un danno significativo agli obiettivi ambientali».</a:t>
            </a:r>
            <a:br>
              <a:rPr lang="it-IT" sz="1800" kern="100" dirty="0">
                <a:effectLst/>
                <a:latin typeface="Calibri" panose="020F0502020204030204" pitchFamily="34" charset="0"/>
                <a:ea typeface="Calibri" panose="020F0502020204030204" pitchFamily="34" charset="0"/>
                <a:cs typeface="Times New Roman" panose="02020603050405020304" pitchFamily="18" charset="0"/>
              </a:rPr>
            </a:br>
            <a:br>
              <a:rPr lang="it-IT" sz="1800" dirty="0">
                <a:effectLst/>
                <a:latin typeface="Calibri" panose="020F0502020204030204" pitchFamily="34" charset="0"/>
                <a:ea typeface="Calibri" panose="020F0502020204030204" pitchFamily="34" charset="0"/>
                <a:cs typeface="Times New Roman" panose="02020603050405020304" pitchFamily="18" charset="0"/>
              </a:rPr>
            </a:br>
            <a:br>
              <a:rPr lang="it-IT" sz="2000" dirty="0"/>
            </a:br>
            <a:br>
              <a:rPr lang="it-IT" sz="2000" dirty="0"/>
            </a:br>
            <a:endParaRPr lang="en-US" sz="2000" dirty="0">
              <a:latin typeface="Luiss Sans"/>
            </a:endParaRPr>
          </a:p>
        </p:txBody>
      </p:sp>
      <p:sp>
        <p:nvSpPr>
          <p:cNvPr id="5" name="Segnaposto testo 4">
            <a:extLst>
              <a:ext uri="{FF2B5EF4-FFF2-40B4-BE49-F238E27FC236}">
                <a16:creationId xmlns:a16="http://schemas.microsoft.com/office/drawing/2014/main" id="{F0B3AE23-D060-1BA6-865C-AFE149586DD9}"/>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842552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32310-4C32-7AB5-94F6-FAA4E5BB6B6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160820-C853-EBB7-C351-36AF0169B399}"/>
              </a:ext>
            </a:extLst>
          </p:cNvPr>
          <p:cNvSpPr>
            <a:spLocks noGrp="1"/>
          </p:cNvSpPr>
          <p:nvPr>
            <p:ph type="ctrTitle"/>
          </p:nvPr>
        </p:nvSpPr>
        <p:spPr>
          <a:xfrm>
            <a:off x="926631" y="1285319"/>
            <a:ext cx="9920614" cy="3656386"/>
          </a:xfrm>
        </p:spPr>
        <p:txBody>
          <a:bodyPr/>
          <a:lstStyle/>
          <a:p>
            <a:br>
              <a:rPr lang="it-IT" sz="2000" dirty="0">
                <a:latin typeface="Luiss Sans"/>
              </a:rPr>
            </a:br>
            <a:r>
              <a:rPr lang="it-IT" sz="2000" dirty="0">
                <a:latin typeface="Luiss Sans"/>
              </a:rPr>
              <a:t>Segue. TAR Puglia n. 263/2024</a:t>
            </a:r>
            <a:br>
              <a:rPr lang="it-IT" sz="1600" dirty="0">
                <a:latin typeface="Luiss Sans"/>
              </a:rPr>
            </a:br>
            <a:br>
              <a:rPr lang="it-IT" sz="1600" b="0" dirty="0">
                <a:latin typeface="Luiss Sans"/>
              </a:rPr>
            </a:br>
            <a:r>
              <a:rPr lang="it-IT" sz="1600" b="0" dirty="0">
                <a:latin typeface="Luiss Sans"/>
              </a:rPr>
              <a:t>«</a:t>
            </a:r>
            <a:r>
              <a:rPr lang="it-IT" sz="1600" b="0" kern="100" dirty="0">
                <a:effectLst/>
                <a:latin typeface="Luiss Sans"/>
                <a:ea typeface="Calibri" panose="020F0502020204030204" pitchFamily="34" charset="0"/>
                <a:cs typeface="Times New Roman" panose="02020603050405020304" pitchFamily="18" charset="0"/>
              </a:rPr>
              <a:t>Ciò comporta una verifica specifica da effettuare valutando l’impatto ambientale dell’attività economica che assume rilievo di volta in volta e dei prodotti e servizi da essa forniti durante il loro intero ciclo di vita, in particolare prendendo in considerazione produzione, uso e fine vita di tali prodotti e servizi. (…)</a:t>
            </a:r>
            <a:br>
              <a:rPr lang="it-IT" sz="1600" kern="100" dirty="0">
                <a:effectLst/>
                <a:latin typeface="Luiss Sans"/>
                <a:ea typeface="Calibri" panose="020F0502020204030204" pitchFamily="34" charset="0"/>
                <a:cs typeface="Times New Roman" panose="02020603050405020304" pitchFamily="18" charset="0"/>
              </a:rPr>
            </a:br>
            <a:r>
              <a:rPr lang="it-IT" sz="1600" b="0" kern="100" dirty="0">
                <a:effectLst/>
                <a:latin typeface="Luiss Sans"/>
                <a:ea typeface="Calibri" panose="020F0502020204030204" pitchFamily="34" charset="0"/>
                <a:cs typeface="Times New Roman" panose="02020603050405020304" pitchFamily="18" charset="0"/>
              </a:rPr>
              <a:t>L’obbligo, per gli operatori economici partecipanti alla procedura di gara in esame di produrre la Scheda tecnica n. 9 – acquisto di veicoli –, che identifica gli elementi di verifica dei vincoli DNSH, si lascia agevolmente decifrare: si tratta di allegare all’offerta tecnica prodotta in gara un documento qualificante, che si configura alla stregua di elemento essenziale della stessa offerta tecnica, coerentemente alla normativa sovranazionale sopra citata.</a:t>
            </a:r>
            <a:br>
              <a:rPr lang="it-IT" sz="1600" kern="100" dirty="0">
                <a:effectLst/>
                <a:latin typeface="Luiss Sans"/>
                <a:ea typeface="Calibri" panose="020F0502020204030204" pitchFamily="34" charset="0"/>
                <a:cs typeface="Times New Roman" panose="02020603050405020304" pitchFamily="18" charset="0"/>
              </a:rPr>
            </a:br>
            <a:r>
              <a:rPr lang="it-IT" sz="1600" b="0" kern="100" dirty="0">
                <a:effectLst/>
                <a:latin typeface="Luiss Sans"/>
                <a:ea typeface="Calibri" panose="020F0502020204030204" pitchFamily="34" charset="0"/>
                <a:cs typeface="Times New Roman" panose="02020603050405020304" pitchFamily="18" charset="0"/>
              </a:rPr>
              <a:t>In questa prospettiva, l’art. 16 punto c) del disciplinare di gara ha stabilito l’obbligo del concorrente di inserire la documentazione relativa all’offerta tecnica nella piattaforma </a:t>
            </a:r>
            <a:r>
              <a:rPr lang="it-IT" sz="1600" b="0" i="1" kern="100" dirty="0">
                <a:effectLst/>
                <a:latin typeface="Luiss Sans"/>
                <a:ea typeface="Calibri" panose="020F0502020204030204" pitchFamily="34" charset="0"/>
                <a:cs typeface="Times New Roman" panose="02020603050405020304" pitchFamily="18" charset="0"/>
              </a:rPr>
              <a:t>a pena di inammissibilità</a:t>
            </a:r>
            <a:r>
              <a:rPr lang="it-IT" sz="1600" b="0" kern="100" dirty="0">
                <a:effectLst/>
                <a:latin typeface="Luiss Sans"/>
                <a:ea typeface="Calibri" panose="020F0502020204030204" pitchFamily="34" charset="0"/>
                <a:cs typeface="Times New Roman" panose="02020603050405020304" pitchFamily="18" charset="0"/>
              </a:rPr>
              <a:t> dell’offerta stessa, la quale deve contenere, tra l’altro, la </a:t>
            </a:r>
            <a:r>
              <a:rPr lang="it-IT" sz="1600" b="0" i="1" kern="100" dirty="0">
                <a:effectLst/>
                <a:latin typeface="Luiss Sans"/>
                <a:ea typeface="Calibri" panose="020F0502020204030204" pitchFamily="34" charset="0"/>
                <a:cs typeface="Times New Roman" panose="02020603050405020304" pitchFamily="18" charset="0"/>
              </a:rPr>
              <a:t>check list</a:t>
            </a:r>
            <a:r>
              <a:rPr lang="it-IT" sz="1600" b="0" kern="100" dirty="0">
                <a:effectLst/>
                <a:latin typeface="Luiss Sans"/>
                <a:ea typeface="Calibri" panose="020F0502020204030204" pitchFamily="34" charset="0"/>
                <a:cs typeface="Times New Roman" panose="02020603050405020304" pitchFamily="18" charset="0"/>
              </a:rPr>
              <a:t> contenente gli elementi di controllo definiti nella scheda 9 “Acquisto veicoli” (DNSH)”.</a:t>
            </a:r>
            <a:br>
              <a:rPr lang="it-IT" sz="1600" b="0" kern="100" dirty="0">
                <a:effectLst/>
                <a:latin typeface="Luiss Sans"/>
                <a:ea typeface="Calibri" panose="020F0502020204030204" pitchFamily="34" charset="0"/>
                <a:cs typeface="Times New Roman" panose="02020603050405020304" pitchFamily="18" charset="0"/>
              </a:rPr>
            </a:br>
            <a:r>
              <a:rPr lang="it-IT" sz="1600" b="0" kern="100" dirty="0">
                <a:effectLst/>
                <a:latin typeface="Luiss Sans"/>
                <a:ea typeface="Calibri" panose="020F0502020204030204" pitchFamily="34" charset="0"/>
                <a:cs typeface="Times New Roman" panose="02020603050405020304" pitchFamily="18" charset="0"/>
              </a:rPr>
              <a:t>Una volta precisato quanto sopra, si rileva che il provvedimento di esclusione dalla gara della società deducente resiste alle censure formulate».</a:t>
            </a:r>
            <a:br>
              <a:rPr lang="it-IT" sz="1600" kern="100" dirty="0">
                <a:effectLst/>
                <a:latin typeface="Luiss Sans"/>
                <a:ea typeface="Calibri" panose="020F0502020204030204" pitchFamily="34" charset="0"/>
                <a:cs typeface="Times New Roman" panose="02020603050405020304" pitchFamily="18" charset="0"/>
              </a:rPr>
            </a:br>
            <a:endParaRPr lang="en-US" sz="1600" b="0" dirty="0">
              <a:latin typeface="Luiss Sans"/>
            </a:endParaRPr>
          </a:p>
        </p:txBody>
      </p:sp>
      <p:sp>
        <p:nvSpPr>
          <p:cNvPr id="5" name="Segnaposto testo 4">
            <a:extLst>
              <a:ext uri="{FF2B5EF4-FFF2-40B4-BE49-F238E27FC236}">
                <a16:creationId xmlns:a16="http://schemas.microsoft.com/office/drawing/2014/main" id="{04BF1476-4605-5E01-1FC9-C8C53C057AE0}"/>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560351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62722-37C7-1A88-82DF-3DDB45B7EE2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F925B12-4083-9AA7-EB21-A76035D2FDF0}"/>
              </a:ext>
            </a:extLst>
          </p:cNvPr>
          <p:cNvSpPr>
            <a:spLocks noGrp="1"/>
          </p:cNvSpPr>
          <p:nvPr>
            <p:ph type="ctrTitle"/>
          </p:nvPr>
        </p:nvSpPr>
        <p:spPr>
          <a:xfrm>
            <a:off x="926631" y="1285319"/>
            <a:ext cx="9920614" cy="3877985"/>
          </a:xfrm>
        </p:spPr>
        <p:txBody>
          <a:bodyPr/>
          <a:lstStyle/>
          <a:p>
            <a:r>
              <a:rPr lang="it-IT" sz="2000" dirty="0">
                <a:latin typeface="Luiss Sans"/>
              </a:rPr>
              <a:t>Segue. TAR Puglia n. 263/2024</a:t>
            </a:r>
            <a:br>
              <a:rPr lang="en-US" sz="2000" dirty="0">
                <a:latin typeface="Luiss Sans"/>
              </a:rPr>
            </a:br>
            <a:r>
              <a:rPr lang="en-US" sz="2000" b="0" dirty="0">
                <a:latin typeface="Century Gothic" panose="020B0502020202020204" pitchFamily="34" charset="0"/>
              </a:rPr>
              <a:t>«</a:t>
            </a:r>
            <a:r>
              <a:rPr lang="it-IT" sz="2000" b="0" kern="100" dirty="0">
                <a:effectLst/>
                <a:latin typeface="Calibri" panose="020F0502020204030204" pitchFamily="34" charset="0"/>
                <a:ea typeface="Calibri" panose="020F0502020204030204" pitchFamily="34" charset="0"/>
                <a:cs typeface="Times New Roman" panose="02020603050405020304" pitchFamily="18" charset="0"/>
              </a:rPr>
              <a:t>Più in dettaglio, si osserva che, contrariamente alla tesi della ricorrente, secondo la quale “nessuna norma di legge impone la presentazione del documento in questione a pena di esclusione” omette di considerare che la prescrizione del disciplinare di gara sopra esaminata non fa che dare attuazione concreta alla previsione di un Regolamento dell’Unione europea in materia di rispetto del principio di non arrecare danno all’ambiente, da applicare obbligatoriamente in tutti i suoi elementi nel territorio nazionale, ai sensi dell’art. 288 del Trattato sul funzionamento dell’Unione europea.</a:t>
            </a:r>
            <a:br>
              <a:rPr lang="it-IT" sz="2000" b="0" kern="100" dirty="0">
                <a:effectLst/>
                <a:latin typeface="Calibri" panose="020F0502020204030204" pitchFamily="34" charset="0"/>
                <a:ea typeface="Calibri" panose="020F0502020204030204" pitchFamily="34" charset="0"/>
                <a:cs typeface="Times New Roman" panose="02020603050405020304" pitchFamily="18" charset="0"/>
              </a:rPr>
            </a:br>
            <a:r>
              <a:rPr lang="it-IT" sz="2000" b="0" kern="100" dirty="0">
                <a:effectLst/>
                <a:latin typeface="Calibri" panose="020F0502020204030204" pitchFamily="34" charset="0"/>
                <a:ea typeface="Calibri" panose="020F0502020204030204" pitchFamily="34" charset="0"/>
                <a:cs typeface="Times New Roman" panose="02020603050405020304" pitchFamily="18" charset="0"/>
              </a:rPr>
              <a:t>Non si tratta, pertanto, di introdurre ulteriori cause di esclusione in violazione del principio di tassatività disciplinato dall’art. 10 del decreto legislativo n. 36/2023, ma di prendere atto che il documento richiesto si atteggia quale elemento essenziale dell’offerta tecnica che, una volta non allegato alla medesima, impedisce alla stazione appaltante di compiere la doverosa verifica circa il rispetto del principio </a:t>
            </a:r>
            <a:r>
              <a:rPr lang="it-IT" sz="2000" b="0" i="1" kern="100" dirty="0">
                <a:effectLst/>
                <a:latin typeface="Calibri" panose="020F0502020204030204" pitchFamily="34" charset="0"/>
                <a:ea typeface="Calibri" panose="020F0502020204030204" pitchFamily="34" charset="0"/>
                <a:cs typeface="Times New Roman" panose="02020603050405020304" pitchFamily="18" charset="0"/>
              </a:rPr>
              <a:t>Do </a:t>
            </a:r>
            <a:r>
              <a:rPr lang="it-IT" sz="2000" b="0" i="1" kern="100" dirty="0" err="1">
                <a:effectLst/>
                <a:latin typeface="Calibri" panose="020F0502020204030204" pitchFamily="34" charset="0"/>
                <a:ea typeface="Calibri" panose="020F0502020204030204" pitchFamily="34" charset="0"/>
                <a:cs typeface="Times New Roman" panose="02020603050405020304" pitchFamily="18" charset="0"/>
              </a:rPr>
              <a:t>not</a:t>
            </a:r>
            <a:r>
              <a:rPr lang="it-IT" sz="2000" b="0" i="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000" b="0" i="1" kern="100" dirty="0" err="1">
                <a:effectLst/>
                <a:latin typeface="Calibri" panose="020F0502020204030204" pitchFamily="34" charset="0"/>
                <a:ea typeface="Calibri" panose="020F0502020204030204" pitchFamily="34" charset="0"/>
                <a:cs typeface="Times New Roman" panose="02020603050405020304" pitchFamily="18" charset="0"/>
              </a:rPr>
              <a:t>significant</a:t>
            </a:r>
            <a:r>
              <a:rPr lang="it-IT" sz="2000" b="0" i="1" kern="100" dirty="0">
                <a:effectLst/>
                <a:latin typeface="Calibri" panose="020F0502020204030204" pitchFamily="34" charset="0"/>
                <a:ea typeface="Calibri" panose="020F0502020204030204" pitchFamily="34" charset="0"/>
                <a:cs typeface="Times New Roman" panose="02020603050405020304" pitchFamily="18" charset="0"/>
              </a:rPr>
              <a:t> </a:t>
            </a:r>
            <a:r>
              <a:rPr lang="it-IT" sz="2000" b="0" i="1" kern="100" dirty="0" err="1">
                <a:effectLst/>
                <a:latin typeface="Calibri" panose="020F0502020204030204" pitchFamily="34" charset="0"/>
                <a:ea typeface="Calibri" panose="020F0502020204030204" pitchFamily="34" charset="0"/>
                <a:cs typeface="Times New Roman" panose="02020603050405020304" pitchFamily="18" charset="0"/>
              </a:rPr>
              <a:t>harm</a:t>
            </a:r>
            <a:r>
              <a:rPr lang="it-IT" sz="2000" b="0" i="1" kern="100" dirty="0">
                <a:latin typeface="Calibri" panose="020F0502020204030204" pitchFamily="34" charset="0"/>
                <a:ea typeface="Calibri" panose="020F0502020204030204" pitchFamily="34" charset="0"/>
                <a:cs typeface="Times New Roman" panose="02020603050405020304" pitchFamily="18" charset="0"/>
              </a:rPr>
              <a:t>»</a:t>
            </a:r>
            <a:br>
              <a:rPr lang="it-IT"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latin typeface="Luiss Sans"/>
            </a:endParaRPr>
          </a:p>
        </p:txBody>
      </p:sp>
      <p:sp>
        <p:nvSpPr>
          <p:cNvPr id="5" name="Segnaposto testo 4">
            <a:extLst>
              <a:ext uri="{FF2B5EF4-FFF2-40B4-BE49-F238E27FC236}">
                <a16:creationId xmlns:a16="http://schemas.microsoft.com/office/drawing/2014/main" id="{3922FD16-3E3B-5130-0E92-C66607C8A3E0}"/>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244351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0B190-DCD5-829A-286B-E571DE5F145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938D561-A8F2-5125-5403-354488D71A3F}"/>
              </a:ext>
            </a:extLst>
          </p:cNvPr>
          <p:cNvSpPr>
            <a:spLocks noGrp="1"/>
          </p:cNvSpPr>
          <p:nvPr>
            <p:ph type="ctrTitle"/>
          </p:nvPr>
        </p:nvSpPr>
        <p:spPr>
          <a:xfrm>
            <a:off x="926631" y="1285319"/>
            <a:ext cx="9920614" cy="3102388"/>
          </a:xfrm>
        </p:spPr>
        <p:txBody>
          <a:bodyPr/>
          <a:lstStyle/>
          <a:p>
            <a:pPr lvl="0" algn="ctr"/>
            <a:r>
              <a:rPr lang="it-IT" sz="2400" dirty="0">
                <a:solidFill>
                  <a:srgbClr val="002060"/>
                </a:solidFill>
                <a:latin typeface="Luiss Sans"/>
              </a:rPr>
              <a:t>Il DNSH, allora, è un principio giuridico? o solo un criterio?</a:t>
            </a:r>
            <a:br>
              <a:rPr lang="it-IT" sz="2400" dirty="0">
                <a:solidFill>
                  <a:srgbClr val="002060"/>
                </a:solidFill>
                <a:latin typeface="Luiss Sans"/>
              </a:rPr>
            </a:br>
            <a:r>
              <a:rPr lang="it-IT" sz="2400" dirty="0">
                <a:solidFill>
                  <a:srgbClr val="002060"/>
                </a:solidFill>
                <a:latin typeface="Luiss Sans"/>
              </a:rPr>
              <a:t>Letture in funzione del dibattito:</a:t>
            </a:r>
            <a:br>
              <a:rPr lang="it-IT" sz="2400" dirty="0">
                <a:solidFill>
                  <a:srgbClr val="002060"/>
                </a:solidFill>
                <a:latin typeface="Luiss Sans"/>
              </a:rPr>
            </a:br>
            <a:br>
              <a:rPr lang="it-IT" sz="2400" dirty="0">
                <a:solidFill>
                  <a:srgbClr val="002060"/>
                </a:solidFill>
                <a:latin typeface="Luiss Sans"/>
              </a:rPr>
            </a:br>
            <a:r>
              <a:rPr lang="it-IT" sz="2400" b="0" dirty="0">
                <a:solidFill>
                  <a:srgbClr val="002060"/>
                </a:solidFill>
                <a:latin typeface="Luiss Sans"/>
              </a:rPr>
              <a:t>- A. BARTOLINI, Green Deal europeo e il principio D.N.S.H., in Federalismi.it, 15/2024</a:t>
            </a:r>
            <a:br>
              <a:rPr lang="it-IT" sz="2400" b="0" dirty="0">
                <a:solidFill>
                  <a:srgbClr val="002060"/>
                </a:solidFill>
                <a:latin typeface="Luiss Sans"/>
              </a:rPr>
            </a:br>
            <a:br>
              <a:rPr lang="it-IT" sz="2400" b="0" dirty="0">
                <a:solidFill>
                  <a:srgbClr val="002060"/>
                </a:solidFill>
                <a:latin typeface="Luiss Sans"/>
              </a:rPr>
            </a:br>
            <a:r>
              <a:rPr lang="it-IT" sz="2400" b="0" dirty="0">
                <a:solidFill>
                  <a:srgbClr val="002060"/>
                </a:solidFill>
                <a:latin typeface="Luiss Sans"/>
              </a:rPr>
              <a:t>- R. BIFULCO, Nascita di un principio? La tormentata formazione del Do No </a:t>
            </a:r>
            <a:r>
              <a:rPr lang="it-IT" sz="2400" b="0" dirty="0" err="1">
                <a:solidFill>
                  <a:srgbClr val="002060"/>
                </a:solidFill>
                <a:latin typeface="Luiss Sans"/>
              </a:rPr>
              <a:t>Significant</a:t>
            </a:r>
            <a:r>
              <a:rPr lang="it-IT" sz="2400" b="0" dirty="0">
                <a:solidFill>
                  <a:srgbClr val="002060"/>
                </a:solidFill>
                <a:latin typeface="Luiss Sans"/>
              </a:rPr>
              <a:t> </a:t>
            </a:r>
            <a:r>
              <a:rPr lang="it-IT" sz="2400" b="0" dirty="0" err="1">
                <a:solidFill>
                  <a:srgbClr val="002060"/>
                </a:solidFill>
                <a:latin typeface="Luiss Sans"/>
              </a:rPr>
              <a:t>Harm</a:t>
            </a:r>
            <a:r>
              <a:rPr lang="it-IT" sz="2400" b="0" dirty="0">
                <a:solidFill>
                  <a:srgbClr val="002060"/>
                </a:solidFill>
                <a:latin typeface="Luiss Sans"/>
              </a:rPr>
              <a:t>, in RGA Online, n. 59 Dicembre 2024</a:t>
            </a:r>
            <a:br>
              <a:rPr lang="it-IT" sz="2400" b="0" dirty="0">
                <a:solidFill>
                  <a:srgbClr val="002060"/>
                </a:solidFill>
                <a:latin typeface="Luiss Sans"/>
              </a:rPr>
            </a:br>
            <a:br>
              <a:rPr lang="it-IT" sz="1600" dirty="0">
                <a:solidFill>
                  <a:srgbClr val="002060"/>
                </a:solidFill>
                <a:latin typeface="Luiss Sans"/>
              </a:rPr>
            </a:br>
            <a:endParaRPr lang="en-US" sz="1600" dirty="0">
              <a:solidFill>
                <a:srgbClr val="002060"/>
              </a:solidFill>
              <a:latin typeface="Luiss Sans"/>
            </a:endParaRPr>
          </a:p>
        </p:txBody>
      </p:sp>
      <p:sp>
        <p:nvSpPr>
          <p:cNvPr id="5" name="Segnaposto testo 4">
            <a:extLst>
              <a:ext uri="{FF2B5EF4-FFF2-40B4-BE49-F238E27FC236}">
                <a16:creationId xmlns:a16="http://schemas.microsoft.com/office/drawing/2014/main" id="{37829F90-31A8-C2D7-F3AF-4146F10A1F11}"/>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2738018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D848A-E1A0-8D50-A4FD-FEE64343E67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E3B541E-94A6-0C61-C46D-3DCA07E72CFA}"/>
              </a:ext>
            </a:extLst>
          </p:cNvPr>
          <p:cNvSpPr>
            <a:spLocks noGrp="1"/>
          </p:cNvSpPr>
          <p:nvPr>
            <p:ph type="ctrTitle"/>
          </p:nvPr>
        </p:nvSpPr>
        <p:spPr>
          <a:xfrm>
            <a:off x="939453" y="1219200"/>
            <a:ext cx="9920614" cy="4045723"/>
          </a:xfrm>
        </p:spPr>
        <p:txBody>
          <a:bodyPr/>
          <a:lstStyle/>
          <a:p>
            <a:pPr>
              <a:lnSpc>
                <a:spcPct val="110000"/>
              </a:lnSpc>
            </a:pPr>
            <a:r>
              <a:rPr lang="en-US" sz="2000" dirty="0">
                <a:latin typeface="Luiss Sans"/>
              </a:rPr>
              <a:t>Focus: I </a:t>
            </a:r>
            <a:r>
              <a:rPr lang="en-US" sz="2000" dirty="0" err="1">
                <a:latin typeface="Luiss Sans"/>
              </a:rPr>
              <a:t>vizi</a:t>
            </a:r>
            <a:r>
              <a:rPr lang="en-US" sz="2000" dirty="0">
                <a:latin typeface="Luiss Sans"/>
              </a:rPr>
              <a:t> non </a:t>
            </a:r>
            <a:r>
              <a:rPr lang="en-US" sz="2000" dirty="0" err="1">
                <a:latin typeface="Luiss Sans"/>
              </a:rPr>
              <a:t>invalidanti</a:t>
            </a:r>
            <a:r>
              <a:rPr lang="en-US" sz="2000" dirty="0">
                <a:latin typeface="Luiss Sans"/>
              </a:rPr>
              <a:t>. Art. 21-octies, co. 2, l. 241/1990</a:t>
            </a:r>
            <a:br>
              <a:rPr lang="en-US" sz="2000" dirty="0">
                <a:latin typeface="Luiss Sans"/>
              </a:rPr>
            </a:br>
            <a:br>
              <a:rPr lang="en-US" sz="2000" dirty="0">
                <a:latin typeface="Luiss Sans"/>
              </a:rPr>
            </a:br>
            <a:r>
              <a:rPr lang="it-IT" sz="2000" b="0" i="0" dirty="0">
                <a:solidFill>
                  <a:schemeClr val="accent1">
                    <a:lumMod val="50000"/>
                  </a:schemeClr>
                </a:solidFill>
                <a:effectLst/>
                <a:latin typeface="Luiss Sans"/>
              </a:rPr>
              <a:t>Non è annullabile il provvedimento adottato in violazione di norme sul procedimento o sulla forma degli atti qualora, per la natura vincolata del provvedimento, sia palese che il suo contenuto dispositivo non avrebbe potuto essere diverso da quello in concreto adottato. Il provvedimento amministrativo non è comunque annullabile per mancata comunicazione dell'avvio del procedimento qualora l'amministrazione dimostri in giudizio che il contenuto del provvedimento non avrebbe potuto essere diverso da quello in concreto adottato. </a:t>
            </a:r>
            <a:r>
              <a:rPr lang="it-IT" sz="2000" b="0" dirty="0">
                <a:solidFill>
                  <a:schemeClr val="accent1">
                    <a:lumMod val="50000"/>
                  </a:schemeClr>
                </a:solidFill>
                <a:effectLst/>
                <a:latin typeface="Luiss Sans"/>
              </a:rPr>
              <a:t>La disposizione di cui al secondo periodo non si applica al provvedimento adottato in violazione dell'articolo 10-bis.</a:t>
            </a:r>
            <a:br>
              <a:rPr lang="it-IT" sz="1050" b="1" i="1" dirty="0">
                <a:solidFill>
                  <a:schemeClr val="accent1">
                    <a:lumMod val="50000"/>
                  </a:schemeClr>
                </a:solidFill>
                <a:effectLst/>
                <a:latin typeface="Luiss Sans"/>
              </a:rPr>
            </a:br>
            <a:br>
              <a:rPr lang="en-US" sz="2000" dirty="0">
                <a:latin typeface="Luiss Sans"/>
              </a:rPr>
            </a:br>
            <a:endParaRPr lang="en-US" sz="2000" dirty="0">
              <a:latin typeface="Luiss Sans"/>
            </a:endParaRPr>
          </a:p>
        </p:txBody>
      </p:sp>
      <p:sp>
        <p:nvSpPr>
          <p:cNvPr id="5" name="Segnaposto testo 4">
            <a:extLst>
              <a:ext uri="{FF2B5EF4-FFF2-40B4-BE49-F238E27FC236}">
                <a16:creationId xmlns:a16="http://schemas.microsoft.com/office/drawing/2014/main" id="{3C10E2D1-1524-EF96-FB08-08E98209825C}"/>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08566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95124-EEE6-CFD9-DE88-030D79592D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6FB26B7-0B0F-D490-429E-DCAF8F018B80}"/>
              </a:ext>
            </a:extLst>
          </p:cNvPr>
          <p:cNvSpPr>
            <a:spLocks noGrp="1"/>
          </p:cNvSpPr>
          <p:nvPr>
            <p:ph type="ctrTitle"/>
          </p:nvPr>
        </p:nvSpPr>
        <p:spPr>
          <a:xfrm>
            <a:off x="1089765" y="1265130"/>
            <a:ext cx="9920614" cy="5235279"/>
          </a:xfrm>
        </p:spPr>
        <p:txBody>
          <a:bodyPr/>
          <a:lstStyle/>
          <a:p>
            <a:r>
              <a:rPr lang="it-IT" sz="2000" dirty="0"/>
              <a:t>La positivizzazione del principio del risultato: art. 1 d.lgs. 36/2023 </a:t>
            </a:r>
            <a:br>
              <a:rPr lang="it-IT" sz="2000" dirty="0"/>
            </a:br>
            <a:r>
              <a:rPr lang="it-IT" sz="1600" dirty="0">
                <a:solidFill>
                  <a:srgbClr val="002060"/>
                </a:solidFill>
                <a:latin typeface="Luiss Sans"/>
              </a:rPr>
              <a:t>«</a:t>
            </a:r>
            <a:r>
              <a:rPr lang="it-IT" sz="1600" b="0" i="0" dirty="0">
                <a:solidFill>
                  <a:srgbClr val="002060"/>
                </a:solidFill>
                <a:effectLst/>
                <a:latin typeface="Luiss Sans"/>
              </a:rPr>
              <a:t>1. Le stazioni appaltanti e gli enti concedenti perseguono il risultato dell'affidamento del contratto e della sua esecuzione con la massima tempestività e il migliore rapporto possibile tra qualità e prezzo, nel rispetto dei principi di legalità, trasparenza e concorrenza.</a:t>
            </a:r>
            <a:br>
              <a:rPr lang="it-IT" sz="1600" dirty="0">
                <a:solidFill>
                  <a:srgbClr val="002060"/>
                </a:solidFill>
                <a:latin typeface="Luiss Sans"/>
              </a:rPr>
            </a:br>
            <a:r>
              <a:rPr lang="it-IT" sz="1600" b="0" i="0" dirty="0">
                <a:solidFill>
                  <a:srgbClr val="002060"/>
                </a:solidFill>
                <a:effectLst/>
                <a:latin typeface="Luiss Sans"/>
              </a:rPr>
              <a:t>2. La concorrenza tra gli operatori economici è funzionale a conseguire il miglior risultato possibile nell'affidare ed eseguire i contratti. La trasparenza è funzionale alla massima semplicità e celerità nella corretta applicazione delle regole del presente decreto, di seguito denominato «codice» e ne assicura la piena verificabilità.</a:t>
            </a:r>
            <a:br>
              <a:rPr lang="it-IT" sz="1600" dirty="0">
                <a:solidFill>
                  <a:srgbClr val="002060"/>
                </a:solidFill>
                <a:latin typeface="Luiss Sans"/>
              </a:rPr>
            </a:br>
            <a:r>
              <a:rPr lang="it-IT" sz="1600" b="0" i="0" dirty="0">
                <a:solidFill>
                  <a:srgbClr val="002060"/>
                </a:solidFill>
                <a:effectLst/>
                <a:latin typeface="Luiss Sans"/>
              </a:rPr>
              <a:t>3. Il principio del risultato costituisce attuazione, nel settore dei contratti pubblici, del principio del buon andamento e dei correlati principi di efficienza, efficacia ed economicità. Esso è perseguito nell'interesse della comunità e per il raggiungimento degli obiettivi dell'Unione europea.</a:t>
            </a:r>
            <a:br>
              <a:rPr lang="it-IT" sz="1600" dirty="0">
                <a:solidFill>
                  <a:srgbClr val="002060"/>
                </a:solidFill>
                <a:latin typeface="Luiss Sans"/>
              </a:rPr>
            </a:br>
            <a:r>
              <a:rPr lang="it-IT" sz="1600" b="0" i="0" dirty="0">
                <a:solidFill>
                  <a:srgbClr val="002060"/>
                </a:solidFill>
                <a:effectLst/>
                <a:latin typeface="Luiss Sans"/>
              </a:rPr>
              <a:t>4. Il principio del risultato costituisce criterio prioritario per l'esercizio del potere discrezionale e per l'individuazione della regola del caso concreto, nonché per:</a:t>
            </a:r>
            <a:br>
              <a:rPr lang="it-IT" sz="1600" dirty="0">
                <a:solidFill>
                  <a:srgbClr val="002060"/>
                </a:solidFill>
                <a:latin typeface="Luiss Sans"/>
              </a:rPr>
            </a:br>
            <a:r>
              <a:rPr lang="it-IT" sz="1600" b="0" i="0" dirty="0">
                <a:solidFill>
                  <a:srgbClr val="002060"/>
                </a:solidFill>
                <a:effectLst/>
                <a:latin typeface="Luiss Sans"/>
              </a:rPr>
              <a:t>a) valutare la responsabilità del personale che svolge funzioni amministrative o tecniche nelle fasi di programmazione, progettazione, affidamento ed esecuzione dei contratti;</a:t>
            </a:r>
            <a:br>
              <a:rPr lang="it-IT" sz="1600" dirty="0">
                <a:solidFill>
                  <a:srgbClr val="002060"/>
                </a:solidFill>
                <a:latin typeface="Luiss Sans"/>
              </a:rPr>
            </a:br>
            <a:r>
              <a:rPr lang="it-IT" sz="1600" b="0" i="0" dirty="0">
                <a:solidFill>
                  <a:srgbClr val="002060"/>
                </a:solidFill>
                <a:effectLst/>
                <a:latin typeface="Luiss Sans"/>
              </a:rPr>
              <a:t>b) attribuire gli incentivi secondo le modalità previste dalla contrattazione collettiva»</a:t>
            </a:r>
            <a:br>
              <a:rPr lang="it-IT" sz="1600" dirty="0">
                <a:latin typeface="Luiss Sans"/>
              </a:rPr>
            </a:br>
            <a:br>
              <a:rPr lang="it-IT" sz="2000" dirty="0">
                <a:latin typeface="Sans luiss"/>
              </a:rPr>
            </a:br>
            <a:br>
              <a:rPr lang="it-IT" dirty="0">
                <a:latin typeface="Sans luiss"/>
              </a:rPr>
            </a:br>
            <a:br>
              <a:rPr lang="en-US" dirty="0">
                <a:latin typeface="Luiss Sans"/>
              </a:rPr>
            </a:br>
            <a:endParaRPr lang="en-US" dirty="0">
              <a:latin typeface="Luiss Sans"/>
            </a:endParaRPr>
          </a:p>
        </p:txBody>
      </p:sp>
      <p:sp>
        <p:nvSpPr>
          <p:cNvPr id="5" name="Segnaposto testo 4">
            <a:extLst>
              <a:ext uri="{FF2B5EF4-FFF2-40B4-BE49-F238E27FC236}">
                <a16:creationId xmlns:a16="http://schemas.microsoft.com/office/drawing/2014/main" id="{339E4F90-65C2-69BF-4A06-810C482ADAAD}"/>
              </a:ext>
            </a:extLst>
          </p:cNvPr>
          <p:cNvSpPr>
            <a:spLocks noGrp="1"/>
          </p:cNvSpPr>
          <p:nvPr>
            <p:ph type="body" sz="quarter" idx="11"/>
          </p:nvPr>
        </p:nvSpPr>
        <p:spPr>
          <a:xfrm>
            <a:off x="530225" y="862117"/>
            <a:ext cx="6889750" cy="403013"/>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3229978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FA409-3E0C-B16F-C061-FD7C44DB6FA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028C858-6F1B-C398-C26D-1BB359B7C491}"/>
              </a:ext>
            </a:extLst>
          </p:cNvPr>
          <p:cNvSpPr>
            <a:spLocks noGrp="1"/>
          </p:cNvSpPr>
          <p:nvPr>
            <p:ph type="ctrTitle"/>
          </p:nvPr>
        </p:nvSpPr>
        <p:spPr>
          <a:xfrm>
            <a:off x="1089765" y="1265130"/>
            <a:ext cx="9920614" cy="3989682"/>
          </a:xfrm>
        </p:spPr>
        <p:txBody>
          <a:bodyPr/>
          <a:lstStyle/>
          <a:p>
            <a:pPr>
              <a:lnSpc>
                <a:spcPct val="107000"/>
              </a:lnSpc>
              <a:spcAft>
                <a:spcPts val="800"/>
              </a:spcAft>
            </a:pPr>
            <a:r>
              <a:rPr lang="it-IT" sz="2600" dirty="0"/>
              <a:t>Segue. Soluzione </a:t>
            </a:r>
            <a:r>
              <a:rPr lang="it-IT" sz="2600" dirty="0" err="1"/>
              <a:t>CdS</a:t>
            </a:r>
            <a:r>
              <a:rPr lang="it-IT" sz="2600" dirty="0"/>
              <a:t> n. 5789/2024</a:t>
            </a:r>
            <a:br>
              <a:rPr lang="it-IT" dirty="0"/>
            </a:br>
            <a:r>
              <a:rPr lang="it-IT" sz="1800" b="0" kern="100" dirty="0">
                <a:effectLst/>
                <a:latin typeface="Luiss Sans"/>
                <a:ea typeface="Calibri" panose="020F0502020204030204" pitchFamily="34" charset="0"/>
                <a:cs typeface="Times New Roman" panose="02020603050405020304" pitchFamily="18" charset="0"/>
              </a:rPr>
              <a:t>7.5. Non è superfluo osservare che, sebbene la procedura per cui è causa sia stata indetta nella vigenza del decreto legislativo n. 50/2016, l’operato della stazione appaltante non appare in linea col principio del risultato, ora codificato nell'art. 1 del decreto legislativo 1° aprile 2023…</a:t>
            </a:r>
            <a:br>
              <a:rPr lang="it-IT" sz="1800" b="0" kern="100" dirty="0">
                <a:effectLst/>
                <a:latin typeface="Luiss Sans"/>
                <a:ea typeface="Calibri" panose="020F0502020204030204" pitchFamily="34" charset="0"/>
                <a:cs typeface="Times New Roman" panose="02020603050405020304" pitchFamily="18" charset="0"/>
              </a:rPr>
            </a:br>
            <a:r>
              <a:rPr lang="it-IT" sz="1800" b="0" kern="100" dirty="0">
                <a:effectLst/>
                <a:latin typeface="Calibri" panose="020F0502020204030204" pitchFamily="34" charset="0"/>
                <a:ea typeface="Calibri" panose="020F0502020204030204" pitchFamily="34" charset="0"/>
                <a:cs typeface="Times New Roman" panose="02020603050405020304" pitchFamily="18" charset="0"/>
              </a:rPr>
              <a:t>Si tratta di un principio considerato quale valore dominante del pubblico interesse, da perseguire attraverso il rispetto della concorrenza della trasparenza, funzionale alla massima semplicità e celerità nella corretta applicazione delle regole del codice.</a:t>
            </a:r>
            <a:br>
              <a:rPr lang="it-IT" sz="1800" b="0" kern="100" dirty="0">
                <a:effectLst/>
                <a:latin typeface="Calibri" panose="020F0502020204030204" pitchFamily="34" charset="0"/>
                <a:ea typeface="Calibri" panose="020F0502020204030204" pitchFamily="34" charset="0"/>
                <a:cs typeface="Times New Roman" panose="02020603050405020304" pitchFamily="18" charset="0"/>
              </a:rPr>
            </a:br>
            <a:r>
              <a:rPr lang="it-IT" sz="1800" b="0" kern="100" dirty="0">
                <a:effectLst/>
                <a:latin typeface="Calibri" panose="020F0502020204030204" pitchFamily="34" charset="0"/>
                <a:ea typeface="Calibri" panose="020F0502020204030204" pitchFamily="34" charset="0"/>
                <a:cs typeface="Times New Roman" panose="02020603050405020304" pitchFamily="18" charset="0"/>
              </a:rPr>
              <a:t>Il principio della fiducia di cui al successivo art. 2 del nuovo codice dei contratti pubblici (anch’esso applicabile alla vicenda in esame per le ragioni già esposte) amplia, poi, i poteri valutativi e la discrezionalità della pubblica amministrazione in chiave di funzionalizzazione verso il miglior risultato possibile.</a:t>
            </a:r>
            <a:br>
              <a:rPr lang="it-IT" sz="1800" b="0" kern="100" dirty="0">
                <a:effectLst/>
                <a:latin typeface="Calibri" panose="020F0502020204030204" pitchFamily="34" charset="0"/>
                <a:ea typeface="Calibri" panose="020F0502020204030204" pitchFamily="34" charset="0"/>
                <a:cs typeface="Times New Roman" panose="02020603050405020304" pitchFamily="18" charset="0"/>
              </a:rPr>
            </a:br>
            <a:endParaRPr lang="en-US" b="0" dirty="0">
              <a:latin typeface="Luiss Sans"/>
            </a:endParaRPr>
          </a:p>
        </p:txBody>
      </p:sp>
      <p:sp>
        <p:nvSpPr>
          <p:cNvPr id="5" name="Segnaposto testo 4">
            <a:extLst>
              <a:ext uri="{FF2B5EF4-FFF2-40B4-BE49-F238E27FC236}">
                <a16:creationId xmlns:a16="http://schemas.microsoft.com/office/drawing/2014/main" id="{6DB52712-900E-BDC5-A9EF-6CF3A5572B2B}"/>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77428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391C2-DC38-8DAD-7658-F76501B9303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BC23F7B-33A5-EC5E-892E-CA951F75916B}"/>
              </a:ext>
            </a:extLst>
          </p:cNvPr>
          <p:cNvSpPr>
            <a:spLocks noGrp="1"/>
          </p:cNvSpPr>
          <p:nvPr>
            <p:ph type="ctrTitle"/>
          </p:nvPr>
        </p:nvSpPr>
        <p:spPr>
          <a:xfrm>
            <a:off x="1089765" y="1265130"/>
            <a:ext cx="9920614" cy="4293483"/>
          </a:xfrm>
        </p:spPr>
        <p:txBody>
          <a:bodyPr/>
          <a:lstStyle/>
          <a:p>
            <a:pPr lvl="0"/>
            <a:br>
              <a:rPr lang="it-IT" sz="2600" b="0" kern="100" dirty="0">
                <a:effectLst/>
                <a:latin typeface="Luiss Sans"/>
                <a:ea typeface="Calibri" panose="020F0502020204030204" pitchFamily="34" charset="0"/>
                <a:cs typeface="Times New Roman" panose="02020603050405020304" pitchFamily="18" charset="0"/>
              </a:rPr>
            </a:br>
            <a:r>
              <a:rPr lang="it-IT" sz="2600" dirty="0"/>
              <a:t>Segue. Soluzione </a:t>
            </a:r>
            <a:r>
              <a:rPr lang="it-IT" sz="2600" dirty="0" err="1"/>
              <a:t>CdS</a:t>
            </a:r>
            <a:r>
              <a:rPr lang="it-IT" sz="2600" dirty="0"/>
              <a:t> n. 5789/2024</a:t>
            </a:r>
            <a:br>
              <a:rPr lang="it-IT" sz="2600" dirty="0"/>
            </a:br>
            <a:br>
              <a:rPr lang="it-IT" sz="1800" b="0" kern="100" dirty="0">
                <a:effectLst/>
                <a:latin typeface="Luiss Sans"/>
                <a:ea typeface="Calibri" panose="020F0502020204030204" pitchFamily="34" charset="0"/>
                <a:cs typeface="Times New Roman" panose="02020603050405020304" pitchFamily="18" charset="0"/>
              </a:rPr>
            </a:br>
            <a:r>
              <a:rPr lang="it-IT" sz="1800" b="0" kern="100" dirty="0">
                <a:effectLst/>
                <a:latin typeface="Luiss Sans"/>
                <a:ea typeface="Calibri" panose="020F0502020204030204" pitchFamily="34" charset="0"/>
                <a:cs typeface="Times New Roman" panose="02020603050405020304" pitchFamily="18" charset="0"/>
              </a:rPr>
              <a:t>«Il principio del risultato e quello della fiducia sono avvinti inestricabilmente: la gara è funzionale a portare a compimento l'intervento pubblico nel modo più rispondente agli interessi della collettività nel pieno rispetto delle regole che governano il ciclo di vita dell'intervento medesimo (cfr. Cons. Stato, sez. V, 27 febbraio 2024, n. 1924).</a:t>
            </a:r>
            <a:br>
              <a:rPr lang="it-IT" sz="1800" b="0" kern="100" dirty="0">
                <a:effectLst/>
                <a:latin typeface="Luiss Sans"/>
                <a:ea typeface="Calibri" panose="020F0502020204030204" pitchFamily="34" charset="0"/>
                <a:cs typeface="Times New Roman" panose="02020603050405020304" pitchFamily="18" charset="0"/>
              </a:rPr>
            </a:br>
            <a:r>
              <a:rPr lang="it-IT" sz="1800" b="0" kern="100" dirty="0">
                <a:effectLst/>
                <a:latin typeface="Luiss Sans"/>
                <a:ea typeface="Calibri" panose="020F0502020204030204" pitchFamily="34" charset="0"/>
                <a:cs typeface="Times New Roman" panose="02020603050405020304" pitchFamily="18" charset="0"/>
              </a:rPr>
              <a:t>Osserva il Collegio che l’eccessiva “rigidità” della piattaforma informatica approntata per la presentazione delle offerte, unita all’eccessivo “formalismo” con cui la stazione appaltante ha gestito la gara, arrestata sul nascere, abbiano nella sostanza frustrato i riportati principi che, val bene ricordarlo, sebbene codificati soltanto con il decreto legislativo n. 36 del 2023, non applicabile </a:t>
            </a:r>
            <a:r>
              <a:rPr lang="it-IT" sz="1800" b="0" i="1" kern="100" dirty="0">
                <a:effectLst/>
                <a:latin typeface="Luiss Sans"/>
                <a:ea typeface="Calibri" panose="020F0502020204030204" pitchFamily="34" charset="0"/>
                <a:cs typeface="Times New Roman" panose="02020603050405020304" pitchFamily="18" charset="0"/>
              </a:rPr>
              <a:t>ratione temporis</a:t>
            </a:r>
            <a:r>
              <a:rPr lang="it-IT" sz="1800" b="0" kern="100" dirty="0">
                <a:effectLst/>
                <a:latin typeface="Luiss Sans"/>
                <a:ea typeface="Calibri" panose="020F0502020204030204" pitchFamily="34" charset="0"/>
                <a:cs typeface="Times New Roman" panose="02020603050405020304" pitchFamily="18" charset="0"/>
              </a:rPr>
              <a:t> alla fattispecie in esame, rappresentano comunque principi già immanenti dell’ordinamento».</a:t>
            </a:r>
            <a:br>
              <a:rPr lang="it-IT" sz="1800" b="0" kern="100" dirty="0">
                <a:effectLst/>
                <a:latin typeface="Luiss Sans"/>
                <a:ea typeface="Calibri" panose="020F0502020204030204" pitchFamily="34" charset="0"/>
                <a:cs typeface="Times New Roman" panose="02020603050405020304" pitchFamily="18" charset="0"/>
              </a:rPr>
            </a:br>
            <a:br>
              <a:rPr lang="it-IT" sz="4000" b="0" kern="100" dirty="0">
                <a:effectLst/>
                <a:latin typeface="Luiss Sans"/>
                <a:ea typeface="Calibri" panose="020F0502020204030204" pitchFamily="34" charset="0"/>
                <a:cs typeface="Times New Roman" panose="02020603050405020304" pitchFamily="18" charset="0"/>
              </a:rPr>
            </a:br>
            <a:endParaRPr lang="en-US" dirty="0">
              <a:latin typeface="Luiss Sans"/>
            </a:endParaRPr>
          </a:p>
        </p:txBody>
      </p:sp>
      <p:sp>
        <p:nvSpPr>
          <p:cNvPr id="5" name="Segnaposto testo 4">
            <a:extLst>
              <a:ext uri="{FF2B5EF4-FFF2-40B4-BE49-F238E27FC236}">
                <a16:creationId xmlns:a16="http://schemas.microsoft.com/office/drawing/2014/main" id="{F320632A-9D3D-4B43-D158-DB28B22812D8}"/>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50558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6C300-A655-43DF-CBE2-89588E08947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55A0AE7-B1AE-3A3C-C3AD-7107D6218598}"/>
              </a:ext>
            </a:extLst>
          </p:cNvPr>
          <p:cNvSpPr>
            <a:spLocks noGrp="1"/>
          </p:cNvSpPr>
          <p:nvPr>
            <p:ph type="ctrTitle"/>
          </p:nvPr>
        </p:nvSpPr>
        <p:spPr>
          <a:xfrm>
            <a:off x="1089765" y="1265130"/>
            <a:ext cx="9920614" cy="4875181"/>
          </a:xfrm>
        </p:spPr>
        <p:txBody>
          <a:bodyPr/>
          <a:lstStyle/>
          <a:p>
            <a:br>
              <a:rPr lang="it-IT" sz="1600" dirty="0"/>
            </a:br>
            <a:r>
              <a:rPr lang="it-IT" sz="2000" dirty="0"/>
              <a:t>La portata del principio del risultato (A. Sandulli, Il principio del risultato quale criterio interpretativo e applicativo, Dir. Pubbl., 2. 2024</a:t>
            </a:r>
            <a:br>
              <a:rPr lang="it-IT" sz="1600" dirty="0"/>
            </a:br>
            <a:r>
              <a:rPr lang="it-IT" sz="2000" b="0" dirty="0"/>
              <a:t>- </a:t>
            </a:r>
            <a:r>
              <a:rPr lang="it-IT" sz="2000" b="0" dirty="0" err="1"/>
              <a:t>Grundnorm</a:t>
            </a:r>
            <a:r>
              <a:rPr lang="it-IT" sz="2000" b="0" dirty="0"/>
              <a:t> del d.lgs. 36/2023</a:t>
            </a:r>
            <a:br>
              <a:rPr lang="it-IT" sz="2000" b="0" dirty="0"/>
            </a:br>
            <a:r>
              <a:rPr lang="it-IT" sz="2000" b="0" dirty="0"/>
              <a:t>- Princìpi di fiducia e accesso al mercato come «vassalli»</a:t>
            </a:r>
            <a:br>
              <a:rPr lang="it-IT" sz="2000" b="0" dirty="0"/>
            </a:br>
            <a:r>
              <a:rPr lang="it-IT" sz="2000" b="0" dirty="0"/>
              <a:t>- Principio declinato</a:t>
            </a:r>
            <a:br>
              <a:rPr lang="it-IT" sz="2000" b="0" dirty="0"/>
            </a:br>
            <a:r>
              <a:rPr lang="it-IT" sz="2000" b="0" dirty="0"/>
              <a:t>- Deus ex machina rispetto a concorrenza e trasparenza (mezzi)</a:t>
            </a:r>
            <a:br>
              <a:rPr lang="it-IT" sz="2000" b="0" dirty="0"/>
            </a:br>
            <a:r>
              <a:rPr lang="it-IT" sz="2000" b="0" dirty="0"/>
              <a:t>- Principio unitario</a:t>
            </a:r>
            <a:br>
              <a:rPr lang="it-IT" sz="2000" b="0" dirty="0"/>
            </a:br>
            <a:r>
              <a:rPr lang="it-IT" sz="2000" b="0" dirty="0"/>
              <a:t>- Principio allo specchio</a:t>
            </a:r>
            <a:br>
              <a:rPr lang="it-IT" sz="2000" b="0" dirty="0"/>
            </a:br>
            <a:r>
              <a:rPr lang="it-IT" sz="2000" b="0" dirty="0"/>
              <a:t>- Principio sproporzionante</a:t>
            </a:r>
            <a:br>
              <a:rPr lang="it-IT" sz="2000" b="0" dirty="0"/>
            </a:br>
            <a:r>
              <a:rPr lang="it-IT" sz="2000" b="0" dirty="0"/>
              <a:t>- rottura diade imparzialità – buon andamento?</a:t>
            </a:r>
            <a:br>
              <a:rPr lang="it-IT" sz="2000" b="0" dirty="0"/>
            </a:br>
            <a:r>
              <a:rPr lang="it-IT" sz="2000" b="0" dirty="0"/>
              <a:t>- Quale risultato? Valore o principio? </a:t>
            </a:r>
            <a:br>
              <a:rPr lang="it-IT" sz="2000" b="0" dirty="0"/>
            </a:br>
            <a:r>
              <a:rPr lang="it-IT" sz="2000" b="0" dirty="0"/>
              <a:t>- Triade risultato – legalità - proporzionalità</a:t>
            </a:r>
            <a:br>
              <a:rPr lang="it-IT" sz="1600" dirty="0"/>
            </a:br>
            <a:br>
              <a:rPr lang="it-IT" sz="1600" dirty="0"/>
            </a:br>
            <a:br>
              <a:rPr lang="it-IT" sz="1600" dirty="0"/>
            </a:br>
            <a:br>
              <a:rPr lang="it-IT" sz="1600" dirty="0"/>
            </a:br>
            <a:br>
              <a:rPr lang="it-IT" sz="1600" dirty="0"/>
            </a:br>
            <a:br>
              <a:rPr lang="it-IT" sz="1600" dirty="0"/>
            </a:br>
            <a:endParaRPr lang="en-US" sz="1600" dirty="0">
              <a:latin typeface="Luiss Sans"/>
            </a:endParaRPr>
          </a:p>
        </p:txBody>
      </p:sp>
      <p:sp>
        <p:nvSpPr>
          <p:cNvPr id="5" name="Segnaposto testo 4">
            <a:extLst>
              <a:ext uri="{FF2B5EF4-FFF2-40B4-BE49-F238E27FC236}">
                <a16:creationId xmlns:a16="http://schemas.microsoft.com/office/drawing/2014/main" id="{32F27CD0-917D-18AF-BCA2-CFFE857FB9EF}"/>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4734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6164B-6EAD-81E4-A367-05503C3D366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B9C898F-3319-4837-9570-833C476E6AA0}"/>
              </a:ext>
            </a:extLst>
          </p:cNvPr>
          <p:cNvSpPr>
            <a:spLocks noGrp="1"/>
          </p:cNvSpPr>
          <p:nvPr>
            <p:ph type="ctrTitle"/>
          </p:nvPr>
        </p:nvSpPr>
        <p:spPr>
          <a:xfrm>
            <a:off x="1089765" y="1265130"/>
            <a:ext cx="9920614" cy="3019288"/>
          </a:xfrm>
        </p:spPr>
        <p:txBody>
          <a:bodyPr/>
          <a:lstStyle/>
          <a:p>
            <a:pPr lvl="0"/>
            <a:br>
              <a:rPr lang="it-IT" dirty="0"/>
            </a:br>
            <a:r>
              <a:rPr lang="it-IT" sz="2000" dirty="0"/>
              <a:t>Segue. Risultato-legittimità (A. Sandulli, Il principio di risultato quale criterio interpretativo e applicativo, cit.)</a:t>
            </a:r>
            <a:br>
              <a:rPr lang="it-IT" sz="2000" dirty="0"/>
            </a:br>
            <a:br>
              <a:rPr lang="it-IT" sz="2000" dirty="0"/>
            </a:br>
            <a:r>
              <a:rPr lang="it-IT" sz="2000" b="0" dirty="0"/>
              <a:t>«risultato da conseguire è l’interesse concreto della comunità a un contratto che possa assicurare più esiti: in primis, la realizzazione dell’opera o l’erogazione del servizio indicati dal bando; in secondo luogo, tempi celeri nell’affidamento ed esecuzione del contratto; in terzo luogo, la garanzia del miglior rapporto qualità-prezzo. Ma necessariamente tenendo conto della nuova dimensione multipolare e di strumento funzionale a plurimo impiego del contratto pubblico».</a:t>
            </a:r>
            <a:endParaRPr lang="en-US" sz="2000" b="0" dirty="0">
              <a:latin typeface="Luiss Sans"/>
            </a:endParaRPr>
          </a:p>
        </p:txBody>
      </p:sp>
      <p:sp>
        <p:nvSpPr>
          <p:cNvPr id="5" name="Segnaposto testo 4">
            <a:extLst>
              <a:ext uri="{FF2B5EF4-FFF2-40B4-BE49-F238E27FC236}">
                <a16:creationId xmlns:a16="http://schemas.microsoft.com/office/drawing/2014/main" id="{4C33DCBA-8B0B-E5B5-37F0-A57FF562C462}"/>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2473653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699E3-FD0B-92BB-A4BF-511694A32D7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688734C-90D5-9690-861E-93274D2B9322}"/>
              </a:ext>
            </a:extLst>
          </p:cNvPr>
          <p:cNvSpPr>
            <a:spLocks noGrp="1"/>
          </p:cNvSpPr>
          <p:nvPr>
            <p:ph type="ctrTitle"/>
          </p:nvPr>
        </p:nvSpPr>
        <p:spPr>
          <a:xfrm>
            <a:off x="1089765" y="1265130"/>
            <a:ext cx="9920614" cy="3767185"/>
          </a:xfrm>
        </p:spPr>
        <p:txBody>
          <a:bodyPr/>
          <a:lstStyle/>
          <a:p>
            <a:r>
              <a:rPr lang="en-US" sz="2400" dirty="0">
                <a:latin typeface="Luiss Sans"/>
              </a:rPr>
              <a:t>IL PRINCIPIO DEL RISULTATO NELLA GIURISPRUDENZA</a:t>
            </a:r>
            <a:br>
              <a:rPr lang="en-US" sz="2400" dirty="0">
                <a:latin typeface="Luiss Sans"/>
              </a:rPr>
            </a:br>
            <a:br>
              <a:rPr lang="en-US" sz="1800" b="0" dirty="0">
                <a:latin typeface="Luiss Sans"/>
              </a:rPr>
            </a:br>
            <a:r>
              <a:rPr lang="en-US" sz="3000" dirty="0" err="1">
                <a:latin typeface="Luiss Sans"/>
              </a:rPr>
              <a:t>Risultato</a:t>
            </a:r>
            <a:r>
              <a:rPr lang="en-US" sz="3000" dirty="0">
                <a:latin typeface="Luiss Sans"/>
              </a:rPr>
              <a:t> e </a:t>
            </a:r>
            <a:r>
              <a:rPr lang="en-US" sz="2800" dirty="0" err="1">
                <a:latin typeface="Luiss Sans"/>
              </a:rPr>
              <a:t>discrezionalità</a:t>
            </a:r>
            <a:r>
              <a:rPr lang="en-US" sz="2800" dirty="0">
                <a:latin typeface="Luiss Sans"/>
              </a:rPr>
              <a:t>: Cons. </a:t>
            </a:r>
            <a:r>
              <a:rPr lang="en-US" sz="2800" dirty="0" err="1">
                <a:latin typeface="Luiss Sans"/>
              </a:rPr>
              <a:t>Stato</a:t>
            </a:r>
            <a:r>
              <a:rPr lang="en-US" sz="2800" dirty="0">
                <a:latin typeface="Luiss Sans"/>
              </a:rPr>
              <a:t> 1 </a:t>
            </a:r>
            <a:r>
              <a:rPr lang="en-US" sz="2800" dirty="0" err="1">
                <a:latin typeface="Luiss Sans"/>
              </a:rPr>
              <a:t>luglio</a:t>
            </a:r>
            <a:r>
              <a:rPr lang="en-US" sz="2800" dirty="0">
                <a:latin typeface="Luiss Sans"/>
              </a:rPr>
              <a:t> 2024 n. 5789</a:t>
            </a:r>
            <a:br>
              <a:rPr lang="en-US" sz="3000" dirty="0">
                <a:latin typeface="Luiss Sans"/>
              </a:rPr>
            </a:br>
            <a:br>
              <a:rPr lang="en-US" sz="3000" dirty="0">
                <a:latin typeface="Luiss Sans"/>
              </a:rPr>
            </a:br>
            <a:r>
              <a:rPr lang="en-US" sz="2200" b="0" dirty="0">
                <a:latin typeface="Luiss Sans"/>
              </a:rPr>
              <a:t>- </a:t>
            </a:r>
            <a:r>
              <a:rPr lang="en-US" sz="2200" b="0" dirty="0" err="1">
                <a:latin typeface="Luiss Sans"/>
              </a:rPr>
              <a:t>Fattispecie</a:t>
            </a:r>
            <a:r>
              <a:rPr lang="en-US" sz="2200" b="0" dirty="0">
                <a:latin typeface="Luiss Sans"/>
              </a:rPr>
              <a:t>: </a:t>
            </a:r>
            <a:r>
              <a:rPr lang="it-IT" sz="2200" b="0" dirty="0">
                <a:effectLst/>
                <a:latin typeface="Luiss Sans"/>
                <a:ea typeface="Calibri" panose="020F0502020204030204" pitchFamily="34" charset="0"/>
                <a:cs typeface="Times New Roman" panose="02020603050405020304" pitchFamily="18" charset="0"/>
              </a:rPr>
              <a:t>esclusione dalla gara per l’affidamento dell'appalto integrato relativo ai lavori di realizzazione di un edificio aule presso il </a:t>
            </a:r>
            <a:r>
              <a:rPr lang="it-IT" sz="2200" b="0" i="1" dirty="0">
                <a:effectLst/>
                <a:latin typeface="Luiss Sans"/>
                <a:ea typeface="Calibri" panose="020F0502020204030204" pitchFamily="34" charset="0"/>
                <a:cs typeface="Times New Roman" panose="02020603050405020304" pitchFamily="18" charset="0"/>
              </a:rPr>
              <a:t>campus</a:t>
            </a:r>
            <a:r>
              <a:rPr lang="it-IT" sz="2200" b="0" dirty="0">
                <a:effectLst/>
                <a:latin typeface="Luiss Sans"/>
                <a:ea typeface="Calibri" panose="020F0502020204030204" pitchFamily="34" charset="0"/>
                <a:cs typeface="Times New Roman" panose="02020603050405020304" pitchFamily="18" charset="0"/>
              </a:rPr>
              <a:t> universitario </a:t>
            </a:r>
            <a:br>
              <a:rPr lang="it-IT" sz="2200" b="0" dirty="0">
                <a:effectLst/>
                <a:latin typeface="Luiss Sans"/>
                <a:ea typeface="Calibri" panose="020F0502020204030204" pitchFamily="34" charset="0"/>
                <a:cs typeface="Times New Roman" panose="02020603050405020304" pitchFamily="18" charset="0"/>
              </a:rPr>
            </a:br>
            <a:br>
              <a:rPr lang="it-IT" sz="2200" b="0" dirty="0">
                <a:effectLst/>
                <a:latin typeface="Luiss Sans"/>
                <a:ea typeface="Calibri" panose="020F0502020204030204" pitchFamily="34" charset="0"/>
                <a:cs typeface="Times New Roman" panose="02020603050405020304" pitchFamily="18" charset="0"/>
              </a:rPr>
            </a:br>
            <a:r>
              <a:rPr lang="it-IT" sz="2200" b="0" dirty="0">
                <a:effectLst/>
                <a:latin typeface="Luiss Sans"/>
                <a:ea typeface="Calibri" panose="020F0502020204030204" pitchFamily="34" charset="0"/>
                <a:cs typeface="Times New Roman" panose="02020603050405020304" pitchFamily="18" charset="0"/>
              </a:rPr>
              <a:t>- Problema: limite di upload su piattaforma della s.a. e trasferimento con </a:t>
            </a:r>
            <a:r>
              <a:rPr lang="it-IT" sz="2200" b="0" dirty="0" err="1">
                <a:effectLst/>
                <a:latin typeface="Luiss Sans"/>
                <a:ea typeface="Calibri" panose="020F0502020204030204" pitchFamily="34" charset="0"/>
                <a:cs typeface="Times New Roman" panose="02020603050405020304" pitchFamily="18" charset="0"/>
              </a:rPr>
              <a:t>WeTransfer</a:t>
            </a:r>
            <a:r>
              <a:rPr lang="it-IT" sz="2200" b="0" dirty="0">
                <a:effectLst/>
                <a:latin typeface="Luiss Sans"/>
                <a:ea typeface="Calibri" panose="020F0502020204030204" pitchFamily="34" charset="0"/>
                <a:cs typeface="Times New Roman" panose="02020603050405020304" pitchFamily="18" charset="0"/>
              </a:rPr>
              <a:t>. Violata segretezza offerta tecnica? Autoresponsabilità?</a:t>
            </a:r>
            <a:br>
              <a:rPr lang="it-IT" sz="1800" b="0" dirty="0">
                <a:effectLst/>
                <a:latin typeface="Luiss Sans"/>
                <a:ea typeface="Calibri" panose="020F0502020204030204" pitchFamily="34" charset="0"/>
                <a:cs typeface="Times New Roman" panose="02020603050405020304" pitchFamily="18" charset="0"/>
              </a:rPr>
            </a:br>
            <a:br>
              <a:rPr lang="en-US" sz="3000" dirty="0">
                <a:latin typeface="Luiss Sans"/>
              </a:rPr>
            </a:br>
            <a:endParaRPr lang="en-US" sz="3000" dirty="0">
              <a:latin typeface="Luiss Sans"/>
            </a:endParaRPr>
          </a:p>
        </p:txBody>
      </p:sp>
      <p:sp>
        <p:nvSpPr>
          <p:cNvPr id="5" name="Segnaposto testo 4">
            <a:extLst>
              <a:ext uri="{FF2B5EF4-FFF2-40B4-BE49-F238E27FC236}">
                <a16:creationId xmlns:a16="http://schemas.microsoft.com/office/drawing/2014/main" id="{DBDD04CD-43F0-67FB-2D45-7546077A31BD}"/>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3650058089"/>
      </p:ext>
    </p:extLst>
  </p:cSld>
  <p:clrMapOvr>
    <a:masterClrMapping/>
  </p:clrMapOvr>
</p:sld>
</file>

<file path=ppt/theme/theme1.xml><?xml version="1.0" encoding="utf-8"?>
<a:theme xmlns:a="http://schemas.openxmlformats.org/drawingml/2006/main" name="1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1763</TotalTime>
  <Words>3796</Words>
  <Application>Microsoft Office PowerPoint</Application>
  <PresentationFormat>Widescreen</PresentationFormat>
  <Paragraphs>56</Paragraphs>
  <Slides>28</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28</vt:i4>
      </vt:variant>
    </vt:vector>
  </HeadingPairs>
  <TitlesOfParts>
    <vt:vector size="35" baseType="lpstr">
      <vt:lpstr>Arial</vt:lpstr>
      <vt:lpstr>Calibri</vt:lpstr>
      <vt:lpstr>Century Gothic</vt:lpstr>
      <vt:lpstr>Luiss Sans</vt:lpstr>
      <vt:lpstr>Luiss type</vt:lpstr>
      <vt:lpstr>Sans luiss</vt:lpstr>
      <vt:lpstr>1_Tema di Office</vt:lpstr>
      <vt:lpstr> Diritto pubblico dell’Innovazione e della Sostenibilità    PRINCIPIO DEL RISULTATO E DNSH                              3 marzo 2025  </vt:lpstr>
      <vt:lpstr>Il principio del risultato: origini   - Semplificazione amministrativa (dottrina anni ’90 e primi anni 2000) - Principi di buon andamento e di efficienza - Rilevanza dell’organizzazione - Rilevanza dell’azione - I cd. vizi non invalidanti (art. 21 octies l. 241/’90) - Risultato e legalità</vt:lpstr>
      <vt:lpstr>Focus: I vizi non invalidanti. Art. 21-octies, co. 2, l. 241/1990  Non è annullabile il provvedimento adottato in violazione di norme sul procedimento o sulla forma degli atti qualora, per la natura vincolata del provvedimento, sia palese che il suo contenuto dispositivo non avrebbe potuto essere diverso da quello in concreto adottato. Il provvedimento amministrativo non è comunque annullabile per mancata comunicazione dell'avvio del procedimento qualora l'amministrazione dimostri in giudizio che il contenuto del provvedimento non avrebbe potuto essere diverso da quello in concreto adottato. La disposizione di cui al secondo periodo non si applica al provvedimento adottato in violazione dell'articolo 10-bis.  </vt:lpstr>
      <vt:lpstr>La positivizzazione del principio del risultato: art. 1 d.lgs. 36/2023  «1. Le stazioni appaltanti e gli enti concedenti perseguono il risultato dell'affidamento del contratto e della sua esecuzione con la massima tempestività e il migliore rapporto possibile tra qualità e prezzo, nel rispetto dei principi di legalità, trasparenza e concorrenza. 2. La concorrenza tra gli operatori economici è funzionale a conseguire il miglior risultato possibile nell'affidare ed eseguire i contratti. La trasparenza è funzionale alla massima semplicità e celerità nella corretta applicazione delle regole del presente decreto, di seguito denominato «codice» e ne assicura la piena verificabilità. 3. Il principio del risultato costituisce attuazione, nel settore dei contratti pubblici, del principio del buon andamento e dei correlati principi di efficienza, efficacia ed economicità. Esso è perseguito nell'interesse della comunità e per il raggiungimento degli obiettivi dell'Unione europea. 4. Il principio del risultato costituisce criterio prioritario per l'esercizio del potere discrezionale e per l'individuazione della regola del caso concreto, nonché per: a) valutare la responsabilità del personale che svolge funzioni amministrative o tecniche nelle fasi di programmazione, progettazione, affidamento ed esecuzione dei contratti; b) attribuire gli incentivi secondo le modalità previste dalla contrattazione collettiva»    </vt:lpstr>
      <vt:lpstr>Segue. Soluzione CdS n. 5789/2024 7.5. Non è superfluo osservare che, sebbene la procedura per cui è causa sia stata indetta nella vigenza del decreto legislativo n. 50/2016, l’operato della stazione appaltante non appare in linea col principio del risultato, ora codificato nell'art. 1 del decreto legislativo 1° aprile 2023… Si tratta di un principio considerato quale valore dominante del pubblico interesse, da perseguire attraverso il rispetto della concorrenza della trasparenza, funzionale alla massima semplicità e celerità nella corretta applicazione delle regole del codice. Il principio della fiducia di cui al successivo art. 2 del nuovo codice dei contratti pubblici (anch’esso applicabile alla vicenda in esame per le ragioni già esposte) amplia, poi, i poteri valutativi e la discrezionalità della pubblica amministrazione in chiave di funzionalizzazione verso il miglior risultato possibile. </vt:lpstr>
      <vt:lpstr> Segue. Soluzione CdS n. 5789/2024  «Il principio del risultato e quello della fiducia sono avvinti inestricabilmente: la gara è funzionale a portare a compimento l'intervento pubblico nel modo più rispondente agli interessi della collettività nel pieno rispetto delle regole che governano il ciclo di vita dell'intervento medesimo (cfr. Cons. Stato, sez. V, 27 febbraio 2024, n. 1924). Osserva il Collegio che l’eccessiva “rigidità” della piattaforma informatica approntata per la presentazione delle offerte, unita all’eccessivo “formalismo” con cui la stazione appaltante ha gestito la gara, arrestata sul nascere, abbiano nella sostanza frustrato i riportati principi che, val bene ricordarlo, sebbene codificati soltanto con il decreto legislativo n. 36 del 2023, non applicabile ratione temporis alla fattispecie in esame, rappresentano comunque principi già immanenti dell’ordinamento».  </vt:lpstr>
      <vt:lpstr> La portata del principio del risultato (A. Sandulli, Il principio del risultato quale criterio interpretativo e applicativo, Dir. Pubbl., 2. 2024 - Grundnorm del d.lgs. 36/2023 - Princìpi di fiducia e accesso al mercato come «vassalli» - Principio declinato - Deus ex machina rispetto a concorrenza e trasparenza (mezzi) - Principio unitario - Principio allo specchio - Principio sproporzionante - rottura diade imparzialità – buon andamento? - Quale risultato? Valore o principio?  - Triade risultato – legalità - proporzionalità      </vt:lpstr>
      <vt:lpstr> Segue. Risultato-legittimità (A. Sandulli, Il principio di risultato quale criterio interpretativo e applicativo, cit.)  «risultato da conseguire è l’interesse concreto della comunità a un contratto che possa assicurare più esiti: in primis, la realizzazione dell’opera o l’erogazione del servizio indicati dal bando; in secondo luogo, tempi celeri nell’affidamento ed esecuzione del contratto; in terzo luogo, la garanzia del miglior rapporto qualità-prezzo. Ma necessariamente tenendo conto della nuova dimensione multipolare e di strumento funzionale a plurimo impiego del contratto pubblico».</vt:lpstr>
      <vt:lpstr>IL PRINCIPIO DEL RISULTATO NELLA GIURISPRUDENZA  Risultato e discrezionalità: Cons. Stato 1 luglio 2024 n. 5789  - Fattispecie: esclusione dalla gara per l’affidamento dell'appalto integrato relativo ai lavori di realizzazione di un edificio aule presso il campus universitario   - Problema: limite di upload su piattaforma della s.a. e trasferimento con WeTransfer. Violata segretezza offerta tecnica? Autoresponsabilità?  </vt:lpstr>
      <vt:lpstr>Principio del risultato e sindacato giurisdizionale Cons. Stato 26 marzo 2024, n. 2866  - principio del risultato non è antagonista rispetto al principio di legalità «il risultato concorre ad integrare il paradigma normativo del provvedimento e dunque ad “ampliare il perimetro del sindacato giurisdizionale piuttosto che diminuirlo”, facendo “transitare nell’area della legittimità, e quindi della giustiziabilità, opzioni e scelte che sinora si pensava attenessero al merito e fossero come tali insindacabili»       </vt:lpstr>
      <vt:lpstr>Risultato e legalità: Cons. Stato 27 maggio 2024 n. 4701  - Fattispecie: affidamento del multiservizio tecnologico presso gli immobili di proprietà o in uso alle aziende e istituti sanitari del s.s.r. della Regione Campania - Censura: i criteri ambientali minimi richiamati nell’art. 14 del Disciplinare tecnico non erano coerentemente declinati nella legge di gara (servivano specifiche tecniche).  - Soluzione : «la tesi della eterointegrazione …, stante la genericità sul punto di disciplinare e capitolato, e la conseguente necessità di integrarne ab extrinseco la disciplina - ha l’effetto di spostare nella fase di esecuzione del contratto ogni questione relativa alla conformità della prestazione ai criteri ambientali: così contraddicendo la logica del risultato …, che mira piuttosto ad una sollecita definizione, in termini di certezza e stabilità del rapporto negoziale, dei reciproci diritti ed obblighi (posto che lo stesso art. 1, comma 1, del d. lgs. n. 36 del 2023 – ponendosi in linea di coerenza e continuità con risalenti ed autorevoli indicazioni teoriche - costruisce la nozione di risultato in un’ottica di unitarietà strutturale e funzionale fra aggiudicazione ed esecuzione).        </vt:lpstr>
      <vt:lpstr>Segue. CdS 4701/2024: SOLUZIONE «La nozione di risultato … non ha riguardo unicamente alla rapidità e alla economicità, ma anche alla qualità della prestazione”; (…)la “migliore offerta” è dunque quella che presenta le migliori condizioni economiche ma solo a parità di requisiti qualitativi richiesti. Non trova dunque giuridico fondamento la tesi per cui la positivizzazione in materia contrattuale del principio del risultato avrebbe sancito il primato logico dell’approvvigionamento: non foss’altro perché tale principio è strettamente correlato a (e condizionato da) quello della fiducia, e dunque si differenza dalla logica del risultato “statico” di cui all’art. 21-octies, comma 2, della legge n. 241 del 1990 per rivolgersi invece alla effettività della tutela degli interessi di natura superindividuale la cui cura è affidata all’amministrazione, fra i quali quello della tutela ambientale assume un ruolo decisamente primario alla luce sia della richiamata Direttiva 2014/24/UE, che del riformato art. 9 della Costituzione. (…) A ciò si aggiunga quanto si è già osservato rispetto alla contrarietà al principio del risultato di una legge di gara che genericamente richiami una disciplina non declinata nelle specifiche tecniche, in vista di una successiva integrazione tale da incrementare il tasso di complicazione e di incertezza del contenuto degli obblighi negoziali» </vt:lpstr>
      <vt:lpstr>Quale risultato? Costituzionalismo numerico? (AA.VV., in Federalismi n. 3/2025 – PRIN 2022 «Il Governo dei numeri») - ruolo degli indicatori numerici.  - Indicatori giuridici globali come strumenti di governance? - quantificazione fenomeni sociali - alla base politiche pubbliche  - parametro di ragionevolezza - discrezionalità / imparzialità nella scelta degli indicatori - ruolo della statistica (in particolare di quella ufficiale) e qualità delle fonti. Patrimonio della collettività (art. 10 d.lgs. n. 322/1989) - numeri e democrazia . Numeri e diritti/interessi fondamentali        </vt:lpstr>
      <vt:lpstr>Do no significant harm (DNSH): origini  - Green deal (Comunicazione della Commissione COM(2019) 640 final) - Obiettivo della neutralità climatica entro il 2050 - Regolamento “sostenibilità” (regolamento UE 2019/2088 relativo all’informativa sulla sostenibilità nel settore dei servizi finanziari) - Regolamento tassonomia (regolamento UE 2020/852) - Logica private enforcement </vt:lpstr>
      <vt:lpstr>Regolamento sostenibilità:  Considerando 17:  Per assicurare un’applicazione coerente e uniforme del presente regolamento, è necessario stabilire una definizione armonizzata di «investimenti sostenibili», che faccia in modo che le imprese che beneficiano di tali investimenti rispettino prassi di buona governance e sia assicurato il principio di precauzione teso a non arrecare danni significativi, affinché non sia pregiudicato in maniera significativa né l’obiettivo ambientale né quello sociale.  Art. 1, n. 17):  investimento sostenibile: investimento in un’attività economica che contribuisce a un obiettivo ambientale, misurato, ad esempio, mediante indicatori chiave di efficienza delle risorse concernenti l’impiego di energia, l’impiego di energie rinnovabili, l’utilizzo di materie prime e di risorse idriche e l’uso del suolo, la produzione di rifiuti, le emissioni di gas a effetto serra nonché l’impatto sulla biodiversità e l’economia circolare o un investimento in un’attività economica che contribuisce a un obiettivo sociale, in particolare un investimento che contribuisce alla lotta contro la disuguaglianza, o che promuove la coesione sociale, l’integrazione sociale e le relazioni industriali, o un investimento in capitale umano o in comunità economicamente o socialmente svantaggiate a condizione che tali investimenti non arrechino un danno significativo a nessuno di tali obiettivi e che le imprese che beneficiano di tali investimenti rispettino prassi di buona governance, in particolare per quanto riguarda strutture di gestione solide, relazioni con il personale, remunerazione del personale e rispetto degli obblighi fiscali</vt:lpstr>
      <vt:lpstr> Regolamento tassonomia Art. 3: Criteri di ecosostenibilità delle attività economiche Al fine di stabilire il grado di ecosostenibilità di un investimento, un’attività economica è considerata ecosostenibile se:  a) contribuisce in modo sostanziale al raggiungimento di uno o più degli obiettivi ambientali di cui all’articolo 9, in conformità degli articoli da 10 a 16;  b) non arreca un danno significativo a nessuno degli obiettivi ambientali di cui all’articolo 9, in conformità dell’articolo 17;  c) è svolta nel rispetto delle garanzie minime di salvaguardia previste all’articolo 18; e  d) è conforme ai criteri di vaglio tecnico fissati dalla Commissione ai sensi dell’articolo 10, paragrafo 3, dell’articolo 11, paragrafo 3, dell’articolo 12, paragrafo 2, dell’articolo 13, paragrafo 2, dell’articolo 14, paragrafo 2, o dell’articolo 15, paragrafo 2.   </vt:lpstr>
      <vt:lpstr>Regolamento Tassonomia Articolo 9: Obiettivi ambientali  Ai fini del presente regolamento s’intendono per obiettivi ambientali:  a) la mitigazione dei cambiamenti climatici;  b) l’adattamento ai cambiamenti climatici;  c) l’uso sostenibile e la protezione delle acque e delle risorse marine;  d) la transizione verso un’economia circolare;  e) la prevenzione e la riduzione dell’inquinamento;  f) la protezione e il ripristino della biodiversità e degli ecosistemi.    </vt:lpstr>
      <vt:lpstr>Regolamento Tassonomia Articolo 17: Danno significativo agli obiettivi ambientali  1.   Ai fini dell’articolo 3, lettera b), si considera che, tenuto conto del ciclo di vita dei prodotti e dei servizi forniti da un’attività economica, compresi gli elementi di prova provenienti dalle valutazioni esistenti del ciclo di vita, tale attività economica arreca un danno significativo: a) alla mitigazione dei cambiamenti climatici, se l’attività conduce a significative emissioni di gas a effetto serra;  b) all’adattamento ai cambiamenti climatici, se l’attività conduce a un peggioramento degli effetti negativi del clima attuale e del clima futuro previsto su sé stessa o sulle persone, sulla natura o sugli attivi;  c) all’uso sostenibile e alla protezione delle acque e delle risorse marine, se l’attività nuoce: i) al buono stato o al buon potenziale ecologico di corpi idrici, comprese le acque di superficie e sotterranee; o ii) al buono stato ecologico delle acque marine; d) all’economia circolare, compresi la prevenzione e il riciclaggio dei rifiuti, se: i) l’attività conduce a inefficienze significative nell’uso dei materiali o nell’uso diretto o indiretto di risorse naturali quali le fonti energetiche non rinnovabili, le materie prime, le risorse idriche e il suolo, in una o più fasi del ciclo di vita dei prodotti, anche in termini di durabilità, riparabilità, possibilità di miglioramento, riutilizzabilità o riciclabilità dei prodotti; ii) l’attività comporta un aumento significativo della produzione, dell’incenerimento o dello smaltimento dei rifiuti, ad eccezione dell’incenerimento di rifiuti pericolosi non riciclabili; o iii) lo smaltimento a lungo termine dei rifiuti potrebbe causare un danno significativo e a lungo termine all’ambiente;  </vt:lpstr>
      <vt:lpstr> Segue  e) alla prevenzione e alla riduzione dell’inquinamento, se l’attività comporta un aumento significativo delle emissioni di sostanze inquinanti nell’aria, nell’acqua o nel suolo rispetto alla situazione esistente prima del suo avvio; o  f) alla protezione e al ripristino della biodiversità e degli ecosistemi, se l’attività: i) nuoce in misura significativa alla buona condizione e alla resilienza degli ecosistemi; o ii) nuoce allo stato di conservazione degli habitat e delle specie, comprese quelli di interesse per l’Unione.  2.   Nel valutare un’attività economica in base ai criteri indicati al paragrafo 1, si tiene conto dell’impatto ambientale dell’attività stessa e dell’impatto ambientale dei prodotti e dei servizi da essa forniti durante il loro intero ciclo di vita, in particolare prendendo in considerazione produzione, uso e fine vita di tali prodotti e servizi.</vt:lpstr>
      <vt:lpstr>REGOLAMENTO (UE) 2021/241 ISTITUTIVO DEL RECOVERY FUND Art. 5, par. 2 2.   Il dispositivo finanzia unicamente le misure che rispettano il principio «non arrecare un danno significativo»</vt:lpstr>
      <vt:lpstr>DNSH e Commissione UE  - Orientamenti tecnici sull'applicazione del principio «non arrecare un danno significativo» a norma del regolamento sul dispositivo per la ripresa e la resilienza  - Comunicazione (2021/C 58/01) e Comunicazione C/2023/111  - Valutazione e approvazione PNRR </vt:lpstr>
      <vt:lpstr>La portata del DNSH   DNSH e principio di integrazione  DNSH e principio di non regressione  DNSH e principio di precauzione   </vt:lpstr>
      <vt:lpstr> Attuazione interna del DNSH  - Circolari MEF – Ragioneria generale dello Stato n. 30 e 31 del 30 dicembre 2021 e n. 33 del10 ottobre 2022: Guida operativa e Check List - Valore non vincolante, ma spesso recepite in atti di gara di amministrazioni titolari dei fondi. - Logica delle autovalutazioni </vt:lpstr>
      <vt:lpstr>M. Delsignore: Il principio DNSH e la lotta al greenwashing, in Federalismi.it, 27/2024  - DNSH come greenwashing europeo? - PNRR già valutato e approvato da Commissione - «la scelta dello Stato è stata quella di distribuire l’onere della verifica del rispetto del DNSH a ciascuna amministrazione centrale titolare di misure del PNRR, come dispone già il DPCM 15 settembre 2021» - «fonte di ingiustificati e onerosi controlli l’applicazione della verifica di sostenibilità di attività che sono state valutate dalla Commissione finanziabili in funzione del raggiungimento di precisi obiettivi dalla stessa Commissione, in buona parte, individuati» - Già sussistono strumenti per assicurare sostenibilità dei progetti (in particolare, CAM e il Piano d'azione nazionale per la sostenibilità ambientale dei consumi nel settore della pubblica amministrazione) - Eterogenesi dei fini? </vt:lpstr>
      <vt:lpstr>DNSH nella recente giurisprudenza amministrativa: TAR Puglia, Bari, 4 marzo 2024, n. 263  - Fattispecie: «gara indetta dal Comune di Bari mediante procedura aperta per la fornitura di n. 99 bus elettrici per la città di Bari… La commissione giudicatrice ha dichiarato inammissibile l’offerta tecnica presentata dalla ricorrente, sulla base della mancanza del documento check list, contenente gli elementi di controllo definiti nella scheda 9 “Acquisto veicoli” (DNSH)» - «Tra i principi a carattere propriamente ambientale va senz’altro annoverato il principio Do not significant harm, di recente codificato nell’art. 17 del Regolamento (UE) 2020/852 del Parlamento europeo e del Consiglio del 18 giugno 2020 relativo all’istituzione di un quadro che favorisce gli investimenti sostenibili e reca modifica del Regolamento (UE) 2019/2088. Si tratta del principio in forza del quale è vietato arrecare un danno significativo agli obiettivi ambientali».    </vt:lpstr>
      <vt:lpstr> Segue. TAR Puglia n. 263/2024  «Ciò comporta una verifica specifica da effettuare valutando l’impatto ambientale dell’attività economica che assume rilievo di volta in volta e dei prodotti e servizi da essa forniti durante il loro intero ciclo di vita, in particolare prendendo in considerazione produzione, uso e fine vita di tali prodotti e servizi. (…) L’obbligo, per gli operatori economici partecipanti alla procedura di gara in esame di produrre la Scheda tecnica n. 9 – acquisto di veicoli –, che identifica gli elementi di verifica dei vincoli DNSH, si lascia agevolmente decifrare: si tratta di allegare all’offerta tecnica prodotta in gara un documento qualificante, che si configura alla stregua di elemento essenziale della stessa offerta tecnica, coerentemente alla normativa sovranazionale sopra citata. In questa prospettiva, l’art. 16 punto c) del disciplinare di gara ha stabilito l’obbligo del concorrente di inserire la documentazione relativa all’offerta tecnica nella piattaforma a pena di inammissibilità dell’offerta stessa, la quale deve contenere, tra l’altro, la check list contenente gli elementi di controllo definiti nella scheda 9 “Acquisto veicoli” (DNSH)”. Una volta precisato quanto sopra, si rileva che il provvedimento di esclusione dalla gara della società deducente resiste alle censure formulate». </vt:lpstr>
      <vt:lpstr>Segue. TAR Puglia n. 263/2024 «Più in dettaglio, si osserva che, contrariamente alla tesi della ricorrente, secondo la quale “nessuna norma di legge impone la presentazione del documento in questione a pena di esclusione” omette di considerare che la prescrizione del disciplinare di gara sopra esaminata non fa che dare attuazione concreta alla previsione di un Regolamento dell’Unione europea in materia di rispetto del principio di non arrecare danno all’ambiente, da applicare obbligatoriamente in tutti i suoi elementi nel territorio nazionale, ai sensi dell’art. 288 del Trattato sul funzionamento dell’Unione europea. Non si tratta, pertanto, di introdurre ulteriori cause di esclusione in violazione del principio di tassatività disciplinato dall’art. 10 del decreto legislativo n. 36/2023, ma di prendere atto che il documento richiesto si atteggia quale elemento essenziale dell’offerta tecnica che, una volta non allegato alla medesima, impedisce alla stazione appaltante di compiere la doverosa verifica circa il rispetto del principio Do not significant harm» </vt:lpstr>
      <vt:lpstr>Il DNSH, allora, è un principio giuridico? o solo un criterio? Letture in funzione del dibattito:  - A. BARTOLINI, Green Deal europeo e il principio D.N.S.H., in Federalismi.it, 15/2024  - R. BIFULCO, Nascita di un principio? La tormentata formazione del Do No Significant Harm, in RGA Online, n. 59 Dicembre 2024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LabGov &amp;  MSc in Law, Digital Innovation and Sustainability</dc:title>
  <dc:creator>Pier Paolo Zitti</dc:creator>
  <cp:lastModifiedBy>ACER</cp:lastModifiedBy>
  <cp:revision>78</cp:revision>
  <dcterms:created xsi:type="dcterms:W3CDTF">2022-12-06T16:21:45Z</dcterms:created>
  <dcterms:modified xsi:type="dcterms:W3CDTF">2025-03-02T19:51:13Z</dcterms:modified>
</cp:coreProperties>
</file>