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4"/>
    <p:sldMasterId id="2147483700" r:id="rId5"/>
  </p:sldMasterIdLst>
  <p:notesMasterIdLst>
    <p:notesMasterId r:id="rId21"/>
  </p:notesMasterIdLst>
  <p:sldIdLst>
    <p:sldId id="494" r:id="rId6"/>
    <p:sldId id="2233" r:id="rId7"/>
    <p:sldId id="2244" r:id="rId8"/>
    <p:sldId id="2234" r:id="rId9"/>
    <p:sldId id="2235" r:id="rId10"/>
    <p:sldId id="2238" r:id="rId11"/>
    <p:sldId id="2239" r:id="rId12"/>
    <p:sldId id="2240" r:id="rId13"/>
    <p:sldId id="2242" r:id="rId14"/>
    <p:sldId id="2236" r:id="rId15"/>
    <p:sldId id="2243" r:id="rId16"/>
    <p:sldId id="2237" r:id="rId17"/>
    <p:sldId id="2241" r:id="rId18"/>
    <p:sldId id="2245" r:id="rId19"/>
    <p:sldId id="2246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F4D56BA-A650-38E2-B055-1894682F4C1D}" name="Christian Fernando  Iaione" initials="CI" userId="S::ciaione@luiss.it::342a6fbf-f550-4640-b236-51abcd9c8d17" providerId="AD"/>
  <p188:author id="{F3CCC9C5-9E79-DA51-A983-2A3487858AE2}" name="Alberica Aquili" initials="AA" userId="S::aaquili@luiss.it::df81069e-3f3e-4683-be2e-239834f7e74b" providerId="AD"/>
  <p188:author id="{FED26EEE-6E48-7ED1-B3A1-D709A3C31229}" name="Pier Paolo Zitti" initials="PZ" userId="S::pzitti@luiss.it::ef5c72d2-504f-44cb-a53d-3125d9e329c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525F3C-D357-155A-E07B-534AD4DCFAAC}" v="2560" dt="2025-03-18T15:00:05.595"/>
    <p1510:client id="{AD44B868-31E5-946E-F3A0-0C14C001AD6D}" v="2831" dt="2025-03-19T09:24:10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02" autoAdjust="0"/>
    <p:restoredTop sz="94476" autoAdjust="0"/>
  </p:normalViewPr>
  <p:slideViewPr>
    <p:cSldViewPr snapToGrid="0">
      <p:cViewPr varScale="1">
        <p:scale>
          <a:sx n="85" d="100"/>
          <a:sy n="85" d="100"/>
        </p:scale>
        <p:origin x="184" y="800"/>
      </p:cViewPr>
      <p:guideLst/>
    </p:cSldViewPr>
  </p:slideViewPr>
  <p:outlineViewPr>
    <p:cViewPr>
      <p:scale>
        <a:sx n="33" d="100"/>
        <a:sy n="33" d="100"/>
      </p:scale>
      <p:origin x="0" y="-128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764"/>
    </p:cViewPr>
  </p:sorterViewPr>
  <p:notesViewPr>
    <p:cSldViewPr snapToGrid="0">
      <p:cViewPr varScale="1">
        <p:scale>
          <a:sx n="57" d="100"/>
          <a:sy n="57" d="100"/>
        </p:scale>
        <p:origin x="2560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CF08C-6E4F-3B42-9694-5A99BBF2D0B1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2CE8F-5951-6748-BF5E-36FD22E74A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632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3" y="1672314"/>
            <a:ext cx="11189995" cy="547200"/>
          </a:xfrm>
        </p:spPr>
        <p:txBody>
          <a:bodyPr lIns="0" tIns="0" rIns="0" bIns="0" anchor="t" anchorCtr="0">
            <a:sp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243181"/>
            <a:ext cx="11189994" cy="619850"/>
          </a:xfr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6610526-56F4-3B44-8A01-8B4FD29A8A2B}" type="datetime4">
              <a:rPr lang="it-IT" smtClean="0"/>
              <a:t>19 marzo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2" name="Segnaposto testo 77">
            <a:extLst>
              <a:ext uri="{FF2B5EF4-FFF2-40B4-BE49-F238E27FC236}">
                <a16:creationId xmlns:a16="http://schemas.microsoft.com/office/drawing/2014/main" id="{11E9754D-4544-094C-90CE-D95DEC303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F48BF19-5644-BB43-8AD2-AEB567996144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55DBE5F5-D117-4075-B33F-E2D4674BFA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pic>
        <p:nvPicPr>
          <p:cNvPr id="33" name="Picture 30" descr="A picture containing logo&#10;&#10;Description automatically generated">
            <a:extLst>
              <a:ext uri="{FF2B5EF4-FFF2-40B4-BE49-F238E27FC236}">
                <a16:creationId xmlns:a16="http://schemas.microsoft.com/office/drawing/2014/main" id="{FF05F3C4-ADBC-4200-97F8-78889E6195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96553" y="4899944"/>
            <a:ext cx="1594915" cy="879576"/>
          </a:xfrm>
          <a:prstGeom prst="rect">
            <a:avLst/>
          </a:prstGeom>
        </p:spPr>
      </p:pic>
      <p:pic>
        <p:nvPicPr>
          <p:cNvPr id="34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6A26C26C-7CAF-486F-B577-B1947EB89B7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268" y="4928183"/>
            <a:ext cx="936803" cy="821708"/>
          </a:xfrm>
          <a:prstGeom prst="rect">
            <a:avLst/>
          </a:prstGeom>
        </p:spPr>
      </p:pic>
      <p:pic>
        <p:nvPicPr>
          <p:cNvPr id="35" name="image3.jpeg">
            <a:extLst>
              <a:ext uri="{FF2B5EF4-FFF2-40B4-BE49-F238E27FC236}">
                <a16:creationId xmlns:a16="http://schemas.microsoft.com/office/drawing/2014/main" id="{CF40DC18-3E86-45B1-8827-63651856456D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724079" y="4993483"/>
            <a:ext cx="1010376" cy="6851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2E4DF34-8BA8-CA1F-236D-99E415BDBF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347" y="4993483"/>
            <a:ext cx="1768930" cy="68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4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CF852A-D30A-CC4D-BB28-88564798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87984D-29CE-3442-8C11-C7B68CA42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099" y="1528003"/>
            <a:ext cx="5359131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20D039-24D7-3D4C-AC12-8A561B081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0118" y="1534556"/>
            <a:ext cx="5611019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475FED-2144-8A45-B971-72FEF3C8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C484-DEAD-E444-8C0E-49DF19570D92}" type="datetime4">
              <a:rPr lang="it-IT" smtClean="0"/>
              <a:t>19 marzo 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DAFAF3-5C89-784D-BB84-8D0F087F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1EA764-7BE2-C542-B147-FEDB2B2C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96D8687-7367-CD48-9FF8-EE4A129CDF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0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bg>
      <p:bgPr>
        <a:solidFill>
          <a:srgbClr val="003A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2522AE-B4DE-BE46-8DCD-711FCF7B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0"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322D5-CD07-334E-AC52-C62261E6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6971"/>
            <a:ext cx="11222038" cy="421487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2C449B-207F-D644-9692-120FA3AB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5500" y="6224587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fld id="{AA69D306-FCAE-2B41-96BB-373E82416A2D}" type="datetime4">
              <a:rPr lang="it-IT" smtClean="0"/>
              <a:t>19 marzo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602E30-BCD6-B540-9A70-A2109E6F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692" y="6224587"/>
            <a:ext cx="57077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169FEF-6CA0-6C4F-867F-1AC8C991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224587"/>
            <a:ext cx="8588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fld id="{DD589A36-170F-7348-BCDB-23CF9D860473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8DBF9A1-392F-9E4C-AC39-82F1DA76A4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40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0D9461D8-08BF-204F-8ABB-496B7A5229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2925" y="549275"/>
            <a:ext cx="11098213" cy="577056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981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testo - Bi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3" y="1672314"/>
            <a:ext cx="11189995" cy="547200"/>
          </a:xfrm>
        </p:spPr>
        <p:txBody>
          <a:bodyPr lIns="0" tIns="0" rIns="0" bIns="0" anchor="t" anchorCtr="0">
            <a:sp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243181"/>
            <a:ext cx="11189994" cy="619850"/>
          </a:xfr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0A97C65-1B54-DB47-A604-7DF0E350DE20}" type="datetime4">
              <a:rPr lang="it-IT" smtClean="0"/>
              <a:pPr/>
              <a:t>19 marzo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2" name="Segnaposto testo 77">
            <a:extLst>
              <a:ext uri="{FF2B5EF4-FFF2-40B4-BE49-F238E27FC236}">
                <a16:creationId xmlns:a16="http://schemas.microsoft.com/office/drawing/2014/main" id="{11E9754D-4544-094C-90CE-D95DEC303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F48BF19-5644-BB43-8AD2-AEB567996144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  <p:sp>
        <p:nvSpPr>
          <p:cNvPr id="36" name="Segnaposto testo 77">
            <a:extLst>
              <a:ext uri="{FF2B5EF4-FFF2-40B4-BE49-F238E27FC236}">
                <a16:creationId xmlns:a16="http://schemas.microsoft.com/office/drawing/2014/main" id="{99CE7DD4-CE12-4247-B7D2-A8A44269C4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02547" y="795856"/>
            <a:ext cx="3593801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 err="1">
                <a:solidFill>
                  <a:srgbClr val="004274"/>
                </a:solidFill>
                <a:effectLst/>
                <a:latin typeface="Luiss type" pitchFamily="2" charset="77"/>
              </a:rPr>
              <a:t>Elective</a:t>
            </a:r>
            <a:r>
              <a:rPr lang="it-IT">
                <a:solidFill>
                  <a:srgbClr val="004274"/>
                </a:solidFill>
                <a:effectLst/>
                <a:latin typeface="Luiss type" pitchFamily="2" charset="77"/>
              </a:rPr>
              <a:t> Courses A.A. 2021-2022</a:t>
            </a:r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85B4B29D-C02C-4157-8F7F-373637E199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pic>
        <p:nvPicPr>
          <p:cNvPr id="34" name="Picture 30" descr="A picture containing logo&#10;&#10;Description automatically generated">
            <a:extLst>
              <a:ext uri="{FF2B5EF4-FFF2-40B4-BE49-F238E27FC236}">
                <a16:creationId xmlns:a16="http://schemas.microsoft.com/office/drawing/2014/main" id="{4C134CC4-D2E0-4010-A19F-EE071CE5D2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91554" y="4899944"/>
            <a:ext cx="1594915" cy="879576"/>
          </a:xfrm>
          <a:prstGeom prst="rect">
            <a:avLst/>
          </a:prstGeom>
        </p:spPr>
      </p:pic>
      <p:pic>
        <p:nvPicPr>
          <p:cNvPr id="35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21D6E25B-81CB-417E-BC79-E2490DB2E71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268" y="4928183"/>
            <a:ext cx="936803" cy="82170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5288BEC-29C9-ADF3-E6FD-B5623ED05F4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2495" y="4833468"/>
            <a:ext cx="1594914" cy="9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52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oria - Bi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  <p:pic>
        <p:nvPicPr>
          <p:cNvPr id="27" name="Immagine 74">
            <a:extLst>
              <a:ext uri="{FF2B5EF4-FFF2-40B4-BE49-F238E27FC236}">
                <a16:creationId xmlns:a16="http://schemas.microsoft.com/office/drawing/2014/main" id="{B35C52AF-9BBB-4378-A4AC-8A04E96296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extLst>
              <a:ext uri="{FF2B5EF4-FFF2-40B4-BE49-F238E27FC236}">
                <a16:creationId xmlns:a16="http://schemas.microsoft.com/office/drawing/2014/main" id="{1A2B60EC-A308-472B-A7EC-1035283D26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91554" y="4899944"/>
            <a:ext cx="1594915" cy="879576"/>
          </a:xfrm>
          <a:prstGeom prst="rect">
            <a:avLst/>
          </a:prstGeom>
        </p:spPr>
      </p:pic>
      <p:pic>
        <p:nvPicPr>
          <p:cNvPr id="29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D837F7E6-B274-49F6-A8F1-0F1E87D178D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268" y="4928183"/>
            <a:ext cx="936803" cy="821708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9D8D3354-887D-5E38-AA71-57BD4423BA1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83387" y="4833468"/>
            <a:ext cx="1594914" cy="9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48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ide inter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2522AE-B4DE-BE46-8DCD-711FCF7B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322D5-CD07-334E-AC52-C62261E6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6970"/>
            <a:ext cx="11222038" cy="433995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D494537-0544-4A62-9511-A57C4A7C10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8000"/>
          </a:xfrm>
          <a:prstGeom prst="rect">
            <a:avLst/>
          </a:prstGeom>
        </p:spPr>
      </p:pic>
      <p:pic>
        <p:nvPicPr>
          <p:cNvPr id="9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3DBAE7BA-3207-44F0-82D7-E89210EC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5979" y="6199313"/>
            <a:ext cx="936803" cy="516635"/>
          </a:xfrm>
          <a:prstGeom prst="rect">
            <a:avLst/>
          </a:prstGeom>
        </p:spPr>
      </p:pic>
      <p:pic>
        <p:nvPicPr>
          <p:cNvPr id="10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0924068C-8571-4DC8-A532-ECC633C8D80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146" y="6119493"/>
            <a:ext cx="627992" cy="55083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D0686EA-2CA1-3D3C-2D31-57F2185B02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7798" y="6113636"/>
            <a:ext cx="948382" cy="5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6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ide interna a due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CF852A-D30A-CC4D-BB28-88564798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87984D-29CE-3442-8C11-C7B68CA42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099" y="1528003"/>
            <a:ext cx="5359131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20D039-24D7-3D4C-AC12-8A561B081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0118" y="1534556"/>
            <a:ext cx="5611019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96D8687-7367-CD48-9FF8-EE4A129CDF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8000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270B7DA6-7EFA-4AE4-BBD8-32B09B9BCE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5979" y="6199313"/>
            <a:ext cx="936803" cy="516635"/>
          </a:xfrm>
          <a:prstGeom prst="rect">
            <a:avLst/>
          </a:prstGeom>
        </p:spPr>
      </p:pic>
      <p:pic>
        <p:nvPicPr>
          <p:cNvPr id="10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A077C4B4-2E68-4AB3-BB8D-3958A17DDC1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146" y="6119493"/>
            <a:ext cx="627992" cy="550837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5D874D2-0EC3-4999-D4D7-65F690501D3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7798" y="6113636"/>
            <a:ext cx="948382" cy="5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26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pertina testo - Bian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3" y="1672314"/>
            <a:ext cx="11189995" cy="547200"/>
          </a:xfrm>
        </p:spPr>
        <p:txBody>
          <a:bodyPr lIns="0" tIns="0" rIns="0" bIns="0" anchor="t" anchorCtr="0">
            <a:sp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243181"/>
            <a:ext cx="11189994" cy="619850"/>
          </a:xfr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0A97C65-1B54-DB47-A604-7DF0E350DE20}" type="datetime4">
              <a:rPr lang="it-IT" smtClean="0"/>
              <a:pPr/>
              <a:t>19 marzo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32" name="Segnaposto testo 77">
            <a:extLst>
              <a:ext uri="{FF2B5EF4-FFF2-40B4-BE49-F238E27FC236}">
                <a16:creationId xmlns:a16="http://schemas.microsoft.com/office/drawing/2014/main" id="{11E9754D-4544-094C-90CE-D95DEC303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pic>
        <p:nvPicPr>
          <p:cNvPr id="31" name="Picture 30" descr="A picture containing logo&#10;&#10;Description automatically generated">
            <a:extLst>
              <a:ext uri="{FF2B5EF4-FFF2-40B4-BE49-F238E27FC236}">
                <a16:creationId xmlns:a16="http://schemas.microsoft.com/office/drawing/2014/main" id="{1069ABA3-ED32-4390-AA42-5ECC5A3F5C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91554" y="4899944"/>
            <a:ext cx="1594915" cy="879576"/>
          </a:xfrm>
          <a:prstGeom prst="rect">
            <a:avLst/>
          </a:prstGeom>
        </p:spPr>
      </p:pic>
      <p:pic>
        <p:nvPicPr>
          <p:cNvPr id="33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7C03A317-096F-4E3B-801F-25DDF129CA3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268" y="4928183"/>
            <a:ext cx="936803" cy="82170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090DD8F-7C65-B99A-354B-FC541207621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92495" y="4833468"/>
            <a:ext cx="1594914" cy="9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03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20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4" y="1672314"/>
            <a:ext cx="6923782" cy="964424"/>
          </a:xfrm>
        </p:spPr>
        <p:txBody>
          <a:bodyPr lIns="0" tIns="0" rIns="0" bIns="0" anchor="t" anchorCtr="0">
            <a:no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798576"/>
            <a:ext cx="6933116" cy="109098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F290996A-3AB8-9940-AA8B-8AB8F10338ED}" type="datetime4">
              <a:rPr lang="it-IT" smtClean="0"/>
              <a:t>19 marzo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55D151DB-98DC-6D45-8A40-5DD000109E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54963" y="542925"/>
            <a:ext cx="3706812" cy="5040313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34" name="Segnaposto testo 77">
            <a:extLst>
              <a:ext uri="{FF2B5EF4-FFF2-40B4-BE49-F238E27FC236}">
                <a16:creationId xmlns:a16="http://schemas.microsoft.com/office/drawing/2014/main" id="{D6519D1F-4BB1-3A49-B60F-D7E64631F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145963D-F588-8B43-AA13-FDB8E527A8A9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3118896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9" pos="7680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44128C9-BA6C-2649-AAE1-A1442D21FB64}" type="datetime4">
              <a:rPr lang="it-IT" smtClean="0"/>
              <a:t>19 marzo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55D151DB-98DC-6D45-8A40-5DD000109ED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54963" y="1731963"/>
            <a:ext cx="3706812" cy="3851275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Immagine</a:t>
            </a:r>
          </a:p>
        </p:txBody>
      </p:sp>
      <p:sp>
        <p:nvSpPr>
          <p:cNvPr id="35" name="Segnaposto immagine 5">
            <a:extLst>
              <a:ext uri="{FF2B5EF4-FFF2-40B4-BE49-F238E27FC236}">
                <a16:creationId xmlns:a16="http://schemas.microsoft.com/office/drawing/2014/main" id="{4F0B9C52-DDDA-FE45-95B8-A0E8106B4E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071651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6" name="Segnaposto immagine 5">
            <a:extLst>
              <a:ext uri="{FF2B5EF4-FFF2-40B4-BE49-F238E27FC236}">
                <a16:creationId xmlns:a16="http://schemas.microsoft.com/office/drawing/2014/main" id="{5441D381-F275-1742-880C-884CF2AA04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54093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4" name="Titolo 1">
            <a:extLst>
              <a:ext uri="{FF2B5EF4-FFF2-40B4-BE49-F238E27FC236}">
                <a16:creationId xmlns:a16="http://schemas.microsoft.com/office/drawing/2014/main" id="{50DB0EED-3DD2-9C43-8E86-8A25CD5D8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4" y="1672314"/>
            <a:ext cx="6923782" cy="964424"/>
          </a:xfrm>
        </p:spPr>
        <p:txBody>
          <a:bodyPr lIns="0" tIns="0" rIns="0" bIns="0" anchor="t" anchorCtr="0">
            <a:no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9" name="Sottotitolo 2">
            <a:extLst>
              <a:ext uri="{FF2B5EF4-FFF2-40B4-BE49-F238E27FC236}">
                <a16:creationId xmlns:a16="http://schemas.microsoft.com/office/drawing/2014/main" id="{CF92B6C9-72A5-AA4E-85B3-1B682783E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798576"/>
            <a:ext cx="6933116" cy="109098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38" name="Segnaposto testo 77">
            <a:extLst>
              <a:ext uri="{FF2B5EF4-FFF2-40B4-BE49-F238E27FC236}">
                <a16:creationId xmlns:a16="http://schemas.microsoft.com/office/drawing/2014/main" id="{E7B05D74-7AEC-EF47-A942-4934923EDB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1E15AD69-25AC-6D42-A1A3-0514D984EE6F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3401937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  <p15:guide id="12" orient="horz" pos="61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AD2D7E27-BEAB-7340-9C87-28EA9182886F}" type="datetime4">
              <a:rPr lang="it-IT" smtClean="0"/>
              <a:t>19 marzo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35" name="Segnaposto immagine 5">
            <a:extLst>
              <a:ext uri="{FF2B5EF4-FFF2-40B4-BE49-F238E27FC236}">
                <a16:creationId xmlns:a16="http://schemas.microsoft.com/office/drawing/2014/main" id="{4F0B9C52-DDDA-FE45-95B8-A0E8106B4E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071651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6" name="Segnaposto immagine 5">
            <a:extLst>
              <a:ext uri="{FF2B5EF4-FFF2-40B4-BE49-F238E27FC236}">
                <a16:creationId xmlns:a16="http://schemas.microsoft.com/office/drawing/2014/main" id="{5441D381-F275-1742-880C-884CF2AA04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54093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7" name="Segnaposto immagine 5">
            <a:extLst>
              <a:ext uri="{FF2B5EF4-FFF2-40B4-BE49-F238E27FC236}">
                <a16:creationId xmlns:a16="http://schemas.microsoft.com/office/drawing/2014/main" id="{E92A9B0A-F6E3-DB48-9ED3-A79538B1089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50063" y="1731963"/>
            <a:ext cx="3711712" cy="3851276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Immagine trattata con Pattern</a:t>
            </a:r>
          </a:p>
        </p:txBody>
      </p:sp>
      <p:sp>
        <p:nvSpPr>
          <p:cNvPr id="34" name="Titolo 1">
            <a:extLst>
              <a:ext uri="{FF2B5EF4-FFF2-40B4-BE49-F238E27FC236}">
                <a16:creationId xmlns:a16="http://schemas.microsoft.com/office/drawing/2014/main" id="{363682A5-81A2-1B47-A929-A43EF07B4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4" y="1672314"/>
            <a:ext cx="6923782" cy="964424"/>
          </a:xfrm>
        </p:spPr>
        <p:txBody>
          <a:bodyPr lIns="0" tIns="0" rIns="0" bIns="0" anchor="t" anchorCtr="0">
            <a:no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8" name="Sottotitolo 2">
            <a:extLst>
              <a:ext uri="{FF2B5EF4-FFF2-40B4-BE49-F238E27FC236}">
                <a16:creationId xmlns:a16="http://schemas.microsoft.com/office/drawing/2014/main" id="{157F673D-9926-BF4C-8EFF-1FC29A08A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798576"/>
            <a:ext cx="6933116" cy="109098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0" name="Segnaposto testo 77">
            <a:extLst>
              <a:ext uri="{FF2B5EF4-FFF2-40B4-BE49-F238E27FC236}">
                <a16:creationId xmlns:a16="http://schemas.microsoft.com/office/drawing/2014/main" id="{D968EEEE-3924-2946-95B6-5A9673C353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CBBDB73-3450-3546-9724-9B2D9C959017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2135242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  <p15:guide id="12" orient="horz" pos="6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4259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stazione sezione">
    <p:bg>
      <p:bgPr>
        <a:solidFill>
          <a:srgbClr val="003A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04747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stazione sezione">
    <p:bg>
      <p:bgPr>
        <a:solidFill>
          <a:srgbClr val="FFC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  <a:solidFill>
            <a:srgbClr val="772583"/>
          </a:solidFill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  <a:solidFill>
            <a:srgbClr val="FFC72C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rgbClr val="772583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rgbClr val="772583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443021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estazione sezione">
    <p:bg>
      <p:bgPr>
        <a:solidFill>
          <a:srgbClr val="00B2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  <a:solidFill>
            <a:schemeClr val="bg1"/>
          </a:solidFill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  <a:solidFill>
            <a:srgbClr val="00B2A9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16912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2522AE-B4DE-BE46-8DCD-711FCF7B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322D5-CD07-334E-AC52-C62261E6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6970"/>
            <a:ext cx="11222038" cy="433995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2C449B-207F-D644-9692-120FA3AB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5500" y="6224587"/>
            <a:ext cx="2286000" cy="365125"/>
          </a:xfrm>
        </p:spPr>
        <p:txBody>
          <a:bodyPr/>
          <a:lstStyle/>
          <a:p>
            <a:fld id="{F253B523-2E92-7447-AF14-D14B212A7211}" type="datetime4">
              <a:rPr lang="it-IT" smtClean="0"/>
              <a:t>19 marzo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602E30-BCD6-B540-9A70-A2109E6F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692" y="6224587"/>
            <a:ext cx="5707708" cy="365125"/>
          </a:xfrm>
        </p:spPr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169FEF-6CA0-6C4F-867F-1AC8C991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224587"/>
            <a:ext cx="858838" cy="365125"/>
          </a:xfrm>
        </p:spPr>
        <p:txBody>
          <a:bodyPr/>
          <a:lstStyle/>
          <a:p>
            <a:fld id="{DD589A36-170F-7348-BCDB-23CF9D860473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06C1859-7B1B-464F-9B19-EFB05CA7F2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8000"/>
          </a:xfrm>
          <a:prstGeom prst="rect">
            <a:avLst/>
          </a:prstGeom>
        </p:spPr>
      </p:pic>
      <p:pic>
        <p:nvPicPr>
          <p:cNvPr id="9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36D0C2EC-21E4-4EFF-AA6F-D62D2065CBD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75960" y="6199313"/>
            <a:ext cx="936803" cy="516635"/>
          </a:xfrm>
          <a:prstGeom prst="rect">
            <a:avLst/>
          </a:prstGeom>
        </p:spPr>
      </p:pic>
      <p:pic>
        <p:nvPicPr>
          <p:cNvPr id="10" name="Immagine 6" descr="Immagine che contiene disegnando&#10;&#10;Descrizione generata automaticamente">
            <a:extLst>
              <a:ext uri="{FF2B5EF4-FFF2-40B4-BE49-F238E27FC236}">
                <a16:creationId xmlns:a16="http://schemas.microsoft.com/office/drawing/2014/main" id="{9BB3FEA3-9FFA-4135-B14B-7F0982D96A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6060648"/>
            <a:ext cx="627992" cy="550837"/>
          </a:xfrm>
          <a:prstGeom prst="rect">
            <a:avLst/>
          </a:prstGeom>
        </p:spPr>
      </p:pic>
      <p:pic>
        <p:nvPicPr>
          <p:cNvPr id="11" name="image3.jpeg">
            <a:extLst>
              <a:ext uri="{FF2B5EF4-FFF2-40B4-BE49-F238E27FC236}">
                <a16:creationId xmlns:a16="http://schemas.microsoft.com/office/drawing/2014/main" id="{97B84861-CE57-402F-AF9A-9B679C0C4A82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6137005" y="6234940"/>
            <a:ext cx="627991" cy="4258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E5F8D07-7A03-87A5-8016-391243D0F5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954" y="6206745"/>
            <a:ext cx="1141597" cy="44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35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49B507-8551-CC47-91BD-DBB3E40C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222038" cy="993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411DEE-4AD8-E74D-AEA0-F1709A493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911" y="1532404"/>
            <a:ext cx="11222038" cy="4344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7DADEC-74B6-2245-817D-CEA23C0FF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45500" y="6224587"/>
            <a:ext cx="2286000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r">
              <a:defRPr sz="14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fld id="{C2849C77-4588-A247-BA4F-6AA75438280F}" type="datetime4">
              <a:rPr lang="it-IT" smtClean="0"/>
              <a:t>19 marzo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383537-6367-1443-9D86-622943D14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2692" y="6224587"/>
            <a:ext cx="5707708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l">
              <a:defRPr sz="14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C8A305-BBBD-9C45-8197-11A6CAC59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6224587"/>
            <a:ext cx="858838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r">
              <a:defRPr sz="14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fld id="{DD589A36-170F-7348-BCDB-23CF9D86047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51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62" r:id="rId2"/>
    <p:sldLayoutId id="2147483663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692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rgbClr val="003A70"/>
          </a:solidFill>
          <a:latin typeface="Luiss Sans" pitchFamily="2" charset="0"/>
          <a:ea typeface="Luiss Sans" pitchFamily="2" charset="0"/>
          <a:cs typeface="Luiss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800"/>
        </a:spcBef>
        <a:buFont typeface="Arial" panose="020B0604020202020204" pitchFamily="34" charset="0"/>
        <a:buChar char="•"/>
        <a:defRPr sz="3200" b="0" i="0" kern="1200">
          <a:solidFill>
            <a:schemeClr val="tx1">
              <a:lumMod val="65000"/>
              <a:lumOff val="35000"/>
            </a:schemeClr>
          </a:solidFill>
          <a:latin typeface="Luiss Sans" pitchFamily="2" charset="0"/>
          <a:ea typeface="Luiss Sans" pitchFamily="2" charset="0"/>
          <a:cs typeface="Luiss Sans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31">
          <p15:clr>
            <a:srgbClr val="F26B43"/>
          </p15:clr>
        </p15:guide>
        <p15:guide id="7" orient="horz" pos="346">
          <p15:clr>
            <a:srgbClr val="F26B43"/>
          </p15:clr>
        </p15:guide>
        <p15:guide id="8" orient="horz" pos="3981">
          <p15:clr>
            <a:srgbClr val="F26B43"/>
          </p15:clr>
        </p15:guide>
        <p15:guide id="9" orient="horz" pos="300">
          <p15:clr>
            <a:srgbClr val="F26B43"/>
          </p15:clr>
        </p15:guide>
        <p15:guide id="10" orient="horz" pos="958">
          <p15:clr>
            <a:srgbClr val="F26B43"/>
          </p15:clr>
        </p15:guide>
        <p15:guide id="11" orient="horz" pos="3702">
          <p15:clr>
            <a:srgbClr val="F26B43"/>
          </p15:clr>
        </p15:guide>
        <p15:guide id="12" pos="734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49B507-8551-CC47-91BD-DBB3E40C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222038" cy="993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411DEE-4AD8-E74D-AEA0-F1709A493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911" y="1532404"/>
            <a:ext cx="11222038" cy="4344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383537-6367-1443-9D86-622943D14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91971" y="6224587"/>
            <a:ext cx="7742517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r">
              <a:defRPr sz="14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C8A305-BBBD-9C45-8197-11A6CAC59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6224587"/>
            <a:ext cx="858838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r">
              <a:defRPr sz="14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fld id="{DD589A36-170F-7348-BCDB-23CF9D86047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65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rgbClr val="003A70"/>
          </a:solidFill>
          <a:latin typeface="Luiss Sans" pitchFamily="2" charset="0"/>
          <a:ea typeface="Luiss Sans" pitchFamily="2" charset="0"/>
          <a:cs typeface="Luiss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800"/>
        </a:spcBef>
        <a:buFont typeface="Arial" panose="020B0604020202020204" pitchFamily="34" charset="0"/>
        <a:buChar char="•"/>
        <a:defRPr sz="3200" b="0" i="0" kern="1200">
          <a:solidFill>
            <a:schemeClr val="tx1">
              <a:lumMod val="65000"/>
              <a:lumOff val="35000"/>
            </a:schemeClr>
          </a:solidFill>
          <a:latin typeface="Luiss Sans" pitchFamily="2" charset="0"/>
          <a:ea typeface="Luiss Sans" pitchFamily="2" charset="0"/>
          <a:cs typeface="Luiss Sans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709">
          <p15:clr>
            <a:srgbClr val="F26B43"/>
          </p15:clr>
        </p15:guide>
        <p15:guide id="7" orient="horz" pos="346">
          <p15:clr>
            <a:srgbClr val="F26B43"/>
          </p15:clr>
        </p15:guide>
        <p15:guide id="8" orient="horz" pos="3981">
          <p15:clr>
            <a:srgbClr val="F26B43"/>
          </p15:clr>
        </p15:guide>
        <p15:guide id="9" orient="horz" pos="300">
          <p15:clr>
            <a:srgbClr val="F26B43"/>
          </p15:clr>
        </p15:guide>
        <p15:guide id="10" orient="horz" pos="958">
          <p15:clr>
            <a:srgbClr val="F26B43"/>
          </p15:clr>
        </p15:guide>
        <p15:guide id="11" orient="horz" pos="3702">
          <p15:clr>
            <a:srgbClr val="F26B43"/>
          </p15:clr>
        </p15:guide>
        <p15:guide id="12" pos="73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7D3803-E683-4367-BE59-9D3DFC4BF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299" y="1636688"/>
            <a:ext cx="11189995" cy="3684085"/>
          </a:xfrm>
        </p:spPr>
        <p:txBody>
          <a:bodyPr/>
          <a:lstStyle/>
          <a:p>
            <a:r>
              <a:rPr lang="en-US" sz="2400" dirty="0" err="1">
                <a:latin typeface="Luiss Sans"/>
              </a:rPr>
              <a:t>Diritto</a:t>
            </a:r>
            <a:r>
              <a:rPr lang="en-US" sz="2400" dirty="0">
                <a:latin typeface="Luiss Sans"/>
              </a:rPr>
              <a:t> </a:t>
            </a:r>
            <a:r>
              <a:rPr lang="en-US" sz="2400" dirty="0" err="1">
                <a:latin typeface="Luiss Sans"/>
              </a:rPr>
              <a:t>pubblico</a:t>
            </a:r>
            <a:r>
              <a:rPr lang="en-US" sz="2400" dirty="0">
                <a:latin typeface="Luiss Sans"/>
              </a:rPr>
              <a:t> </a:t>
            </a:r>
            <a:r>
              <a:rPr lang="en-US" sz="2400" dirty="0" err="1">
                <a:latin typeface="Luiss Sans"/>
              </a:rPr>
              <a:t>dell’</a:t>
            </a:r>
            <a:r>
              <a:rPr lang="en-US" sz="2400" i="1" dirty="0" err="1">
                <a:latin typeface="Luiss Sans"/>
              </a:rPr>
              <a:t>Innovazione</a:t>
            </a:r>
            <a:r>
              <a:rPr lang="en-US" sz="2400" dirty="0">
                <a:latin typeface="Luiss Sans"/>
              </a:rPr>
              <a:t> e </a:t>
            </a:r>
            <a:r>
              <a:rPr lang="en-US" sz="2400" dirty="0" err="1">
                <a:latin typeface="Luiss Sans"/>
              </a:rPr>
              <a:t>della</a:t>
            </a:r>
            <a:r>
              <a:rPr lang="en-US" sz="2400" dirty="0">
                <a:latin typeface="Luiss Sans"/>
              </a:rPr>
              <a:t> </a:t>
            </a:r>
            <a:r>
              <a:rPr lang="en-US" sz="2400" i="1" dirty="0" err="1">
                <a:latin typeface="Luiss Sans"/>
              </a:rPr>
              <a:t>Sostenibilità</a:t>
            </a:r>
            <a:r>
              <a:rPr lang="en-US" sz="2400" dirty="0">
                <a:latin typeface="Luiss Sans"/>
              </a:rPr>
              <a:t> </a:t>
            </a:r>
            <a:br>
              <a:rPr lang="en-US" sz="3200" dirty="0">
                <a:latin typeface="Luiss Sans"/>
              </a:rPr>
            </a:br>
            <a:br>
              <a:rPr lang="en-US" sz="3200" dirty="0"/>
            </a:br>
            <a:r>
              <a:rPr lang="en-US" sz="3200" dirty="0">
                <a:latin typeface="Luiss Sans"/>
              </a:rPr>
              <a:t>Il principio di </a:t>
            </a:r>
            <a:r>
              <a:rPr lang="en-US" sz="3200" dirty="0" err="1">
                <a:latin typeface="Luiss Sans"/>
              </a:rPr>
              <a:t>innovazione</a:t>
            </a:r>
            <a:r>
              <a:rPr lang="en-US" sz="3200" dirty="0">
                <a:latin typeface="Luiss Sans"/>
              </a:rPr>
              <a:t> </a:t>
            </a:r>
            <a:r>
              <a:rPr lang="en-US" sz="3200" dirty="0" err="1">
                <a:latin typeface="Luiss Sans"/>
              </a:rPr>
              <a:t>giusta</a:t>
            </a:r>
            <a:r>
              <a:rPr lang="en-US" sz="3200" dirty="0">
                <a:latin typeface="Luiss Sans"/>
              </a:rPr>
              <a:t> e </a:t>
            </a:r>
            <a:r>
              <a:rPr lang="en-US" sz="3200" dirty="0" err="1">
                <a:latin typeface="Luiss Sans"/>
              </a:rPr>
              <a:t>sostenibile</a:t>
            </a:r>
            <a:br>
              <a:rPr lang="en-US" sz="3200" dirty="0">
                <a:latin typeface="Luiss Sans"/>
              </a:rPr>
            </a:br>
            <a:br>
              <a:rPr lang="en-US" sz="3200" dirty="0">
                <a:latin typeface="Luiss Sans"/>
              </a:rPr>
            </a:br>
            <a:br>
              <a:rPr lang="en-US" sz="3200" dirty="0">
                <a:latin typeface="Luiss Sans"/>
              </a:rPr>
            </a:br>
            <a:r>
              <a:rPr lang="en-US" sz="3200" dirty="0">
                <a:latin typeface="Luiss Sans"/>
              </a:rPr>
              <a:t>Sett. 7 – 17 </a:t>
            </a:r>
            <a:r>
              <a:rPr lang="en-US" sz="3200" dirty="0" err="1">
                <a:latin typeface="Luiss Sans"/>
              </a:rPr>
              <a:t>marzo</a:t>
            </a:r>
            <a:br>
              <a:rPr lang="en-US" dirty="0">
                <a:latin typeface="Luiss Sans"/>
              </a:rPr>
            </a:br>
            <a:br>
              <a:rPr lang="en-US" dirty="0">
                <a:latin typeface="Luiss Sans"/>
              </a:rPr>
            </a:br>
            <a:endParaRPr lang="en-US" dirty="0">
              <a:latin typeface="Luiss Sans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8E4A225-89D1-4713-B7B6-24A1E43B17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0225" y="862117"/>
            <a:ext cx="6889750" cy="658707"/>
          </a:xfrm>
        </p:spPr>
        <p:txBody>
          <a:bodyPr/>
          <a:lstStyle/>
          <a:p>
            <a:r>
              <a:rPr lang="en-US" b="1" dirty="0" err="1"/>
              <a:t>Dipartimento</a:t>
            </a:r>
            <a:r>
              <a:rPr lang="en-US" b="1" dirty="0"/>
              <a:t> di </a:t>
            </a:r>
            <a:r>
              <a:rPr lang="en-US" b="1" dirty="0" err="1"/>
              <a:t>Giurisprudenza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9094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62FCF-E8CD-01FD-0792-51B742340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3C8E24-06D0-9002-B4C2-A99A85DC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00" y="1260822"/>
            <a:ext cx="11222038" cy="433995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Oggi, la </a:t>
            </a:r>
            <a:r>
              <a:rPr lang="it-IT" sz="2000" b="1" dirty="0">
                <a:solidFill>
                  <a:srgbClr val="003A70"/>
                </a:solidFill>
                <a:latin typeface="Luiss Sans"/>
                <a:cs typeface="Arial"/>
              </a:rPr>
              <a:t>normativa UE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 e nazionale porta verso il modello istituzionalista.</a:t>
            </a:r>
            <a:endParaRPr lang="it-IT" sz="2000">
              <a:solidFill>
                <a:srgbClr val="003A70"/>
              </a:solidFill>
              <a:cs typeface="Arial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La prospettiva europea, in particolare, negli anni più recenti ha conosciuto una svolta in questo senso, soprattutto sui temi ambientali, che si fonda su:</a:t>
            </a:r>
            <a:endParaRPr lang="it-IT" sz="2000">
              <a:solidFill>
                <a:srgbClr val="003A70"/>
              </a:solidFill>
              <a:cs typeface="Arial"/>
            </a:endParaRPr>
          </a:p>
          <a:p>
            <a:pPr marL="342900" indent="-342900" algn="just">
              <a:lnSpc>
                <a:spcPct val="130000"/>
              </a:lnSpc>
              <a:buFont typeface="Calibri" panose="020B0604020202020204" pitchFamily="34" charset="0"/>
              <a:buChar char="-"/>
            </a:pP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EU </a:t>
            </a:r>
            <a:r>
              <a:rPr lang="it-IT" sz="2000" dirty="0" err="1">
                <a:solidFill>
                  <a:srgbClr val="003A70"/>
                </a:solidFill>
                <a:latin typeface="Luiss Sans"/>
                <a:cs typeface="Arial"/>
              </a:rPr>
              <a:t>Taxonomy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 (Reg. 2020/852)</a:t>
            </a:r>
            <a:endParaRPr lang="it-IT" sz="2000">
              <a:solidFill>
                <a:srgbClr val="003A70"/>
              </a:solidFill>
              <a:cs typeface="Arial"/>
            </a:endParaRPr>
          </a:p>
          <a:p>
            <a:pPr marL="342900" indent="-342900" algn="just">
              <a:lnSpc>
                <a:spcPct val="130000"/>
              </a:lnSpc>
              <a:buFont typeface="Calibri" panose="020B0604020202020204" pitchFamily="34" charset="0"/>
              <a:buChar char="-"/>
            </a:pP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CSRD (Dir. 2022/2464)</a:t>
            </a:r>
            <a:endParaRPr lang="it-IT" sz="2000">
              <a:solidFill>
                <a:srgbClr val="003A70"/>
              </a:solidFill>
              <a:cs typeface="Arial"/>
            </a:endParaRPr>
          </a:p>
          <a:p>
            <a:pPr marL="342900" indent="-342900" algn="just">
              <a:lnSpc>
                <a:spcPct val="130000"/>
              </a:lnSpc>
              <a:buFont typeface="Calibri" panose="020B0604020202020204" pitchFamily="34" charset="0"/>
              <a:buChar char="-"/>
            </a:pP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CSDDD (Dir. 2024/1760)</a:t>
            </a:r>
            <a:endParaRPr lang="it-IT" sz="2000">
              <a:solidFill>
                <a:srgbClr val="003A70"/>
              </a:solidFill>
              <a:cs typeface="Arial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Una serie di obblighi imposti all'impresa sul presupposto che abbia una responsabilità nel perseguimento di obiettivi di interesse pubblico, e segnatamente di quelli riconducibili ai parametri ESG (la CSRD ha previsto il primo set di </a:t>
            </a:r>
            <a:r>
              <a:rPr lang="it-IT" sz="2000" dirty="0" err="1">
                <a:solidFill>
                  <a:srgbClr val="003A70"/>
                </a:solidFill>
                <a:latin typeface="Luiss Sans"/>
                <a:cs typeface="Arial"/>
              </a:rPr>
              <a:t>European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 </a:t>
            </a:r>
            <a:r>
              <a:rPr lang="it-IT" sz="2000" dirty="0" err="1">
                <a:solidFill>
                  <a:srgbClr val="003A70"/>
                </a:solidFill>
                <a:latin typeface="Luiss Sans"/>
                <a:cs typeface="Arial"/>
              </a:rPr>
              <a:t>Sustainability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 Reporting Standards) che prossimamente, in ottica di semplificazione, verranno condensati in un regolamento "omnibus".</a:t>
            </a:r>
            <a:endParaRPr lang="it-IT" sz="2000" dirty="0">
              <a:solidFill>
                <a:srgbClr val="003A70"/>
              </a:solidFill>
              <a:cs typeface="Arial"/>
            </a:endParaRPr>
          </a:p>
          <a:p>
            <a:pPr algn="just">
              <a:lnSpc>
                <a:spcPct val="130000"/>
              </a:lnSpc>
              <a:buFont typeface="Calibri" panose="020B0604020202020204" pitchFamily="34" charset="0"/>
              <a:buChar char="-"/>
            </a:pPr>
            <a:endParaRPr lang="it-IT" sz="2000" dirty="0">
              <a:solidFill>
                <a:srgbClr val="003A7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187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B859F-6938-1EF6-5123-8CE3630E5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059C97-F6B9-5FF4-0CD4-54091C373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710822"/>
            <a:ext cx="11222038" cy="43399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000" dirty="0">
                <a:solidFill>
                  <a:srgbClr val="003A70"/>
                </a:solidFill>
                <a:latin typeface="Luiss Sans"/>
                <a:cs typeface="Segoe UI"/>
              </a:rPr>
              <a:t>Idea fondamentale alla base di queste normative: </a:t>
            </a:r>
            <a:r>
              <a:rPr lang="it-IT" sz="2000" b="1" dirty="0">
                <a:solidFill>
                  <a:srgbClr val="003A70"/>
                </a:solidFill>
                <a:latin typeface="Luiss Sans"/>
                <a:cs typeface="Segoe UI"/>
              </a:rPr>
              <a:t>corresponsabilità 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Segoe UI"/>
              </a:rPr>
              <a:t>tra tutti componenti del tessuto economico e sociale (pubblica, privata profit, no profit, cittadini e istituzioni della conoscenza).</a:t>
            </a:r>
            <a:endParaRPr lang="it-IT" dirty="0">
              <a:solidFill>
                <a:srgbClr val="595959"/>
              </a:solidFill>
            </a:endParaRPr>
          </a:p>
          <a:p>
            <a:pPr marL="0" indent="0" algn="just">
              <a:buNone/>
            </a:pPr>
            <a:endParaRPr lang="it-IT" sz="2000" dirty="0">
              <a:solidFill>
                <a:srgbClr val="003A70"/>
              </a:solidFill>
              <a:latin typeface="Luiss Sans"/>
              <a:cs typeface="Segoe UI"/>
            </a:endParaRPr>
          </a:p>
          <a:p>
            <a:pPr marL="0" indent="0" algn="just">
              <a:buNone/>
            </a:pPr>
            <a:r>
              <a:rPr lang="it-IT" sz="2000" b="1" dirty="0" err="1">
                <a:solidFill>
                  <a:srgbClr val="003A70"/>
                </a:solidFill>
                <a:latin typeface="Luiss Sans"/>
                <a:cs typeface="Segoe UI"/>
              </a:rPr>
              <a:t>Stewardship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Segoe UI"/>
              </a:rPr>
              <a:t>: condivisione di risorse, responsabilità e azioni, verso una soluzione collaborativa delle sfide (che non costituiscono esclusiva responsabilità dell'attore pubblico, né del privato).</a:t>
            </a:r>
          </a:p>
          <a:p>
            <a:pPr algn="just">
              <a:buNone/>
            </a:pPr>
            <a:r>
              <a:rPr lang="it-IT" sz="2000" dirty="0">
                <a:solidFill>
                  <a:srgbClr val="003A70"/>
                </a:solidFill>
                <a:latin typeface="Segoe UI"/>
                <a:cs typeface="Segoe UI"/>
              </a:rPr>
              <a:t>Principio del </a:t>
            </a:r>
            <a:r>
              <a:rPr lang="it-IT" sz="2000" b="1" dirty="0">
                <a:solidFill>
                  <a:srgbClr val="003A70"/>
                </a:solidFill>
                <a:latin typeface="Segoe UI"/>
                <a:cs typeface="Segoe UI"/>
              </a:rPr>
              <a:t>partenariato </a:t>
            </a:r>
            <a:r>
              <a:rPr lang="it-IT" sz="2000" dirty="0">
                <a:solidFill>
                  <a:srgbClr val="003A70"/>
                </a:solidFill>
                <a:latin typeface="Segoe UI"/>
                <a:cs typeface="Segoe UI"/>
              </a:rPr>
              <a:t>(cfr. lezione n. 2).</a:t>
            </a:r>
            <a:endParaRPr lang="it-IT" dirty="0"/>
          </a:p>
          <a:p>
            <a:pPr marL="0" indent="0" algn="just">
              <a:buNone/>
            </a:pPr>
            <a:r>
              <a:rPr lang="it-IT" sz="2000" dirty="0">
                <a:solidFill>
                  <a:srgbClr val="003A70"/>
                </a:solidFill>
                <a:latin typeface="Segoe UI"/>
                <a:cs typeface="Segoe UI"/>
              </a:rPr>
              <a:t>[C. </a:t>
            </a:r>
            <a:r>
              <a:rPr lang="it-IT" sz="2000" err="1">
                <a:solidFill>
                  <a:srgbClr val="003A70"/>
                </a:solidFill>
                <a:latin typeface="Segoe UI"/>
                <a:cs typeface="Segoe UI"/>
              </a:rPr>
              <a:t>Iaione</a:t>
            </a:r>
            <a:r>
              <a:rPr lang="it-IT" sz="2000" dirty="0">
                <a:solidFill>
                  <a:srgbClr val="003A70"/>
                </a:solidFill>
                <a:latin typeface="Segoe UI"/>
                <a:cs typeface="Segoe UI"/>
              </a:rPr>
              <a:t>, </a:t>
            </a:r>
            <a:r>
              <a:rPr lang="it-IT" sz="2000" i="1" dirty="0">
                <a:solidFill>
                  <a:srgbClr val="003A70"/>
                </a:solidFill>
                <a:latin typeface="Segoe UI"/>
                <a:cs typeface="Segoe UI"/>
              </a:rPr>
              <a:t>Just </a:t>
            </a:r>
            <a:r>
              <a:rPr lang="it-IT" sz="2000" i="1" err="1">
                <a:solidFill>
                  <a:srgbClr val="003A70"/>
                </a:solidFill>
                <a:latin typeface="Segoe UI"/>
                <a:cs typeface="Segoe UI"/>
              </a:rPr>
              <a:t>Sustainable</a:t>
            </a:r>
            <a:r>
              <a:rPr lang="it-IT" sz="2000" i="1" dirty="0">
                <a:solidFill>
                  <a:srgbClr val="003A70"/>
                </a:solidFill>
                <a:latin typeface="Segoe UI"/>
                <a:cs typeface="Segoe UI"/>
              </a:rPr>
              <a:t> Innovation: </a:t>
            </a:r>
            <a:r>
              <a:rPr lang="it-IT" sz="2000" i="1" err="1">
                <a:solidFill>
                  <a:srgbClr val="003A70"/>
                </a:solidFill>
                <a:latin typeface="Segoe UI"/>
                <a:cs typeface="Segoe UI"/>
              </a:rPr>
              <a:t>Shared</a:t>
            </a:r>
            <a:r>
              <a:rPr lang="it-IT" sz="2000" i="1" dirty="0">
                <a:solidFill>
                  <a:srgbClr val="003A70"/>
                </a:solidFill>
                <a:latin typeface="Segoe UI"/>
                <a:cs typeface="Segoe UI"/>
              </a:rPr>
              <a:t> </a:t>
            </a:r>
            <a:r>
              <a:rPr lang="it-IT" sz="2000" i="1" err="1">
                <a:solidFill>
                  <a:srgbClr val="003A70"/>
                </a:solidFill>
                <a:latin typeface="Segoe UI"/>
                <a:cs typeface="Segoe UI"/>
              </a:rPr>
              <a:t>Systemic</a:t>
            </a:r>
            <a:r>
              <a:rPr lang="it-IT" sz="2000" i="1" dirty="0">
                <a:solidFill>
                  <a:srgbClr val="003A70"/>
                </a:solidFill>
                <a:latin typeface="Segoe UI"/>
                <a:cs typeface="Segoe UI"/>
              </a:rPr>
              <a:t> </a:t>
            </a:r>
            <a:r>
              <a:rPr lang="it-IT" sz="2000" i="1" err="1">
                <a:solidFill>
                  <a:srgbClr val="003A70"/>
                </a:solidFill>
                <a:latin typeface="Segoe UI"/>
                <a:cs typeface="Segoe UI"/>
              </a:rPr>
              <a:t>Stewardship</a:t>
            </a:r>
            <a:r>
              <a:rPr lang="it-IT" sz="2000" i="1" dirty="0">
                <a:solidFill>
                  <a:srgbClr val="003A70"/>
                </a:solidFill>
                <a:latin typeface="Segoe UI"/>
                <a:cs typeface="Segoe UI"/>
              </a:rPr>
              <a:t> </a:t>
            </a:r>
            <a:r>
              <a:rPr lang="it-IT" sz="2000" i="1" err="1">
                <a:solidFill>
                  <a:srgbClr val="003A70"/>
                </a:solidFill>
                <a:latin typeface="Segoe UI"/>
                <a:cs typeface="Segoe UI"/>
              </a:rPr>
              <a:t>as</a:t>
            </a:r>
            <a:r>
              <a:rPr lang="it-IT" sz="2000" i="1" dirty="0">
                <a:solidFill>
                  <a:srgbClr val="003A70"/>
                </a:solidFill>
                <a:latin typeface="Segoe UI"/>
                <a:cs typeface="Segoe UI"/>
              </a:rPr>
              <a:t> Governance Impact of </a:t>
            </a:r>
            <a:r>
              <a:rPr lang="it-IT" sz="2000" i="1" err="1">
                <a:solidFill>
                  <a:srgbClr val="003A70"/>
                </a:solidFill>
                <a:latin typeface="Segoe UI"/>
                <a:cs typeface="Segoe UI"/>
              </a:rPr>
              <a:t>Sustainable</a:t>
            </a:r>
            <a:r>
              <a:rPr lang="it-IT" sz="2000" i="1" dirty="0">
                <a:solidFill>
                  <a:srgbClr val="003A70"/>
                </a:solidFill>
                <a:latin typeface="Segoe UI"/>
                <a:cs typeface="Segoe UI"/>
              </a:rPr>
              <a:t> Investment?</a:t>
            </a:r>
            <a:r>
              <a:rPr lang="it-IT" sz="2000" dirty="0">
                <a:solidFill>
                  <a:srgbClr val="003A70"/>
                </a:solidFill>
                <a:latin typeface="Segoe UI"/>
                <a:cs typeface="Segoe UI"/>
              </a:rPr>
              <a:t>, </a:t>
            </a:r>
            <a:r>
              <a:rPr lang="it-IT" sz="2000" err="1">
                <a:solidFill>
                  <a:srgbClr val="003A70"/>
                </a:solidFill>
                <a:latin typeface="Segoe UI"/>
                <a:cs typeface="Segoe UI"/>
              </a:rPr>
              <a:t>Munus</a:t>
            </a:r>
            <a:r>
              <a:rPr lang="it-IT" sz="2000" dirty="0">
                <a:solidFill>
                  <a:srgbClr val="003A70"/>
                </a:solidFill>
                <a:latin typeface="Segoe UI"/>
                <a:cs typeface="Segoe UI"/>
              </a:rPr>
              <a:t>, 1, 2024]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it-IT" sz="2400" dirty="0">
              <a:solidFill>
                <a:srgbClr val="003A70"/>
              </a:solidFill>
              <a:cs typeface="Arial"/>
            </a:endParaRPr>
          </a:p>
          <a:p>
            <a:pPr algn="just">
              <a:lnSpc>
                <a:spcPct val="130000"/>
              </a:lnSpc>
              <a:buAutoNum type="arabicPeriod"/>
            </a:pPr>
            <a:endParaRPr lang="it-IT" sz="2000" dirty="0">
              <a:solidFill>
                <a:srgbClr val="003A70"/>
              </a:solidFill>
              <a:cs typeface="Arial"/>
            </a:endParaRPr>
          </a:p>
        </p:txBody>
      </p:sp>
      <p:sp>
        <p:nvSpPr>
          <p:cNvPr id="2" name="Freccia in giù 1">
            <a:extLst>
              <a:ext uri="{FF2B5EF4-FFF2-40B4-BE49-F238E27FC236}">
                <a16:creationId xmlns:a16="http://schemas.microsoft.com/office/drawing/2014/main" id="{992DA7C2-D542-B078-A201-EF1E7961A8B0}"/>
              </a:ext>
            </a:extLst>
          </p:cNvPr>
          <p:cNvSpPr/>
          <p:nvPr/>
        </p:nvSpPr>
        <p:spPr>
          <a:xfrm>
            <a:off x="555254" y="2550305"/>
            <a:ext cx="335796" cy="4132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529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008EB-DA84-FD0B-A06D-732B95B41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55BC20-9ECF-DC06-A9F4-0A77C36DE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00" y="1128822"/>
            <a:ext cx="11222038" cy="433995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it-IT" sz="2000" b="1" dirty="0">
                <a:solidFill>
                  <a:srgbClr val="003A70"/>
                </a:solidFill>
                <a:latin typeface="Luiss Sans"/>
                <a:cs typeface="Arial"/>
              </a:rPr>
              <a:t>Responsabilità sociale d'impresa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: dovere di perseguimento di fini economici, ambientali, sociali, ovvero in definitiva di impatti positivi sulla comunità ulteriori rispetto al profitto.</a:t>
            </a:r>
            <a:endParaRPr lang="it-IT" sz="2000" dirty="0"/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Oggi non è più solo una questione di principio (ovvero di bilanciamento tra l'art. 41 co. 1 Cost. e le altre norme richiamate), ma anche di competitività dell'impresa nel mutato contesto economico, condizionato dalle citate normative nazionali e soprattutto europee.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Imprese coinvolte nella transizione giusta e soggette a responsabilità sociale, a fronte di questi obblighi rivendicano un diritto di interlocuzione con il legislatore su questi temi (c.d. </a:t>
            </a:r>
            <a:r>
              <a:rPr lang="it-IT" sz="2000" b="1" i="1" dirty="0">
                <a:solidFill>
                  <a:srgbClr val="003A70"/>
                </a:solidFill>
                <a:latin typeface="Luiss Sans"/>
                <a:cs typeface="Arial"/>
              </a:rPr>
              <a:t>advocacy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). Verso una regolazione negoziata?</a:t>
            </a:r>
            <a:endParaRPr lang="it-IT" sz="2000">
              <a:solidFill>
                <a:srgbClr val="003A70"/>
              </a:solidFill>
              <a:cs typeface="Arial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[F. Lazzara, </a:t>
            </a:r>
            <a:r>
              <a:rPr lang="it-IT" sz="2000" i="1" dirty="0">
                <a:solidFill>
                  <a:srgbClr val="003A70"/>
                </a:solidFill>
                <a:latin typeface="Luiss Sans"/>
                <a:cs typeface="Arial"/>
              </a:rPr>
              <a:t>L’azienda come motore per la transizione giusta: dalla Responsabilità Sociale d’impresa all’advocacy. Il caso del contratto di espansione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, Federalismi.it, 8, 2024]</a:t>
            </a:r>
          </a:p>
          <a:p>
            <a:pPr algn="just">
              <a:lnSpc>
                <a:spcPct val="130000"/>
              </a:lnSpc>
              <a:buAutoNum type="arabicPeriod"/>
            </a:pPr>
            <a:endParaRPr lang="it-IT" sz="2000" dirty="0">
              <a:solidFill>
                <a:srgbClr val="003A7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568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D4A0D-FBB0-06B0-C081-FAC4F987E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2B7561-166A-4095-1E53-195EA8594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00" y="1260822"/>
            <a:ext cx="11222038" cy="433995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buNone/>
            </a:pP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Tesi: possibile una governance dell'impresa come bene comune? [C. </a:t>
            </a:r>
            <a:r>
              <a:rPr lang="it-IT" sz="2000" err="1">
                <a:solidFill>
                  <a:srgbClr val="003A70"/>
                </a:solidFill>
                <a:latin typeface="Luiss Sans"/>
                <a:cs typeface="Arial"/>
              </a:rPr>
              <a:t>Iaione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, M. Manna, cit.]</a:t>
            </a:r>
            <a:endParaRPr lang="it-IT" sz="2000" dirty="0">
              <a:solidFill>
                <a:srgbClr val="003A70"/>
              </a:solidFill>
              <a:cs typeface="Arial"/>
            </a:endParaRPr>
          </a:p>
          <a:p>
            <a:pPr marL="457200" indent="-457200" algn="just">
              <a:buAutoNum type="arabicPeriod"/>
            </a:pPr>
            <a:r>
              <a:rPr lang="it-IT" sz="2000" b="1" dirty="0">
                <a:solidFill>
                  <a:srgbClr val="003A70"/>
                </a:solidFill>
                <a:latin typeface="Luiss Sans"/>
                <a:cs typeface="Arial"/>
              </a:rPr>
              <a:t>Società familiare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 </a:t>
            </a:r>
          </a:p>
          <a:p>
            <a:pPr marL="0" indent="0" algn="just">
              <a:buNone/>
            </a:pP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Brunello Cucinelli S.p.A., segue un modello di “capitalismo umanistico”: filosofia imprenditoriale che coniuga il perseguimento del profitto con un impegno concreto verso la sostenibilità economica, sociale e ambientale.</a:t>
            </a:r>
            <a:endParaRPr lang="it-IT" sz="2000" dirty="0">
              <a:solidFill>
                <a:srgbClr val="003A70"/>
              </a:solidFill>
              <a:cs typeface="Arial"/>
            </a:endParaRPr>
          </a:p>
          <a:p>
            <a:pPr marL="0" indent="0" algn="just">
              <a:buNone/>
            </a:pP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Misure istituzionali: Codice etico aziendale, Piano strategico di sostenibilità 2022-2028 “In Armonia con il Creato”, Consiglio per l’Umana Sostenibilità e il Capitalismo Umanistico.</a:t>
            </a:r>
            <a:endParaRPr lang="it-IT" sz="2000" dirty="0">
              <a:solidFill>
                <a:srgbClr val="003A70"/>
              </a:solidFill>
              <a:cs typeface="Arial"/>
            </a:endParaRPr>
          </a:p>
          <a:p>
            <a:pPr marL="0" indent="0" algn="just">
              <a:buNone/>
            </a:pP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Misure di sostenibilità ambientale: approccio scientifico (obiettivi approvati da Science </a:t>
            </a:r>
            <a:r>
              <a:rPr lang="it-IT" sz="2000" err="1">
                <a:solidFill>
                  <a:srgbClr val="003A70"/>
                </a:solidFill>
                <a:latin typeface="Luiss Sans"/>
                <a:cs typeface="Arial"/>
              </a:rPr>
              <a:t>Based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 Targets </a:t>
            </a:r>
            <a:r>
              <a:rPr lang="it-IT" sz="2000" err="1">
                <a:solidFill>
                  <a:srgbClr val="003A70"/>
                </a:solidFill>
                <a:latin typeface="Luiss Sans"/>
                <a:cs typeface="Arial"/>
              </a:rPr>
              <a:t>Initiative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).</a:t>
            </a:r>
            <a:endParaRPr lang="it-IT" sz="2000" dirty="0">
              <a:solidFill>
                <a:srgbClr val="003A70"/>
              </a:solidFill>
              <a:cs typeface="Arial"/>
            </a:endParaRPr>
          </a:p>
          <a:p>
            <a:pPr marL="0" indent="0" algn="just">
              <a:buNone/>
            </a:pP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Misure sociali: incentrate su formazione continua, inclusione, giusta retribuzione ed equilibrio tra vita privata e lavoro (es. Scuola di Arti e Mestieri di Solomeo).</a:t>
            </a:r>
            <a:endParaRPr lang="it-IT" sz="2000" dirty="0">
              <a:solidFill>
                <a:srgbClr val="003A70"/>
              </a:solidFill>
              <a:cs typeface="Arial"/>
            </a:endParaRPr>
          </a:p>
          <a:p>
            <a:pPr algn="just">
              <a:lnSpc>
                <a:spcPct val="130000"/>
              </a:lnSpc>
              <a:buAutoNum type="arabicPeriod"/>
            </a:pPr>
            <a:endParaRPr lang="it-IT" sz="2000" dirty="0">
              <a:solidFill>
                <a:srgbClr val="003A7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6004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724BC-E2FE-AC25-2AAC-697D4D76B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25EACF-658C-4DFD-7F22-517A6A656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00" y="1260822"/>
            <a:ext cx="11222038" cy="433995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buNone/>
            </a:pPr>
            <a:r>
              <a:rPr lang="it-IT" sz="2000" b="1" dirty="0">
                <a:solidFill>
                  <a:srgbClr val="003A70"/>
                </a:solidFill>
                <a:latin typeface="Luiss Sans"/>
                <a:cs typeface="Arial"/>
              </a:rPr>
              <a:t>2. Società </a:t>
            </a:r>
            <a:r>
              <a:rPr lang="it-IT" sz="2000" b="1" i="1" dirty="0">
                <a:solidFill>
                  <a:srgbClr val="003A70"/>
                </a:solidFill>
                <a:latin typeface="Luiss Sans"/>
                <a:cs typeface="Arial"/>
              </a:rPr>
              <a:t>"</a:t>
            </a:r>
            <a:r>
              <a:rPr lang="it-IT" sz="2000" b="1" i="1" dirty="0" err="1">
                <a:solidFill>
                  <a:srgbClr val="003A70"/>
                </a:solidFill>
                <a:latin typeface="Luiss Sans"/>
                <a:cs typeface="Arial"/>
              </a:rPr>
              <a:t>foudation</a:t>
            </a:r>
            <a:r>
              <a:rPr lang="it-IT" sz="2000" b="1" i="1" dirty="0">
                <a:solidFill>
                  <a:srgbClr val="003A70"/>
                </a:solidFill>
                <a:latin typeface="Luiss Sans"/>
                <a:cs typeface="Arial"/>
              </a:rPr>
              <a:t> </a:t>
            </a:r>
            <a:r>
              <a:rPr lang="it-IT" sz="2000" b="1" i="1" dirty="0" err="1">
                <a:solidFill>
                  <a:srgbClr val="003A70"/>
                </a:solidFill>
                <a:latin typeface="Luiss Sans"/>
                <a:cs typeface="Arial"/>
              </a:rPr>
              <a:t>owned</a:t>
            </a:r>
            <a:r>
              <a:rPr lang="it-IT" sz="2000" b="1" i="1" dirty="0">
                <a:solidFill>
                  <a:srgbClr val="003A70"/>
                </a:solidFill>
                <a:latin typeface="Luiss Sans"/>
                <a:cs typeface="Arial"/>
              </a:rPr>
              <a:t>"</a:t>
            </a:r>
            <a:endParaRPr lang="it-IT" i="1" dirty="0">
              <a:solidFill>
                <a:srgbClr val="595959"/>
              </a:solidFill>
            </a:endParaRPr>
          </a:p>
          <a:p>
            <a:pPr marL="0" indent="0" algn="just">
              <a:buNone/>
            </a:pP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Patagonia Inc., società con un modello imprenditoriale incentrato su sostenibilità ambientale e giustizia sociale.</a:t>
            </a:r>
            <a:endParaRPr lang="it-IT" dirty="0"/>
          </a:p>
          <a:p>
            <a:pPr marL="0" indent="0" algn="just">
              <a:buNone/>
            </a:pPr>
            <a:r>
              <a:rPr lang="it-IT" sz="2000" dirty="0">
                <a:solidFill>
                  <a:srgbClr val="003A70"/>
                </a:solidFill>
                <a:latin typeface="Segoe UI"/>
                <a:cs typeface="Segoe UI"/>
              </a:rPr>
              <a:t>Misure istituzionali: natura di società benefit (obbligo istituzionale di considerare 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Segoe UI"/>
              </a:rPr>
              <a:t>gli interessi di lavoratori, comunità, ambiente e azionisti nelle decisioni aziendali), divisione in Patagonia </a:t>
            </a:r>
            <a:r>
              <a:rPr lang="it-IT" sz="2000" dirty="0" err="1">
                <a:solidFill>
                  <a:srgbClr val="003A70"/>
                </a:solidFill>
                <a:latin typeface="Luiss Sans"/>
                <a:cs typeface="Segoe UI"/>
              </a:rPr>
              <a:t>Purpose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Segoe UI"/>
              </a:rPr>
              <a:t> Trust (azioni con dir. voto) e </a:t>
            </a:r>
            <a:r>
              <a:rPr lang="it-IT" sz="2000" dirty="0" err="1">
                <a:solidFill>
                  <a:srgbClr val="003A70"/>
                </a:solidFill>
                <a:latin typeface="Luiss Sans"/>
                <a:cs typeface="Segoe UI"/>
              </a:rPr>
              <a:t>Holdfast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Segoe UI"/>
              </a:rPr>
              <a:t> </a:t>
            </a:r>
            <a:r>
              <a:rPr lang="it-IT" sz="2000" dirty="0" err="1">
                <a:solidFill>
                  <a:srgbClr val="003A70"/>
                </a:solidFill>
                <a:latin typeface="Luiss Sans"/>
                <a:cs typeface="Segoe UI"/>
              </a:rPr>
              <a:t>Collective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Segoe UI"/>
              </a:rPr>
              <a:t> (azioni senza dir. voto: no profit con finalità ambientale), valutazione “4-Fold” (che considera aspetti sociali, ambientali, qualitativi e commerciali) per selezionare i fornitori, istituzione team di Responsabilità Sociale e Ambientale (SER), con potere di veto sulle collaborazioni, fondazione della Fair </a:t>
            </a:r>
            <a:r>
              <a:rPr lang="it-IT" sz="2000" dirty="0" err="1">
                <a:solidFill>
                  <a:srgbClr val="003A70"/>
                </a:solidFill>
                <a:latin typeface="Luiss Sans"/>
                <a:cs typeface="Segoe UI"/>
              </a:rPr>
              <a:t>Labor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Segoe UI"/>
              </a:rPr>
              <a:t> Association.</a:t>
            </a:r>
            <a:endParaRPr lang="it-IT" sz="2000" dirty="0">
              <a:solidFill>
                <a:srgbClr val="003A70"/>
              </a:solidFill>
              <a:latin typeface="Segoe UI"/>
              <a:cs typeface="Segoe UI"/>
            </a:endParaRPr>
          </a:p>
          <a:p>
            <a:pPr marL="0" indent="0" algn="just">
              <a:buNone/>
            </a:pPr>
            <a:r>
              <a:rPr lang="it-IT" sz="2000" dirty="0">
                <a:solidFill>
                  <a:srgbClr val="003A70"/>
                </a:solidFill>
                <a:latin typeface="Segoe UI"/>
                <a:cs typeface="Segoe UI"/>
              </a:rPr>
              <a:t>Misure di sostenibilità ambientale: "F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Segoe UI"/>
              </a:rPr>
              <a:t>ootprint </a:t>
            </a:r>
            <a:r>
              <a:rPr lang="it-IT" sz="2000" dirty="0" err="1">
                <a:solidFill>
                  <a:srgbClr val="003A70"/>
                </a:solidFill>
                <a:latin typeface="Luiss Sans"/>
                <a:cs typeface="Segoe UI"/>
              </a:rPr>
              <a:t>Chronicles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Segoe UI"/>
              </a:rPr>
              <a:t>”, promozione dell'agricoltura rigenerativa (certificazione </a:t>
            </a:r>
            <a:r>
              <a:rPr lang="it-IT" sz="2000" dirty="0" err="1">
                <a:solidFill>
                  <a:srgbClr val="003A70"/>
                </a:solidFill>
                <a:latin typeface="Luiss Sans"/>
                <a:cs typeface="Segoe UI"/>
              </a:rPr>
              <a:t>Regenerative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Segoe UI"/>
              </a:rPr>
              <a:t> </a:t>
            </a:r>
            <a:r>
              <a:rPr lang="it-IT" sz="2000" dirty="0" err="1">
                <a:solidFill>
                  <a:srgbClr val="003A70"/>
                </a:solidFill>
                <a:latin typeface="Luiss Sans"/>
                <a:cs typeface="Segoe UI"/>
              </a:rPr>
              <a:t>Organic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Segoe UI"/>
              </a:rPr>
              <a:t> ottenuta nel 2020).</a:t>
            </a:r>
            <a:endParaRPr lang="it-IT" sz="20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0" indent="0" algn="just">
              <a:buNone/>
            </a:pPr>
            <a:r>
              <a:rPr lang="it-IT" sz="2000" dirty="0">
                <a:solidFill>
                  <a:srgbClr val="003A70"/>
                </a:solidFill>
                <a:latin typeface="Segoe UI"/>
                <a:cs typeface="Segoe UI"/>
              </a:rPr>
              <a:t>Misure sociali: 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Segoe UI"/>
              </a:rPr>
              <a:t>e il programma Fair Trade Certified, audit interni per verificare condizioni </a:t>
            </a:r>
            <a:r>
              <a:rPr lang="it-IT" sz="2000" dirty="0" err="1">
                <a:solidFill>
                  <a:srgbClr val="003A70"/>
                </a:solidFill>
                <a:latin typeface="Luiss Sans"/>
                <a:cs typeface="Segoe UI"/>
              </a:rPr>
              <a:t>din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Segoe UI"/>
              </a:rPr>
              <a:t> lavoro.</a:t>
            </a:r>
            <a:endParaRPr lang="it-IT" sz="2000" dirty="0">
              <a:solidFill>
                <a:srgbClr val="000000"/>
              </a:solidFill>
              <a:latin typeface="Luiss Sans"/>
              <a:cs typeface="Segoe UI"/>
            </a:endParaRPr>
          </a:p>
          <a:p>
            <a:pPr marL="0" indent="0" algn="just">
              <a:buNone/>
            </a:pPr>
            <a:endParaRPr lang="it-IT" sz="2000" dirty="0">
              <a:solidFill>
                <a:srgbClr val="003A70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6836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0E9C2-654A-C560-193C-D55462756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CEBE3C-284D-FE83-4FB7-6945E1E5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00" y="1260822"/>
            <a:ext cx="11222038" cy="433995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buNone/>
            </a:pPr>
            <a:r>
              <a:rPr lang="it-IT" sz="1800" b="1" dirty="0">
                <a:solidFill>
                  <a:srgbClr val="003A70"/>
                </a:solidFill>
                <a:latin typeface="Luiss Sans"/>
                <a:cs typeface="Arial"/>
              </a:rPr>
              <a:t>3. Società </a:t>
            </a:r>
            <a:r>
              <a:rPr lang="it-IT" sz="1800" b="1" i="1" dirty="0">
                <a:solidFill>
                  <a:srgbClr val="003A70"/>
                </a:solidFill>
                <a:latin typeface="Luiss Sans"/>
                <a:cs typeface="Arial"/>
              </a:rPr>
              <a:t>"non profit utility"</a:t>
            </a:r>
            <a:endParaRPr lang="it-IT" sz="1800" i="1">
              <a:solidFill>
                <a:srgbClr val="595959"/>
              </a:solidFill>
            </a:endParaRPr>
          </a:p>
          <a:p>
            <a:pPr marL="0" indent="0" algn="just">
              <a:buNone/>
            </a:pPr>
            <a:r>
              <a:rPr lang="it-IT" sz="1800" dirty="0">
                <a:solidFill>
                  <a:srgbClr val="003A70"/>
                </a:solidFill>
                <a:latin typeface="Luiss Sans"/>
                <a:cs typeface="Arial"/>
              </a:rPr>
              <a:t>Glas </a:t>
            </a:r>
            <a:r>
              <a:rPr lang="it-IT" sz="1800" dirty="0" err="1">
                <a:solidFill>
                  <a:srgbClr val="003A70"/>
                </a:solidFill>
                <a:latin typeface="Luiss Sans"/>
                <a:cs typeface="Arial"/>
              </a:rPr>
              <a:t>Cymru</a:t>
            </a:r>
            <a:r>
              <a:rPr lang="it-IT" sz="1800" dirty="0">
                <a:solidFill>
                  <a:srgbClr val="003A70"/>
                </a:solidFill>
                <a:latin typeface="Luiss Sans"/>
                <a:cs typeface="Arial"/>
              </a:rPr>
              <a:t>, "c</a:t>
            </a:r>
            <a:r>
              <a:rPr lang="it-IT" sz="1800" i="1" dirty="0">
                <a:solidFill>
                  <a:srgbClr val="003A70"/>
                </a:solidFill>
                <a:latin typeface="Luiss Sans"/>
                <a:cs typeface="Arial"/>
              </a:rPr>
              <a:t>ompany limited by </a:t>
            </a:r>
            <a:r>
              <a:rPr lang="it-IT" sz="1800" i="1" dirty="0" err="1">
                <a:solidFill>
                  <a:srgbClr val="003A70"/>
                </a:solidFill>
                <a:latin typeface="Luiss Sans"/>
                <a:cs typeface="Arial"/>
              </a:rPr>
              <a:t>guarantee</a:t>
            </a:r>
            <a:r>
              <a:rPr lang="it-IT" sz="1800" dirty="0">
                <a:solidFill>
                  <a:srgbClr val="003A70"/>
                </a:solidFill>
                <a:latin typeface="Luiss Sans"/>
                <a:cs typeface="Arial"/>
              </a:rPr>
              <a:t>", priva di azionisti, che reinveste tutti i surplus finanziari a beneficio dei clienti. La strategia aziendale punta a ridurre i costi di finanziamento degli asset, garantendo servizi idrici di alta qualità alle famiglie, alle imprese e all'ambiente in Galles.</a:t>
            </a:r>
            <a:endParaRPr lang="it-IT" sz="1800"/>
          </a:p>
          <a:p>
            <a:pPr marL="0" indent="0" algn="just">
              <a:buNone/>
            </a:pPr>
            <a:r>
              <a:rPr lang="it-IT" sz="1800" dirty="0">
                <a:solidFill>
                  <a:srgbClr val="003A70"/>
                </a:solidFill>
                <a:latin typeface="Segoe UI"/>
                <a:cs typeface="Segoe UI"/>
              </a:rPr>
              <a:t>Misure istituzionali: </a:t>
            </a:r>
            <a:r>
              <a:rPr lang="it-IT" sz="1800" dirty="0">
                <a:solidFill>
                  <a:srgbClr val="003A70"/>
                </a:solidFill>
                <a:latin typeface="Luiss Sans"/>
                <a:cs typeface="Segoe UI"/>
              </a:rPr>
              <a:t>Consiglio di Amministrazione composto da direttori indipendenti non esecutivi e circa 50 membri indipendenti, non retribuiti, con il compito di promuovere il buon funzionamento della società nell'interesse dei clienti. </a:t>
            </a:r>
            <a:endParaRPr lang="it-IT" sz="1800">
              <a:solidFill>
                <a:srgbClr val="000000"/>
              </a:solidFill>
              <a:latin typeface="Segoe UI"/>
              <a:cs typeface="Segoe UI"/>
            </a:endParaRPr>
          </a:p>
          <a:p>
            <a:pPr marL="0" indent="0" algn="just">
              <a:buNone/>
            </a:pPr>
            <a:r>
              <a:rPr lang="it-IT" sz="1800" dirty="0">
                <a:solidFill>
                  <a:srgbClr val="003A70"/>
                </a:solidFill>
                <a:latin typeface="Segoe UI"/>
                <a:cs typeface="Segoe UI"/>
              </a:rPr>
              <a:t>Misure di sostenibilità ambientale: grazie agli investimenti effettuati, miglioramento qualità dell'acqua potabile e della protezione ambientale.</a:t>
            </a:r>
            <a:endParaRPr lang="it-IT" sz="1800">
              <a:solidFill>
                <a:srgbClr val="000000"/>
              </a:solidFill>
              <a:latin typeface="Segoe UI"/>
              <a:cs typeface="Segoe UI"/>
            </a:endParaRPr>
          </a:p>
          <a:p>
            <a:pPr marL="0" indent="0" algn="just">
              <a:buNone/>
            </a:pPr>
            <a:r>
              <a:rPr lang="it-IT" sz="1800" dirty="0">
                <a:solidFill>
                  <a:srgbClr val="003A70"/>
                </a:solidFill>
                <a:latin typeface="Segoe UI"/>
                <a:cs typeface="Segoe UI"/>
              </a:rPr>
              <a:t>Misure sociali: </a:t>
            </a:r>
            <a:r>
              <a:rPr lang="it-IT" sz="1800" dirty="0">
                <a:solidFill>
                  <a:srgbClr val="003A70"/>
                </a:solidFill>
                <a:latin typeface="Luiss Sans"/>
                <a:cs typeface="Segoe UI"/>
              </a:rPr>
              <a:t>investimenti in capitale di oltre 6 miliardi di sterline, con cifre analoghe previste per il futuro, per assicurarsi che gli asset dell'azienda possano servire anche le generazioni future (obiettivo di attrarre investitori istituzionali e mantenere prezzi bassi), redistribuzione utili sotto forma di dividendi per i clienti e sostegno economico a gruppi svantaggiati attraverso tariffe sociali e un fondo di assistenza. </a:t>
            </a:r>
            <a:endParaRPr lang="it-IT" sz="1800">
              <a:solidFill>
                <a:srgbClr val="000000"/>
              </a:solidFill>
              <a:latin typeface="Luiss Sans"/>
              <a:cs typeface="Segoe UI"/>
            </a:endParaRPr>
          </a:p>
          <a:p>
            <a:pPr marL="0" indent="0" algn="just">
              <a:buNone/>
            </a:pPr>
            <a:endParaRPr lang="it-IT" sz="1800" dirty="0">
              <a:solidFill>
                <a:srgbClr val="003A70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3419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99BB11-BEC2-4111-89AC-20BD3FF3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latin typeface="Luiss Sans"/>
              </a:rPr>
              <a:t>L'impresa</a:t>
            </a:r>
            <a:r>
              <a:rPr lang="en-US" sz="3200" b="1" dirty="0">
                <a:latin typeface="Luiss Sans"/>
              </a:rPr>
              <a:t> e </a:t>
            </a:r>
            <a:r>
              <a:rPr lang="en-US" sz="3200" b="1" dirty="0" err="1">
                <a:latin typeface="Luiss Sans"/>
              </a:rPr>
              <a:t>l'innovazione</a:t>
            </a:r>
            <a:r>
              <a:rPr lang="en-US" sz="3200" b="1" dirty="0">
                <a:latin typeface="Luiss Sans"/>
              </a:rPr>
              <a:t> </a:t>
            </a:r>
            <a:r>
              <a:rPr lang="en-US" sz="3200" b="1" dirty="0" err="1">
                <a:latin typeface="Luiss Sans"/>
              </a:rPr>
              <a:t>giusta</a:t>
            </a:r>
            <a:r>
              <a:rPr lang="en-US" sz="3200" b="1" dirty="0">
                <a:latin typeface="Luiss Sans"/>
              </a:rPr>
              <a:t> e </a:t>
            </a:r>
            <a:r>
              <a:rPr lang="en-US" sz="3200" b="1" dirty="0" err="1">
                <a:latin typeface="Luiss Sans"/>
              </a:rPr>
              <a:t>sostenibile</a:t>
            </a:r>
            <a:endParaRPr lang="en-US" sz="3200" b="1" dirty="0" err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B46FA8-46A2-C731-D1BA-395181FBB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716822"/>
            <a:ext cx="11222038" cy="433995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Definizioni codicistiche, precedenti alla Costituzione (1942).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Art. </a:t>
            </a:r>
            <a:r>
              <a:rPr lang="it-IT" sz="2000" b="1" dirty="0">
                <a:solidFill>
                  <a:srgbClr val="003A70"/>
                </a:solidFill>
                <a:latin typeface="Luiss Sans"/>
                <a:cs typeface="Arial"/>
              </a:rPr>
              <a:t>2082 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c.c.: "è imprenditore chi esercita professionalmente una attività economica organizzata al fine della produzione o dello scambio di beni o di servizi".</a:t>
            </a:r>
            <a:endParaRPr lang="it-IT" sz="2000"/>
          </a:p>
          <a:p>
            <a:pPr algn="just">
              <a:buNone/>
            </a:pP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Nozione di imprenditore unitaria, valida sia per l’impresa privata sia per l’impresa pubblica. </a:t>
            </a:r>
          </a:p>
          <a:p>
            <a:pPr algn="just">
              <a:buNone/>
            </a:pPr>
            <a:endParaRPr lang="it-IT" sz="2000" dirty="0">
              <a:solidFill>
                <a:srgbClr val="003A70"/>
              </a:solidFill>
              <a:latin typeface="Luiss Sans"/>
              <a:cs typeface="Arial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Società: forma giuridica dell'impresa.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Art. </a:t>
            </a:r>
            <a:r>
              <a:rPr lang="it-IT" sz="2000" b="1" dirty="0">
                <a:solidFill>
                  <a:srgbClr val="003A70"/>
                </a:solidFill>
                <a:latin typeface="Luiss Sans"/>
                <a:cs typeface="Arial"/>
              </a:rPr>
              <a:t>2247 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c.c.: "con il contratto di società due o più persone conferiscono beni o servizi per l'esercizio in comune di un'attività economica allo scopo di </a:t>
            </a:r>
            <a:r>
              <a:rPr lang="it-IT" sz="2000" dirty="0">
                <a:solidFill>
                  <a:srgbClr val="FF0000"/>
                </a:solidFill>
                <a:latin typeface="Luiss Sans"/>
                <a:cs typeface="Arial"/>
              </a:rPr>
              <a:t>dividerne gli utili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".</a:t>
            </a:r>
            <a:endParaRPr lang="it-IT" sz="2000">
              <a:latin typeface="Luiss Sans"/>
            </a:endParaRPr>
          </a:p>
          <a:p>
            <a:pPr algn="just">
              <a:lnSpc>
                <a:spcPct val="130000"/>
              </a:lnSpc>
              <a:buFont typeface="Calibri" panose="020B0604020202020204" pitchFamily="34" charset="0"/>
              <a:buChar char="-"/>
            </a:pPr>
            <a:endParaRPr lang="it-IT" sz="2000" dirty="0">
              <a:solidFill>
                <a:srgbClr val="003A70"/>
              </a:solidFill>
              <a:cs typeface="Arial"/>
            </a:endParaRPr>
          </a:p>
          <a:p>
            <a:pPr algn="just">
              <a:lnSpc>
                <a:spcPct val="130000"/>
              </a:lnSpc>
              <a:buFont typeface="Calibri" panose="020B0604020202020204" pitchFamily="34" charset="0"/>
              <a:buChar char="-"/>
            </a:pPr>
            <a:endParaRPr lang="it-IT" sz="2000" dirty="0">
              <a:solidFill>
                <a:srgbClr val="003A70"/>
              </a:solidFill>
              <a:cs typeface="Arial"/>
            </a:endParaRPr>
          </a:p>
        </p:txBody>
      </p:sp>
      <p:sp>
        <p:nvSpPr>
          <p:cNvPr id="4" name="Freccia in giù 3">
            <a:extLst>
              <a:ext uri="{FF2B5EF4-FFF2-40B4-BE49-F238E27FC236}">
                <a16:creationId xmlns:a16="http://schemas.microsoft.com/office/drawing/2014/main" id="{493FF763-06AF-6BC4-482F-A66C008DC346}"/>
              </a:ext>
            </a:extLst>
          </p:cNvPr>
          <p:cNvSpPr/>
          <p:nvPr/>
        </p:nvSpPr>
        <p:spPr>
          <a:xfrm>
            <a:off x="842440" y="3336813"/>
            <a:ext cx="309966" cy="3616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686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5C8FB-D4EC-F81C-1760-F1DF7A00D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61EDB2-953B-D36C-881E-F42A8EC70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06822"/>
            <a:ext cx="11222038" cy="433995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it-IT" sz="2000" dirty="0">
                <a:solidFill>
                  <a:srgbClr val="003A70"/>
                </a:solidFill>
                <a:latin typeface="Segoe UI"/>
                <a:cs typeface="Segoe UI"/>
              </a:rPr>
              <a:t>Impresa e società </a:t>
            </a:r>
            <a:r>
              <a:rPr lang="it-IT" sz="2000" b="1" dirty="0">
                <a:solidFill>
                  <a:srgbClr val="003A70"/>
                </a:solidFill>
                <a:latin typeface="Segoe UI"/>
                <a:cs typeface="Segoe UI"/>
              </a:rPr>
              <a:t>privata</a:t>
            </a:r>
            <a:r>
              <a:rPr lang="it-IT" sz="2000" dirty="0">
                <a:solidFill>
                  <a:srgbClr val="003A70"/>
                </a:solidFill>
                <a:latin typeface="Segoe UI"/>
                <a:cs typeface="Segoe UI"/>
              </a:rPr>
              <a:t>: persegue in genere scopo di lucro (dividere gli utili). </a:t>
            </a:r>
            <a:endParaRPr lang="it-IT" sz="20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2000" dirty="0">
                <a:solidFill>
                  <a:srgbClr val="003A70"/>
                </a:solidFill>
                <a:latin typeface="Segoe UI"/>
                <a:cs typeface="Segoe UI"/>
              </a:rPr>
              <a:t>Impresa e società </a:t>
            </a:r>
            <a:r>
              <a:rPr lang="it-IT" sz="2000" b="1" dirty="0">
                <a:solidFill>
                  <a:srgbClr val="003A70"/>
                </a:solidFill>
                <a:latin typeface="Segoe UI"/>
                <a:cs typeface="Segoe UI"/>
              </a:rPr>
              <a:t>pubblica</a:t>
            </a:r>
            <a:r>
              <a:rPr lang="it-IT" sz="2000" dirty="0">
                <a:solidFill>
                  <a:srgbClr val="003A70"/>
                </a:solidFill>
                <a:latin typeface="Segoe UI"/>
                <a:cs typeface="Segoe UI"/>
              </a:rPr>
              <a:t>: è tenuta ad operare secondo criteri di economicità, ma non ha, di regola, scopo di lucro.</a:t>
            </a:r>
            <a:endParaRPr lang="it-IT" sz="20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2000" dirty="0">
                <a:solidFill>
                  <a:srgbClr val="003A70"/>
                </a:solidFill>
                <a:latin typeface="Segoe UI"/>
                <a:cs typeface="Segoe UI"/>
              </a:rPr>
              <a:t>Comune a tutta la disciplina societaria: separazione tra il potere di controllo, esercitato dai soci/proprietari </a:t>
            </a:r>
            <a:r>
              <a:rPr lang="it-IT" sz="2000" i="1" dirty="0">
                <a:solidFill>
                  <a:srgbClr val="003A70"/>
                </a:solidFill>
                <a:latin typeface="Segoe UI"/>
                <a:cs typeface="Segoe UI"/>
              </a:rPr>
              <a:t>(stock-holders),</a:t>
            </a:r>
            <a:r>
              <a:rPr lang="it-IT" sz="2000" dirty="0">
                <a:solidFill>
                  <a:srgbClr val="003A70"/>
                </a:solidFill>
                <a:latin typeface="Segoe UI"/>
                <a:cs typeface="Segoe UI"/>
              </a:rPr>
              <a:t> e il potere di gestione. Questo comporta una serie di doveri in capo a chi gestisce e di diritti in capo ai soci: es. Diritti di </a:t>
            </a:r>
            <a:r>
              <a:rPr lang="it-IT" sz="2000" i="1" dirty="0">
                <a:solidFill>
                  <a:srgbClr val="003A70"/>
                </a:solidFill>
                <a:latin typeface="Segoe UI"/>
                <a:cs typeface="Segoe UI"/>
              </a:rPr>
              <a:t>voice</a:t>
            </a:r>
            <a:r>
              <a:rPr lang="it-IT" sz="2000" dirty="0">
                <a:solidFill>
                  <a:srgbClr val="003A70"/>
                </a:solidFill>
                <a:latin typeface="Segoe UI"/>
                <a:cs typeface="Segoe UI"/>
              </a:rPr>
              <a:t> dei soci di minoranza.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2000" dirty="0">
                <a:solidFill>
                  <a:srgbClr val="003A70"/>
                </a:solidFill>
                <a:latin typeface="Segoe UI"/>
                <a:cs typeface="Segoe UI"/>
              </a:rPr>
              <a:t>Esiste anche un dovere di produrre impatti positivi verso i lavoratori, la società, la città, i consumatori, …?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2000" dirty="0">
                <a:solidFill>
                  <a:srgbClr val="003A70"/>
                </a:solidFill>
                <a:latin typeface="Segoe UI"/>
                <a:cs typeface="Segoe UI"/>
              </a:rPr>
              <a:t>[C. </a:t>
            </a:r>
            <a:r>
              <a:rPr lang="it-IT" sz="2000" dirty="0" err="1">
                <a:solidFill>
                  <a:srgbClr val="003A70"/>
                </a:solidFill>
                <a:latin typeface="Segoe UI"/>
                <a:cs typeface="Segoe UI"/>
              </a:rPr>
              <a:t>Iaione</a:t>
            </a:r>
            <a:r>
              <a:rPr lang="it-IT" sz="2000" dirty="0">
                <a:solidFill>
                  <a:srgbClr val="003A70"/>
                </a:solidFill>
                <a:latin typeface="Segoe UI"/>
                <a:cs typeface="Segoe UI"/>
              </a:rPr>
              <a:t>, M. Manna, </a:t>
            </a:r>
            <a:r>
              <a:rPr lang="it-IT" sz="2000" i="1" dirty="0">
                <a:solidFill>
                  <a:srgbClr val="003A70"/>
                </a:solidFill>
                <a:latin typeface="Segoe UI"/>
                <a:cs typeface="Segoe UI"/>
              </a:rPr>
              <a:t>Le società a partecipazione pubblica come custodi dei beni comuni</a:t>
            </a:r>
            <a:r>
              <a:rPr lang="it-IT" sz="2000" dirty="0">
                <a:solidFill>
                  <a:srgbClr val="003A70"/>
                </a:solidFill>
                <a:latin typeface="Segoe UI"/>
                <a:cs typeface="Segoe UI"/>
              </a:rPr>
              <a:t>, 2025, in corso di pubblicazione]</a:t>
            </a:r>
          </a:p>
          <a:p>
            <a:pPr marL="0" indent="0" algn="just">
              <a:lnSpc>
                <a:spcPct val="130000"/>
              </a:lnSpc>
              <a:buNone/>
            </a:pPr>
            <a:endParaRPr lang="it-IT" sz="2000" dirty="0">
              <a:solidFill>
                <a:srgbClr val="003A70"/>
              </a:solidFill>
              <a:latin typeface="Segoe UI"/>
              <a:cs typeface="Segoe UI"/>
            </a:endParaRPr>
          </a:p>
          <a:p>
            <a:pPr algn="just">
              <a:lnSpc>
                <a:spcPct val="130000"/>
              </a:lnSpc>
              <a:buFont typeface="Calibri" panose="020B0604020202020204" pitchFamily="34" charset="0"/>
              <a:buChar char="-"/>
            </a:pPr>
            <a:endParaRPr lang="it-IT" sz="2000" dirty="0">
              <a:solidFill>
                <a:srgbClr val="003A7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388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70B4D-5340-B5DC-E8E3-01CB05427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AB7A19-5C4C-4423-C84A-8BF6E66CF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710822"/>
            <a:ext cx="11222038" cy="433995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it-IT" sz="2400" dirty="0">
                <a:solidFill>
                  <a:srgbClr val="003A70"/>
                </a:solidFill>
                <a:latin typeface="Luiss Sans"/>
                <a:cs typeface="Arial"/>
              </a:rPr>
              <a:t>Tesi tradizionali:</a:t>
            </a:r>
            <a:endParaRPr lang="it-IT" dirty="0">
              <a:solidFill>
                <a:srgbClr val="595959"/>
              </a:solidFill>
            </a:endParaRPr>
          </a:p>
          <a:p>
            <a:pPr marL="457200" indent="-457200" algn="just">
              <a:lnSpc>
                <a:spcPct val="130000"/>
              </a:lnSpc>
              <a:buFont typeface="Calibri" panose="020B0604020202020204" pitchFamily="34" charset="0"/>
              <a:buChar char="-"/>
            </a:pPr>
            <a:r>
              <a:rPr lang="it-IT" sz="2400" dirty="0">
                <a:solidFill>
                  <a:srgbClr val="003A70"/>
                </a:solidFill>
                <a:latin typeface="Luiss Sans"/>
                <a:cs typeface="Arial"/>
              </a:rPr>
              <a:t>Milton Friedman, neoliberismo. L'impresa non ha alcuna responsabilità sociale nei confronti della collettività o dell'ambiente, ma esclusivamente verso i soci (proprietari);</a:t>
            </a:r>
            <a:endParaRPr lang="it-IT" sz="2400" dirty="0">
              <a:solidFill>
                <a:srgbClr val="003A70"/>
              </a:solidFill>
              <a:cs typeface="Arial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2400" dirty="0">
                <a:solidFill>
                  <a:srgbClr val="003A70"/>
                </a:solidFill>
                <a:latin typeface="Luiss Sans"/>
                <a:cs typeface="Arial"/>
              </a:rPr>
              <a:t>"Shareholder </a:t>
            </a:r>
            <a:r>
              <a:rPr lang="it-IT" sz="2400" err="1">
                <a:solidFill>
                  <a:srgbClr val="003A70"/>
                </a:solidFill>
                <a:latin typeface="Luiss Sans"/>
                <a:cs typeface="Arial"/>
              </a:rPr>
              <a:t>value</a:t>
            </a:r>
            <a:r>
              <a:rPr lang="it-IT" sz="2400" dirty="0">
                <a:solidFill>
                  <a:srgbClr val="003A70"/>
                </a:solidFill>
                <a:latin typeface="Luiss Sans"/>
                <a:cs typeface="Arial"/>
              </a:rPr>
              <a:t>". La tesi si basa su questi due presupposti fondamentali: </a:t>
            </a:r>
            <a:endParaRPr lang="it-IT" dirty="0">
              <a:solidFill>
                <a:srgbClr val="595959"/>
              </a:solidFill>
              <a:latin typeface="Luiss Sans"/>
            </a:endParaRPr>
          </a:p>
          <a:p>
            <a:pPr marL="342900" indent="-342900" algn="just">
              <a:lnSpc>
                <a:spcPct val="130000"/>
              </a:lnSpc>
              <a:buFont typeface="Calibri" panose="020B0604020202020204" pitchFamily="34" charset="0"/>
              <a:buChar char="-"/>
            </a:pPr>
            <a:r>
              <a:rPr lang="it-IT" sz="2400" dirty="0">
                <a:solidFill>
                  <a:srgbClr val="003A70"/>
                </a:solidFill>
                <a:latin typeface="Luiss Sans"/>
                <a:cs typeface="Arial"/>
              </a:rPr>
              <a:t>la convinzione che la massimizzazione del profitto rappresenti il modo più efficiente per allocare risorse nel sistema economico; </a:t>
            </a:r>
            <a:endParaRPr lang="it-IT" dirty="0">
              <a:solidFill>
                <a:srgbClr val="595959"/>
              </a:solidFill>
              <a:latin typeface="Luiss Sans"/>
            </a:endParaRPr>
          </a:p>
          <a:p>
            <a:pPr marL="342900" indent="-342900" algn="just">
              <a:lnSpc>
                <a:spcPct val="130000"/>
              </a:lnSpc>
              <a:buFont typeface="Calibri" panose="020B0604020202020204" pitchFamily="34" charset="0"/>
              <a:buChar char="-"/>
            </a:pPr>
            <a:r>
              <a:rPr lang="it-IT" sz="2400" dirty="0">
                <a:solidFill>
                  <a:srgbClr val="003A70"/>
                </a:solidFill>
                <a:latin typeface="Luiss Sans"/>
                <a:cs typeface="Arial"/>
              </a:rPr>
              <a:t>l’idea che gli azionisti siano i legittimi proprietari dell’impresa e, quindi, gli unici soggetti a cui gli amministratori nella gestione della società debbano rendere conto.</a:t>
            </a:r>
            <a:endParaRPr lang="it-IT" dirty="0">
              <a:latin typeface="Luiss Sans"/>
            </a:endParaRPr>
          </a:p>
          <a:p>
            <a:pPr algn="just">
              <a:lnSpc>
                <a:spcPct val="130000"/>
              </a:lnSpc>
              <a:buFont typeface="Calibri" panose="020B0604020202020204" pitchFamily="34" charset="0"/>
              <a:buChar char="-"/>
            </a:pPr>
            <a:endParaRPr lang="it-IT" sz="2000" dirty="0">
              <a:solidFill>
                <a:srgbClr val="003A70"/>
              </a:solidFill>
              <a:cs typeface="Arial"/>
            </a:endParaRPr>
          </a:p>
          <a:p>
            <a:pPr algn="just">
              <a:lnSpc>
                <a:spcPct val="130000"/>
              </a:lnSpc>
              <a:buFont typeface="Calibri" panose="020B0604020202020204" pitchFamily="34" charset="0"/>
              <a:buChar char="-"/>
            </a:pPr>
            <a:endParaRPr lang="it-IT" sz="2000" dirty="0">
              <a:solidFill>
                <a:srgbClr val="003A7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782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5515F-DE51-7B5B-9D65-F09D89922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68D818-B278-DD51-8C25-464E360B7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00" y="1260822"/>
            <a:ext cx="11222038" cy="433995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it-IT" sz="2400" dirty="0">
                <a:solidFill>
                  <a:srgbClr val="003A70"/>
                </a:solidFill>
                <a:latin typeface="Luiss Sans"/>
                <a:cs typeface="Arial"/>
              </a:rPr>
              <a:t>2. Istituzionalismo. L'impresa non è una monade, si inserisce in un contesto di rapporti sociali, economici e dunque giuridici. </a:t>
            </a:r>
            <a:endParaRPr lang="it-IT" sz="2400" dirty="0">
              <a:solidFill>
                <a:srgbClr val="003A70"/>
              </a:solidFill>
              <a:cs typeface="Arial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2400" dirty="0">
                <a:solidFill>
                  <a:srgbClr val="003A70"/>
                </a:solidFill>
                <a:latin typeface="Luiss Sans"/>
                <a:cs typeface="Arial"/>
              </a:rPr>
              <a:t>Ridefinizione del ruolo della società, che non si limita più alla generazione di valore per i soli azionisti, ma si espande verso la creazione di valore condiviso per tutti gli attori coinvolti, includendo comunità locali, dipendenti e altri portatori di interesse. </a:t>
            </a:r>
            <a:endParaRPr lang="it-IT" sz="2400">
              <a:solidFill>
                <a:srgbClr val="003A70"/>
              </a:solidFill>
              <a:cs typeface="Arial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2400" dirty="0">
                <a:solidFill>
                  <a:srgbClr val="003A70"/>
                </a:solidFill>
                <a:latin typeface="Luiss Sans"/>
                <a:cs typeface="Arial"/>
              </a:rPr>
              <a:t>Dalla teoria dello </a:t>
            </a:r>
            <a:r>
              <a:rPr lang="it-IT" sz="2400" i="1" dirty="0">
                <a:solidFill>
                  <a:srgbClr val="003A70"/>
                </a:solidFill>
                <a:latin typeface="Luiss Sans"/>
                <a:cs typeface="Arial"/>
              </a:rPr>
              <a:t>shareholder </a:t>
            </a:r>
            <a:r>
              <a:rPr lang="it-IT" sz="2400" i="1" dirty="0" err="1">
                <a:solidFill>
                  <a:srgbClr val="003A70"/>
                </a:solidFill>
                <a:latin typeface="Luiss Sans"/>
                <a:cs typeface="Arial"/>
              </a:rPr>
              <a:t>value</a:t>
            </a:r>
            <a:r>
              <a:rPr lang="it-IT" sz="2400" dirty="0">
                <a:solidFill>
                  <a:srgbClr val="003A70"/>
                </a:solidFill>
                <a:latin typeface="Luiss Sans"/>
                <a:cs typeface="Arial"/>
              </a:rPr>
              <a:t> allo </a:t>
            </a:r>
            <a:r>
              <a:rPr lang="it-IT" sz="2400" i="1" dirty="0" err="1">
                <a:solidFill>
                  <a:srgbClr val="003A70"/>
                </a:solidFill>
                <a:latin typeface="Luiss Sans"/>
                <a:cs typeface="Arial"/>
              </a:rPr>
              <a:t>stakeholderism</a:t>
            </a:r>
            <a:r>
              <a:rPr lang="it-IT" sz="2400" dirty="0">
                <a:solidFill>
                  <a:srgbClr val="003A70"/>
                </a:solidFill>
                <a:latin typeface="Luiss Sans"/>
                <a:cs typeface="Arial"/>
              </a:rPr>
              <a:t> (versione statunitense/britannica della teoria istituzionalista, che ha trovato la sua più profonda applicazione in Germania</a:t>
            </a:r>
            <a:endParaRPr lang="it-IT" dirty="0"/>
          </a:p>
          <a:p>
            <a:pPr algn="just">
              <a:lnSpc>
                <a:spcPct val="130000"/>
              </a:lnSpc>
              <a:buAutoNum type="arabicPeriod"/>
            </a:pPr>
            <a:endParaRPr lang="it-IT" sz="2000" dirty="0">
              <a:solidFill>
                <a:srgbClr val="003A7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567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55F99-FCC3-6C47-46CB-C7560025F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9C68B3-F0F0-23F8-1DF4-E5E712125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00" y="1260822"/>
            <a:ext cx="11222038" cy="433995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it-IT" sz="2400" dirty="0">
                <a:solidFill>
                  <a:srgbClr val="003A70"/>
                </a:solidFill>
                <a:latin typeface="Luiss Sans"/>
                <a:cs typeface="Arial"/>
              </a:rPr>
              <a:t>La </a:t>
            </a:r>
            <a:r>
              <a:rPr lang="it-IT" sz="2400" b="1" dirty="0">
                <a:solidFill>
                  <a:srgbClr val="003A70"/>
                </a:solidFill>
                <a:latin typeface="Luiss Sans"/>
                <a:cs typeface="Arial"/>
              </a:rPr>
              <a:t>prospettiva costituzionale italiana</a:t>
            </a:r>
            <a:r>
              <a:rPr lang="it-IT" sz="2400" dirty="0">
                <a:solidFill>
                  <a:srgbClr val="003A70"/>
                </a:solidFill>
                <a:latin typeface="Luiss Sans"/>
                <a:cs typeface="Arial"/>
              </a:rPr>
              <a:t> si fonda sui seguenti principi:</a:t>
            </a:r>
            <a:endParaRPr lang="it-IT" sz="2400">
              <a:solidFill>
                <a:srgbClr val="003A70"/>
              </a:solidFill>
              <a:cs typeface="Arial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Art. </a:t>
            </a:r>
            <a:r>
              <a:rPr lang="it-IT" sz="2000" b="1" dirty="0">
                <a:solidFill>
                  <a:srgbClr val="003A70"/>
                </a:solidFill>
                <a:latin typeface="Luiss Sans"/>
                <a:cs typeface="Arial"/>
              </a:rPr>
              <a:t>41 co. 1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: "l'iniziativa economica privata è </a:t>
            </a:r>
            <a:r>
              <a:rPr lang="it-IT" sz="2000" dirty="0">
                <a:solidFill>
                  <a:srgbClr val="FF0000"/>
                </a:solidFill>
                <a:latin typeface="Luiss Sans"/>
                <a:cs typeface="Arial"/>
              </a:rPr>
              <a:t>libera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"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Art. </a:t>
            </a:r>
            <a:r>
              <a:rPr lang="it-IT" sz="2000" b="1" dirty="0">
                <a:solidFill>
                  <a:srgbClr val="003A70"/>
                </a:solidFill>
                <a:latin typeface="Luiss Sans"/>
                <a:cs typeface="Arial"/>
              </a:rPr>
              <a:t>41 co. 2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: "non può svolgersi in contrasto con l'</a:t>
            </a:r>
            <a:r>
              <a:rPr lang="it-IT" sz="2000" dirty="0">
                <a:solidFill>
                  <a:srgbClr val="FF0000"/>
                </a:solidFill>
                <a:latin typeface="Luiss Sans"/>
                <a:cs typeface="Arial"/>
              </a:rPr>
              <a:t>utilità sociale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 o in modo da recare danno alla salute, all’ambiente, alla sicurezza, alla libertà, alla dignità umana"</a:t>
            </a:r>
            <a:endParaRPr lang="it-IT" sz="2000" dirty="0">
              <a:solidFill>
                <a:srgbClr val="003A70"/>
              </a:solidFill>
              <a:cs typeface="Arial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Art. </a:t>
            </a:r>
            <a:r>
              <a:rPr lang="it-IT" sz="2000" b="1" dirty="0">
                <a:solidFill>
                  <a:srgbClr val="003A70"/>
                </a:solidFill>
                <a:latin typeface="Luiss Sans"/>
                <a:cs typeface="Arial"/>
              </a:rPr>
              <a:t>41 co. 3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: "la legge determina i programmi e i controlli opportuni perché l'attività economica pubblica e privata possa essere </a:t>
            </a:r>
            <a:r>
              <a:rPr lang="it-IT" sz="2000" dirty="0">
                <a:solidFill>
                  <a:srgbClr val="FF0000"/>
                </a:solidFill>
                <a:latin typeface="Luiss Sans"/>
                <a:cs typeface="Arial"/>
              </a:rPr>
              <a:t>indirizzata e coordinata a fini sociali e ambientali</a:t>
            </a: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"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L'art. 41 contiene un principio generale di libertà dell'iniziativa economica privata, ma anche limiti e possibilità di finalizzazione (indirizzo e coordinamento) dell'attività economica, sia privata che pubblica, motivata in ragione dei diritti fondamentali: cfr. Artt. 2-3 Cost. 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2000" dirty="0">
                <a:solidFill>
                  <a:srgbClr val="003A70"/>
                </a:solidFill>
                <a:latin typeface="Luiss Sans"/>
                <a:cs typeface="Arial"/>
              </a:rPr>
              <a:t>N.B.: dottrina maggioritaria impone una lettura unitaria dei tre commi.</a:t>
            </a:r>
          </a:p>
          <a:p>
            <a:pPr algn="just">
              <a:lnSpc>
                <a:spcPct val="130000"/>
              </a:lnSpc>
              <a:buFont typeface="Calibri" panose="020B0604020202020204" pitchFamily="34" charset="0"/>
              <a:buChar char="-"/>
            </a:pPr>
            <a:endParaRPr lang="it-IT" sz="2000" dirty="0">
              <a:solidFill>
                <a:srgbClr val="003A7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558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7F825-5576-E1B7-9E4B-20B5DC9EC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133D24-EE48-A83C-A1CA-DE6D0CB3A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00" y="1560822"/>
            <a:ext cx="11222038" cy="433995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it-IT" sz="1600" dirty="0">
                <a:solidFill>
                  <a:srgbClr val="003A70"/>
                </a:solidFill>
                <a:latin typeface="Luiss Sans"/>
                <a:cs typeface="Arial"/>
              </a:rPr>
              <a:t>Art. </a:t>
            </a:r>
            <a:r>
              <a:rPr lang="it-IT" sz="1600" b="1" dirty="0">
                <a:solidFill>
                  <a:srgbClr val="003A70"/>
                </a:solidFill>
                <a:latin typeface="Luiss Sans"/>
                <a:cs typeface="Arial"/>
              </a:rPr>
              <a:t>42 co. 2</a:t>
            </a:r>
            <a:r>
              <a:rPr lang="it-IT" sz="1600" dirty="0">
                <a:solidFill>
                  <a:srgbClr val="003A70"/>
                </a:solidFill>
                <a:latin typeface="Luiss Sans"/>
                <a:cs typeface="Arial"/>
              </a:rPr>
              <a:t>: </a:t>
            </a:r>
            <a:r>
              <a:rPr lang="it-IT" sz="1600" dirty="0">
                <a:solidFill>
                  <a:srgbClr val="003A70"/>
                </a:solidFill>
                <a:latin typeface="Luiss Sans"/>
                <a:ea typeface="Verdana"/>
                <a:cs typeface="Arial"/>
              </a:rPr>
              <a:t>"la proprietà privata è riconosciuta e garantita dalla legge, che ne determina i modi di acquisto, di godimento e i limiti allo scopo di assicurarne la </a:t>
            </a:r>
            <a:r>
              <a:rPr lang="it-IT" sz="1600" dirty="0">
                <a:solidFill>
                  <a:srgbClr val="FF0000"/>
                </a:solidFill>
                <a:latin typeface="Luiss Sans"/>
                <a:ea typeface="Verdana"/>
                <a:cs typeface="Arial"/>
              </a:rPr>
              <a:t>funzione sociale</a:t>
            </a:r>
            <a:r>
              <a:rPr lang="it-IT" sz="1600" dirty="0">
                <a:solidFill>
                  <a:srgbClr val="003A70"/>
                </a:solidFill>
                <a:latin typeface="Luiss Sans"/>
                <a:ea typeface="Verdana"/>
                <a:cs typeface="Arial"/>
              </a:rPr>
              <a:t> e di renderla </a:t>
            </a:r>
            <a:r>
              <a:rPr lang="it-IT" sz="1600" dirty="0">
                <a:solidFill>
                  <a:srgbClr val="FF0000"/>
                </a:solidFill>
                <a:latin typeface="Luiss Sans"/>
                <a:ea typeface="Verdana"/>
                <a:cs typeface="Arial"/>
              </a:rPr>
              <a:t>accessibile </a:t>
            </a:r>
            <a:r>
              <a:rPr lang="it-IT" sz="1600" dirty="0">
                <a:solidFill>
                  <a:srgbClr val="003A70"/>
                </a:solidFill>
                <a:latin typeface="Luiss Sans"/>
                <a:ea typeface="Verdana"/>
                <a:cs typeface="Arial"/>
              </a:rPr>
              <a:t>a tutti"</a:t>
            </a:r>
            <a:endParaRPr lang="it-IT" sz="1600">
              <a:solidFill>
                <a:srgbClr val="003A70"/>
              </a:solidFill>
              <a:ea typeface="Verdana"/>
              <a:cs typeface="Arial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1600" dirty="0">
                <a:solidFill>
                  <a:srgbClr val="003A70"/>
                </a:solidFill>
                <a:latin typeface="Luiss Sans"/>
                <a:ea typeface="Verdana"/>
                <a:cs typeface="Arial"/>
              </a:rPr>
              <a:t>Articolo che non riguarda direttamente l'iniziativa economica e il suo svolgimento, ma finalizza la proprietà privata: da analizzare in relazione allo </a:t>
            </a:r>
            <a:r>
              <a:rPr lang="it-IT" sz="1600" i="1" dirty="0">
                <a:solidFill>
                  <a:srgbClr val="003A70"/>
                </a:solidFill>
                <a:latin typeface="Luiss Sans"/>
                <a:ea typeface="Verdana"/>
                <a:cs typeface="Arial"/>
              </a:rPr>
              <a:t>shareholder </a:t>
            </a:r>
            <a:r>
              <a:rPr lang="it-IT" sz="1600" i="1" err="1">
                <a:solidFill>
                  <a:srgbClr val="003A70"/>
                </a:solidFill>
                <a:latin typeface="Luiss Sans"/>
                <a:ea typeface="Verdana"/>
                <a:cs typeface="Arial"/>
              </a:rPr>
              <a:t>value</a:t>
            </a:r>
            <a:r>
              <a:rPr lang="it-IT" sz="1600" dirty="0">
                <a:solidFill>
                  <a:srgbClr val="003A70"/>
                </a:solidFill>
                <a:latin typeface="Luiss Sans"/>
                <a:ea typeface="Verdana"/>
                <a:cs typeface="Arial"/>
              </a:rPr>
              <a:t>. Se anche ammettessimo che l'attività economica esaurisca il proprio scopo istituzionale con la massimizzazione del profitto dei soci proprietari, la proprietà stessa possiede una componente di finalizzazione alla funzione sociale e all'accessibilità.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1600" dirty="0">
                <a:solidFill>
                  <a:srgbClr val="003A70"/>
                </a:solidFill>
                <a:latin typeface="Luiss Sans"/>
                <a:cs typeface="Arial"/>
              </a:rPr>
              <a:t>Art. </a:t>
            </a:r>
            <a:r>
              <a:rPr lang="it-IT" sz="1600" b="1" dirty="0">
                <a:solidFill>
                  <a:srgbClr val="003A70"/>
                </a:solidFill>
                <a:latin typeface="Luiss Sans"/>
                <a:cs typeface="Arial"/>
              </a:rPr>
              <a:t>43</a:t>
            </a:r>
            <a:r>
              <a:rPr lang="it-IT" sz="1600" dirty="0">
                <a:solidFill>
                  <a:srgbClr val="003A70"/>
                </a:solidFill>
                <a:latin typeface="Luiss Sans"/>
                <a:cs typeface="Arial"/>
              </a:rPr>
              <a:t>: A fini di utilità generale la legge può riservare originariamente o trasferire, mediante espropriazione e salvo indennizzo, </a:t>
            </a:r>
            <a:r>
              <a:rPr lang="it-IT" sz="1600" dirty="0">
                <a:solidFill>
                  <a:srgbClr val="FF0000"/>
                </a:solidFill>
                <a:latin typeface="Luiss Sans"/>
                <a:cs typeface="Arial"/>
              </a:rPr>
              <a:t>allo Stato, ad enti pubblici o a comunità di lavoratori o di utenti</a:t>
            </a:r>
            <a:r>
              <a:rPr lang="it-IT" sz="1600" dirty="0">
                <a:solidFill>
                  <a:srgbClr val="003A70"/>
                </a:solidFill>
                <a:latin typeface="Luiss Sans"/>
                <a:cs typeface="Arial"/>
              </a:rPr>
              <a:t> determinate imprese o categorie di imprese, che si riferiscano </a:t>
            </a:r>
            <a:r>
              <a:rPr lang="it-IT" sz="1600" dirty="0">
                <a:solidFill>
                  <a:srgbClr val="FF0000"/>
                </a:solidFill>
                <a:latin typeface="Luiss Sans"/>
                <a:cs typeface="Arial"/>
              </a:rPr>
              <a:t>a servizi pubblici essenziali o a fonti di energia o a situazioni di monopolio ed abbiano carattere di preminente interesse generale</a:t>
            </a:r>
            <a:r>
              <a:rPr lang="it-IT" sz="1600" dirty="0">
                <a:solidFill>
                  <a:srgbClr val="003A70"/>
                </a:solidFill>
                <a:latin typeface="Luiss Sans"/>
                <a:cs typeface="Arial"/>
              </a:rPr>
              <a:t>.</a:t>
            </a:r>
            <a:endParaRPr lang="it-IT" sz="1600" dirty="0">
              <a:solidFill>
                <a:srgbClr val="003A70"/>
              </a:solidFill>
              <a:cs typeface="Arial"/>
            </a:endParaRPr>
          </a:p>
          <a:p>
            <a:pPr algn="just">
              <a:buNone/>
            </a:pPr>
            <a:r>
              <a:rPr lang="it-IT" sz="1600" dirty="0">
                <a:solidFill>
                  <a:srgbClr val="003A70"/>
                </a:solidFill>
                <a:latin typeface="Luiss Sans"/>
                <a:cs typeface="Arial"/>
              </a:rPr>
              <a:t>L'art. 43, di fatto inattuato, propone un diverso regime proprietario dell'impresa in ragione delle finalità perseguite.</a:t>
            </a:r>
            <a:endParaRPr lang="it-IT" sz="1600">
              <a:solidFill>
                <a:srgbClr val="000000"/>
              </a:solidFill>
              <a:latin typeface="Luiss Sans"/>
              <a:cs typeface="Arial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1600" dirty="0">
                <a:solidFill>
                  <a:srgbClr val="003A70"/>
                </a:solidFill>
                <a:latin typeface="Luiss Sans"/>
                <a:cs typeface="Arial"/>
              </a:rPr>
              <a:t>[A. Moliterni, S. Pellizzari, </a:t>
            </a:r>
            <a:r>
              <a:rPr lang="it-IT" sz="1600" i="1" dirty="0">
                <a:solidFill>
                  <a:srgbClr val="003A70"/>
                </a:solidFill>
                <a:latin typeface="Luiss Sans"/>
                <a:cs typeface="Arial"/>
              </a:rPr>
              <a:t>La Costituzione "dimenticata". La riserva di attività economiche alle comunità di lavoratori o di utenti</a:t>
            </a:r>
            <a:r>
              <a:rPr lang="it-IT" sz="1600" dirty="0">
                <a:solidFill>
                  <a:srgbClr val="003A70"/>
                </a:solidFill>
                <a:latin typeface="Luiss Sans"/>
                <a:cs typeface="Arial"/>
              </a:rPr>
              <a:t>, </a:t>
            </a:r>
            <a:r>
              <a:rPr lang="it-IT" sz="1600" dirty="0">
                <a:solidFill>
                  <a:srgbClr val="003A70"/>
                </a:solidFill>
                <a:latin typeface="Luiss Sans"/>
                <a:ea typeface="Roboto"/>
                <a:cs typeface="Roboto"/>
              </a:rPr>
              <a:t>Rivista trimestrale di diritto pubblico, 1, 2021</a:t>
            </a:r>
            <a:r>
              <a:rPr lang="it-IT" sz="1600" dirty="0">
                <a:solidFill>
                  <a:srgbClr val="003A70"/>
                </a:solidFill>
                <a:latin typeface="Luiss Sans"/>
                <a:ea typeface="Roboto"/>
                <a:cs typeface="Arial"/>
              </a:rPr>
              <a:t>]</a:t>
            </a:r>
            <a:endParaRPr lang="it-IT" sz="1600" dirty="0">
              <a:solidFill>
                <a:srgbClr val="003A70"/>
              </a:solidFill>
              <a:cs typeface="Arial"/>
            </a:endParaRPr>
          </a:p>
          <a:p>
            <a:pPr marL="0" indent="0" algn="just">
              <a:lnSpc>
                <a:spcPct val="130000"/>
              </a:lnSpc>
              <a:buNone/>
            </a:pPr>
            <a:endParaRPr lang="it-IT" sz="1600" dirty="0">
              <a:solidFill>
                <a:srgbClr val="003A70"/>
              </a:solidFill>
              <a:cs typeface="Arial"/>
            </a:endParaRPr>
          </a:p>
          <a:p>
            <a:pPr algn="just">
              <a:lnSpc>
                <a:spcPct val="130000"/>
              </a:lnSpc>
              <a:buAutoNum type="arabicPeriod"/>
            </a:pPr>
            <a:endParaRPr lang="it-IT" sz="1600" dirty="0">
              <a:solidFill>
                <a:srgbClr val="003A7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109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94711-B4EE-F705-BAF9-403201A16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186104-4D48-80B0-C4F4-BF0A3CEC9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00" y="1260822"/>
            <a:ext cx="11222038" cy="433995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it-IT" sz="1600" dirty="0">
                <a:solidFill>
                  <a:srgbClr val="003A70"/>
                </a:solidFill>
                <a:latin typeface="Luiss Sans"/>
                <a:cs typeface="Arial"/>
              </a:rPr>
              <a:t>Art. </a:t>
            </a:r>
            <a:r>
              <a:rPr lang="it-IT" sz="1600" b="1" dirty="0">
                <a:solidFill>
                  <a:srgbClr val="003A70"/>
                </a:solidFill>
                <a:latin typeface="Luiss Sans"/>
                <a:cs typeface="Arial"/>
              </a:rPr>
              <a:t>45</a:t>
            </a:r>
            <a:r>
              <a:rPr lang="it-IT" sz="1600" dirty="0">
                <a:solidFill>
                  <a:srgbClr val="003A70"/>
                </a:solidFill>
                <a:latin typeface="Luiss Sans"/>
                <a:cs typeface="Arial"/>
              </a:rPr>
              <a:t>: La Repubblica riconosce la funzione sociale della </a:t>
            </a:r>
            <a:r>
              <a:rPr lang="it-IT" sz="1600" dirty="0">
                <a:solidFill>
                  <a:srgbClr val="FF0000"/>
                </a:solidFill>
                <a:latin typeface="Luiss Sans"/>
                <a:cs typeface="Arial"/>
              </a:rPr>
              <a:t>cooperazione a carattere di mutualità</a:t>
            </a:r>
            <a:r>
              <a:rPr lang="it-IT" sz="1600" dirty="0">
                <a:solidFill>
                  <a:srgbClr val="003A70"/>
                </a:solidFill>
                <a:latin typeface="Luiss Sans"/>
                <a:cs typeface="Arial"/>
              </a:rPr>
              <a:t> e senza fini di speculazione privata. La legge ne promuove e favorisce l'incremento con i mezzi più idonei e ne assicura, con gli opportuni controlli, il carattere e le finalità.</a:t>
            </a:r>
            <a:endParaRPr lang="it-IT" sz="1600" dirty="0">
              <a:solidFill>
                <a:srgbClr val="003A70"/>
              </a:solidFill>
              <a:cs typeface="Arial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1600" dirty="0">
                <a:solidFill>
                  <a:srgbClr val="003A70"/>
                </a:solidFill>
                <a:latin typeface="Luiss Sans"/>
                <a:cs typeface="Arial"/>
              </a:rPr>
              <a:t>È l'articolo che fonda la cooperativa come forma di esercizio dell'attività economica (e della libertà d'iniziativa economica privata). Caratteristica distintiva: mutualismo come fine istituzionale, oltre allo scopo di lucro.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1600" dirty="0">
                <a:solidFill>
                  <a:srgbClr val="003A70"/>
                </a:solidFill>
                <a:latin typeface="Luiss Sans"/>
                <a:cs typeface="Arial"/>
              </a:rPr>
              <a:t>Art. </a:t>
            </a:r>
            <a:r>
              <a:rPr lang="it-IT" sz="1600" b="1" dirty="0">
                <a:solidFill>
                  <a:srgbClr val="003A70"/>
                </a:solidFill>
                <a:latin typeface="Luiss Sans"/>
                <a:cs typeface="Arial"/>
              </a:rPr>
              <a:t>46</a:t>
            </a:r>
            <a:r>
              <a:rPr lang="it-IT" sz="1600" dirty="0">
                <a:solidFill>
                  <a:srgbClr val="003A70"/>
                </a:solidFill>
                <a:latin typeface="Luiss Sans"/>
                <a:cs typeface="Arial"/>
              </a:rPr>
              <a:t>: Ai fini della elevazione economica e sociale del lavoro e in armonia con le esigenze della produzione, la Repubblica riconosce </a:t>
            </a:r>
            <a:r>
              <a:rPr lang="it-IT" sz="1600" dirty="0">
                <a:solidFill>
                  <a:srgbClr val="FF0000"/>
                </a:solidFill>
                <a:latin typeface="Luiss Sans"/>
                <a:cs typeface="Arial"/>
              </a:rPr>
              <a:t>il diritto dei lavoratori a collaborare, nei modi e nei limiti stabiliti dalle leggi, alla gestione delle aziende</a:t>
            </a:r>
            <a:r>
              <a:rPr lang="it-IT" sz="1600" dirty="0">
                <a:solidFill>
                  <a:srgbClr val="003A70"/>
                </a:solidFill>
                <a:latin typeface="Luiss Sans"/>
                <a:cs typeface="Arial"/>
              </a:rPr>
              <a:t>.</a:t>
            </a:r>
            <a:endParaRPr lang="it-IT" sz="1600" dirty="0">
              <a:solidFill>
                <a:srgbClr val="003A70"/>
              </a:solidFill>
              <a:cs typeface="Arial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1600" dirty="0">
                <a:solidFill>
                  <a:srgbClr val="003A70"/>
                </a:solidFill>
                <a:latin typeface="Luiss Sans"/>
                <a:cs typeface="Arial"/>
              </a:rPr>
              <a:t>Articolo sostanzialmente inattuato, a favore di una partecipazione limitata alla rappresentanza sindacale, che mira ad assicurare che siano rappresentati gli interessi dei lavoratori nei processi decisionali che riguardano la produzione. Cfr. </a:t>
            </a:r>
            <a:r>
              <a:rPr lang="it-IT" sz="1600" err="1">
                <a:solidFill>
                  <a:srgbClr val="003A70"/>
                </a:solidFill>
                <a:latin typeface="Luiss Sans"/>
                <a:cs typeface="Arial"/>
              </a:rPr>
              <a:t>Mitbestimmung</a:t>
            </a:r>
            <a:r>
              <a:rPr lang="it-IT" sz="1600" dirty="0">
                <a:solidFill>
                  <a:srgbClr val="003A70"/>
                </a:solidFill>
                <a:latin typeface="Luiss Sans"/>
                <a:cs typeface="Arial"/>
              </a:rPr>
              <a:t> tedesca. </a:t>
            </a:r>
            <a:endParaRPr lang="it-IT" sz="1600" dirty="0">
              <a:solidFill>
                <a:srgbClr val="003A70"/>
              </a:solidFill>
              <a:cs typeface="Arial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1600" dirty="0">
                <a:solidFill>
                  <a:srgbClr val="003A70"/>
                </a:solidFill>
                <a:latin typeface="Luiss Sans"/>
                <a:cs typeface="Arial"/>
              </a:rPr>
              <a:t>[A. Michieli, </a:t>
            </a:r>
            <a:r>
              <a:rPr lang="it-IT" sz="1600" i="1" dirty="0">
                <a:solidFill>
                  <a:srgbClr val="003A70"/>
                </a:solidFill>
                <a:latin typeface="Luiss Sans"/>
                <a:cs typeface="Arial"/>
              </a:rPr>
              <a:t>Il lavoro come strumento di partecipazione democratica. Fondamenti costituzionali e nuove prospettive a partire dalla rivoluzione digitale</a:t>
            </a:r>
            <a:r>
              <a:rPr lang="it-IT" sz="1600" dirty="0">
                <a:solidFill>
                  <a:srgbClr val="003A70"/>
                </a:solidFill>
                <a:latin typeface="Luiss Sans"/>
                <a:cs typeface="Arial"/>
              </a:rPr>
              <a:t>, Diritto Costituzionale, 2, 2023]</a:t>
            </a:r>
            <a:endParaRPr lang="it-IT" sz="1600" dirty="0">
              <a:solidFill>
                <a:srgbClr val="003A70"/>
              </a:solidFill>
              <a:cs typeface="Arial"/>
            </a:endParaRPr>
          </a:p>
          <a:p>
            <a:pPr algn="just">
              <a:lnSpc>
                <a:spcPct val="130000"/>
              </a:lnSpc>
              <a:buAutoNum type="arabicPeriod"/>
            </a:pPr>
            <a:endParaRPr lang="it-IT" sz="1600" dirty="0">
              <a:solidFill>
                <a:srgbClr val="003A7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3097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2EE65-6F7C-5A85-C205-DB2504166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0C8ABE-5C09-0E61-3D6E-3883568AD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710822"/>
            <a:ext cx="11222038" cy="433995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it-IT" sz="1800" dirty="0">
                <a:solidFill>
                  <a:srgbClr val="003A70"/>
                </a:solidFill>
                <a:latin typeface="Segoe UI"/>
                <a:cs typeface="Segoe UI"/>
              </a:rPr>
              <a:t>La "costituzione economica" disegna un regime di economia mista: in parte pianificata dallo Stato, in parte affidata alla libera iniziativa dei privati.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1800" dirty="0">
                <a:solidFill>
                  <a:srgbClr val="003A70"/>
                </a:solidFill>
                <a:latin typeface="Segoe UI"/>
                <a:cs typeface="Segoe UI"/>
              </a:rPr>
              <a:t>La Cost. delinea inoltre uno </a:t>
            </a:r>
            <a:r>
              <a:rPr lang="it-IT" sz="1800" b="1" dirty="0">
                <a:solidFill>
                  <a:srgbClr val="003A70"/>
                </a:solidFill>
                <a:latin typeface="Segoe UI"/>
                <a:cs typeface="Segoe UI"/>
              </a:rPr>
              <a:t>Stato imprenditore</a:t>
            </a:r>
            <a:r>
              <a:rPr lang="it-IT" sz="1800" dirty="0">
                <a:solidFill>
                  <a:srgbClr val="003A70"/>
                </a:solidFill>
                <a:latin typeface="Segoe UI"/>
                <a:cs typeface="Segoe UI"/>
              </a:rPr>
              <a:t> – superando la tesi liberale dello Stato (esclusivamente) regolatore, che si limita a predisporre il quadro giuridico di riferimento, ovvero le regole del mercato entro cui le imprese operano senza altro condizionamento - il cui ruolo consiste sia nel regolare e collaborare con l'impresa privata, sia nell'entrare direttamente nel mercato tramite l'impresa pubblica.</a:t>
            </a:r>
            <a:endParaRPr lang="it-IT" sz="1800">
              <a:solidFill>
                <a:srgbClr val="000000"/>
              </a:solidFill>
              <a:latin typeface="Segoe UI"/>
              <a:cs typeface="Segoe UI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1800" dirty="0">
                <a:solidFill>
                  <a:srgbClr val="003A70"/>
                </a:solidFill>
                <a:latin typeface="Segoe UI"/>
                <a:cs typeface="Segoe UI"/>
              </a:rPr>
              <a:t>Rilevano in questo senso i poteri speciali dello Stato (c.d. Stato protettore) verso società che operano in settori strategici o detengono asset strategici: i c.d.</a:t>
            </a:r>
            <a:r>
              <a:rPr lang="it-IT" sz="1800" i="1" dirty="0">
                <a:solidFill>
                  <a:srgbClr val="003A70"/>
                </a:solidFill>
                <a:latin typeface="Segoe UI"/>
                <a:cs typeface="Segoe UI"/>
              </a:rPr>
              <a:t> golden powers.</a:t>
            </a:r>
            <a:endParaRPr lang="it-IT" sz="1800" dirty="0">
              <a:solidFill>
                <a:srgbClr val="003A70"/>
              </a:solidFill>
              <a:latin typeface="Segoe UI"/>
              <a:cs typeface="Segoe UI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1800" dirty="0">
                <a:solidFill>
                  <a:srgbClr val="003A70"/>
                </a:solidFill>
                <a:latin typeface="Segoe UI"/>
                <a:cs typeface="Segoe UI"/>
              </a:rPr>
              <a:t>[A. Ilacqua, </a:t>
            </a:r>
            <a:r>
              <a:rPr lang="it-IT" sz="1800" i="1" dirty="0">
                <a:solidFill>
                  <a:srgbClr val="003A70"/>
                </a:solidFill>
                <a:latin typeface="Segoe UI"/>
                <a:cs typeface="Segoe UI"/>
              </a:rPr>
              <a:t>L’ascesa dei golden powers. Dallo Stato imprenditore alla Stato protettore</a:t>
            </a:r>
            <a:r>
              <a:rPr lang="it-IT" sz="1800" dirty="0">
                <a:solidFill>
                  <a:srgbClr val="003A70"/>
                </a:solidFill>
                <a:latin typeface="Segoe UI"/>
                <a:cs typeface="Segoe UI"/>
              </a:rPr>
              <a:t>, Il diritto dell'economia, 1, 2023]</a:t>
            </a:r>
          </a:p>
          <a:p>
            <a:pPr marL="0" indent="0" algn="just">
              <a:lnSpc>
                <a:spcPct val="130000"/>
              </a:lnSpc>
              <a:buNone/>
            </a:pPr>
            <a:r>
              <a:rPr lang="it-IT" sz="1800" dirty="0">
                <a:solidFill>
                  <a:srgbClr val="003A70"/>
                </a:solidFill>
                <a:latin typeface="Segoe UI"/>
                <a:cs typeface="Segoe UI"/>
              </a:rPr>
              <a:t>Nel contesto UE, si consolida la tesi dello </a:t>
            </a:r>
            <a:r>
              <a:rPr lang="it-IT" sz="1800" b="1" dirty="0">
                <a:solidFill>
                  <a:srgbClr val="003A70"/>
                </a:solidFill>
                <a:latin typeface="Segoe UI"/>
                <a:cs typeface="Segoe UI"/>
              </a:rPr>
              <a:t>Stato innovatore</a:t>
            </a:r>
            <a:r>
              <a:rPr lang="it-IT" sz="1800" dirty="0">
                <a:solidFill>
                  <a:srgbClr val="003A70"/>
                </a:solidFill>
                <a:latin typeface="Segoe UI"/>
                <a:cs typeface="Segoe UI"/>
              </a:rPr>
              <a:t> (formulata in particolare da Mariana Mazzucato): Stato che promuove attivamente l'innovazione, condizionando il mercato, per il perseguimento di finalità di interesse generale </a:t>
            </a:r>
            <a:r>
              <a:rPr lang="it-IT" sz="1800" i="1" dirty="0">
                <a:solidFill>
                  <a:srgbClr val="003A70"/>
                </a:solidFill>
                <a:latin typeface="Segoe UI"/>
                <a:cs typeface="Segoe UI"/>
              </a:rPr>
              <a:t>(mission-</a:t>
            </a:r>
            <a:r>
              <a:rPr lang="it-IT" sz="1800" i="1" err="1">
                <a:solidFill>
                  <a:srgbClr val="003A70"/>
                </a:solidFill>
                <a:latin typeface="Segoe UI"/>
                <a:cs typeface="Segoe UI"/>
              </a:rPr>
              <a:t>oriented</a:t>
            </a:r>
            <a:r>
              <a:rPr lang="it-IT" sz="1800" i="1" dirty="0">
                <a:solidFill>
                  <a:srgbClr val="003A70"/>
                </a:solidFill>
                <a:latin typeface="Segoe UI"/>
                <a:cs typeface="Segoe UI"/>
              </a:rPr>
              <a:t>).</a:t>
            </a:r>
            <a:endParaRPr lang="it-IT" sz="18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0" indent="0" algn="just">
              <a:lnSpc>
                <a:spcPct val="130000"/>
              </a:lnSpc>
              <a:buNone/>
            </a:pPr>
            <a:endParaRPr lang="it-IT" sz="2400" dirty="0">
              <a:solidFill>
                <a:srgbClr val="003A70"/>
              </a:solidFill>
              <a:cs typeface="Arial"/>
            </a:endParaRPr>
          </a:p>
          <a:p>
            <a:pPr algn="just">
              <a:lnSpc>
                <a:spcPct val="130000"/>
              </a:lnSpc>
              <a:buAutoNum type="arabicPeriod"/>
            </a:pPr>
            <a:endParaRPr lang="it-IT" sz="2000" dirty="0">
              <a:solidFill>
                <a:srgbClr val="003A7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631087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82e6043-c0ef-45bc-b2aa-0efb7c76d9b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2230517D473354DB465EE97A51689FA" ma:contentTypeVersion="16" ma:contentTypeDescription="Creare un nuovo documento." ma:contentTypeScope="" ma:versionID="a896682a91a954d1508ad4499e05233a">
  <xsd:schema xmlns:xsd="http://www.w3.org/2001/XMLSchema" xmlns:xs="http://www.w3.org/2001/XMLSchema" xmlns:p="http://schemas.microsoft.com/office/2006/metadata/properties" xmlns:ns3="282e6043-c0ef-45bc-b2aa-0efb7c76d9bf" xmlns:ns4="46712c4c-949d-4c08-afee-b7ed418746a4" targetNamespace="http://schemas.microsoft.com/office/2006/metadata/properties" ma:root="true" ma:fieldsID="cb72c1a26664ebc330ec05f6b755c72a" ns3:_="" ns4:_="">
    <xsd:import namespace="282e6043-c0ef-45bc-b2aa-0efb7c76d9bf"/>
    <xsd:import namespace="46712c4c-949d-4c08-afee-b7ed418746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CR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2e6043-c0ef-45bc-b2aa-0efb7c76d9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712c4c-949d-4c08-afee-b7ed418746a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61BDCB-0468-457A-9668-BC7CB8FECD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9F9AB6-2668-49D5-87CB-6E8E7BE4C2F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282e6043-c0ef-45bc-b2aa-0efb7c76d9bf"/>
    <ds:schemaRef ds:uri="46712c4c-949d-4c08-afee-b7ed418746a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CEC00F8-0F6E-435F-A161-CFBC500F0A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2e6043-c0ef-45bc-b2aa-0efb7c76d9bf"/>
    <ds:schemaRef ds:uri="46712c4c-949d-4c08-afee-b7ed418746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ea03c14-1435-4ef5-bb92-af8fb4129243}" enabled="1" method="Privileged" siteId="{8c4b47b5-ea35-4370-817f-95066d4f846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453</Words>
  <Application>Microsoft Office PowerPoint</Application>
  <PresentationFormat>Widescreen</PresentationFormat>
  <Paragraphs>36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17" baseType="lpstr">
      <vt:lpstr>1_Tema di Office</vt:lpstr>
      <vt:lpstr>2_Tema di Office</vt:lpstr>
      <vt:lpstr>Diritto pubblico dell’Innovazione e della Sostenibilità   Il principio di innovazione giusta e sostenibile   Sett. 7 – 17 marzo  </vt:lpstr>
      <vt:lpstr>L'impresa e l'innovazione giusta e sostenibile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LabGov &amp;  MSc in Law, Digital Innovation and Sustainability</dc:title>
  <dc:creator>Pier Paolo Zitti</dc:creator>
  <cp:lastModifiedBy>Adriano  Contardi</cp:lastModifiedBy>
  <cp:revision>2633</cp:revision>
  <dcterms:created xsi:type="dcterms:W3CDTF">2022-12-06T16:21:45Z</dcterms:created>
  <dcterms:modified xsi:type="dcterms:W3CDTF">2025-03-19T09:24:47Z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0x01010072230517D473354DB465EE97A51689FA</vt:lpwstr>
  </property>
</Properties>
</file>