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4" r:id="rId2"/>
    <p:sldId id="495" r:id="rId3"/>
    <p:sldId id="514" r:id="rId4"/>
    <p:sldId id="496" r:id="rId5"/>
    <p:sldId id="497" r:id="rId6"/>
    <p:sldId id="515" r:id="rId7"/>
    <p:sldId id="498" r:id="rId8"/>
    <p:sldId id="500" r:id="rId9"/>
    <p:sldId id="501" r:id="rId10"/>
    <p:sldId id="502" r:id="rId11"/>
    <p:sldId id="503" r:id="rId12"/>
    <p:sldId id="504" r:id="rId13"/>
    <p:sldId id="505" r:id="rId14"/>
    <p:sldId id="506" r:id="rId15"/>
    <p:sldId id="507" r:id="rId16"/>
    <p:sldId id="508" r:id="rId17"/>
    <p:sldId id="509" r:id="rId18"/>
    <p:sldId id="511" r:id="rId19"/>
    <p:sldId id="512" r:id="rId20"/>
    <p:sldId id="513" r:id="rId21"/>
    <p:sldId id="516" r:id="rId22"/>
    <p:sldId id="510" r:id="rId23"/>
    <p:sldId id="517"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863C94-8223-1C3B-DFD4-E9D83334097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525E8D3-3AAD-9728-CBE8-5FFFCDD215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98745F8-A9DA-80AC-0E22-02CB33EB8717}"/>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5" name="Segnaposto piè di pagina 4">
            <a:extLst>
              <a:ext uri="{FF2B5EF4-FFF2-40B4-BE49-F238E27FC236}">
                <a16:creationId xmlns:a16="http://schemas.microsoft.com/office/drawing/2014/main" id="{C108B3C0-475F-DBEB-1013-DCF044FB2A1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8F9CDD1-960E-CC91-91C8-62856DCC327D}"/>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145134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E803B1-36F3-14DF-EEB3-495F2D09AEC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2266D2E-7E0B-3E99-CA95-D5D05F03FCC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8EA8267-E708-5DC0-EE8E-8E388008F538}"/>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5" name="Segnaposto piè di pagina 4">
            <a:extLst>
              <a:ext uri="{FF2B5EF4-FFF2-40B4-BE49-F238E27FC236}">
                <a16:creationId xmlns:a16="http://schemas.microsoft.com/office/drawing/2014/main" id="{1360F9EF-2602-52A0-BFA7-4ECE2DADDF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E5B7930-F103-ACB0-F841-E3FEAE85DA92}"/>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426208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0357582C-09F4-506F-F5B0-F7A3DFA6CFF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2506D3F-2D85-CC67-EE58-9C8DB8957A9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3D82308-7051-6B2E-FEEE-3974C9C7990C}"/>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5" name="Segnaposto piè di pagina 4">
            <a:extLst>
              <a:ext uri="{FF2B5EF4-FFF2-40B4-BE49-F238E27FC236}">
                <a16:creationId xmlns:a16="http://schemas.microsoft.com/office/drawing/2014/main" id="{8B6BFD67-80BE-DB65-0B78-E4A1749FAE6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FEDE229-DE1B-DCE9-B6D4-242079D29171}"/>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4013951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6610526-56F4-3B44-8A01-8B4FD29A8A2B}" type="datetime4">
              <a:rPr lang="it-IT" smtClean="0"/>
              <a:t>20 marzo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7" name="CasellaDiTesto 6">
            <a:extLst>
              <a:ext uri="{FF2B5EF4-FFF2-40B4-BE49-F238E27FC236}">
                <a16:creationId xmlns:a16="http://schemas.microsoft.com/office/drawing/2014/main" id="{4F48BF19-5644-BB43-8AD2-AEB567996144}"/>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pic>
        <p:nvPicPr>
          <p:cNvPr id="31" name="Immagine 30">
            <a:extLst>
              <a:ext uri="{FF2B5EF4-FFF2-40B4-BE49-F238E27FC236}">
                <a16:creationId xmlns:a16="http://schemas.microsoft.com/office/drawing/2014/main" id="{55DBE5F5-D117-4075-B33F-E2D4674BFABA}"/>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33" name="Picture 30" descr="A picture containing logo&#10;&#10;Description automatically generated">
            <a:extLst>
              <a:ext uri="{FF2B5EF4-FFF2-40B4-BE49-F238E27FC236}">
                <a16:creationId xmlns:a16="http://schemas.microsoft.com/office/drawing/2014/main" id="{FF05F3C4-ADBC-4200-97F8-78889E6195E1}"/>
              </a:ext>
            </a:extLst>
          </p:cNvPr>
          <p:cNvPicPr>
            <a:picLocks noChangeAspect="1"/>
          </p:cNvPicPr>
          <p:nvPr userDrawn="1"/>
        </p:nvPicPr>
        <p:blipFill>
          <a:blip r:embed="rId3"/>
          <a:stretch>
            <a:fillRect/>
          </a:stretch>
        </p:blipFill>
        <p:spPr>
          <a:xfrm>
            <a:off x="4596553" y="4899944"/>
            <a:ext cx="1594915" cy="879576"/>
          </a:xfrm>
          <a:prstGeom prst="rect">
            <a:avLst/>
          </a:prstGeom>
        </p:spPr>
      </p:pic>
      <p:pic>
        <p:nvPicPr>
          <p:cNvPr id="34" name="Immagine 6" descr="Immagine che contiene disegnando&#10;&#10;Descrizione generata automaticamente">
            <a:extLst>
              <a:ext uri="{FF2B5EF4-FFF2-40B4-BE49-F238E27FC236}">
                <a16:creationId xmlns:a16="http://schemas.microsoft.com/office/drawing/2014/main" id="{6A26C26C-7CAF-486F-B577-B1947EB89B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35" name="image3.jpeg">
            <a:extLst>
              <a:ext uri="{FF2B5EF4-FFF2-40B4-BE49-F238E27FC236}">
                <a16:creationId xmlns:a16="http://schemas.microsoft.com/office/drawing/2014/main" id="{CF40DC18-3E86-45B1-8827-63651856456D}"/>
              </a:ext>
            </a:extLst>
          </p:cNvPr>
          <p:cNvPicPr/>
          <p:nvPr userDrawn="1"/>
        </p:nvPicPr>
        <p:blipFill>
          <a:blip r:embed="rId5" cstate="print"/>
          <a:stretch>
            <a:fillRect/>
          </a:stretch>
        </p:blipFill>
        <p:spPr>
          <a:xfrm>
            <a:off x="6724079" y="4993483"/>
            <a:ext cx="1010376" cy="685150"/>
          </a:xfrm>
          <a:prstGeom prst="rect">
            <a:avLst/>
          </a:prstGeom>
        </p:spPr>
      </p:pic>
      <p:pic>
        <p:nvPicPr>
          <p:cNvPr id="2050" name="Picture 2">
            <a:extLst>
              <a:ext uri="{FF2B5EF4-FFF2-40B4-BE49-F238E27FC236}">
                <a16:creationId xmlns:a16="http://schemas.microsoft.com/office/drawing/2014/main" id="{22E4DF34-8BA8-CA1F-236D-99E415BDBF9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243347" y="4993483"/>
            <a:ext cx="1768930" cy="68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1312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CE1165-36BA-A154-862E-1B56ED70801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D5CFC10-439C-3342-5E58-4CDE84E2029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0ABD924-D3C7-8F48-2010-F1E6875BA4EF}"/>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5" name="Segnaposto piè di pagina 4">
            <a:extLst>
              <a:ext uri="{FF2B5EF4-FFF2-40B4-BE49-F238E27FC236}">
                <a16:creationId xmlns:a16="http://schemas.microsoft.com/office/drawing/2014/main" id="{56FBC351-35E0-79F5-4BF7-5706DA9A676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40C11F-8BA6-6940-5200-F6934148ABCD}"/>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933429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FB4D6F-F13A-1A99-FF7D-088552BEC94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D0615845-15FE-52F1-B4F6-714834A25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30B9023-393D-82AF-8166-9928783FA823}"/>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5" name="Segnaposto piè di pagina 4">
            <a:extLst>
              <a:ext uri="{FF2B5EF4-FFF2-40B4-BE49-F238E27FC236}">
                <a16:creationId xmlns:a16="http://schemas.microsoft.com/office/drawing/2014/main" id="{87EE997D-8C6F-D6D6-C480-10D1500F0E9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C4C3746-DF2C-0657-9173-3382C154E87C}"/>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243613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FE88FF-8A0C-6529-21EB-0E187575CF8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D21166-7086-9D08-6230-AF20E24B549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520E09D-FD3D-58AF-4860-21E8413C50C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7195DD-B259-858C-BCC2-893FCB693827}"/>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6" name="Segnaposto piè di pagina 5">
            <a:extLst>
              <a:ext uri="{FF2B5EF4-FFF2-40B4-BE49-F238E27FC236}">
                <a16:creationId xmlns:a16="http://schemas.microsoft.com/office/drawing/2014/main" id="{32FA64AF-47A8-EDBF-028C-57D4F8BCFB5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30745C5-6D25-CF3D-4125-9D981C996616}"/>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273448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530B5E-D488-3CD5-A183-C666CF5F4DD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AF203E5-1652-B914-38E6-A93CD3C93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35F5B33-8CDE-BAB3-F914-F3206550C4D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0B0570B-6773-DD0C-06D7-16A3BC747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4F6EC21-5887-A32D-B4C4-0FD11E889ADD}"/>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D48E3A1-AFCA-6327-7DFE-75BB1B44DE44}"/>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8" name="Segnaposto piè di pagina 7">
            <a:extLst>
              <a:ext uri="{FF2B5EF4-FFF2-40B4-BE49-F238E27FC236}">
                <a16:creationId xmlns:a16="http://schemas.microsoft.com/office/drawing/2014/main" id="{74AC1BC4-7513-EB77-91BA-D101E5CA3E85}"/>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A659BCE0-995E-9F9C-1CAA-78E461DC1666}"/>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299002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0F5CD5-82AB-7781-6381-ECC97ED3E4F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C8699D5-E52E-09B7-4682-5BC712A983C0}"/>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4" name="Segnaposto piè di pagina 3">
            <a:extLst>
              <a:ext uri="{FF2B5EF4-FFF2-40B4-BE49-F238E27FC236}">
                <a16:creationId xmlns:a16="http://schemas.microsoft.com/office/drawing/2014/main" id="{B8387D1A-0FFF-2103-36B2-8957DABCE97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4CC9C8A-5EAE-EA37-FCB9-A92CBF65245F}"/>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128969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2ECDBD8E-2CEC-1468-2927-621466813653}"/>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3" name="Segnaposto piè di pagina 2">
            <a:extLst>
              <a:ext uri="{FF2B5EF4-FFF2-40B4-BE49-F238E27FC236}">
                <a16:creationId xmlns:a16="http://schemas.microsoft.com/office/drawing/2014/main" id="{75E0B95E-4DE4-F30E-019A-9ADB31FA1D5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43255944-AF9A-C75B-E3E2-DD886AB5A2ED}"/>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60761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88228-A302-C1E5-E300-2993DFFAF96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E8D27D6-FF4B-D08C-61D0-D2EE9CEBD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5293AFC-8DE3-F6A8-8919-C4C5B4BA5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9DA0DE-CD02-AA32-CD77-70F97017F7C0}"/>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6" name="Segnaposto piè di pagina 5">
            <a:extLst>
              <a:ext uri="{FF2B5EF4-FFF2-40B4-BE49-F238E27FC236}">
                <a16:creationId xmlns:a16="http://schemas.microsoft.com/office/drawing/2014/main" id="{D829EBC9-B047-F269-0142-86A2199DF74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7D8B438-351D-C738-35C4-9AA668BCFCBD}"/>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4131965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5E9F94-48E1-77DD-7B64-D97C8DCB64A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818C388-DEC9-2FA1-7376-12E73B701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34218EB-D7BF-5B4D-A482-CCEF0DBBAB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E73A1C2-5DF2-9999-6FA1-706B72EC57E8}"/>
              </a:ext>
            </a:extLst>
          </p:cNvPr>
          <p:cNvSpPr>
            <a:spLocks noGrp="1"/>
          </p:cNvSpPr>
          <p:nvPr>
            <p:ph type="dt" sz="half" idx="10"/>
          </p:nvPr>
        </p:nvSpPr>
        <p:spPr/>
        <p:txBody>
          <a:bodyPr/>
          <a:lstStyle/>
          <a:p>
            <a:fld id="{9DC60637-EB90-43A1-8CA9-AA6ED8953BE2}" type="datetimeFigureOut">
              <a:rPr lang="it-IT" smtClean="0"/>
              <a:t>20/03/2025</a:t>
            </a:fld>
            <a:endParaRPr lang="it-IT"/>
          </a:p>
        </p:txBody>
      </p:sp>
      <p:sp>
        <p:nvSpPr>
          <p:cNvPr id="6" name="Segnaposto piè di pagina 5">
            <a:extLst>
              <a:ext uri="{FF2B5EF4-FFF2-40B4-BE49-F238E27FC236}">
                <a16:creationId xmlns:a16="http://schemas.microsoft.com/office/drawing/2014/main" id="{F43281E2-FC19-9C75-D19F-621D820C2F8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BBC1EAE-4E9C-6E3F-5E42-C6D7E319366D}"/>
              </a:ext>
            </a:extLst>
          </p:cNvPr>
          <p:cNvSpPr>
            <a:spLocks noGrp="1"/>
          </p:cNvSpPr>
          <p:nvPr>
            <p:ph type="sldNum" sz="quarter" idx="12"/>
          </p:nvPr>
        </p:nvSpPr>
        <p:spPr/>
        <p:txBody>
          <a:bodyPr/>
          <a:lstStyle/>
          <a:p>
            <a:fld id="{681100C2-4A65-407F-8529-AC9F25186036}" type="slidenum">
              <a:rPr lang="it-IT" smtClean="0"/>
              <a:t>‹N›</a:t>
            </a:fld>
            <a:endParaRPr lang="it-IT"/>
          </a:p>
        </p:txBody>
      </p:sp>
    </p:spTree>
    <p:extLst>
      <p:ext uri="{BB962C8B-B14F-4D97-AF65-F5344CB8AC3E}">
        <p14:creationId xmlns:p14="http://schemas.microsoft.com/office/powerpoint/2010/main" val="147034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4828EEC-46C2-C6A2-B81F-0A1E7CC8B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73E85EF-5E2F-8207-58DC-8A7686832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B5044FA-D003-CC6C-AE3C-6AE0220240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60637-EB90-43A1-8CA9-AA6ED8953BE2}" type="datetimeFigureOut">
              <a:rPr lang="it-IT" smtClean="0"/>
              <a:t>20/03/2025</a:t>
            </a:fld>
            <a:endParaRPr lang="it-IT"/>
          </a:p>
        </p:txBody>
      </p:sp>
      <p:sp>
        <p:nvSpPr>
          <p:cNvPr id="5" name="Segnaposto piè di pagina 4">
            <a:extLst>
              <a:ext uri="{FF2B5EF4-FFF2-40B4-BE49-F238E27FC236}">
                <a16:creationId xmlns:a16="http://schemas.microsoft.com/office/drawing/2014/main" id="{23C67DB9-B3CE-DEAF-0A48-6647EEF24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D588BDC3-5DDB-7AA4-097C-F35D544D39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1100C2-4A65-407F-8529-AC9F25186036}" type="slidenum">
              <a:rPr lang="it-IT" smtClean="0"/>
              <a:t>‹N›</a:t>
            </a:fld>
            <a:endParaRPr lang="it-IT"/>
          </a:p>
        </p:txBody>
      </p:sp>
    </p:spTree>
    <p:extLst>
      <p:ext uri="{BB962C8B-B14F-4D97-AF65-F5344CB8AC3E}">
        <p14:creationId xmlns:p14="http://schemas.microsoft.com/office/powerpoint/2010/main" val="3046438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D3803-E683-4367-BE59-9D3DFC4BFCEC}"/>
              </a:ext>
            </a:extLst>
          </p:cNvPr>
          <p:cNvSpPr>
            <a:spLocks noGrp="1"/>
          </p:cNvSpPr>
          <p:nvPr>
            <p:ph type="ctrTitle"/>
          </p:nvPr>
        </p:nvSpPr>
        <p:spPr>
          <a:xfrm>
            <a:off x="185720" y="1636688"/>
            <a:ext cx="11189995" cy="3157788"/>
          </a:xfrm>
        </p:spPr>
        <p:txBody>
          <a:bodyPr/>
          <a:lstStyle/>
          <a:p>
            <a:r>
              <a:rPr lang="en-US" sz="3200" dirty="0">
                <a:latin typeface="Luiss Sans"/>
              </a:rPr>
              <a:t>	</a:t>
            </a:r>
            <a:r>
              <a:rPr lang="en-US" sz="3200" dirty="0" err="1">
                <a:latin typeface="Luiss Sans"/>
              </a:rPr>
              <a:t>Diritto</a:t>
            </a:r>
            <a:r>
              <a:rPr lang="en-US" sz="3200" dirty="0">
                <a:latin typeface="Luiss Sans"/>
              </a:rPr>
              <a:t> </a:t>
            </a:r>
            <a:r>
              <a:rPr lang="en-US" sz="3200" dirty="0" err="1">
                <a:latin typeface="Luiss Sans"/>
              </a:rPr>
              <a:t>pubblico</a:t>
            </a:r>
            <a:r>
              <a:rPr lang="en-US" sz="3200" dirty="0">
                <a:latin typeface="Luiss Sans"/>
              </a:rPr>
              <a:t> </a:t>
            </a:r>
            <a:r>
              <a:rPr lang="en-US" sz="3200" dirty="0" err="1">
                <a:latin typeface="Luiss Sans"/>
              </a:rPr>
              <a:t>dell’Innovazione</a:t>
            </a:r>
            <a:r>
              <a:rPr lang="en-US" sz="3200" dirty="0">
                <a:latin typeface="Luiss Sans"/>
              </a:rPr>
              <a:t> e </a:t>
            </a:r>
            <a:r>
              <a:rPr lang="en-US" sz="3200" dirty="0" err="1">
                <a:latin typeface="Luiss Sans"/>
              </a:rPr>
              <a:t>della</a:t>
            </a:r>
            <a:r>
              <a:rPr lang="en-US" sz="3200" dirty="0">
                <a:latin typeface="Luiss Sans"/>
              </a:rPr>
              <a:t> </a:t>
            </a:r>
            <a:r>
              <a:rPr lang="en-US" sz="3200" dirty="0" err="1">
                <a:latin typeface="Luiss Sans"/>
              </a:rPr>
              <a:t>Sostenibilità</a:t>
            </a:r>
            <a:r>
              <a:rPr lang="en-US" sz="3200" dirty="0">
                <a:latin typeface="Luiss Sans"/>
              </a:rPr>
              <a:t> </a:t>
            </a:r>
            <a:br>
              <a:rPr lang="en-US" sz="3200" dirty="0">
                <a:latin typeface="Luiss Sans"/>
              </a:rPr>
            </a:br>
            <a:br>
              <a:rPr lang="en-US" sz="3200" dirty="0">
                <a:latin typeface="Luiss Sans"/>
              </a:rPr>
            </a:br>
            <a:r>
              <a:rPr lang="en-US" sz="3200" dirty="0">
                <a:latin typeface="Luiss Sans"/>
              </a:rPr>
              <a:t>	</a:t>
            </a:r>
            <a:r>
              <a:rPr lang="en-US" sz="2400" dirty="0" err="1">
                <a:latin typeface="Luiss Sans"/>
              </a:rPr>
              <a:t>Intelligenza</a:t>
            </a:r>
            <a:r>
              <a:rPr lang="en-US" sz="2400" dirty="0">
                <a:latin typeface="Luiss Sans"/>
              </a:rPr>
              <a:t> </a:t>
            </a:r>
            <a:r>
              <a:rPr lang="en-US" sz="2400" dirty="0" err="1">
                <a:latin typeface="Luiss Sans"/>
              </a:rPr>
              <a:t>artificiale</a:t>
            </a:r>
            <a:r>
              <a:rPr lang="en-US" sz="2400" dirty="0">
                <a:latin typeface="Luiss Sans"/>
              </a:rPr>
              <a:t> e </a:t>
            </a:r>
            <a:r>
              <a:rPr lang="en-US" sz="2400" dirty="0" err="1">
                <a:latin typeface="Luiss Sans"/>
              </a:rPr>
              <a:t>decisioni</a:t>
            </a:r>
            <a:r>
              <a:rPr lang="en-US" sz="2400" dirty="0">
                <a:latin typeface="Luiss Sans"/>
              </a:rPr>
              <a:t> </a:t>
            </a:r>
            <a:r>
              <a:rPr lang="en-US" sz="2400" dirty="0" err="1">
                <a:latin typeface="Luiss Sans"/>
              </a:rPr>
              <a:t>pubbliche</a:t>
            </a:r>
            <a:br>
              <a:rPr lang="en-US" sz="2400" dirty="0">
                <a:latin typeface="Luiss Sans"/>
              </a:rPr>
            </a:br>
            <a:r>
              <a:rPr lang="en-US" sz="2400" dirty="0">
                <a:latin typeface="Luiss Sans"/>
              </a:rPr>
              <a:t> </a:t>
            </a:r>
            <a:br>
              <a:rPr lang="en-US" sz="3200" dirty="0">
                <a:latin typeface="Luiss Sans"/>
              </a:rPr>
            </a:br>
            <a:r>
              <a:rPr lang="en-US" sz="3200" dirty="0">
                <a:latin typeface="Luiss Sans"/>
              </a:rPr>
              <a:t>	</a:t>
            </a:r>
            <a:r>
              <a:rPr lang="en-US" sz="2400" dirty="0">
                <a:latin typeface="Luiss Sans"/>
              </a:rPr>
              <a:t>24-25 </a:t>
            </a:r>
            <a:r>
              <a:rPr lang="en-US" sz="2400" dirty="0" err="1">
                <a:latin typeface="Luiss Sans"/>
              </a:rPr>
              <a:t>marzo</a:t>
            </a:r>
            <a:r>
              <a:rPr lang="en-US" sz="2400" dirty="0">
                <a:latin typeface="Luiss Sans"/>
              </a:rPr>
              <a:t> 2025</a:t>
            </a:r>
            <a:br>
              <a:rPr lang="en-US"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A8E4A225-89D1-4713-B7B6-24A1E43B17E9}"/>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04909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D069A-C517-781C-69A1-5DFC0BAA95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612397C-3BDB-0DE1-549F-9E2949837768}"/>
              </a:ext>
            </a:extLst>
          </p:cNvPr>
          <p:cNvSpPr>
            <a:spLocks noGrp="1"/>
          </p:cNvSpPr>
          <p:nvPr>
            <p:ph type="ctrTitle"/>
          </p:nvPr>
        </p:nvSpPr>
        <p:spPr>
          <a:xfrm>
            <a:off x="506353" y="1278294"/>
            <a:ext cx="11189995" cy="526298"/>
          </a:xfrm>
        </p:spPr>
        <p:txBody>
          <a:bodyPr/>
          <a:lstStyle/>
          <a:p>
            <a:r>
              <a:rPr lang="it-IT" dirty="0"/>
              <a:t>Reg. 2024/1689: considerando 61</a:t>
            </a:r>
          </a:p>
        </p:txBody>
      </p:sp>
      <p:sp>
        <p:nvSpPr>
          <p:cNvPr id="3" name="Sottotitolo 2">
            <a:extLst>
              <a:ext uri="{FF2B5EF4-FFF2-40B4-BE49-F238E27FC236}">
                <a16:creationId xmlns:a16="http://schemas.microsoft.com/office/drawing/2014/main" id="{622F8505-0BE3-62E5-1E72-B9C2B5494607}"/>
              </a:ext>
            </a:extLst>
          </p:cNvPr>
          <p:cNvSpPr>
            <a:spLocks noGrp="1"/>
          </p:cNvSpPr>
          <p:nvPr>
            <p:ph type="subTitle" idx="1"/>
          </p:nvPr>
        </p:nvSpPr>
        <p:spPr>
          <a:xfrm>
            <a:off x="498261" y="1782147"/>
            <a:ext cx="11189994" cy="2880789"/>
          </a:xfrm>
        </p:spPr>
        <p:txBody>
          <a:bodyPr/>
          <a:lstStyle/>
          <a:p>
            <a:r>
              <a:rPr lang="it-IT" sz="1600" dirty="0"/>
              <a:t>Alcuni sistemi di IA destinati all'amministrazione della giustizia e ai processi democratici dovrebbero essere classificati come sistemi ad alto rischio, in considerazione del loro impatto potenzialmente significativo sulla democrazia, sullo Stato di diritto, sulle libertà individuali e sul diritto a un ricorso effettivo e a un giudice imparziale. È in particolare opportuno, al fine di far fronte ai rischi di potenziali distorsioni, errori e opacità, classificare come ad alto rischio i sistemi di IA destinati a essere utilizzati da un'autorità giudiziaria o per suo conto per assistere le autorità giudiziarie nelle attività di ricerca e interpretazione dei fatti e del diritto e nell'applicazione della legge a una serie concreta di fatti. Anche i sistemi di IA destinati a essere utilizzati dagli organismi di risoluzione alternativa delle controversie a tali fini dovrebbero essere considerati ad alto rischio quando gli esiti dei procedimenti di risoluzione alternativa delle controversie producono effetti giuridici per le parti. L'utilizzo di strumenti di IA può fornire sostegno al potere decisionale dei giudici o all'indipendenza del potere giudiziario, ma non dovrebbe sostituirlo: il processo decisionale finale deve rimanere un'attività a guida umana. Non è tuttavia opportuno estendere la classificazione dei sistemi di IA come ad alto rischio ai sistemi di IA destinati ad attività amministrative puramente accessorie, che non incidono sull'effettiva amministrazione della giustizia nei singoli casi, quali l'anonimizzazione o la </a:t>
            </a:r>
            <a:r>
              <a:rPr lang="it-IT" sz="1600" dirty="0" err="1"/>
              <a:t>pseudonimizzazione</a:t>
            </a:r>
            <a:r>
              <a:rPr lang="it-IT" sz="1600" dirty="0"/>
              <a:t> di decisioni, documenti o dati giudiziari, la comunicazione tra il personale, i compiti amministrativi</a:t>
            </a:r>
          </a:p>
        </p:txBody>
      </p:sp>
      <p:sp>
        <p:nvSpPr>
          <p:cNvPr id="4" name="Segnaposto testo 3">
            <a:extLst>
              <a:ext uri="{FF2B5EF4-FFF2-40B4-BE49-F238E27FC236}">
                <a16:creationId xmlns:a16="http://schemas.microsoft.com/office/drawing/2014/main" id="{87A64C99-F454-E15E-A979-A4560B50E0BA}"/>
              </a:ext>
            </a:extLst>
          </p:cNvPr>
          <p:cNvSpPr>
            <a:spLocks noGrp="1"/>
          </p:cNvSpPr>
          <p:nvPr>
            <p:ph type="body" sz="quarter" idx="11"/>
          </p:nvPr>
        </p:nvSpPr>
        <p:spPr/>
        <p:txBody>
          <a:bodyPr/>
          <a:lstStyle/>
          <a:p>
            <a:r>
              <a:rPr lang="it-IT" b="1" dirty="0"/>
              <a:t>Dipartimento di giurisprudenza</a:t>
            </a:r>
          </a:p>
        </p:txBody>
      </p:sp>
    </p:spTree>
    <p:extLst>
      <p:ext uri="{BB962C8B-B14F-4D97-AF65-F5344CB8AC3E}">
        <p14:creationId xmlns:p14="http://schemas.microsoft.com/office/powerpoint/2010/main" val="275282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AA1A82-EC68-73F5-C938-CF11A80C704E}"/>
              </a:ext>
            </a:extLst>
          </p:cNvPr>
          <p:cNvSpPr>
            <a:spLocks noGrp="1"/>
          </p:cNvSpPr>
          <p:nvPr>
            <p:ph type="ctrTitle"/>
          </p:nvPr>
        </p:nvSpPr>
        <p:spPr>
          <a:xfrm>
            <a:off x="506353" y="1073020"/>
            <a:ext cx="11189995" cy="606490"/>
          </a:xfrm>
        </p:spPr>
        <p:txBody>
          <a:bodyPr/>
          <a:lstStyle/>
          <a:p>
            <a:r>
              <a:rPr lang="it-IT" dirty="0"/>
              <a:t>Reg. 2024/1689: esempi di pratiche vietate</a:t>
            </a:r>
          </a:p>
        </p:txBody>
      </p:sp>
      <p:sp>
        <p:nvSpPr>
          <p:cNvPr id="3" name="Sottotitolo 2">
            <a:extLst>
              <a:ext uri="{FF2B5EF4-FFF2-40B4-BE49-F238E27FC236}">
                <a16:creationId xmlns:a16="http://schemas.microsoft.com/office/drawing/2014/main" id="{58F3A406-0888-2311-0038-E2B0CDCC5FE5}"/>
              </a:ext>
            </a:extLst>
          </p:cNvPr>
          <p:cNvSpPr>
            <a:spLocks noGrp="1"/>
          </p:cNvSpPr>
          <p:nvPr>
            <p:ph type="subTitle" idx="1"/>
          </p:nvPr>
        </p:nvSpPr>
        <p:spPr>
          <a:xfrm>
            <a:off x="498261" y="1797987"/>
            <a:ext cx="11189994" cy="3043910"/>
          </a:xfrm>
        </p:spPr>
        <p:txBody>
          <a:bodyPr/>
          <a:lstStyle/>
          <a:p>
            <a:pPr marL="228600" indent="-228600">
              <a:buAutoNum type="alphaLcParenR"/>
            </a:pPr>
            <a:r>
              <a:rPr lang="it-IT" sz="1200" dirty="0"/>
              <a:t>l'immissione sul mercato, la messa in servizio o l'uso di un sistema di IA che utilizza tecniche subliminali che agiscono senza che una persona ne sia consapevole o tecniche volutamente manipolative o ingannevoli aventi lo scopo o l'effetto di distorcere materialmente il comportamento di una persona o di un gruppo di persone, pregiudicando in modo considerevole la loro capacità di prendere una decisione informata, inducendole pertanto a prendere una decisione che non avrebbero altrimenti preso, in un modo che provochi o possa ragionevolmente provocare a tale persona, a un'altra persona o a un gruppo di persone un danno significativo; </a:t>
            </a:r>
          </a:p>
          <a:p>
            <a:pPr marL="228600" indent="-228600">
              <a:buAutoNum type="alphaLcParenR"/>
            </a:pPr>
            <a:r>
              <a:rPr lang="it-IT" sz="1200" dirty="0"/>
              <a:t>l'immissione sul mercato, la messa in servizio o l'uso di un sistema di IA che sfrutta le vulnerabilità di una persona fisica o di uno specifico gruppo di persone, dovute all'età, alla disabilità o a una specifica situazione sociale o economica, con l'obiettivo o l'effetto di distorcere materialmente il comportamento di tale persona o di una persona che appartiene a tale gruppo in un modo che provochi o possa ragionevolmente provocare a tale persona o a un'altra persona un danno significativo; </a:t>
            </a:r>
          </a:p>
          <a:p>
            <a:pPr marL="228600" indent="-228600">
              <a:buAutoNum type="alphaLcParenR"/>
            </a:pPr>
            <a:r>
              <a:rPr lang="it-IT" sz="1200" dirty="0"/>
              <a:t> l'immissione sul mercato, la messa in servizio o l'uso di sistemi di IA per la valutazione o la classificazione delle persone fisiche o di gruppi di persone per un determinato periodo di tempo sulla base del loro comportamento sociale o di caratteristiche personali o della personalità note, inferite o previste, in cui il punteggio sociale così ottenuto comporti il verificarsi di uno o di entrambi gli scenari seguenti: i) un trattamento pregiudizievole o sfavorevole di determinate persone fisiche o di gruppi di persone in contesti sociali che non sono collegati ai contesti in cui i dati sono stati originariamente generati o raccolti; ii) un trattamento pregiudizievole o sfavorevole di determinate persone fisiche o di gruppi di persone che sia ingiustificato o sproporzionato rispetto al loro comportamento sociale o alla sua gravità; </a:t>
            </a:r>
          </a:p>
          <a:p>
            <a:pPr marL="228600" indent="-228600">
              <a:buAutoNum type="alphaLcParenR"/>
            </a:pPr>
            <a:r>
              <a:rPr lang="it-IT" sz="1200" dirty="0"/>
              <a:t>l'immissione sul mercato, la messa in servizio per tale finalità specifica o l'uso di un sistema di IA per effettuare valutazioni del rischio relative a persone fisiche al fine di valutare o prevedere il rischio che una persona fisica commetta un reato, unicamente sulla base della profilazione di una persona fisica o della valutazione dei tratti e delle caratteristiche della personalità; tale divieto non si applica ai sistemi di IA utilizzati a sostegno della valutazione umana del coinvolgimento di una persona in un'attività criminosa, che si basa già su fatti oggettivi e verificabili direttamente connessi a un'attività criminosa</a:t>
            </a:r>
          </a:p>
        </p:txBody>
      </p:sp>
      <p:sp>
        <p:nvSpPr>
          <p:cNvPr id="4" name="Segnaposto testo 3">
            <a:extLst>
              <a:ext uri="{FF2B5EF4-FFF2-40B4-BE49-F238E27FC236}">
                <a16:creationId xmlns:a16="http://schemas.microsoft.com/office/drawing/2014/main" id="{CF1D5343-C6B7-D302-8430-8D2079F58CBB}"/>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204407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453205-4ABE-0868-DCDA-D4E938995A73}"/>
              </a:ext>
            </a:extLst>
          </p:cNvPr>
          <p:cNvSpPr>
            <a:spLocks noGrp="1"/>
          </p:cNvSpPr>
          <p:nvPr>
            <p:ph type="ctrTitle"/>
          </p:nvPr>
        </p:nvSpPr>
        <p:spPr>
          <a:xfrm>
            <a:off x="506353" y="1253122"/>
            <a:ext cx="11189995" cy="724967"/>
          </a:xfrm>
        </p:spPr>
        <p:txBody>
          <a:bodyPr/>
          <a:lstStyle/>
          <a:p>
            <a:r>
              <a:rPr lang="it-IT" dirty="0"/>
              <a:t>Reg. 2024/1689: Sistemi ad alto rischio</a:t>
            </a:r>
          </a:p>
        </p:txBody>
      </p:sp>
      <p:sp>
        <p:nvSpPr>
          <p:cNvPr id="3" name="Sottotitolo 2">
            <a:extLst>
              <a:ext uri="{FF2B5EF4-FFF2-40B4-BE49-F238E27FC236}">
                <a16:creationId xmlns:a16="http://schemas.microsoft.com/office/drawing/2014/main" id="{787F8996-E91B-32A0-30B4-A66A5EECA86A}"/>
              </a:ext>
            </a:extLst>
          </p:cNvPr>
          <p:cNvSpPr>
            <a:spLocks noGrp="1"/>
          </p:cNvSpPr>
          <p:nvPr>
            <p:ph type="subTitle" idx="1"/>
          </p:nvPr>
        </p:nvSpPr>
        <p:spPr>
          <a:xfrm>
            <a:off x="498261" y="1978089"/>
            <a:ext cx="11189994" cy="2799183"/>
          </a:xfrm>
        </p:spPr>
        <p:txBody>
          <a:bodyPr/>
          <a:lstStyle/>
          <a:p>
            <a:pPr marL="457200" indent="-457200">
              <a:buAutoNum type="arabicPeriod"/>
            </a:pPr>
            <a:r>
              <a:rPr lang="it-IT" sz="1800" dirty="0"/>
              <a:t>In relazione ai sistemi di IA ad alto rischio è istituito, attuato, documentato e mantenuto un sistema di gestione dei rischi.</a:t>
            </a:r>
          </a:p>
          <a:p>
            <a:pPr marL="457200" indent="-457200">
              <a:buAutoNum type="arabicPeriod"/>
            </a:pPr>
            <a:r>
              <a:rPr lang="it-IT" sz="1800" dirty="0"/>
              <a:t> 2. Il sistema di gestione dei rischi è inteso come un processo iterativo continuo pianificato ed eseguito nel corso dell'intero ciclo di vita di un sistema di IA ad alto rischio, che richiede un riesame e un aggiornamento costanti e sistematici. Esso comprende le fasi seguenti: a) identificazione e analisi dei rischi noti e ragionevolmente prevedibili che il sistema di IA ad alto rischio può porre per la salute, la sicurezza e i diritti fondamentali quando il sistema di IA ad alto rischio è utilizzato conformemente alla sua finalità prevista; b) stima e valutazione dei rischi che possono emergere quando il sistema di IA ad alto rischio è usato conformemente alla sua finalità prevista e in condizioni di uso improprio ragionevolmente prevedibile; c) valutazione di altri eventuali rischi derivanti dall'analisi dei dati raccolti dal sistema di monitoraggio successivo all'immissione sul mercato di cui all'articolo 72; d) adozione di misure di gestione dei rischi opportune e mirate intese ad affrontare i rischi individuati ai sensi della lettera a).</a:t>
            </a:r>
          </a:p>
        </p:txBody>
      </p:sp>
      <p:sp>
        <p:nvSpPr>
          <p:cNvPr id="4" name="Segnaposto testo 3">
            <a:extLst>
              <a:ext uri="{FF2B5EF4-FFF2-40B4-BE49-F238E27FC236}">
                <a16:creationId xmlns:a16="http://schemas.microsoft.com/office/drawing/2014/main" id="{CEF721A4-F3B5-4148-4653-E3FED60D7B07}"/>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350318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056474-86ED-6586-7BEF-88D3C8A7A039}"/>
              </a:ext>
            </a:extLst>
          </p:cNvPr>
          <p:cNvSpPr>
            <a:spLocks noGrp="1"/>
          </p:cNvSpPr>
          <p:nvPr>
            <p:ph type="ctrTitle"/>
          </p:nvPr>
        </p:nvSpPr>
        <p:spPr>
          <a:xfrm>
            <a:off x="506353" y="1672314"/>
            <a:ext cx="11189995" cy="470898"/>
          </a:xfrm>
        </p:spPr>
        <p:txBody>
          <a:bodyPr/>
          <a:lstStyle/>
          <a:p>
            <a:r>
              <a:rPr lang="it-IT" sz="3400" dirty="0"/>
              <a:t>Sistemi ad alto rischio: trasparenza e sorveglianza umana</a:t>
            </a:r>
          </a:p>
        </p:txBody>
      </p:sp>
      <p:sp>
        <p:nvSpPr>
          <p:cNvPr id="3" name="Sottotitolo 2">
            <a:extLst>
              <a:ext uri="{FF2B5EF4-FFF2-40B4-BE49-F238E27FC236}">
                <a16:creationId xmlns:a16="http://schemas.microsoft.com/office/drawing/2014/main" id="{85E19DBB-1D84-2DA3-6255-FC4711641F31}"/>
              </a:ext>
            </a:extLst>
          </p:cNvPr>
          <p:cNvSpPr>
            <a:spLocks noGrp="1"/>
          </p:cNvSpPr>
          <p:nvPr>
            <p:ph type="subTitle" idx="1"/>
          </p:nvPr>
        </p:nvSpPr>
        <p:spPr>
          <a:xfrm>
            <a:off x="498261" y="2243181"/>
            <a:ext cx="11189994" cy="2749471"/>
          </a:xfrm>
        </p:spPr>
        <p:txBody>
          <a:bodyPr/>
          <a:lstStyle/>
          <a:p>
            <a:r>
              <a:rPr lang="it-IT" sz="1800" dirty="0"/>
              <a:t>- I sistemi di IA ad alto rischio sono progettati e sviluppati in modo tale da garantire che il loro funzionamento sia sufficientemente trasparente da consentire ai </a:t>
            </a:r>
            <a:r>
              <a:rPr lang="it-IT" sz="1800" dirty="0" err="1"/>
              <a:t>deployer</a:t>
            </a:r>
            <a:r>
              <a:rPr lang="it-IT" sz="1800" dirty="0"/>
              <a:t> di interpretare l'output del sistema e utilizzarlo adeguatamente. Sono garantiti un tipo e un livello di trasparenza adeguati, che consentano di conseguire il rispetto dei pertinenti obblighi del fornitore e del </a:t>
            </a:r>
            <a:r>
              <a:rPr lang="it-IT" sz="1800" dirty="0" err="1"/>
              <a:t>deployer</a:t>
            </a:r>
            <a:r>
              <a:rPr lang="it-IT" sz="1800" dirty="0"/>
              <a:t> di cui alla sezione 3.</a:t>
            </a:r>
          </a:p>
          <a:p>
            <a:r>
              <a:rPr lang="it-IT" sz="1800" dirty="0"/>
              <a:t>- I sistemi di IA ad alto rischio sono progettati e sviluppati, anche con strumenti di interfaccia uomo-macchina adeguati, in modo tale da poter essere efficacemente supervisionati da persone fisiche durante il periodo in cui sono in uso. </a:t>
            </a:r>
          </a:p>
          <a:p>
            <a:r>
              <a:rPr lang="it-IT" sz="1800" dirty="0"/>
              <a:t>- La sorveglianza umana mira a prevenire o ridurre al minimo i rischi per la salute, la sicurezza o i diritti fondamentali che possono emergere quando un sistema di IA ad alto rischio è utilizzato conformemente alla sua finalità prevista o in condizioni di uso improprio ragionevolmente prevedibile, in particolare qualora tali rischi persistano nonostante l'applicazione di altri requisiti di cui alla presente sezione.</a:t>
            </a:r>
          </a:p>
        </p:txBody>
      </p:sp>
      <p:sp>
        <p:nvSpPr>
          <p:cNvPr id="4" name="Segnaposto testo 3">
            <a:extLst>
              <a:ext uri="{FF2B5EF4-FFF2-40B4-BE49-F238E27FC236}">
                <a16:creationId xmlns:a16="http://schemas.microsoft.com/office/drawing/2014/main" id="{EC277D25-9E87-9804-98CC-78147544D9CD}"/>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291259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AEE3E5-044E-C378-14F6-0711F65F9DB3}"/>
              </a:ext>
            </a:extLst>
          </p:cNvPr>
          <p:cNvSpPr>
            <a:spLocks noGrp="1"/>
          </p:cNvSpPr>
          <p:nvPr>
            <p:ph type="ctrTitle"/>
          </p:nvPr>
        </p:nvSpPr>
        <p:spPr>
          <a:xfrm>
            <a:off x="506353" y="1672314"/>
            <a:ext cx="11189995" cy="470898"/>
          </a:xfrm>
        </p:spPr>
        <p:txBody>
          <a:bodyPr/>
          <a:lstStyle/>
          <a:p>
            <a:r>
              <a:rPr lang="it-IT" sz="3400" dirty="0"/>
              <a:t>Obblighi dei </a:t>
            </a:r>
            <a:r>
              <a:rPr lang="it-IT" sz="3400" dirty="0" err="1"/>
              <a:t>deployer</a:t>
            </a:r>
            <a:r>
              <a:rPr lang="it-IT" sz="3400" dirty="0"/>
              <a:t> dei sistemi di IA ad alto rischio (art 26)</a:t>
            </a:r>
          </a:p>
        </p:txBody>
      </p:sp>
      <p:sp>
        <p:nvSpPr>
          <p:cNvPr id="3" name="Sottotitolo 2">
            <a:extLst>
              <a:ext uri="{FF2B5EF4-FFF2-40B4-BE49-F238E27FC236}">
                <a16:creationId xmlns:a16="http://schemas.microsoft.com/office/drawing/2014/main" id="{D15F7C22-604E-071F-C848-1C7409545113}"/>
              </a:ext>
            </a:extLst>
          </p:cNvPr>
          <p:cNvSpPr>
            <a:spLocks noGrp="1"/>
          </p:cNvSpPr>
          <p:nvPr>
            <p:ph type="subTitle" idx="1"/>
          </p:nvPr>
        </p:nvSpPr>
        <p:spPr>
          <a:xfrm>
            <a:off x="498261" y="2143212"/>
            <a:ext cx="11189994" cy="3594830"/>
          </a:xfrm>
        </p:spPr>
        <p:txBody>
          <a:bodyPr/>
          <a:lstStyle/>
          <a:p>
            <a:pPr marL="285750" indent="-285750">
              <a:buFontTx/>
              <a:buChar char="-"/>
            </a:pPr>
            <a:r>
              <a:rPr lang="it-IT" sz="1200" dirty="0"/>
              <a:t>I </a:t>
            </a:r>
            <a:r>
              <a:rPr lang="it-IT" sz="1200" dirty="0" err="1"/>
              <a:t>deployer</a:t>
            </a:r>
            <a:r>
              <a:rPr lang="it-IT" sz="1200" dirty="0"/>
              <a:t> di sistemi di IA ad alto rischio adottano idonee misure tecniche e organizzative per garantire di utilizzare tali sistemi conformemente alle istruzioni per l'uso che accompagnano i sistemi</a:t>
            </a:r>
          </a:p>
          <a:p>
            <a:pPr marL="285750" indent="-285750">
              <a:buFontTx/>
              <a:buChar char="-"/>
            </a:pPr>
            <a:r>
              <a:rPr lang="it-IT" sz="1200" dirty="0"/>
              <a:t>I </a:t>
            </a:r>
            <a:r>
              <a:rPr lang="it-IT" sz="1200" dirty="0" err="1"/>
              <a:t>deployer</a:t>
            </a:r>
            <a:r>
              <a:rPr lang="it-IT" sz="1200" dirty="0"/>
              <a:t> affidano la sorveglianza umana a persone fisiche che dispongono della competenza, della formazione e dell'autorità necessarie nonché del sostegno necessario.</a:t>
            </a:r>
          </a:p>
          <a:p>
            <a:pPr marL="285750" indent="-285750">
              <a:buFontTx/>
              <a:buChar char="-"/>
            </a:pPr>
            <a:r>
              <a:rPr lang="it-IT" sz="1200" dirty="0"/>
              <a:t>Fatti salvi i paragrafi 1 e 2, nella misura in cui esercita il controllo sui dati di input, il </a:t>
            </a:r>
            <a:r>
              <a:rPr lang="it-IT" sz="1200" dirty="0" err="1"/>
              <a:t>deployer</a:t>
            </a:r>
            <a:r>
              <a:rPr lang="it-IT" sz="1200" dirty="0"/>
              <a:t> garantisce che tali dati di input siano pertinenti e sufficientemente rappresentativi alla luce della finalità prevista del sistema di IA ad alto rischio</a:t>
            </a:r>
          </a:p>
          <a:p>
            <a:pPr marL="285750" indent="-285750">
              <a:buFontTx/>
              <a:buChar char="-"/>
            </a:pPr>
            <a:r>
              <a:rPr lang="it-IT" sz="1200" dirty="0"/>
              <a:t>I </a:t>
            </a:r>
            <a:r>
              <a:rPr lang="it-IT" sz="1200" dirty="0" err="1"/>
              <a:t>deployer</a:t>
            </a:r>
            <a:r>
              <a:rPr lang="it-IT" sz="1200" dirty="0"/>
              <a:t> monitorano il funzionamento del sistema di IA ad alto rischio sulla base delle istruzioni per l'uso e, se del caso, informano i fornitori a tale riguardo conformemente all'articolo 72. Qualora abbiano motivo di ritenere che l'uso del sistema di IA ad alto rischio in conformità delle istruzioni possa comportare che il sistema di IA presenti un rischio ai sensi dell'articolo 79, paragrafo 1, i </a:t>
            </a:r>
            <a:r>
              <a:rPr lang="it-IT" sz="1200" dirty="0" err="1"/>
              <a:t>deployer</a:t>
            </a:r>
            <a:r>
              <a:rPr lang="it-IT" sz="1200" dirty="0"/>
              <a:t> ne informano, senza indebito ritardo, il fornitore o il distributore e la pertinente autorità di vigilanza del mercato e sospendono l'uso di tale sistema. Qualora abbiano individuato un incidente grave, i </a:t>
            </a:r>
            <a:r>
              <a:rPr lang="it-IT" sz="1200" dirty="0" err="1"/>
              <a:t>deployer</a:t>
            </a:r>
            <a:r>
              <a:rPr lang="it-IT" sz="1200" dirty="0"/>
              <a:t> ne informano immediatamente anche il fornitore, in primo luogo, e successivamente l'importatore o il distributore e le pertinenti autorità di vigilanza del mercato. Nel caso in cui il </a:t>
            </a:r>
            <a:r>
              <a:rPr lang="it-IT" sz="1200" dirty="0" err="1"/>
              <a:t>deployer</a:t>
            </a:r>
            <a:r>
              <a:rPr lang="it-IT" sz="1200" dirty="0"/>
              <a:t> non sia in grado di raggiungere il fornitore, si applica </a:t>
            </a:r>
            <a:r>
              <a:rPr lang="it-IT" sz="1200" dirty="0" err="1"/>
              <a:t>mutatis</a:t>
            </a:r>
            <a:r>
              <a:rPr lang="it-IT" sz="1200" dirty="0"/>
              <a:t> </a:t>
            </a:r>
            <a:r>
              <a:rPr lang="it-IT" sz="1200" dirty="0" err="1"/>
              <a:t>mutandis</a:t>
            </a:r>
            <a:r>
              <a:rPr lang="it-IT" sz="1200" dirty="0"/>
              <a:t> l'articolo 73. Tale obbligo non riguarda i dati operativi sensibili dei </a:t>
            </a:r>
            <a:r>
              <a:rPr lang="it-IT" sz="1200" dirty="0" err="1"/>
              <a:t>deployer</a:t>
            </a:r>
            <a:r>
              <a:rPr lang="it-IT" sz="1200" dirty="0"/>
              <a:t> dei sistemi di IA che sono autorità di contrasto</a:t>
            </a:r>
          </a:p>
          <a:p>
            <a:pPr marL="285750" indent="-285750">
              <a:buFontTx/>
              <a:buChar char="-"/>
            </a:pPr>
            <a:r>
              <a:rPr lang="it-IT" sz="1200" dirty="0"/>
              <a:t>I </a:t>
            </a:r>
            <a:r>
              <a:rPr lang="it-IT" sz="1200" dirty="0" err="1"/>
              <a:t>deployer</a:t>
            </a:r>
            <a:r>
              <a:rPr lang="it-IT" sz="1200" dirty="0"/>
              <a:t> di sistemi di IA ad alto rischio che sono autorità pubbliche o istituzioni, organi e organismi dell'Unione rispettano gli obblighi di registrazione di cui all'articolo 49. Ove accertino che il sistema di IA ad alto rischio che intendono utilizzare non è stato registrato nella banca dati dell'UE di cui all'articolo 71, tali </a:t>
            </a:r>
            <a:r>
              <a:rPr lang="it-IT" sz="1200" dirty="0" err="1"/>
              <a:t>deployer</a:t>
            </a:r>
            <a:r>
              <a:rPr lang="it-IT" sz="1200" dirty="0"/>
              <a:t> non utilizzano tale sistema e ne informano il fornitore o il distributore.</a:t>
            </a:r>
          </a:p>
          <a:p>
            <a:endParaRPr lang="it-IT" sz="1800" dirty="0"/>
          </a:p>
          <a:p>
            <a:endParaRPr lang="it-IT" sz="1800" dirty="0"/>
          </a:p>
        </p:txBody>
      </p:sp>
      <p:sp>
        <p:nvSpPr>
          <p:cNvPr id="4" name="Segnaposto testo 3">
            <a:extLst>
              <a:ext uri="{FF2B5EF4-FFF2-40B4-BE49-F238E27FC236}">
                <a16:creationId xmlns:a16="http://schemas.microsoft.com/office/drawing/2014/main" id="{F5F791DB-0F3F-B0E1-6E56-241C59787C4E}"/>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1777870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350378-8BCF-EE34-70FD-CF46DD2A10B0}"/>
              </a:ext>
            </a:extLst>
          </p:cNvPr>
          <p:cNvSpPr>
            <a:spLocks noGrp="1"/>
          </p:cNvSpPr>
          <p:nvPr>
            <p:ph type="ctrTitle"/>
          </p:nvPr>
        </p:nvSpPr>
        <p:spPr>
          <a:xfrm>
            <a:off x="506353" y="1672314"/>
            <a:ext cx="11189995" cy="360099"/>
          </a:xfrm>
        </p:spPr>
        <p:txBody>
          <a:bodyPr/>
          <a:lstStyle/>
          <a:p>
            <a:r>
              <a:rPr lang="it-IT" sz="2600" dirty="0"/>
              <a:t>Valutazione d'impatto sui diritti fondamentali per i sistemi di IA ad alto rischio</a:t>
            </a:r>
          </a:p>
        </p:txBody>
      </p:sp>
      <p:sp>
        <p:nvSpPr>
          <p:cNvPr id="3" name="Sottotitolo 2">
            <a:extLst>
              <a:ext uri="{FF2B5EF4-FFF2-40B4-BE49-F238E27FC236}">
                <a16:creationId xmlns:a16="http://schemas.microsoft.com/office/drawing/2014/main" id="{1BB436DB-18B2-560F-6948-31ECA615DF0D}"/>
              </a:ext>
            </a:extLst>
          </p:cNvPr>
          <p:cNvSpPr>
            <a:spLocks noGrp="1"/>
          </p:cNvSpPr>
          <p:nvPr>
            <p:ph type="subTitle" idx="1"/>
          </p:nvPr>
        </p:nvSpPr>
        <p:spPr>
          <a:xfrm>
            <a:off x="498261" y="2243181"/>
            <a:ext cx="11189994" cy="2437590"/>
          </a:xfrm>
        </p:spPr>
        <p:txBody>
          <a:bodyPr/>
          <a:lstStyle/>
          <a:p>
            <a:r>
              <a:rPr lang="it-IT" sz="1600" dirty="0"/>
              <a:t>Prima di utilizzare un sistema di IA ad alto rischio di cui all'articolo 6, paragrafo 2, ad eccezione dei sistemi di IA ad alto rischio destinati a essere usati nel settore elencati nell'allegato III, punto 2, i </a:t>
            </a:r>
            <a:r>
              <a:rPr lang="it-IT" sz="1600" dirty="0" err="1"/>
              <a:t>deployer</a:t>
            </a:r>
            <a:r>
              <a:rPr lang="it-IT" sz="1600" dirty="0"/>
              <a:t> che sono organismi di diritto pubblico o sono enti privati che forniscono servizi pubblici e i </a:t>
            </a:r>
            <a:r>
              <a:rPr lang="it-IT" sz="1600" dirty="0" err="1"/>
              <a:t>deployer</a:t>
            </a:r>
            <a:r>
              <a:rPr lang="it-IT" sz="1600" dirty="0"/>
              <a:t> di sistemi di IA ad alto rischio di cui all'allegato III, punto 5, lettere b) e c), effettuano una valutazione dell'impatto sui diritti fondamentali che l'uso di tale sistema può produrre. A tal fine, i </a:t>
            </a:r>
            <a:r>
              <a:rPr lang="it-IT" sz="1600" dirty="0" err="1"/>
              <a:t>deployer</a:t>
            </a:r>
            <a:r>
              <a:rPr lang="it-IT" sz="1600" dirty="0"/>
              <a:t> effettuano una valutazione che comprende gli elementi seguenti: a) una descrizione dei processi del </a:t>
            </a:r>
            <a:r>
              <a:rPr lang="it-IT" sz="1600" dirty="0" err="1"/>
              <a:t>deployer</a:t>
            </a:r>
            <a:r>
              <a:rPr lang="it-IT" sz="1600" dirty="0"/>
              <a:t> in cui il sistema di IA ad alto rischio sarà utilizzato in linea con la sua finalità prevista; b) una descrizione del periodo di tempo entro il quale ciascun sistema di IA ad alto rischio è destinato a essere utilizzato e con che frequenza; c) le categorie di persone fisiche e gruppi verosimilmente interessati dal suo uso nel contesto specifico; d) i rischi specifici di danno che possono incidere sulle categorie di persone fisiche o sui gruppi di persone individuati a norma della lettera c), del presente paragrafo tenendo conto delle informazioni trasmesse dal fornitore a norma dell'articolo 13; e) una descrizione dell'attuazione delle misure di sorveglianza umana, secondo le istruzioni per l'uso; f) le misure da adottare qualora tali rischi si concretizzino, comprese le disposizioni relative alla governance interna e ai meccanismi di reclamo</a:t>
            </a:r>
          </a:p>
        </p:txBody>
      </p:sp>
      <p:sp>
        <p:nvSpPr>
          <p:cNvPr id="4" name="Segnaposto testo 3">
            <a:extLst>
              <a:ext uri="{FF2B5EF4-FFF2-40B4-BE49-F238E27FC236}">
                <a16:creationId xmlns:a16="http://schemas.microsoft.com/office/drawing/2014/main" id="{9CEC6638-E5CE-51B1-7DC0-35363AC14676}"/>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3880095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DD5409-870F-7116-C7F3-F331B70F9DE9}"/>
              </a:ext>
            </a:extLst>
          </p:cNvPr>
          <p:cNvSpPr>
            <a:spLocks noGrp="1"/>
          </p:cNvSpPr>
          <p:nvPr>
            <p:ph type="ctrTitle"/>
          </p:nvPr>
        </p:nvSpPr>
        <p:spPr/>
        <p:txBody>
          <a:bodyPr/>
          <a:lstStyle/>
          <a:p>
            <a:r>
              <a:rPr lang="it-IT" dirty="0"/>
              <a:t>Diritto alla spiegazione dei singoli processi decisionali</a:t>
            </a:r>
          </a:p>
        </p:txBody>
      </p:sp>
      <p:sp>
        <p:nvSpPr>
          <p:cNvPr id="3" name="Sottotitolo 2">
            <a:extLst>
              <a:ext uri="{FF2B5EF4-FFF2-40B4-BE49-F238E27FC236}">
                <a16:creationId xmlns:a16="http://schemas.microsoft.com/office/drawing/2014/main" id="{6A84A900-EFC5-F61E-274E-81CCCF90D602}"/>
              </a:ext>
            </a:extLst>
          </p:cNvPr>
          <p:cNvSpPr>
            <a:spLocks noGrp="1"/>
          </p:cNvSpPr>
          <p:nvPr>
            <p:ph type="subTitle" idx="1"/>
          </p:nvPr>
        </p:nvSpPr>
        <p:spPr>
          <a:xfrm>
            <a:off x="498261" y="2243181"/>
            <a:ext cx="11189994" cy="2132892"/>
          </a:xfrm>
        </p:spPr>
        <p:txBody>
          <a:bodyPr/>
          <a:lstStyle/>
          <a:p>
            <a:r>
              <a:rPr lang="it-IT" sz="2200" dirty="0"/>
              <a:t>Qualsiasi persona interessata oggetto di una decisione adottata dal </a:t>
            </a:r>
            <a:r>
              <a:rPr lang="it-IT" sz="2200" dirty="0" err="1"/>
              <a:t>deployer</a:t>
            </a:r>
            <a:r>
              <a:rPr lang="it-IT" sz="2200" dirty="0"/>
              <a:t> sulla base dell'output di un sistema di IA ad alto rischio elencato nell'allegato III, ad eccezione dei sistemi elencati al punto 2 dello stesso, e che produca effetti giuridici o in modo analogo incida significativamente su tale persona in un modo che essa ritenga avere un impatto negativo sulla sua salute, sulla sua sicurezza o sui suoi diritti fondamentali ha il diritto di ottenere dal </a:t>
            </a:r>
            <a:r>
              <a:rPr lang="it-IT" sz="2200" dirty="0" err="1"/>
              <a:t>deployer</a:t>
            </a:r>
            <a:r>
              <a:rPr lang="it-IT" sz="2200" dirty="0"/>
              <a:t> spiegazioni chiare e significative sul ruolo del sistema di IA nella procedura decisionale e sui principali elementi della decisione adottata</a:t>
            </a:r>
          </a:p>
        </p:txBody>
      </p:sp>
      <p:sp>
        <p:nvSpPr>
          <p:cNvPr id="4" name="Segnaposto testo 3">
            <a:extLst>
              <a:ext uri="{FF2B5EF4-FFF2-40B4-BE49-F238E27FC236}">
                <a16:creationId xmlns:a16="http://schemas.microsoft.com/office/drawing/2014/main" id="{6D3CDE5E-8AA8-A98A-1EE8-7E3B985C7A70}"/>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1674206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389306-AB99-3274-48AD-6517B521A9A3}"/>
              </a:ext>
            </a:extLst>
          </p:cNvPr>
          <p:cNvSpPr>
            <a:spLocks noGrp="1"/>
          </p:cNvSpPr>
          <p:nvPr>
            <p:ph type="ctrTitle"/>
          </p:nvPr>
        </p:nvSpPr>
        <p:spPr/>
        <p:txBody>
          <a:bodyPr/>
          <a:lstStyle/>
          <a:p>
            <a:r>
              <a:rPr lang="it-IT" dirty="0"/>
              <a:t>Spazi di sperimentazione normativa per l’IA (art. 57)</a:t>
            </a:r>
          </a:p>
        </p:txBody>
      </p:sp>
      <p:sp>
        <p:nvSpPr>
          <p:cNvPr id="3" name="Sottotitolo 2">
            <a:extLst>
              <a:ext uri="{FF2B5EF4-FFF2-40B4-BE49-F238E27FC236}">
                <a16:creationId xmlns:a16="http://schemas.microsoft.com/office/drawing/2014/main" id="{92691965-54C1-75D7-C9E8-3C5BDA2791F4}"/>
              </a:ext>
            </a:extLst>
          </p:cNvPr>
          <p:cNvSpPr>
            <a:spLocks noGrp="1"/>
          </p:cNvSpPr>
          <p:nvPr>
            <p:ph type="subTitle" idx="1"/>
          </p:nvPr>
        </p:nvSpPr>
        <p:spPr>
          <a:xfrm>
            <a:off x="498261" y="2243181"/>
            <a:ext cx="11189994" cy="2565831"/>
          </a:xfrm>
        </p:spPr>
        <p:txBody>
          <a:bodyPr/>
          <a:lstStyle/>
          <a:p>
            <a:r>
              <a:rPr lang="it-IT" sz="1600" dirty="0"/>
              <a:t>Gli Stati membri provvedono affinché le loro autorità competenti istituiscano almeno uno spazio di sperimentazione normativa per l'IA a livello nazionale, che sia operativo entro il 2 agosto 2026. Tale spazio di sperimentazione può essere inoltre istituito congiuntamente con le autorità competenti di altri Stati membri. La Commissione può fornire assistenza tecnica, consulenza e strumenti per l'istituzione e il funzionamento degli spazi di sperimentazione normativa per l'IA. L'obbligo di cui al primo comma può essere soddisfatto anche partecipando a uno spazio di sperimentazione esistente nella misura in cui tale partecipazione fornisca un livello equivalente di copertura nazionale per gli Stati membri partecipanti.</a:t>
            </a:r>
          </a:p>
          <a:p>
            <a:r>
              <a:rPr lang="it-IT" sz="1600" dirty="0"/>
              <a:t>Gli spazi di sperimentazione normativa per l'IA istituiti a norma del paragrafo 1 garantiscono un ambiente controllato che promuove l'innovazione e facilita lo sviluppo, l'addestramento, la sperimentazione e la convalida di sistemi di IA innovativi per un periodo di tempo limitato prima della loro immissione sul mercato o della loro messa in servizio conformemente a un piano specifico dello spazio di sperimentazione concordato tra i fornitori o i potenziali fornitori e l’autorità competente. Tali spazi di sperimentazione possono comprendere prove in condizioni reali soggette a controllo nei medesimi spazi.</a:t>
            </a:r>
          </a:p>
        </p:txBody>
      </p:sp>
      <p:sp>
        <p:nvSpPr>
          <p:cNvPr id="4" name="Segnaposto testo 3">
            <a:extLst>
              <a:ext uri="{FF2B5EF4-FFF2-40B4-BE49-F238E27FC236}">
                <a16:creationId xmlns:a16="http://schemas.microsoft.com/office/drawing/2014/main" id="{1E491415-AC49-3969-FBFA-AD219423B501}"/>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1929542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1E05C0-F907-88C1-F46B-3999A41D868C}"/>
              </a:ext>
            </a:extLst>
          </p:cNvPr>
          <p:cNvSpPr>
            <a:spLocks noGrp="1"/>
          </p:cNvSpPr>
          <p:nvPr>
            <p:ph type="ctrTitle"/>
          </p:nvPr>
        </p:nvSpPr>
        <p:spPr/>
        <p:txBody>
          <a:bodyPr/>
          <a:lstStyle/>
          <a:p>
            <a:r>
              <a:rPr lang="it-IT" dirty="0"/>
              <a:t>Lo Sapio: perché AI ACT</a:t>
            </a:r>
          </a:p>
        </p:txBody>
      </p:sp>
      <p:sp>
        <p:nvSpPr>
          <p:cNvPr id="3" name="Sottotitolo 2">
            <a:extLst>
              <a:ext uri="{FF2B5EF4-FFF2-40B4-BE49-F238E27FC236}">
                <a16:creationId xmlns:a16="http://schemas.microsoft.com/office/drawing/2014/main" id="{BD0B6A79-D3A8-5B57-C74F-3D28E7B93A45}"/>
              </a:ext>
            </a:extLst>
          </p:cNvPr>
          <p:cNvSpPr>
            <a:spLocks noGrp="1"/>
          </p:cNvSpPr>
          <p:nvPr>
            <p:ph type="subTitle" idx="1"/>
          </p:nvPr>
        </p:nvSpPr>
        <p:spPr>
          <a:xfrm>
            <a:off x="498261" y="2243181"/>
            <a:ext cx="11189994" cy="2648930"/>
          </a:xfrm>
        </p:spPr>
        <p:txBody>
          <a:bodyPr/>
          <a:lstStyle/>
          <a:p>
            <a:r>
              <a:rPr lang="it-IT" sz="2600" dirty="0"/>
              <a:t>«Lo scopo è creare, attraverso le regole giuridiche, un punto di equilibrio tra sviluppo dell’innovazione tecnologia e tutela dei valori fondanti l’ordinamento giuridico europeo che i rischi associati ai sistemi e modelli di IA, specie di quelli più avanzati di Deep Learning, sollevano: autodeterminazione, privacy, salute, sicurezza, discriminazione e aumento delle disuguaglianze, partecipazione alla vita democratica, giusto processo, oscurità dei processi decisionali, disinformazione»</a:t>
            </a:r>
          </a:p>
          <a:p>
            <a:r>
              <a:rPr lang="it-IT" sz="2600" dirty="0"/>
              <a:t>Scopi non dichiarati: </a:t>
            </a:r>
            <a:r>
              <a:rPr lang="it-IT" sz="1600" dirty="0"/>
              <a:t>evitare la frammentazione disciplinare tra i diversi Stati membri e ripetere il cd. </a:t>
            </a:r>
            <a:r>
              <a:rPr lang="it-IT" sz="1600" dirty="0" err="1"/>
              <a:t>Brussel</a:t>
            </a:r>
            <a:r>
              <a:rPr lang="it-IT" sz="1600" dirty="0"/>
              <a:t> </a:t>
            </a:r>
            <a:r>
              <a:rPr lang="it-IT" sz="1600" dirty="0" err="1"/>
              <a:t>Effect</a:t>
            </a:r>
            <a:endParaRPr lang="it-IT" sz="1600" dirty="0"/>
          </a:p>
        </p:txBody>
      </p:sp>
      <p:sp>
        <p:nvSpPr>
          <p:cNvPr id="4" name="Segnaposto testo 3">
            <a:extLst>
              <a:ext uri="{FF2B5EF4-FFF2-40B4-BE49-F238E27FC236}">
                <a16:creationId xmlns:a16="http://schemas.microsoft.com/office/drawing/2014/main" id="{BC3DDD4C-4469-C95D-0B56-EC6C7660E288}"/>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282150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F8D81E-78C7-23A1-5E66-249BFE867B50}"/>
              </a:ext>
            </a:extLst>
          </p:cNvPr>
          <p:cNvSpPr>
            <a:spLocks noGrp="1"/>
          </p:cNvSpPr>
          <p:nvPr>
            <p:ph type="ctrTitle"/>
          </p:nvPr>
        </p:nvSpPr>
        <p:spPr/>
        <p:txBody>
          <a:bodyPr/>
          <a:lstStyle/>
          <a:p>
            <a:r>
              <a:rPr lang="it-IT" dirty="0"/>
              <a:t>Lo sapio: IA e concetto di autonomia</a:t>
            </a:r>
          </a:p>
        </p:txBody>
      </p:sp>
      <p:sp>
        <p:nvSpPr>
          <p:cNvPr id="3" name="Sottotitolo 2">
            <a:extLst>
              <a:ext uri="{FF2B5EF4-FFF2-40B4-BE49-F238E27FC236}">
                <a16:creationId xmlns:a16="http://schemas.microsoft.com/office/drawing/2014/main" id="{6DA7DCFB-A4D0-1D2E-2159-AAE1B44E16F3}"/>
              </a:ext>
            </a:extLst>
          </p:cNvPr>
          <p:cNvSpPr>
            <a:spLocks noGrp="1"/>
          </p:cNvSpPr>
          <p:nvPr>
            <p:ph type="subTitle" idx="1"/>
          </p:nvPr>
        </p:nvSpPr>
        <p:spPr>
          <a:xfrm>
            <a:off x="498261" y="2243181"/>
            <a:ext cx="11189994" cy="2551981"/>
          </a:xfrm>
        </p:spPr>
        <p:txBody>
          <a:bodyPr/>
          <a:lstStyle/>
          <a:p>
            <a:r>
              <a:rPr lang="it-IT" sz="2500" dirty="0"/>
              <a:t>«È l’autonomia, come emerge dalla definizione dell’articolo 3, la vera novità delle tecnologie ascrivibili all’area dell’IA»</a:t>
            </a:r>
          </a:p>
          <a:p>
            <a:r>
              <a:rPr lang="it-IT" sz="2500" dirty="0"/>
              <a:t>«L’autonomia dei sistemi di IA, perno della sua definizione giuridica, si riflette però, come in un gioco di specchi, su uno dei principi chiave della cd. legalità algoritmica, quello della “non esclusività algoritmica” o della sorveglianza umana, in tutte le sue plurime denominazioni, compresa quella presa a prestito dalle scienze informatiche del Human-in-the-loop»</a:t>
            </a:r>
          </a:p>
        </p:txBody>
      </p:sp>
      <p:sp>
        <p:nvSpPr>
          <p:cNvPr id="4" name="Segnaposto testo 3">
            <a:extLst>
              <a:ext uri="{FF2B5EF4-FFF2-40B4-BE49-F238E27FC236}">
                <a16:creationId xmlns:a16="http://schemas.microsoft.com/office/drawing/2014/main" id="{9C3DEE5D-9E13-D692-C02B-BB625D2273A7}"/>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409362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97B9AE-36C5-3D21-E510-A161DEE8D2DE}"/>
              </a:ext>
            </a:extLst>
          </p:cNvPr>
          <p:cNvSpPr>
            <a:spLocks noGrp="1"/>
          </p:cNvSpPr>
          <p:nvPr>
            <p:ph type="ctrTitle"/>
          </p:nvPr>
        </p:nvSpPr>
        <p:spPr>
          <a:xfrm>
            <a:off x="506353" y="1147665"/>
            <a:ext cx="11189995" cy="526298"/>
          </a:xfrm>
        </p:spPr>
        <p:txBody>
          <a:bodyPr/>
          <a:lstStyle/>
          <a:p>
            <a:r>
              <a:rPr lang="it-IT" dirty="0"/>
              <a:t>IA e decisioni pubbliche: principi di riferimento</a:t>
            </a:r>
          </a:p>
        </p:txBody>
      </p:sp>
      <p:sp>
        <p:nvSpPr>
          <p:cNvPr id="3" name="Sottotitolo 2">
            <a:extLst>
              <a:ext uri="{FF2B5EF4-FFF2-40B4-BE49-F238E27FC236}">
                <a16:creationId xmlns:a16="http://schemas.microsoft.com/office/drawing/2014/main" id="{CFD33187-A321-FB8A-7D87-8882DFF0F97B}"/>
              </a:ext>
            </a:extLst>
          </p:cNvPr>
          <p:cNvSpPr>
            <a:spLocks noGrp="1"/>
          </p:cNvSpPr>
          <p:nvPr>
            <p:ph type="subTitle" idx="1"/>
          </p:nvPr>
        </p:nvSpPr>
        <p:spPr>
          <a:xfrm>
            <a:off x="498261" y="1744824"/>
            <a:ext cx="11189994" cy="4322209"/>
          </a:xfrm>
        </p:spPr>
        <p:txBody>
          <a:bodyPr/>
          <a:lstStyle/>
          <a:p>
            <a:r>
              <a:rPr lang="it-IT" sz="2200" dirty="0"/>
              <a:t>Art 1 Cost.: democraticità</a:t>
            </a:r>
          </a:p>
          <a:p>
            <a:r>
              <a:rPr lang="it-IT" sz="2200" dirty="0"/>
              <a:t>Art 2 Cost.: diritti inviolabili dell’uomo</a:t>
            </a:r>
          </a:p>
          <a:p>
            <a:r>
              <a:rPr lang="it-IT" sz="2200" dirty="0"/>
              <a:t>Art. 3 Cost.: eguaglianza e pari dignità, certezza del diritto</a:t>
            </a:r>
          </a:p>
          <a:p>
            <a:r>
              <a:rPr lang="it-IT" sz="2200" dirty="0"/>
              <a:t>Art. 24 Cost: diritto di difesa</a:t>
            </a:r>
          </a:p>
          <a:p>
            <a:r>
              <a:rPr lang="it-IT" sz="2200" dirty="0"/>
              <a:t>Art. 97 Cost.: imparzialità e buon andamento dall’amministrazione</a:t>
            </a:r>
          </a:p>
          <a:p>
            <a:r>
              <a:rPr lang="it-IT" sz="2200" dirty="0"/>
              <a:t>Art. 98 Cost.: pubblici impiegati al servizio esclusivo della nazione</a:t>
            </a:r>
          </a:p>
          <a:p>
            <a:r>
              <a:rPr lang="it-IT" sz="2200" dirty="0"/>
              <a:t>In generale, tema del rapporto tra politica e amministrazione e responsabilità degli organi di governo e dei dirigenti (art. 2 d.lgs. 165/2001)</a:t>
            </a:r>
          </a:p>
          <a:p>
            <a:endParaRPr lang="it-IT" sz="2400" dirty="0"/>
          </a:p>
          <a:p>
            <a:endParaRPr lang="it-IT" dirty="0"/>
          </a:p>
        </p:txBody>
      </p:sp>
      <p:sp>
        <p:nvSpPr>
          <p:cNvPr id="4" name="Segnaposto testo 3">
            <a:extLst>
              <a:ext uri="{FF2B5EF4-FFF2-40B4-BE49-F238E27FC236}">
                <a16:creationId xmlns:a16="http://schemas.microsoft.com/office/drawing/2014/main" id="{BC5709FB-028B-9847-2447-DB323ABBE3B1}"/>
              </a:ext>
            </a:extLst>
          </p:cNvPr>
          <p:cNvSpPr>
            <a:spLocks noGrp="1"/>
          </p:cNvSpPr>
          <p:nvPr>
            <p:ph type="body" sz="quarter" idx="11"/>
          </p:nvPr>
        </p:nvSpPr>
        <p:spPr/>
        <p:txBody>
          <a:bodyPr/>
          <a:lstStyle/>
          <a:p>
            <a:r>
              <a:rPr lang="it-IT" b="1" dirty="0"/>
              <a:t>Dipartimento di giurisprudenza</a:t>
            </a:r>
          </a:p>
        </p:txBody>
      </p:sp>
    </p:spTree>
    <p:extLst>
      <p:ext uri="{BB962C8B-B14F-4D97-AF65-F5344CB8AC3E}">
        <p14:creationId xmlns:p14="http://schemas.microsoft.com/office/powerpoint/2010/main" val="226619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55FDF8-A888-4911-D8A9-B4D359512182}"/>
              </a:ext>
            </a:extLst>
          </p:cNvPr>
          <p:cNvSpPr>
            <a:spLocks noGrp="1"/>
          </p:cNvSpPr>
          <p:nvPr>
            <p:ph type="ctrTitle"/>
          </p:nvPr>
        </p:nvSpPr>
        <p:spPr>
          <a:xfrm>
            <a:off x="506353" y="1054360"/>
            <a:ext cx="11189995" cy="1670550"/>
          </a:xfrm>
        </p:spPr>
        <p:txBody>
          <a:bodyPr/>
          <a:lstStyle/>
          <a:p>
            <a:r>
              <a:rPr lang="it-IT" dirty="0"/>
              <a:t>Art 30 </a:t>
            </a:r>
            <a:r>
              <a:rPr lang="it-IT" dirty="0" err="1"/>
              <a:t>dlgs</a:t>
            </a:r>
            <a:r>
              <a:rPr lang="it-IT" dirty="0"/>
              <a:t> 36/2023 – Uso delle procedure automatizzate nel ciclo di vita dei contratti pubblici</a:t>
            </a:r>
          </a:p>
        </p:txBody>
      </p:sp>
      <p:sp>
        <p:nvSpPr>
          <p:cNvPr id="3" name="Sottotitolo 2">
            <a:extLst>
              <a:ext uri="{FF2B5EF4-FFF2-40B4-BE49-F238E27FC236}">
                <a16:creationId xmlns:a16="http://schemas.microsoft.com/office/drawing/2014/main" id="{C7E8CEAC-3EAF-2AA0-8D51-0438BBCDEE29}"/>
              </a:ext>
            </a:extLst>
          </p:cNvPr>
          <p:cNvSpPr>
            <a:spLocks noGrp="1"/>
          </p:cNvSpPr>
          <p:nvPr>
            <p:ph type="subTitle" idx="1"/>
          </p:nvPr>
        </p:nvSpPr>
        <p:spPr>
          <a:xfrm>
            <a:off x="498261" y="2243181"/>
            <a:ext cx="11189994" cy="2326791"/>
          </a:xfrm>
        </p:spPr>
        <p:txBody>
          <a:bodyPr/>
          <a:lstStyle/>
          <a:p>
            <a:pPr algn="l">
              <a:spcBef>
                <a:spcPts val="0"/>
              </a:spcBef>
            </a:pPr>
            <a:r>
              <a:rPr lang="it-IT" sz="1400" b="1" i="0" dirty="0">
                <a:solidFill>
                  <a:srgbClr val="002060"/>
                </a:solidFill>
                <a:effectLst/>
                <a:latin typeface="Luiss Sans"/>
              </a:rPr>
              <a:t>1. </a:t>
            </a:r>
            <a:r>
              <a:rPr lang="it-IT" sz="1400" b="0" i="0" dirty="0">
                <a:solidFill>
                  <a:srgbClr val="002060"/>
                </a:solidFill>
                <a:effectLst/>
                <a:latin typeface="Luiss Sans"/>
              </a:rPr>
              <a:t>Per migliorare l'efficienza le stazioni appaltanti e gli enti concedenti provvedono, ove possibile, ad automatizzare le proprie attività ricorrendo a soluzioni tecnologiche, ivi incluse l'intelligenza artificiale e le tecnologie di registri distribuiti, nel rispetto delle specifiche disposizioni in materia.</a:t>
            </a:r>
          </a:p>
          <a:p>
            <a:pPr algn="l">
              <a:spcBef>
                <a:spcPts val="0"/>
              </a:spcBef>
            </a:pPr>
            <a:r>
              <a:rPr lang="it-IT" sz="1400" b="1" i="0" dirty="0">
                <a:solidFill>
                  <a:srgbClr val="002060"/>
                </a:solidFill>
                <a:effectLst/>
                <a:latin typeface="Luiss Sans"/>
              </a:rPr>
              <a:t>2. </a:t>
            </a:r>
            <a:r>
              <a:rPr lang="it-IT" sz="1400" b="0" i="0" dirty="0">
                <a:solidFill>
                  <a:srgbClr val="002060"/>
                </a:solidFill>
                <a:effectLst/>
                <a:latin typeface="Luiss Sans"/>
              </a:rPr>
              <a:t>Nell'acquisto o sviluppo delle soluzioni di cui al comma 1 le stazioni appaltanti e gli enti concedenti:</a:t>
            </a:r>
          </a:p>
          <a:p>
            <a:pPr algn="l">
              <a:spcBef>
                <a:spcPts val="0"/>
              </a:spcBef>
            </a:pPr>
            <a:r>
              <a:rPr lang="it-IT" sz="1400" b="0" i="0" dirty="0">
                <a:solidFill>
                  <a:srgbClr val="002060"/>
                </a:solidFill>
                <a:effectLst/>
                <a:latin typeface="Luiss Sans"/>
              </a:rPr>
              <a:t>a) assicurano la disponibilità del codice sorgente, della relativa documentazione, nonché di ogni altro elemento utile a comprenderne le logiche di funzionamento;</a:t>
            </a:r>
          </a:p>
          <a:p>
            <a:pPr algn="l">
              <a:spcBef>
                <a:spcPts val="0"/>
              </a:spcBef>
            </a:pPr>
            <a:r>
              <a:rPr lang="it-IT" sz="1400" b="0" i="0" dirty="0">
                <a:solidFill>
                  <a:srgbClr val="002060"/>
                </a:solidFill>
                <a:effectLst/>
                <a:latin typeface="Luiss Sans"/>
              </a:rPr>
              <a:t>b) introducono negli atti di indizione delle gare clausole volte ad assicurare le prestazioni di assistenza e manutenzione necessarie alla correzione degli errori e degli effetti indesiderati derivanti dall'automazione.</a:t>
            </a:r>
          </a:p>
          <a:p>
            <a:pPr algn="l">
              <a:spcBef>
                <a:spcPts val="0"/>
              </a:spcBef>
            </a:pPr>
            <a:r>
              <a:rPr lang="it-IT" sz="1400" b="1" i="0" dirty="0">
                <a:solidFill>
                  <a:srgbClr val="002060"/>
                </a:solidFill>
                <a:effectLst/>
                <a:latin typeface="Luiss Sans"/>
              </a:rPr>
              <a:t>3. </a:t>
            </a:r>
            <a:r>
              <a:rPr lang="it-IT" sz="1400" b="0" i="0" dirty="0">
                <a:solidFill>
                  <a:srgbClr val="002060"/>
                </a:solidFill>
                <a:effectLst/>
                <a:latin typeface="Luiss Sans"/>
              </a:rPr>
              <a:t>Le decisioni assunte mediante automazione rispettano i principi di:</a:t>
            </a:r>
          </a:p>
          <a:p>
            <a:pPr algn="l">
              <a:spcBef>
                <a:spcPts val="0"/>
              </a:spcBef>
            </a:pPr>
            <a:r>
              <a:rPr lang="it-IT" sz="1400" b="0" i="0" dirty="0">
                <a:solidFill>
                  <a:srgbClr val="002060"/>
                </a:solidFill>
                <a:effectLst/>
                <a:latin typeface="Luiss Sans"/>
              </a:rPr>
              <a:t>a) conoscibilità e comprensibilità, per cui ogni operatore economico ha diritto a conoscere l'esistenza di processi decisionali automatizzati che lo riguardino e, in tal caso, a ricevere informazioni significative sulla logica utilizzata; b) non esclusività della decisione algoritmica, per cui comunque esiste nel processo decisionale un contributo umano capace di controllare, validare ovvero smentire la decisione automatizzata; c) non discriminazione algoritmica, per cui il titolare mette in atto misure tecniche e organizzative adeguate al fine di impedire effetti discriminatori nei confronti degli operatori economici.</a:t>
            </a:r>
          </a:p>
        </p:txBody>
      </p:sp>
      <p:sp>
        <p:nvSpPr>
          <p:cNvPr id="4" name="Segnaposto testo 3">
            <a:extLst>
              <a:ext uri="{FF2B5EF4-FFF2-40B4-BE49-F238E27FC236}">
                <a16:creationId xmlns:a16="http://schemas.microsoft.com/office/drawing/2014/main" id="{D7B52AC3-D413-B040-C8B2-7FCEC94E78B9}"/>
              </a:ext>
            </a:extLst>
          </p:cNvPr>
          <p:cNvSpPr>
            <a:spLocks noGrp="1"/>
          </p:cNvSpPr>
          <p:nvPr>
            <p:ph type="body" sz="quarter" idx="11"/>
          </p:nvPr>
        </p:nvSpPr>
        <p:spPr>
          <a:xfrm>
            <a:off x="530225" y="795858"/>
            <a:ext cx="6889750" cy="258502"/>
          </a:xfrm>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424063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F91349-92FD-90EE-4D25-7DD591C7E4D3}"/>
              </a:ext>
            </a:extLst>
          </p:cNvPr>
          <p:cNvSpPr>
            <a:spLocks noGrp="1"/>
          </p:cNvSpPr>
          <p:nvPr>
            <p:ph type="ctrTitle"/>
          </p:nvPr>
        </p:nvSpPr>
        <p:spPr>
          <a:xfrm>
            <a:off x="506353" y="1672314"/>
            <a:ext cx="11189995" cy="1052596"/>
          </a:xfrm>
        </p:spPr>
        <p:txBody>
          <a:bodyPr/>
          <a:lstStyle/>
          <a:p>
            <a:r>
              <a:rPr lang="it-IT" dirty="0"/>
              <a:t>IL caso virtuoso di Prometea in Argentina (</a:t>
            </a:r>
            <a:r>
              <a:rPr lang="it-IT" dirty="0" err="1"/>
              <a:t>Galetta</a:t>
            </a:r>
            <a:r>
              <a:rPr lang="it-IT" dirty="0"/>
              <a:t> – </a:t>
            </a:r>
            <a:r>
              <a:rPr lang="it-IT" dirty="0" err="1"/>
              <a:t>Corvalàn</a:t>
            </a:r>
            <a:r>
              <a:rPr lang="it-IT" dirty="0"/>
              <a:t>) </a:t>
            </a:r>
          </a:p>
        </p:txBody>
      </p:sp>
      <p:sp>
        <p:nvSpPr>
          <p:cNvPr id="3" name="Sottotitolo 2">
            <a:extLst>
              <a:ext uri="{FF2B5EF4-FFF2-40B4-BE49-F238E27FC236}">
                <a16:creationId xmlns:a16="http://schemas.microsoft.com/office/drawing/2014/main" id="{0E19E458-59CF-6122-9CD6-5EE401AE4FEC}"/>
              </a:ext>
            </a:extLst>
          </p:cNvPr>
          <p:cNvSpPr>
            <a:spLocks noGrp="1"/>
          </p:cNvSpPr>
          <p:nvPr>
            <p:ph type="subTitle" idx="1"/>
          </p:nvPr>
        </p:nvSpPr>
        <p:spPr>
          <a:xfrm>
            <a:off x="498261" y="3564292"/>
            <a:ext cx="11189994" cy="755780"/>
          </a:xfrm>
        </p:spPr>
        <p:txBody>
          <a:bodyPr/>
          <a:lstStyle/>
          <a:p>
            <a:endParaRPr lang="it-IT" dirty="0"/>
          </a:p>
        </p:txBody>
      </p:sp>
      <p:sp>
        <p:nvSpPr>
          <p:cNvPr id="4" name="Segnaposto testo 3">
            <a:extLst>
              <a:ext uri="{FF2B5EF4-FFF2-40B4-BE49-F238E27FC236}">
                <a16:creationId xmlns:a16="http://schemas.microsoft.com/office/drawing/2014/main" id="{5777CE8E-1630-81A1-2779-036818B64414}"/>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321964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30DF5-7A61-6EA4-496F-527BE04C27B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9609CD2-485A-9CB9-F346-26C9E9CEB4D2}"/>
              </a:ext>
            </a:extLst>
          </p:cNvPr>
          <p:cNvSpPr>
            <a:spLocks noGrp="1"/>
          </p:cNvSpPr>
          <p:nvPr>
            <p:ph type="ctrTitle"/>
          </p:nvPr>
        </p:nvSpPr>
        <p:spPr/>
        <p:txBody>
          <a:bodyPr/>
          <a:lstStyle/>
          <a:p>
            <a:r>
              <a:rPr lang="it-IT" dirty="0"/>
              <a:t>Legalità algoritmica (Lo Sapio)</a:t>
            </a:r>
          </a:p>
        </p:txBody>
      </p:sp>
      <p:sp>
        <p:nvSpPr>
          <p:cNvPr id="3" name="Sottotitolo 2">
            <a:extLst>
              <a:ext uri="{FF2B5EF4-FFF2-40B4-BE49-F238E27FC236}">
                <a16:creationId xmlns:a16="http://schemas.microsoft.com/office/drawing/2014/main" id="{93E4C823-8CB0-0290-565F-73121877C742}"/>
              </a:ext>
            </a:extLst>
          </p:cNvPr>
          <p:cNvSpPr>
            <a:spLocks noGrp="1"/>
          </p:cNvSpPr>
          <p:nvPr>
            <p:ph type="subTitle" idx="1"/>
          </p:nvPr>
        </p:nvSpPr>
        <p:spPr>
          <a:xfrm>
            <a:off x="498261" y="2243181"/>
            <a:ext cx="11189994" cy="1707134"/>
          </a:xfrm>
        </p:spPr>
        <p:txBody>
          <a:bodyPr/>
          <a:lstStyle/>
          <a:p>
            <a:pPr marL="571500" indent="-571500">
              <a:buFontTx/>
              <a:buChar char="-"/>
            </a:pPr>
            <a:r>
              <a:rPr lang="it-IT" dirty="0"/>
              <a:t>trasparenza, vigilanza umana e divieto di discriminazione</a:t>
            </a:r>
          </a:p>
          <a:p>
            <a:pPr marL="571500" indent="-571500">
              <a:buFontTx/>
              <a:buChar char="-"/>
            </a:pPr>
            <a:endParaRPr lang="it-IT" dirty="0"/>
          </a:p>
        </p:txBody>
      </p:sp>
      <p:sp>
        <p:nvSpPr>
          <p:cNvPr id="4" name="Segnaposto testo 3">
            <a:extLst>
              <a:ext uri="{FF2B5EF4-FFF2-40B4-BE49-F238E27FC236}">
                <a16:creationId xmlns:a16="http://schemas.microsoft.com/office/drawing/2014/main" id="{EC7CA34C-90F2-297F-F511-270514BFE877}"/>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2514818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425593-51AD-563D-999F-DC4721C1C341}"/>
              </a:ext>
            </a:extLst>
          </p:cNvPr>
          <p:cNvSpPr>
            <a:spLocks noGrp="1"/>
          </p:cNvSpPr>
          <p:nvPr>
            <p:ph type="ctrTitle"/>
          </p:nvPr>
        </p:nvSpPr>
        <p:spPr/>
        <p:txBody>
          <a:bodyPr/>
          <a:lstStyle/>
          <a:p>
            <a:r>
              <a:rPr lang="it-IT" dirty="0"/>
              <a:t>Argentina (</a:t>
            </a:r>
            <a:r>
              <a:rPr lang="it-IT" dirty="0" err="1"/>
              <a:t>Galetta</a:t>
            </a:r>
            <a:r>
              <a:rPr lang="it-IT" dirty="0"/>
              <a:t> – </a:t>
            </a:r>
            <a:r>
              <a:rPr lang="it-IT" dirty="0" err="1"/>
              <a:t>Corvalàn</a:t>
            </a:r>
            <a:r>
              <a:rPr lang="it-IT" dirty="0"/>
              <a:t>)</a:t>
            </a:r>
          </a:p>
        </p:txBody>
      </p:sp>
      <p:sp>
        <p:nvSpPr>
          <p:cNvPr id="3" name="Sottotitolo 2">
            <a:extLst>
              <a:ext uri="{FF2B5EF4-FFF2-40B4-BE49-F238E27FC236}">
                <a16:creationId xmlns:a16="http://schemas.microsoft.com/office/drawing/2014/main" id="{3D14AC26-7A71-376A-EB29-8537657587A2}"/>
              </a:ext>
            </a:extLst>
          </p:cNvPr>
          <p:cNvSpPr>
            <a:spLocks noGrp="1"/>
          </p:cNvSpPr>
          <p:nvPr>
            <p:ph type="subTitle" idx="1"/>
          </p:nvPr>
        </p:nvSpPr>
        <p:spPr>
          <a:xfrm>
            <a:off x="498261" y="2243181"/>
            <a:ext cx="11189994" cy="3362972"/>
          </a:xfrm>
        </p:spPr>
        <p:txBody>
          <a:bodyPr/>
          <a:lstStyle/>
          <a:p>
            <a:r>
              <a:rPr lang="it-IT" sz="2000" dirty="0"/>
              <a:t>Princìpi generali per il passaggio all’Amministrazione 4.0</a:t>
            </a:r>
          </a:p>
          <a:p>
            <a:pPr marL="571500" indent="-571500">
              <a:buFontTx/>
              <a:buChar char="-"/>
            </a:pPr>
            <a:r>
              <a:rPr lang="it-IT" sz="2000" dirty="0"/>
              <a:t>Supervisione funzionario persona fisica</a:t>
            </a:r>
          </a:p>
          <a:p>
            <a:pPr marL="571500" indent="-571500">
              <a:buFontTx/>
              <a:buChar char="-"/>
            </a:pPr>
            <a:r>
              <a:rPr lang="it-IT" sz="2000" dirty="0"/>
              <a:t>Trasparenza algoritmica</a:t>
            </a:r>
          </a:p>
          <a:p>
            <a:pPr marL="571500" indent="-571500">
              <a:buFontTx/>
              <a:buChar char="-"/>
            </a:pPr>
            <a:r>
              <a:rPr lang="it-IT" sz="2000" dirty="0"/>
              <a:t>Tracciabilità algoritmica</a:t>
            </a:r>
          </a:p>
          <a:p>
            <a:pPr marL="571500" indent="-571500">
              <a:buFontTx/>
              <a:buChar char="-"/>
            </a:pPr>
            <a:r>
              <a:rPr lang="it-IT" sz="2000" dirty="0"/>
              <a:t>Principio di accesso algoritmico massimo</a:t>
            </a:r>
          </a:p>
          <a:p>
            <a:pPr marL="571500" indent="-571500">
              <a:buFontTx/>
              <a:buChar char="-"/>
            </a:pPr>
            <a:r>
              <a:rPr lang="it-IT" sz="2000" dirty="0"/>
              <a:t>Principio di lealtà nell’utilizzazione dell’algoritmo</a:t>
            </a:r>
          </a:p>
          <a:p>
            <a:pPr marL="571500" indent="-571500">
              <a:buFontTx/>
              <a:buChar char="-"/>
            </a:pPr>
            <a:r>
              <a:rPr lang="it-IT" sz="2000" dirty="0"/>
              <a:t>Principio di non </a:t>
            </a:r>
            <a:r>
              <a:rPr lang="it-IT" sz="2000"/>
              <a:t>discriminazione algoritmica</a:t>
            </a:r>
            <a:endParaRPr lang="it-IT" sz="2000" dirty="0"/>
          </a:p>
          <a:p>
            <a:pPr marL="571500" indent="-571500">
              <a:buFontTx/>
              <a:buChar char="-"/>
            </a:pPr>
            <a:endParaRPr lang="it-IT" dirty="0"/>
          </a:p>
        </p:txBody>
      </p:sp>
      <p:sp>
        <p:nvSpPr>
          <p:cNvPr id="4" name="Segnaposto testo 3">
            <a:extLst>
              <a:ext uri="{FF2B5EF4-FFF2-40B4-BE49-F238E27FC236}">
                <a16:creationId xmlns:a16="http://schemas.microsoft.com/office/drawing/2014/main" id="{B00090A2-8D77-9FE6-D99F-53C9042207AE}"/>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140964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188322-3A96-EEEA-5922-6BDAC789E07B}"/>
              </a:ext>
            </a:extLst>
          </p:cNvPr>
          <p:cNvSpPr>
            <a:spLocks noGrp="1"/>
          </p:cNvSpPr>
          <p:nvPr>
            <p:ph type="ctrTitle"/>
          </p:nvPr>
        </p:nvSpPr>
        <p:spPr>
          <a:xfrm>
            <a:off x="506353" y="1672314"/>
            <a:ext cx="11189995" cy="360099"/>
          </a:xfrm>
        </p:spPr>
        <p:txBody>
          <a:bodyPr/>
          <a:lstStyle/>
          <a:p>
            <a:r>
              <a:rPr lang="it-IT" sz="2600" dirty="0"/>
              <a:t>ART. 41 Carta diritti fondamentali UE – Diritto ad una buona amministrazione</a:t>
            </a:r>
          </a:p>
        </p:txBody>
      </p:sp>
      <p:sp>
        <p:nvSpPr>
          <p:cNvPr id="3" name="Sottotitolo 2">
            <a:extLst>
              <a:ext uri="{FF2B5EF4-FFF2-40B4-BE49-F238E27FC236}">
                <a16:creationId xmlns:a16="http://schemas.microsoft.com/office/drawing/2014/main" id="{491CD6CA-EEC7-0280-44F5-D1FC504CA5BE}"/>
              </a:ext>
            </a:extLst>
          </p:cNvPr>
          <p:cNvSpPr>
            <a:spLocks noGrp="1"/>
          </p:cNvSpPr>
          <p:nvPr>
            <p:ph type="subTitle" idx="1"/>
          </p:nvPr>
        </p:nvSpPr>
        <p:spPr>
          <a:xfrm>
            <a:off x="498261" y="2243181"/>
            <a:ext cx="11189994" cy="2769989"/>
          </a:xfrm>
        </p:spPr>
        <p:txBody>
          <a:bodyPr/>
          <a:lstStyle/>
          <a:p>
            <a:r>
              <a:rPr lang="it-IT" sz="2000" b="0" i="0" dirty="0">
                <a:solidFill>
                  <a:srgbClr val="343D55"/>
                </a:solidFill>
                <a:effectLst/>
                <a:latin typeface="Luiss Sans"/>
              </a:rPr>
              <a:t>1. Ogni persona ha diritto a che le questioni che la riguardano siano trattate in modo imparziale ed equo ed entro un termine ragionevole dalle istituzioni, organi e organismi dell'Unione. 2. Tale diritto comprende in particolare: a) il diritto di ogni persona di essere ascoltata prima che nei suoi confronti venga adottato un provvedimento individuale che le rechi pregiudizio; b) il diritto di ogni persona di accedere al fascicolo che la riguarda, nel rispetto dei legittimi interessi della riservatezza e del segreto professionale e commerciale; c) l'obbligo per l'amministrazione di motivare le proprie decisioni. 3. Ogni persona ha diritto al risarcimento da parte dell'Unione dei danni cagionati dalle sue istituzioni o dai suoi agenti nell'esercizio delle loro funzioni, conformemente ai principi generali comuni agli ordinamenti degli Stati membri. 4. Ogni persona può rivolgersi alle istituzioni dell'Unione in una delle lingue dei trattati e deve ricevere una risposta nella stessa lingua.</a:t>
            </a:r>
            <a:endParaRPr lang="it-IT" sz="2000" dirty="0">
              <a:latin typeface="Luiss Sans"/>
            </a:endParaRPr>
          </a:p>
        </p:txBody>
      </p:sp>
      <p:sp>
        <p:nvSpPr>
          <p:cNvPr id="4" name="Segnaposto testo 3">
            <a:extLst>
              <a:ext uri="{FF2B5EF4-FFF2-40B4-BE49-F238E27FC236}">
                <a16:creationId xmlns:a16="http://schemas.microsoft.com/office/drawing/2014/main" id="{BE6DE9F3-820B-AE62-C533-7957DCBDEB93}"/>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314447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78316-43D7-3C9E-40BA-48A32B8D9D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75D8BE1-8A4B-7077-D428-27AFDF393BA1}"/>
              </a:ext>
            </a:extLst>
          </p:cNvPr>
          <p:cNvSpPr>
            <a:spLocks noGrp="1"/>
          </p:cNvSpPr>
          <p:nvPr>
            <p:ph type="ctrTitle"/>
          </p:nvPr>
        </p:nvSpPr>
        <p:spPr/>
        <p:txBody>
          <a:bodyPr/>
          <a:lstStyle/>
          <a:p>
            <a:r>
              <a:rPr lang="it-IT" dirty="0"/>
              <a:t>Lo Sapio: rischi IA</a:t>
            </a:r>
          </a:p>
        </p:txBody>
      </p:sp>
      <p:sp>
        <p:nvSpPr>
          <p:cNvPr id="3" name="Sottotitolo 2">
            <a:extLst>
              <a:ext uri="{FF2B5EF4-FFF2-40B4-BE49-F238E27FC236}">
                <a16:creationId xmlns:a16="http://schemas.microsoft.com/office/drawing/2014/main" id="{E0D419C0-B076-307D-578F-D57533DAE0AD}"/>
              </a:ext>
            </a:extLst>
          </p:cNvPr>
          <p:cNvSpPr>
            <a:spLocks noGrp="1"/>
          </p:cNvSpPr>
          <p:nvPr>
            <p:ph type="subTitle" idx="1"/>
          </p:nvPr>
        </p:nvSpPr>
        <p:spPr>
          <a:xfrm>
            <a:off x="498261" y="2243181"/>
            <a:ext cx="11189994" cy="2492990"/>
          </a:xfrm>
        </p:spPr>
        <p:txBody>
          <a:bodyPr/>
          <a:lstStyle/>
          <a:p>
            <a:r>
              <a:rPr lang="it-IT" sz="2000" dirty="0"/>
              <a:t>«come assicurare che i funzionari pubblici assumano e mantengano effettivamente il “comando” della decisione amministrativa che si avvalga dell’ausilio di algoritmi di IA i quali a loro volta hanno un “certo livello di autonomia”? Come fare in modo che la decisione sia assunta in ogni caso dall’essere umano “al comando” e non completamente delegata all’algoritmo di IA? Non c’è il rischio, vista l’autonomia dei sistemi di IA che il controllo si riveli, a ben guardare, una “illusione di controllo”? E, in ogni caso, come fare in modo che la sorveglianza sia efficace, ma anche svolta in maniera efficiente, evitando di perdere, con misure di verifiche lente e complesse, i risultati di efficienza che invece i sistemi di IA promettono? I risultati delle sparute ricerche condotte sul campo non sono incoraggianti, poiché, nelle sperimentazioni oggetto di analisi, la fase della validazione sostanziale delle proposte algoritmiche è proprio quella più trascurata»</a:t>
            </a:r>
          </a:p>
        </p:txBody>
      </p:sp>
      <p:sp>
        <p:nvSpPr>
          <p:cNvPr id="4" name="Segnaposto testo 3">
            <a:extLst>
              <a:ext uri="{FF2B5EF4-FFF2-40B4-BE49-F238E27FC236}">
                <a16:creationId xmlns:a16="http://schemas.microsoft.com/office/drawing/2014/main" id="{03F26517-9763-C01C-E90C-2E5F662C85B4}"/>
              </a:ext>
            </a:extLst>
          </p:cNvPr>
          <p:cNvSpPr>
            <a:spLocks noGrp="1"/>
          </p:cNvSpPr>
          <p:nvPr>
            <p:ph type="body" sz="quarter" idx="11"/>
          </p:nvPr>
        </p:nvSpPr>
        <p:spPr/>
        <p:txBody>
          <a:bodyPr/>
          <a:lstStyle/>
          <a:p>
            <a:r>
              <a:rPr lang="it-IT" b="1" dirty="0"/>
              <a:t>Dipartimento di giurisprudenza</a:t>
            </a:r>
          </a:p>
        </p:txBody>
      </p:sp>
    </p:spTree>
    <p:extLst>
      <p:ext uri="{BB962C8B-B14F-4D97-AF65-F5344CB8AC3E}">
        <p14:creationId xmlns:p14="http://schemas.microsoft.com/office/powerpoint/2010/main" val="29010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95609-25FB-8D6E-AFD6-E5846F70E63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8E4C96C-1671-CAA8-3717-0F3CC77172F8}"/>
              </a:ext>
            </a:extLst>
          </p:cNvPr>
          <p:cNvSpPr>
            <a:spLocks noGrp="1"/>
          </p:cNvSpPr>
          <p:nvPr>
            <p:ph type="ctrTitle"/>
          </p:nvPr>
        </p:nvSpPr>
        <p:spPr/>
        <p:txBody>
          <a:bodyPr/>
          <a:lstStyle/>
          <a:p>
            <a:r>
              <a:rPr lang="it-IT" dirty="0"/>
              <a:t>Segue. Lo Sapio, rischi dell’IA</a:t>
            </a:r>
          </a:p>
        </p:txBody>
      </p:sp>
      <p:sp>
        <p:nvSpPr>
          <p:cNvPr id="3" name="Sottotitolo 2">
            <a:extLst>
              <a:ext uri="{FF2B5EF4-FFF2-40B4-BE49-F238E27FC236}">
                <a16:creationId xmlns:a16="http://schemas.microsoft.com/office/drawing/2014/main" id="{69C353EB-7775-DFAA-B6F2-1203B7C2CDFB}"/>
              </a:ext>
            </a:extLst>
          </p:cNvPr>
          <p:cNvSpPr>
            <a:spLocks noGrp="1"/>
          </p:cNvSpPr>
          <p:nvPr>
            <p:ph type="subTitle" idx="1"/>
          </p:nvPr>
        </p:nvSpPr>
        <p:spPr>
          <a:xfrm>
            <a:off x="498261" y="2243181"/>
            <a:ext cx="11189994" cy="2132892"/>
          </a:xfrm>
        </p:spPr>
        <p:txBody>
          <a:bodyPr/>
          <a:lstStyle/>
          <a:p>
            <a:r>
              <a:rPr lang="it-IT" sz="2200" dirty="0"/>
              <a:t>«la loro concreta persuasività, supportata dalla apparente oggettività meccanicistica del digitale e agevolata dalla facilità d’uso di molte applicazioni, già entrate nella vita quotidiana. L’efficacia dei sistemi di IA nel convincere, influenzare, modellare comportamenti umani, in alcuni contesti privati, è alla base di strategie innovative, ad esempio, di marketing digitale personalizzato, o degli algoritmi di raccomandazione sui social media che, mediante la profilazione degli utenti, selezionano i contenuti che hanno la maggior probabilità di “ingaggio”, condivisione, commento e propagazione».</a:t>
            </a:r>
          </a:p>
        </p:txBody>
      </p:sp>
      <p:sp>
        <p:nvSpPr>
          <p:cNvPr id="4" name="Segnaposto testo 3">
            <a:extLst>
              <a:ext uri="{FF2B5EF4-FFF2-40B4-BE49-F238E27FC236}">
                <a16:creationId xmlns:a16="http://schemas.microsoft.com/office/drawing/2014/main" id="{BCA8316F-1C64-9D44-114A-4FC077007490}"/>
              </a:ext>
            </a:extLst>
          </p:cNvPr>
          <p:cNvSpPr>
            <a:spLocks noGrp="1"/>
          </p:cNvSpPr>
          <p:nvPr>
            <p:ph type="body" sz="quarter" idx="11"/>
          </p:nvPr>
        </p:nvSpPr>
        <p:spPr/>
        <p:txBody>
          <a:bodyPr/>
          <a:lstStyle/>
          <a:p>
            <a:r>
              <a:rPr lang="it-IT" b="1" dirty="0"/>
              <a:t>Dipartimento di giurisprudenza</a:t>
            </a:r>
          </a:p>
        </p:txBody>
      </p:sp>
    </p:spTree>
    <p:extLst>
      <p:ext uri="{BB962C8B-B14F-4D97-AF65-F5344CB8AC3E}">
        <p14:creationId xmlns:p14="http://schemas.microsoft.com/office/powerpoint/2010/main" val="2971137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A7D738-B77C-2772-B2E1-6F4B53938637}"/>
              </a:ext>
            </a:extLst>
          </p:cNvPr>
          <p:cNvSpPr>
            <a:spLocks noGrp="1"/>
          </p:cNvSpPr>
          <p:nvPr>
            <p:ph type="ctrTitle"/>
          </p:nvPr>
        </p:nvSpPr>
        <p:spPr/>
        <p:txBody>
          <a:bodyPr/>
          <a:lstStyle/>
          <a:p>
            <a:r>
              <a:rPr lang="it-IT" dirty="0" err="1"/>
              <a:t>Galetta</a:t>
            </a:r>
            <a:r>
              <a:rPr lang="it-IT" dirty="0"/>
              <a:t> - </a:t>
            </a:r>
            <a:r>
              <a:rPr lang="it-IT" dirty="0" err="1"/>
              <a:t>Corvalàn</a:t>
            </a:r>
            <a:endParaRPr lang="it-IT" dirty="0"/>
          </a:p>
        </p:txBody>
      </p:sp>
      <p:sp>
        <p:nvSpPr>
          <p:cNvPr id="3" name="Sottotitolo 2">
            <a:extLst>
              <a:ext uri="{FF2B5EF4-FFF2-40B4-BE49-F238E27FC236}">
                <a16:creationId xmlns:a16="http://schemas.microsoft.com/office/drawing/2014/main" id="{3CEF8A8C-CC4D-CE65-3CA4-699371FD09A2}"/>
              </a:ext>
            </a:extLst>
          </p:cNvPr>
          <p:cNvSpPr>
            <a:spLocks noGrp="1"/>
          </p:cNvSpPr>
          <p:nvPr>
            <p:ph type="subTitle" idx="1"/>
          </p:nvPr>
        </p:nvSpPr>
        <p:spPr>
          <a:xfrm>
            <a:off x="498261" y="2243181"/>
            <a:ext cx="11189994" cy="2742289"/>
          </a:xfrm>
        </p:spPr>
        <p:txBody>
          <a:bodyPr/>
          <a:lstStyle/>
          <a:p>
            <a:r>
              <a:rPr lang="it-IT" sz="2200" dirty="0"/>
              <a:t>Tema del Machine Learning: «in determinati casi, si ritiene che sia praticamente impossibile stabilire in che modo l’Algoritmo di Machine Learning sia giunto ad un certo risultato; o identificare quali siano i fattori precisi che hanno condotto ad un determinato risultato. Si tratta del fenomeno c.d. della “scatola nera” (black box), la cui rilevanza è peraltro contestata da quegli autori che mettono in evidenza, giustamente, come la difficoltà di spiegare come l’algoritmo sia giunto ad adottare una certa soluzione non equivalga al non potere fornire una spiegazione. E che trovano il supporto in quella letteratura, a contenuto tecnico, che spiega come la metafora della scatola nera nasconda, in realtà, una serie di equivoci di fondo da parte dei “non addetti ai lavori” del settore informatico».</a:t>
            </a:r>
          </a:p>
        </p:txBody>
      </p:sp>
      <p:sp>
        <p:nvSpPr>
          <p:cNvPr id="4" name="Segnaposto testo 3">
            <a:extLst>
              <a:ext uri="{FF2B5EF4-FFF2-40B4-BE49-F238E27FC236}">
                <a16:creationId xmlns:a16="http://schemas.microsoft.com/office/drawing/2014/main" id="{7427D553-3321-B93C-4F4E-F831B98DF733}"/>
              </a:ext>
            </a:extLst>
          </p:cNvPr>
          <p:cNvSpPr>
            <a:spLocks noGrp="1"/>
          </p:cNvSpPr>
          <p:nvPr>
            <p:ph type="body" sz="quarter" idx="11"/>
          </p:nvPr>
        </p:nvSpPr>
        <p:spPr/>
        <p:txBody>
          <a:bodyPr/>
          <a:lstStyle/>
          <a:p>
            <a:r>
              <a:rPr lang="it-IT" b="1" dirty="0"/>
              <a:t>Dipartimento di giurisprudenza</a:t>
            </a:r>
          </a:p>
          <a:p>
            <a:endParaRPr lang="it-IT" dirty="0"/>
          </a:p>
        </p:txBody>
      </p:sp>
    </p:spTree>
    <p:extLst>
      <p:ext uri="{BB962C8B-B14F-4D97-AF65-F5344CB8AC3E}">
        <p14:creationId xmlns:p14="http://schemas.microsoft.com/office/powerpoint/2010/main" val="376711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095EB-287C-0516-1505-73295CB1544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C9D8FBC-D49A-DBE4-AF97-634835CEA366}"/>
              </a:ext>
            </a:extLst>
          </p:cNvPr>
          <p:cNvSpPr>
            <a:spLocks noGrp="1"/>
          </p:cNvSpPr>
          <p:nvPr>
            <p:ph type="ctrTitle"/>
          </p:nvPr>
        </p:nvSpPr>
        <p:spPr/>
        <p:txBody>
          <a:bodyPr/>
          <a:lstStyle/>
          <a:p>
            <a:r>
              <a:rPr lang="it-IT" dirty="0"/>
              <a:t>Esiste una disciplina positiva sull’utilizzo dell’IA/AI?</a:t>
            </a:r>
          </a:p>
        </p:txBody>
      </p:sp>
      <p:sp>
        <p:nvSpPr>
          <p:cNvPr id="3" name="Sottotitolo 2">
            <a:extLst>
              <a:ext uri="{FF2B5EF4-FFF2-40B4-BE49-F238E27FC236}">
                <a16:creationId xmlns:a16="http://schemas.microsoft.com/office/drawing/2014/main" id="{C7F53181-4977-BD09-4A82-D5F3EDB3A1B9}"/>
              </a:ext>
            </a:extLst>
          </p:cNvPr>
          <p:cNvSpPr>
            <a:spLocks noGrp="1"/>
          </p:cNvSpPr>
          <p:nvPr>
            <p:ph type="subTitle" idx="1"/>
          </p:nvPr>
        </p:nvSpPr>
        <p:spPr>
          <a:xfrm>
            <a:off x="498261" y="2243181"/>
            <a:ext cx="11189994" cy="2361672"/>
          </a:xfrm>
        </p:spPr>
        <p:txBody>
          <a:bodyPr/>
          <a:lstStyle/>
          <a:p>
            <a:r>
              <a:rPr lang="it-IT" dirty="0"/>
              <a:t>Sì: Regolamento UE 2024/1689, cd AI act</a:t>
            </a:r>
          </a:p>
          <a:p>
            <a:r>
              <a:rPr lang="it-IT" dirty="0"/>
              <a:t>In generale, applicabile da agosto 2026</a:t>
            </a:r>
          </a:p>
          <a:p>
            <a:r>
              <a:rPr lang="it-IT" dirty="0"/>
              <a:t>Alcune previsioni sono già efficaci (es. pratiche vietate e divieti riguardanti sistemi di IA con finalità generali)</a:t>
            </a:r>
          </a:p>
        </p:txBody>
      </p:sp>
      <p:sp>
        <p:nvSpPr>
          <p:cNvPr id="4" name="Segnaposto testo 3">
            <a:extLst>
              <a:ext uri="{FF2B5EF4-FFF2-40B4-BE49-F238E27FC236}">
                <a16:creationId xmlns:a16="http://schemas.microsoft.com/office/drawing/2014/main" id="{39C96A46-3B18-41F1-9D33-101EE90D7AB3}"/>
              </a:ext>
            </a:extLst>
          </p:cNvPr>
          <p:cNvSpPr>
            <a:spLocks noGrp="1"/>
          </p:cNvSpPr>
          <p:nvPr>
            <p:ph type="body" sz="quarter" idx="11"/>
          </p:nvPr>
        </p:nvSpPr>
        <p:spPr/>
        <p:txBody>
          <a:bodyPr/>
          <a:lstStyle/>
          <a:p>
            <a:r>
              <a:rPr lang="it-IT" b="1" dirty="0"/>
              <a:t>Dipartimento di giurisprudenza</a:t>
            </a:r>
          </a:p>
        </p:txBody>
      </p:sp>
    </p:spTree>
    <p:extLst>
      <p:ext uri="{BB962C8B-B14F-4D97-AF65-F5344CB8AC3E}">
        <p14:creationId xmlns:p14="http://schemas.microsoft.com/office/powerpoint/2010/main" val="1710175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74AF6-A50B-8BEA-CE0D-07C6843B00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8C3B012-31B0-E427-038A-30F0F4AF86A3}"/>
              </a:ext>
            </a:extLst>
          </p:cNvPr>
          <p:cNvSpPr>
            <a:spLocks noGrp="1"/>
          </p:cNvSpPr>
          <p:nvPr>
            <p:ph type="ctrTitle"/>
          </p:nvPr>
        </p:nvSpPr>
        <p:spPr/>
        <p:txBody>
          <a:bodyPr/>
          <a:lstStyle/>
          <a:p>
            <a:r>
              <a:rPr lang="it-IT" dirty="0"/>
              <a:t>REG. 2024/1689 </a:t>
            </a:r>
          </a:p>
        </p:txBody>
      </p:sp>
      <p:sp>
        <p:nvSpPr>
          <p:cNvPr id="3" name="Sottotitolo 2">
            <a:extLst>
              <a:ext uri="{FF2B5EF4-FFF2-40B4-BE49-F238E27FC236}">
                <a16:creationId xmlns:a16="http://schemas.microsoft.com/office/drawing/2014/main" id="{EC7BF405-E209-C534-1DF0-8FA6049405D8}"/>
              </a:ext>
            </a:extLst>
          </p:cNvPr>
          <p:cNvSpPr>
            <a:spLocks noGrp="1"/>
          </p:cNvSpPr>
          <p:nvPr>
            <p:ph type="subTitle" idx="1"/>
          </p:nvPr>
        </p:nvSpPr>
        <p:spPr>
          <a:xfrm>
            <a:off x="498261" y="2243181"/>
            <a:ext cx="11189994" cy="2472472"/>
          </a:xfrm>
        </p:spPr>
        <p:txBody>
          <a:bodyPr/>
          <a:lstStyle/>
          <a:p>
            <a:r>
              <a:rPr lang="it-IT" sz="1600" dirty="0"/>
              <a:t>«sistema di IA»: un sistema automatizzato progettato per funzionare con livelli di autonomia variabili e che può presentare adattabilità dopo la diffusione e che, per obiettivi espliciti o impliciti, deduce dall'input che riceve come generare output quali previsioni, contenuti, raccomandazioni o decisioni che possono influenzare ambienti fisici o virtuali</a:t>
            </a:r>
          </a:p>
          <a:p>
            <a:r>
              <a:rPr lang="it-IT" sz="1600" dirty="0"/>
              <a:t>«modello di IA per finalità generali»: un modello di IA, anche laddove tale modello di IA sia addestrato con grandi quantità di dati utilizzando l'</a:t>
            </a:r>
            <a:r>
              <a:rPr lang="it-IT" sz="1600" dirty="0" err="1"/>
              <a:t>autosupervisione</a:t>
            </a:r>
            <a:r>
              <a:rPr lang="it-IT" sz="1600" dirty="0"/>
              <a:t> su larga scala, che sia caratterizzato una generalità significativa e sia in grado di svolgere con competenza un'ampia gamma di compiti distinti, indipendentemente dalle modalità con cui il modello è immesso sul mercato, e che può essere integrato in una varietà di sistemi o applicazioni a valle, ad eccezione dei modelli di IA utilizzati per attività di ricerca, sviluppo o prototipazione prima di essere immessi sul mercato;</a:t>
            </a:r>
          </a:p>
          <a:p>
            <a:r>
              <a:rPr lang="it-IT" sz="1600" dirty="0"/>
              <a:t>«</a:t>
            </a:r>
            <a:r>
              <a:rPr lang="it-IT" sz="1600" dirty="0" err="1"/>
              <a:t>deployer</a:t>
            </a:r>
            <a:r>
              <a:rPr lang="it-IT" sz="1600" dirty="0"/>
              <a:t>»: una persona fisica o giuridica, un’autorità pubblica, un’agenzia o un altro organismo che utilizza un sistema di IA sotto la propria autorità, tranne nel caso in cui il sistema di IA sia utilizzato nel corso di un'attività personale non professionale</a:t>
            </a:r>
          </a:p>
        </p:txBody>
      </p:sp>
      <p:sp>
        <p:nvSpPr>
          <p:cNvPr id="4" name="Segnaposto testo 3">
            <a:extLst>
              <a:ext uri="{FF2B5EF4-FFF2-40B4-BE49-F238E27FC236}">
                <a16:creationId xmlns:a16="http://schemas.microsoft.com/office/drawing/2014/main" id="{24B8954F-CC72-D851-ECB8-2E80A16D76FF}"/>
              </a:ext>
            </a:extLst>
          </p:cNvPr>
          <p:cNvSpPr>
            <a:spLocks noGrp="1"/>
          </p:cNvSpPr>
          <p:nvPr>
            <p:ph type="body" sz="quarter" idx="11"/>
          </p:nvPr>
        </p:nvSpPr>
        <p:spPr/>
        <p:txBody>
          <a:bodyPr/>
          <a:lstStyle/>
          <a:p>
            <a:r>
              <a:rPr lang="it-IT" b="1" dirty="0"/>
              <a:t>Dipartimento di giurisprudenza</a:t>
            </a:r>
          </a:p>
        </p:txBody>
      </p:sp>
    </p:spTree>
    <p:extLst>
      <p:ext uri="{BB962C8B-B14F-4D97-AF65-F5344CB8AC3E}">
        <p14:creationId xmlns:p14="http://schemas.microsoft.com/office/powerpoint/2010/main" val="137118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A89D1-7BFB-23ED-E645-9583A353F64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12CC1D-4611-8F8C-BD78-4E652E777840}"/>
              </a:ext>
            </a:extLst>
          </p:cNvPr>
          <p:cNvSpPr>
            <a:spLocks noGrp="1"/>
          </p:cNvSpPr>
          <p:nvPr>
            <p:ph type="ctrTitle"/>
          </p:nvPr>
        </p:nvSpPr>
        <p:spPr>
          <a:xfrm>
            <a:off x="506353" y="1278294"/>
            <a:ext cx="11189995" cy="503853"/>
          </a:xfrm>
        </p:spPr>
        <p:txBody>
          <a:bodyPr/>
          <a:lstStyle/>
          <a:p>
            <a:r>
              <a:rPr lang="it-IT" dirty="0"/>
              <a:t>Reg. 2024/1689: considerando 60</a:t>
            </a:r>
          </a:p>
        </p:txBody>
      </p:sp>
      <p:sp>
        <p:nvSpPr>
          <p:cNvPr id="3" name="Sottotitolo 2">
            <a:extLst>
              <a:ext uri="{FF2B5EF4-FFF2-40B4-BE49-F238E27FC236}">
                <a16:creationId xmlns:a16="http://schemas.microsoft.com/office/drawing/2014/main" id="{DF8827F6-E716-F02D-8FC2-448A5B6928F4}"/>
              </a:ext>
            </a:extLst>
          </p:cNvPr>
          <p:cNvSpPr>
            <a:spLocks noGrp="1"/>
          </p:cNvSpPr>
          <p:nvPr>
            <p:ph type="subTitle" idx="1"/>
          </p:nvPr>
        </p:nvSpPr>
        <p:spPr>
          <a:xfrm>
            <a:off x="498261" y="1782147"/>
            <a:ext cx="11189994" cy="3088433"/>
          </a:xfrm>
        </p:spPr>
        <p:txBody>
          <a:bodyPr/>
          <a:lstStyle/>
          <a:p>
            <a:r>
              <a:rPr lang="it-IT" sz="1600" dirty="0"/>
              <a:t>I sistemi di IA utilizzati nel settore della migrazione, dell'asilo e della gestione del controllo delle frontiere hanno effetti su persone che si trovano spesso in una posizione particolarmente vulnerabile e il cui futuro dipende dall'esito delle azioni delle autorità pubbliche competenti. L'accuratezza, la natura non discriminatoria e la trasparenza dei sistemi di IA utilizzati in tali contesti sono pertanto particolarmente importanti per garantire il rispetto dei diritti fondamentali delle persone interessate, in particolare i loro diritti alla libera circolazione, alla non discriminazione, alla protezione della vita privata e dei dati personali, alla protezione internazionale e alla buona amministrazione. È pertanto opportuno classificare come ad alto rischio, nella misura in cui il loro uso è consentito dal pertinente diritto dell'Unione e nazionale, i sistemi di IA destinati a essere utilizzati dalle autorità pubbliche competenti, o per loro conto, o dalle istituzioni, dagli organi o dagli organismi dell'Unione, incaricati di compiti in materia di migrazione, asilo e gestione del controllo delle frontiere, come poligrafi e strumenti analoghi, per valutare taluni rischi presentati da persone fisiche che entrano nel territorio di uno Stato membro o presentano domanda di visto o di asilo, per assistere le autorità pubbliche competenti nell'esame delle domande di asilo, di visto e di permesso di soggiorno e dei relativi reclami in relazione all'obiettivo di determinare l'ammissibilità delle persone fisiche che richiedono tale status, compresa la connessa valutazione dell'affidabilità degli elementi probatori, al fine di individuare, riconoscere o identificare persone fisiche nel contesto della migrazione, dell'asilo e della gestione del controllo delle frontiere con l’eccezione della verifica dei documenti di viaggio.</a:t>
            </a:r>
          </a:p>
        </p:txBody>
      </p:sp>
      <p:sp>
        <p:nvSpPr>
          <p:cNvPr id="4" name="Segnaposto testo 3">
            <a:extLst>
              <a:ext uri="{FF2B5EF4-FFF2-40B4-BE49-F238E27FC236}">
                <a16:creationId xmlns:a16="http://schemas.microsoft.com/office/drawing/2014/main" id="{C65CD7F7-8892-1F7C-1227-95350DB41F09}"/>
              </a:ext>
            </a:extLst>
          </p:cNvPr>
          <p:cNvSpPr>
            <a:spLocks noGrp="1"/>
          </p:cNvSpPr>
          <p:nvPr>
            <p:ph type="body" sz="quarter" idx="11"/>
          </p:nvPr>
        </p:nvSpPr>
        <p:spPr/>
        <p:txBody>
          <a:bodyPr/>
          <a:lstStyle/>
          <a:p>
            <a:r>
              <a:rPr lang="it-IT" b="1" dirty="0"/>
              <a:t>Dipartimento di giurisprudenza</a:t>
            </a:r>
          </a:p>
        </p:txBody>
      </p:sp>
    </p:spTree>
    <p:extLst>
      <p:ext uri="{BB962C8B-B14F-4D97-AF65-F5344CB8AC3E}">
        <p14:creationId xmlns:p14="http://schemas.microsoft.com/office/powerpoint/2010/main" val="146529738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3900</Words>
  <Application>Microsoft Office PowerPoint</Application>
  <PresentationFormat>Widescreen</PresentationFormat>
  <Paragraphs>101</Paragraphs>
  <Slides>23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23</vt:i4>
      </vt:variant>
    </vt:vector>
  </HeadingPairs>
  <TitlesOfParts>
    <vt:vector size="29" baseType="lpstr">
      <vt:lpstr>Arial</vt:lpstr>
      <vt:lpstr>Calibri</vt:lpstr>
      <vt:lpstr>Calibri Light</vt:lpstr>
      <vt:lpstr>Luiss Sans</vt:lpstr>
      <vt:lpstr>Luiss type</vt:lpstr>
      <vt:lpstr>Tema di Office</vt:lpstr>
      <vt:lpstr> Diritto pubblico dell’Innovazione e della Sostenibilità    Intelligenza artificiale e decisioni pubbliche    24-25 marzo 2025  </vt:lpstr>
      <vt:lpstr>IA e decisioni pubbliche: principi di riferimento</vt:lpstr>
      <vt:lpstr>ART. 41 Carta diritti fondamentali UE – Diritto ad una buona amministrazione</vt:lpstr>
      <vt:lpstr>Lo Sapio: rischi IA</vt:lpstr>
      <vt:lpstr>Segue. Lo Sapio, rischi dell’IA</vt:lpstr>
      <vt:lpstr>Galetta - Corvalàn</vt:lpstr>
      <vt:lpstr>Esiste una disciplina positiva sull’utilizzo dell’IA/AI?</vt:lpstr>
      <vt:lpstr>REG. 2024/1689 </vt:lpstr>
      <vt:lpstr>Reg. 2024/1689: considerando 60</vt:lpstr>
      <vt:lpstr>Reg. 2024/1689: considerando 61</vt:lpstr>
      <vt:lpstr>Reg. 2024/1689: esempi di pratiche vietate</vt:lpstr>
      <vt:lpstr>Reg. 2024/1689: Sistemi ad alto rischio</vt:lpstr>
      <vt:lpstr>Sistemi ad alto rischio: trasparenza e sorveglianza umana</vt:lpstr>
      <vt:lpstr>Obblighi dei deployer dei sistemi di IA ad alto rischio (art 26)</vt:lpstr>
      <vt:lpstr>Valutazione d'impatto sui diritti fondamentali per i sistemi di IA ad alto rischio</vt:lpstr>
      <vt:lpstr>Diritto alla spiegazione dei singoli processi decisionali</vt:lpstr>
      <vt:lpstr>Spazi di sperimentazione normativa per l’IA (art. 57)</vt:lpstr>
      <vt:lpstr>Lo Sapio: perché AI ACT</vt:lpstr>
      <vt:lpstr>Lo sapio: IA e concetto di autonomia</vt:lpstr>
      <vt:lpstr>Art 30 dlgs 36/2023 – Uso delle procedure automatizzate nel ciclo di vita dei contratti pubblici</vt:lpstr>
      <vt:lpstr>IL caso virtuoso di Prometea in Argentina (Galetta – Corvalàn) </vt:lpstr>
      <vt:lpstr>Legalità algoritmica (Lo Sapio)</vt:lpstr>
      <vt:lpstr>Argentina (Galetta – Corvalàn)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1</cp:revision>
  <dcterms:created xsi:type="dcterms:W3CDTF">2025-03-20T04:25:59Z</dcterms:created>
  <dcterms:modified xsi:type="dcterms:W3CDTF">2025-03-20T06:41:17Z</dcterms:modified>
</cp:coreProperties>
</file>