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7620000" cx="10160000"/>
  <p:notesSz cx="7620000" cy="10160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/view?id=dfxgcdfc_292g3m8jqn9" TargetMode="External"/><Relationship Id="rId3" Type="http://schemas.openxmlformats.org/officeDocument/2006/relationships/image" Target="../media/image05.png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books.org/wiki/Public_Meeting_Notices_and_Agendas/Resources,_Standards_and_Ideas_to_Consider" TargetMode="External"/><Relationship Id="rId3" Type="http://schemas.openxmlformats.org/officeDocument/2006/relationships/hyperlink" Target="http://en.wikibooks.org/wiki/Public_Meeting_Notices_and_Agendas/Resources,_Standards_and_Ideas_to_Consider" TargetMode="Externa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6.jpg"/><Relationship Id="rId3" Type="http://schemas.openxmlformats.org/officeDocument/2006/relationships/image" Target="../media/image02.jpg"/><Relationship Id="rId6" Type="http://schemas.openxmlformats.org/officeDocument/2006/relationships/image" Target="../media/image01.gif"/><Relationship Id="rId5" Type="http://schemas.openxmlformats.org/officeDocument/2006/relationships/image" Target="../media/image03.jpg"/><Relationship Id="rId7" Type="http://schemas.openxmlformats.org/officeDocument/2006/relationships/image" Target="../media/image04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.org/WAI/" TargetMode="External"/><Relationship Id="rId3" Type="http://schemas.openxmlformats.org/officeDocument/2006/relationships/hyperlink" Target="http://validator.w3.org/" TargetMode="External"/><Relationship Id="rId6" Type="http://schemas.openxmlformats.org/officeDocument/2006/relationships/hyperlink" Target="http://www.icdri.org/test_your_site_now.htm" TargetMode="External"/><Relationship Id="rId5" Type="http://schemas.openxmlformats.org/officeDocument/2006/relationships/hyperlink" Target="http://section508.gov/" TargetMode="Externa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3" Type="http://schemas.openxmlformats.org/officeDocument/2006/relationships/hyperlink" Target="http://www.w3.org/TR/cooluris/" TargetMode="Externa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3" Type="http://schemas.openxmlformats.org/officeDocument/2006/relationships/hyperlink" Target="http://en.wikibooks.org/wiki/Public_Meeting_Notices_and_Agendas/How_to_Publish_an_Online_and_Printable_Public_Meeting_Notice_with_Agendas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812800" y="1828800"/>
            <a:ext cx="8404724" cy="14691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Meeting Notices and Agendas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727200" y="3352800"/>
            <a:ext cx="6571650" cy="10493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November 9, 2010</a:t>
            </a:r>
          </a:p>
          <a:p>
            <a:pPr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eCitizen Foundation</a:t>
            </a:r>
          </a:p>
        </p:txBody>
      </p:sp>
      <p:pic>
        <p:nvPicPr>
          <p:cNvPr id="21" name="Shape 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800" y="4572000"/>
            <a:ext cx="2148900" cy="21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2743200" y="6502400"/>
            <a:ext cx="5266675" cy="9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99" u="sng">
                <a:solidFill>
                  <a:srgbClr val="112ABB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https://docs.google.com/present/view?id=dfxgcdfc_292g3m8jqn9</a:t>
            </a:r>
          </a:p>
        </p:txBody>
      </p:sp>
      <p:pic>
        <p:nvPicPr>
          <p:cNvPr id="23" name="Shape 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5200" y="304800"/>
            <a:ext cx="5147075" cy="1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98325" y="298475"/>
            <a:ext cx="9622949" cy="13199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One: Comprehensive Understanding of the Problem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298325" y="1824150"/>
            <a:ext cx="9622949" cy="55569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 cont.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list requirements and potential resources by BLT areas.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Dangers of not using BLT methodology: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Picking a calendaring system before checking with legal counsel who points out accessibility requirements for web sites used by municipality.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Also, tech solution providers may talk about features, but they may not map well to business process issues like approval chain (major CYA issue for an office).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98325" y="298475"/>
            <a:ext cx="9622949" cy="13199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One: Comprehensive Understanding of the Problem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accomplish steps 1 and 2, report to group or post directly to Wikibook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current examples, add to</a:t>
            </a:r>
          </a:p>
          <a:p>
            <a:pPr indent="-127000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http://en.wikibooks.org/wiki/Public_Meeting_Notices_and_Agendas...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add both generic and your own organization's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B, L and/or T requirements at</a:t>
            </a:r>
          </a:p>
          <a:p>
            <a:pPr indent="-127000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.../Resources,_Standards_and_Ideas_to_Consider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98325" y="298475"/>
            <a:ext cx="9622949" cy="13099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Two: Designing a Citizen Centered Solution for Public Meeting Notices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2919400"/>
            <a:ext cx="8483875" cy="26585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core of a solution is reaching the goal--having citizens fully participate in democratic processes through knowing about how to attend and being prepared for public meetings.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part of an Open, Public, Integrated Architecture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standards as appropriate</a:t>
            </a:r>
          </a:p>
          <a:p>
            <a:pPr indent="-186266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should be as transparent and accessible as possible</a:t>
            </a:r>
          </a:p>
          <a:p>
            <a:pPr indent="-186266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solutions that integrate with all media, platforms and other systems</a:t>
            </a:r>
          </a:p>
          <a:p>
            <a:pPr indent="-186266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this is an architecture/design process, starting with modeling before building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04800" y="304800"/>
            <a:ext cx="9622949" cy="13099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Two: Designing a Citizen Centered Solution for Public Meeting Notices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3759175"/>
            <a:ext cx="32512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0" y="4673575"/>
            <a:ext cx="1737700" cy="25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303925" y="304100"/>
            <a:ext cx="9619649" cy="13099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Two: Designing a Citizen Centered Solution for Public Meeting Notices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11200" y="2031975"/>
            <a:ext cx="4090850" cy="13546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MEDIA/PLATFORMS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200" y="2031975"/>
            <a:ext cx="350520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" y="2539975"/>
            <a:ext cx="4705700" cy="26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5600" y="3759175"/>
            <a:ext cx="3564275" cy="290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03925" y="304100"/>
            <a:ext cx="9619649" cy="13099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Two: Designing a Citizen Centered Solution for Public Meeting Notices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06400" y="3352800"/>
            <a:ext cx="8992949" cy="2074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should be one authoritative version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should be a unique and universal identifier for the meeting and most parts of the notice and agenda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possible, human readable media should also be machine processable and vice versa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06400" y="2031975"/>
            <a:ext cx="8779875" cy="1249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Designing for Simplicity, Interoperability and Authoritativeness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03925" y="304100"/>
            <a:ext cx="9619649" cy="13099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Two: Designing a Citizen Centered Solution for Public Meeting Notices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06400" y="2031975"/>
            <a:ext cx="8779875" cy="1249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URLs serve as a universal and unique identifier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08000" y="2539975"/>
            <a:ext cx="8966350" cy="19689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URLs for authoritative web page for an event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fragments for each agenda item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URLs for bar codes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URLs for jurisdictions, legal cites and other metadata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06400" y="3860800"/>
            <a:ext cx="8169075" cy="28131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municipality can create their own identifiers using their domain and know that there will not be data collisions. 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it is practically free and dead simple. 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need to coordinate with other entities, yet allow integration and aggregation.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03925" y="304100"/>
            <a:ext cx="9619649" cy="13099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Two: Designing a Citizen Centered Solution for Public Meeting Notices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90825" y="2026825"/>
            <a:ext cx="9029774" cy="8650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URL for Public Meeting Notices and Agendas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06400" y="2946400"/>
            <a:ext cx="8156124" cy="43879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for Event: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http://jurisdiction1.gov/meetings/2010/11/planning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of the information can be gotten from this authoritative and updated notice page.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can link to other documents (e.g. iCal)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can incorporate data.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used in RSS, bookmarked, short URL'd, as bar code on printed docs, texted, etc.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used for metadata systems with no collisions.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03925" y="304100"/>
            <a:ext cx="9619649" cy="13099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Two: Designing a Citizen Centered Solution for Public Meeting Notices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90825" y="2026825"/>
            <a:ext cx="9029774" cy="8650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URL for Public Meeting Notices and Agendas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06400" y="2946400"/>
            <a:ext cx="8156124" cy="43879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URLs for Agenda Items: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http://jurisdiction1.gov/meetings/2010/11/planning#agenda-1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http://jurisdiction1.gov/meetings/2010/11/planning#agenda-2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http://jurisdiction1.gov/meetings/2010/11/planning#agenda-3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embed div or li id tags into HTML event page.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can be links to external pages that are more "authoritative."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item can be bookmarked, cited, linked to, etc.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div section can include separate meeting times and other logistical data, who can participate...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03925" y="304100"/>
            <a:ext cx="9619649" cy="13099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Two: Designing a Citizen Centered Solution for Public Meeting Notices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90825" y="2026825"/>
            <a:ext cx="9029774" cy="8650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URL for Public Meeting Notices and Agendas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06400" y="2946400"/>
            <a:ext cx="8156124" cy="43879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URLs for Jurisdiction Entity Identifier/Naming: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http://jurisdiction1.gov/planningboard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always work as unique identifier for the web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Federated approach possible as well as independent naming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will contain data at the page (or profile) such as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 to related jurisdictions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 tags and URLs for geo, topic, politcal hierarchy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external aggregators to just know the URL to create lists as a URL is a simple, universal identifier where knowing other aspects possible, but not necessary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Easily related to other naming systems that use URLs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http://www.dc.gov to http://en.wikipedia.org/Washington-DC to http://census.gov/states/dc to http://travelinfo.com/us/dc to....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checklist for publishing a meeting notice with an agenda that makes it easier for citizens to learn about and participate in public meetings: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checklist will stress methods and incorporate standards that are inclusive and as open as possible (OPIA- Open, Public and Integrated Architecture). 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Specifically, the requirements gathering will concentrate on three aspects of any public system architecture: the business layer, the legal issue layer and the technological implementation layer (BLT methodology). 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addition, there will be a focus on the sociological aspects such as marketing and social networking.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03925" y="304100"/>
            <a:ext cx="9619649" cy="13099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Two: Designing a Citizen Centered Solution for Public Meeting Notices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09600" y="1719050"/>
            <a:ext cx="8992949" cy="8755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possible, human readable media should also be machine processable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08000" y="2539975"/>
            <a:ext cx="7878124" cy="21189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should be valid and accessible. </a:t>
            </a:r>
          </a:p>
          <a:p>
            <a:pPr indent="-1524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http://validator.w3.org/</a:t>
            </a:r>
          </a:p>
          <a:p>
            <a:pPr indent="-1524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http://www.w3.org/WAI/</a:t>
            </a:r>
          </a:p>
          <a:p>
            <a:pPr indent="-1524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http://section508.gov/</a:t>
            </a:r>
          </a:p>
          <a:p>
            <a:pPr indent="-1524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http://www.icdri.org/test_your_site_now.htm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06400" y="5486400"/>
            <a:ext cx="7893625" cy="15438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Paper/physical media should always have a bar code for URL and OCR'able URL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QR barcodes for URL</a:t>
            </a:r>
            <a:b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51" name="Shape 151"/>
          <p:cNvSpPr txBox="1"/>
          <p:nvPr/>
        </p:nvSpPr>
        <p:spPr>
          <a:xfrm>
            <a:off x="406400" y="3962400"/>
            <a:ext cx="8779875" cy="13273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can have data friendly portions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HTML/CSS/Javascript model separating content from design from coding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use of "id" attributes for URL fragments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RDFa and/or Microformats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03925" y="304100"/>
            <a:ext cx="9619649" cy="13099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Two: Designing a Citizen Centered Solution for Public Meeting Notices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09600" y="1719050"/>
            <a:ext cx="8992949" cy="8755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possible, machine processable media should also be human readable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08525" y="2840125"/>
            <a:ext cx="8193300" cy="134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URLs should be "cool"- permanent and human understandable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245"/>
              <a:buFont typeface="Arial"/>
              <a:buChar char="●"/>
            </a:pPr>
            <a:r>
              <a:rPr lang="en-US" sz="18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http://www.w3.org/TR/cooluris/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08000" y="4366400"/>
            <a:ext cx="8589775" cy="1070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 documents should always have style sheets so humans can easily read the data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09600" y="5486400"/>
            <a:ext cx="8301150" cy="12841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and Document formats that can not be both should be non-authoritative or secondary 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03925" y="304100"/>
            <a:ext cx="9619649" cy="9884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Three: Checklist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40125" y="1582150"/>
            <a:ext cx="8290824" cy="49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previous work and allowing for feedback: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requirements, current examples and resources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demo versions of PMNs and Agendas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draft checklist and best practices (in draft form at  the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Wikibook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to resources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in Wikibook for free and printable form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298325" y="298475"/>
            <a:ext cx="9622949" cy="13199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One: Comprehensive Understanding of the Problem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298325" y="1824150"/>
            <a:ext cx="9622949" cy="55569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Step: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at the current state of the use of online meeting notices and agendas.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systems being used by jurisdictions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systems in use by other types of users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how or if meeting notices are currently found and/or aggregated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standards being used for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calendars, e.g. iCal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agendas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info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syndication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other related efforts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298325" y="298475"/>
            <a:ext cx="9622949" cy="13199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One: Comprehensive Understanding of the Problem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98325" y="1824150"/>
            <a:ext cx="9622949" cy="55569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Step: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at the greater ecology of: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for social, business and personal events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 published laws, official proceeding publishing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Laws, motions and other products of the meeting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Testimony given before, during and after, and dealing with submission, publication and archiving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 systems for participation control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government data harvesting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Although, most of the above are outside the scope, these and others should be thought about in terms of the public meeting notices being part of that greater ecology.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98325" y="298475"/>
            <a:ext cx="9622949" cy="13199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One: Comprehensive Understanding of the Problem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Step: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frame the research and requirements gathering for this project, we will use the BLT methodology: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is for Business Process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is for Legal Issues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is for Technology Implementation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will help us have a thorough examination of the problem space in order to avoid wrong paths or false assumptions before they can be baked into the solutions.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298325" y="298475"/>
            <a:ext cx="9622949" cy="13199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One: Comprehensive Understanding of the Problem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298325" y="1824150"/>
            <a:ext cx="9622949" cy="55569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 cont.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list requirements and potential resources by BLT areas.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Dangers of not using BLT methodology: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Picking a calendaring system before checking with legal counsel who points out accessibility requirements for web sites used by municipality.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Also, tech solution providers may talk about features, but they may not map well to business process issues like approval chain (major CYA issue for an office).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298325" y="298475"/>
            <a:ext cx="9622949" cy="13199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One: Comprehensive Understanding of the Problem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298325" y="1824150"/>
            <a:ext cx="9622949" cy="55569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 cont.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examples: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and resources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staff capabilities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Approval Process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issues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Coordination between departments, for example planning, press relations and publishing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support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98325" y="298475"/>
            <a:ext cx="9622949" cy="13199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One: Comprehensive Understanding of the Problem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98325" y="1824150"/>
            <a:ext cx="9622949" cy="55569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 cont.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examples: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Sunshine requirements, e.g. 30 day notice, publish in local paper, etc.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Accessibility for material and meeting location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can attend, participate, testify, vote  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Minutes, Roberts Rules of Order, as pertaining to agenda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meeting reporting, transcripts, notice of votes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Citing all applicable rules and regulations relevant to the notice, the meeting and the agenda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98325" y="298475"/>
            <a:ext cx="9622949" cy="13199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One: Comprehensive Understanding of the Problem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98325" y="1824150"/>
            <a:ext cx="9622949" cy="55569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 cont.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examples: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Standards for data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Accessibility systems e.g. closed caption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Software, CMS, syndication, domains, APIs 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Arial"/>
              <a:buChar char="●"/>
            </a:pP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 systems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