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5C0C-2E15-747A-AB4B-5B8456353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6D00B-8F33-E8B9-ED8C-AAFEC1391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FDE0E-AE1A-786B-93E4-A805A8F2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7D6E-E981-4254-AA00-E4BF229D18DD}" type="datetimeFigureOut">
              <a:rPr lang="en-SG" smtClean="0"/>
              <a:t>19/8/2023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0C0E8-A536-3259-A9E3-65299B5C1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913FC-3F98-B21E-9948-FD4B2DB50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4576-6B21-4562-B65F-6305C20921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028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AB26-D9F4-5134-9F1B-4951186E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D246E-A4A8-7AD6-993B-8E0E84FC3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74FBE-FAB9-6B53-59D6-62E9A993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7D6E-E981-4254-AA00-E4BF229D18DD}" type="datetimeFigureOut">
              <a:rPr lang="en-SG" smtClean="0"/>
              <a:t>19/8/2023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09C22-9228-B6A1-13B9-EF73EAC3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4C676-AB42-12E3-3D66-CBFA92BB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4576-6B21-4562-B65F-6305C20921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716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EFC9D-BFB8-B8EB-41FC-83683CBB9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977CD-986D-9697-AE64-894D823A0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CD579-79D8-0E34-DE2C-5F80ABDE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7D6E-E981-4254-AA00-E4BF229D18DD}" type="datetimeFigureOut">
              <a:rPr lang="en-SG" smtClean="0"/>
              <a:t>19/8/2023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AF757-A3C0-0F94-8270-4695D70D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A0879-A3AA-4687-08D9-E7D81411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4576-6B21-4562-B65F-6305C20921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916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AF9F-1B84-FAAA-AEEC-C1AE2A5B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A282C-4784-A88A-A78B-3C20F6F25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774A4-D1DF-B5FB-CB38-5620F78D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7D6E-E981-4254-AA00-E4BF229D18DD}" type="datetimeFigureOut">
              <a:rPr lang="en-SG" smtClean="0"/>
              <a:t>19/8/2023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1CD90-0F3C-177A-EBDA-513E4653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59101-FFC1-5B4C-789A-2E8E68FA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4576-6B21-4562-B65F-6305C20921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17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E739-D0BD-D5A6-8AFF-EB86C1E0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6FC1D-2067-3E0B-1E21-4E98BEF54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02310-9B5C-FB40-E628-B9518C99C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7D6E-E981-4254-AA00-E4BF229D18DD}" type="datetimeFigureOut">
              <a:rPr lang="en-SG" smtClean="0"/>
              <a:t>19/8/2023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39BA7-3374-8A8F-8F99-DD74ED04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CCB8C-0078-2DE5-37A4-9980B09A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4576-6B21-4562-B65F-6305C20921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949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915F-B754-9843-B297-53D9894B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3C242-6A07-C541-AD4B-9EC11DCA0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44842-C2AB-E897-EE02-AD2FEB717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706CB-6624-23E0-F619-24DA0E28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7D6E-E981-4254-AA00-E4BF229D18DD}" type="datetimeFigureOut">
              <a:rPr lang="en-SG" smtClean="0"/>
              <a:t>19/8/2023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F5BB7-37C0-A72D-F10B-AD67C1901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F9FAB-3EFE-F2A2-E57A-D4245F31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4576-6B21-4562-B65F-6305C20921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927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3FC7-3FEF-AD28-DADD-FB06CB833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EE5FD-F3F3-8474-F635-F6436BE59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AD4A2-069B-685C-DCE7-B2F5C8EF2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B0BB9-6939-D9B1-6224-AF32A7840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A8E71B-0AD4-C013-7EAE-70FDD4FAE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270254-F8C0-EABE-5F84-0DF60B039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7D6E-E981-4254-AA00-E4BF229D18DD}" type="datetimeFigureOut">
              <a:rPr lang="en-SG" smtClean="0"/>
              <a:t>19/8/2023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911E6D-735E-468F-36AF-363FCFDC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38AD0C-2373-1712-D370-0BEB72F73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4576-6B21-4562-B65F-6305C20921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079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BDDD-2D34-53D9-5131-439AC7042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6DB92-1879-7765-1002-6F426EB14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7D6E-E981-4254-AA00-E4BF229D18DD}" type="datetimeFigureOut">
              <a:rPr lang="en-SG" smtClean="0"/>
              <a:t>19/8/2023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B62A9-CE40-5AB2-F12B-AE80A6823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3DE2-747A-C9B1-19F1-D398B68E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4576-6B21-4562-B65F-6305C20921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446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46628A-B960-C29F-B600-E97863779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7D6E-E981-4254-AA00-E4BF229D18DD}" type="datetimeFigureOut">
              <a:rPr lang="en-SG" smtClean="0"/>
              <a:t>19/8/2023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859F7-DBC9-6094-5358-E56F13899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CB1F2-9DED-358A-9B17-D90D5DFF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4576-6B21-4562-B65F-6305C20921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572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2E41-3101-7BCA-8441-37081CEF2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52DCB-15B0-7C58-94BE-C211C8374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7187C-B5F7-371B-237C-78B85F3C1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B1634-2202-FA59-877D-791DA698C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7D6E-E981-4254-AA00-E4BF229D18DD}" type="datetimeFigureOut">
              <a:rPr lang="en-SG" smtClean="0"/>
              <a:t>19/8/2023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D40B6-D425-1E3D-8CF6-1BA0C9E08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F840D-A29E-9E0E-5486-CE48471D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4576-6B21-4562-B65F-6305C20921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141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547E-C45D-16DF-207A-20297610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7F8442-3D65-E03E-9CA9-DB34CBCC2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C7135-8EF4-BF26-427D-0AB302004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BC638-EE07-1C47-3731-841AF6628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7D6E-E981-4254-AA00-E4BF229D18DD}" type="datetimeFigureOut">
              <a:rPr lang="en-SG" smtClean="0"/>
              <a:t>19/8/2023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F9C8D-09DE-D165-9E75-C92EC7D3B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31164-F450-EF7D-61A8-66D6B392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4576-6B21-4562-B65F-6305C20921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394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92D873-4967-E4ED-798C-2329A7210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74A1B-1DAD-9461-21DC-97B92820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54613-B148-60A7-C29B-53B6939C8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67D6E-E981-4254-AA00-E4BF229D18DD}" type="datetimeFigureOut">
              <a:rPr lang="en-SG" smtClean="0"/>
              <a:t>19/8/2023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53B54-4D32-266D-12F9-9D21501C6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091F-AA8D-1CB1-D534-85A4CE0A2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64576-6B21-4562-B65F-6305C20921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685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CEC5-D441-0F12-5295-EDD233DDD6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DW Assignment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807D1-7A23-1D10-2390-2898B23E85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Markell Wong S10242300</a:t>
            </a:r>
          </a:p>
        </p:txBody>
      </p:sp>
    </p:spTree>
    <p:extLst>
      <p:ext uri="{BB962C8B-B14F-4D97-AF65-F5344CB8AC3E}">
        <p14:creationId xmlns:p14="http://schemas.microsoft.com/office/powerpoint/2010/main" val="2817621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BA39-F344-6A0C-1CA6-F5FEAB1C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Cleaning and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F230-EAD1-F132-479E-D1ED880FD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Numerical Transformation</a:t>
            </a:r>
          </a:p>
          <a:p>
            <a:pPr lvl="1"/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‘alt’ had zero and negative values</a:t>
            </a:r>
          </a:p>
          <a:p>
            <a:pPr lvl="1"/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Yeo-Johnson and Power transformer</a:t>
            </a:r>
          </a:p>
          <a:p>
            <a:pPr lvl="1"/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Power gave null values even with different exponential values</a:t>
            </a:r>
          </a:p>
          <a:p>
            <a:endParaRPr lang="en-SG" dirty="0"/>
          </a:p>
          <a:p>
            <a:r>
              <a:rPr lang="en-SG" dirty="0"/>
              <a:t>Categorical Encoding</a:t>
            </a:r>
          </a:p>
          <a:p>
            <a:pPr lvl="1"/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Grouped rare categories for categories with &gt;40 values</a:t>
            </a:r>
          </a:p>
          <a:p>
            <a:pPr lvl="1"/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 Mean performed slightly better than Ordered Ordinal</a:t>
            </a:r>
          </a:p>
        </p:txBody>
      </p:sp>
    </p:spTree>
    <p:extLst>
      <p:ext uri="{BB962C8B-B14F-4D97-AF65-F5344CB8AC3E}">
        <p14:creationId xmlns:p14="http://schemas.microsoft.com/office/powerpoint/2010/main" val="1433418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5ED2-0486-8136-F3F2-034B14D7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Cleaning and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941E4-EF7B-688B-352B-96F65BCB2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4339"/>
            <a:ext cx="6418385" cy="4582624"/>
          </a:xfrm>
        </p:spPr>
        <p:txBody>
          <a:bodyPr/>
          <a:lstStyle/>
          <a:p>
            <a:r>
              <a:rPr lang="en-SG" dirty="0"/>
              <a:t>Binning/Discretization</a:t>
            </a:r>
          </a:p>
          <a:p>
            <a:pPr lvl="1"/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Equal Frequency, Discretization plus Encoding, Equal Width Frequency</a:t>
            </a:r>
          </a:p>
          <a:p>
            <a:pPr lvl="1"/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Equal Width performed the best out of the 3</a:t>
            </a:r>
          </a:p>
          <a:p>
            <a:endParaRPr lang="en-SG" dirty="0"/>
          </a:p>
          <a:p>
            <a:r>
              <a:rPr lang="en-SG" dirty="0"/>
              <a:t>Feature Scaling</a:t>
            </a:r>
          </a:p>
          <a:p>
            <a:pPr lvl="1"/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Standardization, Min Max, Robust Scaling</a:t>
            </a:r>
          </a:p>
          <a:p>
            <a:pPr lvl="1"/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Robust seems to be the best of the 3</a:t>
            </a:r>
          </a:p>
          <a:p>
            <a:pPr lvl="1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9AC320-EA7C-0C8D-9A71-CBF703ABC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924" y="1396815"/>
            <a:ext cx="3329354" cy="213382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D6C1C4-873C-A0B3-BF41-5E4AD0BBA481}"/>
              </a:ext>
            </a:extLst>
          </p:cNvPr>
          <p:cNvCxnSpPr/>
          <p:nvPr/>
        </p:nvCxnSpPr>
        <p:spPr>
          <a:xfrm>
            <a:off x="0" y="353650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FF8F551-97B1-EB85-AFE3-44D9908C4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076" y="3892858"/>
            <a:ext cx="4399866" cy="201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02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0562-149C-A578-D16A-B95178D6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348C-5F7A-0C6D-773B-94EE8B162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31523" cy="4351338"/>
          </a:xfrm>
        </p:spPr>
        <p:txBody>
          <a:bodyPr/>
          <a:lstStyle/>
          <a:p>
            <a:r>
              <a:rPr lang="en-SG" dirty="0"/>
              <a:t>Polynomial Expansion</a:t>
            </a:r>
          </a:p>
          <a:p>
            <a:pPr lvl="1"/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Feature Expansion on ‘points’, ‘alt’ and ‘</a:t>
            </a:r>
            <a:r>
              <a:rPr lang="en-S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sum_of_wins</a:t>
            </a:r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  <a:p>
            <a:pPr lvl="1"/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Improved model performance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Principal Component Analysis</a:t>
            </a:r>
          </a:p>
          <a:p>
            <a:pPr lvl="1"/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First 5 components made up 95% of the variance</a:t>
            </a:r>
          </a:p>
          <a:p>
            <a:pPr lvl="1"/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Reducing components seems to impact model performance negatively</a:t>
            </a:r>
          </a:p>
          <a:p>
            <a:pPr lvl="1"/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1D2C5F-D304-6438-ED3F-B27375C9A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581" y="2057400"/>
            <a:ext cx="4947346" cy="9232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A069CC-DCA3-1B99-89CD-891919F65EF5}"/>
              </a:ext>
            </a:extLst>
          </p:cNvPr>
          <p:cNvCxnSpPr/>
          <p:nvPr/>
        </p:nvCxnSpPr>
        <p:spPr>
          <a:xfrm flipV="1">
            <a:off x="0" y="3575538"/>
            <a:ext cx="12192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087A7B6-B758-72CC-0F90-FAB7A4B0D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227" y="4033881"/>
            <a:ext cx="3194053" cy="229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1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22A6-BBB1-04B2-BE61-BEE303C91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3675E-680A-69EF-301B-365D75241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Final Train Dataset: 8826 rows, 36 columns</a:t>
            </a:r>
          </a:p>
          <a:p>
            <a:endParaRPr lang="en-SG" dirty="0"/>
          </a:p>
          <a:p>
            <a:r>
              <a:rPr lang="en-SG" dirty="0"/>
              <a:t>Naïve Baseline Model for Classification</a:t>
            </a:r>
          </a:p>
          <a:p>
            <a:pPr lvl="1"/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Courier New" panose="02070309020205020404" pitchFamily="49" charset="0"/>
              </a:rPr>
              <a:t>The Naive Baseline Model's accuracy on train data is 52.83%. </a:t>
            </a:r>
          </a:p>
          <a:p>
            <a:pPr lvl="1"/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Courier New" panose="02070309020205020404" pitchFamily="49" charset="0"/>
              </a:rPr>
              <a:t>The Naive Baseline Model's accuracy on test data is 54.06%.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SG" dirty="0"/>
          </a:p>
          <a:p>
            <a:r>
              <a:rPr lang="en-SG" dirty="0" err="1"/>
              <a:t>LogReg</a:t>
            </a:r>
            <a:r>
              <a:rPr lang="en-SG" dirty="0"/>
              <a:t> model</a:t>
            </a:r>
          </a:p>
          <a:p>
            <a:pPr lvl="1"/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Courier New" panose="02070309020205020404" pitchFamily="49" charset="0"/>
              </a:rPr>
              <a:t>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Courier New" panose="02070309020205020404" pitchFamily="49" charset="0"/>
              </a:rPr>
              <a:t>LogReg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Courier New" panose="02070309020205020404" pitchFamily="49" charset="0"/>
              </a:rPr>
              <a:t> Model's accuracy on train data is 91.30%. </a:t>
            </a:r>
          </a:p>
          <a:p>
            <a:pPr lvl="1"/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Courier New" panose="02070309020205020404" pitchFamily="49" charset="0"/>
              </a:rPr>
              <a:t>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Courier New" panose="02070309020205020404" pitchFamily="49" charset="0"/>
              </a:rPr>
              <a:t>LogReg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Courier New" panose="02070309020205020404" pitchFamily="49" charset="0"/>
              </a:rPr>
              <a:t> Model's accuracy on test data is 91.25%.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52229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D6B5-D210-4D65-579C-C0BCE35F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Possible Further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ED66A-61DD-3BBC-7135-17F1D0C82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Using additional datasets</a:t>
            </a:r>
          </a:p>
          <a:p>
            <a:pPr lvl="1"/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Weather data, Car Models, Team Staff</a:t>
            </a:r>
          </a:p>
          <a:p>
            <a:endParaRPr lang="en-SG" dirty="0"/>
          </a:p>
          <a:p>
            <a:r>
              <a:rPr lang="en-SG" dirty="0"/>
              <a:t>Comparing other Machine Learning models</a:t>
            </a:r>
          </a:p>
          <a:p>
            <a:pPr lvl="1"/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Probit regression, Decision Trees etc</a:t>
            </a:r>
          </a:p>
          <a:p>
            <a:pPr marL="457200" lvl="1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2790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3648-9A32-E174-296E-3CF9E7CD1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25264"/>
            <a:ext cx="9144000" cy="1406163"/>
          </a:xfrm>
        </p:spPr>
        <p:txBody>
          <a:bodyPr>
            <a:normAutofit fontScale="90000"/>
          </a:bodyPr>
          <a:lstStyle/>
          <a:p>
            <a:r>
              <a:rPr lang="en-SG" sz="4800" dirty="0"/>
              <a:t>Who will be the Top 6 Constructors in terms of Position for the next race?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E0298-E0BE-0A93-44B0-D75A0108D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63688"/>
            <a:ext cx="9144000" cy="462886"/>
          </a:xfrm>
        </p:spPr>
        <p:txBody>
          <a:bodyPr/>
          <a:lstStyle/>
          <a:p>
            <a:r>
              <a:rPr lang="en-SG" dirty="0"/>
              <a:t>Business Problem:</a:t>
            </a:r>
          </a:p>
        </p:txBody>
      </p:sp>
    </p:spTree>
    <p:extLst>
      <p:ext uri="{BB962C8B-B14F-4D97-AF65-F5344CB8AC3E}">
        <p14:creationId xmlns:p14="http://schemas.microsoft.com/office/powerpoint/2010/main" val="24572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C3BF-E38A-42F4-1768-68B90A53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Context behind Business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78022-BD7C-74B1-3D6F-0510563A0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Currently working for a sports beverage company </a:t>
            </a:r>
          </a:p>
          <a:p>
            <a:r>
              <a:rPr lang="en-SG" dirty="0"/>
              <a:t>Company is looking to sponsor a Formula 1 team</a:t>
            </a:r>
          </a:p>
          <a:p>
            <a:r>
              <a:rPr lang="en-SG" dirty="0"/>
              <a:t>Increase brand awareness and grow market share</a:t>
            </a:r>
          </a:p>
          <a:p>
            <a:r>
              <a:rPr lang="en-SG" dirty="0"/>
              <a:t>Management wants to choose a top team </a:t>
            </a:r>
          </a:p>
          <a:p>
            <a:r>
              <a:rPr lang="en-SG" dirty="0"/>
              <a:t>Team Success -&gt; Greater brand recognition and association!</a:t>
            </a:r>
          </a:p>
          <a:p>
            <a:r>
              <a:rPr lang="en-SG" dirty="0"/>
              <a:t>Use a model to predict top teams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6789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3648-9A32-E174-296E-3CF9E7CD1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9724"/>
            <a:ext cx="9144000" cy="838551"/>
          </a:xfrm>
        </p:spPr>
        <p:txBody>
          <a:bodyPr>
            <a:normAutofit fontScale="90000"/>
          </a:bodyPr>
          <a:lstStyle/>
          <a:p>
            <a:r>
              <a:rPr lang="en-SG" sz="4800" dirty="0"/>
              <a:t>Binary Logistic Regression (Classification)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E0298-E0BE-0A93-44B0-D75A0108D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46838"/>
            <a:ext cx="9144000" cy="462886"/>
          </a:xfrm>
        </p:spPr>
        <p:txBody>
          <a:bodyPr/>
          <a:lstStyle/>
          <a:p>
            <a:r>
              <a:rPr lang="en-SG" dirty="0"/>
              <a:t>Machine Learning Model: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86A73B-2A8F-36E3-32E7-BFC0DEA1E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665" y="4099337"/>
            <a:ext cx="2199335" cy="275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2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D7B7-7DE1-BE01-50F9-EFFE7404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007"/>
          </a:xfrm>
        </p:spPr>
        <p:txBody>
          <a:bodyPr/>
          <a:lstStyle/>
          <a:p>
            <a:pPr algn="ctr"/>
            <a:r>
              <a:rPr lang="en-SG" dirty="0"/>
              <a:t>Tables used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D9F95C-6FA8-75E5-9458-52DAF0BB7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87" y="1964044"/>
            <a:ext cx="4169990" cy="1636982"/>
          </a:xfr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957B44-B1F5-7A76-3874-9295B7BFE2C2}"/>
              </a:ext>
            </a:extLst>
          </p:cNvPr>
          <p:cNvSpPr txBox="1"/>
          <p:nvPr/>
        </p:nvSpPr>
        <p:spPr>
          <a:xfrm>
            <a:off x="705196" y="4060216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races_mod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A60488-A1BE-9F70-CD15-D2C4C8EE7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023" y="1964043"/>
            <a:ext cx="3975530" cy="16369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E5466C-B795-0D9D-0165-55ECA69FFD78}"/>
              </a:ext>
            </a:extLst>
          </p:cNvPr>
          <p:cNvSpPr txBox="1"/>
          <p:nvPr/>
        </p:nvSpPr>
        <p:spPr>
          <a:xfrm>
            <a:off x="8522064" y="1594711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constructors_mod</a:t>
            </a:r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C50BD3-636C-4897-35DF-53A38FD56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87" y="4429548"/>
            <a:ext cx="4169990" cy="18964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9F9A48-E6E7-D760-7625-5B251DB722A4}"/>
              </a:ext>
            </a:extLst>
          </p:cNvPr>
          <p:cNvSpPr txBox="1"/>
          <p:nvPr/>
        </p:nvSpPr>
        <p:spPr>
          <a:xfrm>
            <a:off x="1026489" y="1594711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circuits_mod</a:t>
            </a:r>
            <a:endParaRPr lang="en-S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C57831-3BDF-D3AF-ADA7-4A56E7005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9811" y="4429548"/>
            <a:ext cx="4079809" cy="18964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6DED329-5227-AB06-CDEB-28CAEBCEE37A}"/>
              </a:ext>
            </a:extLst>
          </p:cNvPr>
          <p:cNvSpPr txBox="1"/>
          <p:nvPr/>
        </p:nvSpPr>
        <p:spPr>
          <a:xfrm>
            <a:off x="8476571" y="4060216"/>
            <a:ext cx="3010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constructor_standings_mod</a:t>
            </a:r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7EC928-B7B1-A546-C108-23C685942F82}"/>
              </a:ext>
            </a:extLst>
          </p:cNvPr>
          <p:cNvSpPr txBox="1"/>
          <p:nvPr/>
        </p:nvSpPr>
        <p:spPr>
          <a:xfrm>
            <a:off x="5164015" y="3652812"/>
            <a:ext cx="18639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Final Dataset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2A22F44-B0DE-8178-00BC-6DFEFA0EA54A}"/>
              </a:ext>
            </a:extLst>
          </p:cNvPr>
          <p:cNvCxnSpPr>
            <a:cxnSpLocks/>
          </p:cNvCxnSpPr>
          <p:nvPr/>
        </p:nvCxnSpPr>
        <p:spPr>
          <a:xfrm>
            <a:off x="7338646" y="2782534"/>
            <a:ext cx="0" cy="1101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B499D27-0F0E-92AB-B449-80168A9EA210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7027984" y="3883645"/>
            <a:ext cx="310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AFEE5A-F7B5-15DE-37F8-1D5C0F185653}"/>
              </a:ext>
            </a:extLst>
          </p:cNvPr>
          <p:cNvCxnSpPr>
            <a:endCxn id="8" idx="1"/>
          </p:cNvCxnSpPr>
          <p:nvPr/>
        </p:nvCxnSpPr>
        <p:spPr>
          <a:xfrm>
            <a:off x="7338646" y="2782534"/>
            <a:ext cx="51737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2B08AD2-4B3A-20FD-E7C2-D81BADFEDCF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338646" y="5377767"/>
            <a:ext cx="511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66C6247-8AD4-126B-80DD-0EBE761168FA}"/>
              </a:ext>
            </a:extLst>
          </p:cNvPr>
          <p:cNvCxnSpPr>
            <a:cxnSpLocks/>
          </p:cNvCxnSpPr>
          <p:nvPr/>
        </p:nvCxnSpPr>
        <p:spPr>
          <a:xfrm>
            <a:off x="7338646" y="3821723"/>
            <a:ext cx="0" cy="1556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4C85C0-C8B6-AE80-BFD8-056A4D5B7789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335977" y="2771279"/>
            <a:ext cx="517376" cy="11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E1CDC9D-9EEC-0443-B6EA-D6D42B874A9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335977" y="5377767"/>
            <a:ext cx="511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80E67D-7645-A56F-64DF-E30623690B73}"/>
              </a:ext>
            </a:extLst>
          </p:cNvPr>
          <p:cNvCxnSpPr>
            <a:cxnSpLocks/>
          </p:cNvCxnSpPr>
          <p:nvPr/>
        </p:nvCxnSpPr>
        <p:spPr>
          <a:xfrm>
            <a:off x="4847141" y="2771279"/>
            <a:ext cx="0" cy="2606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1A691E7-FC82-7037-FAD5-275D117460F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853353" y="3883645"/>
            <a:ext cx="310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9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CA40-C14C-3A45-8232-DC252DCD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Why those Tables?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570EE-71EA-B49D-B026-E29B0FEB5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 err="1"/>
              <a:t>circuits_mod</a:t>
            </a:r>
            <a:r>
              <a:rPr lang="en-SG" dirty="0"/>
              <a:t>: </a:t>
            </a:r>
            <a:r>
              <a:rPr lang="en-SG" dirty="0" err="1"/>
              <a:t>circuitRef</a:t>
            </a:r>
            <a:r>
              <a:rPr lang="en-SG" dirty="0"/>
              <a:t>, location, country, altitude</a:t>
            </a:r>
          </a:p>
          <a:p>
            <a:pPr lvl="1"/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 circuit locations and altitude may affect the team performance</a:t>
            </a:r>
          </a:p>
          <a:p>
            <a:pPr lvl="1"/>
            <a:endParaRPr lang="en-S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SG" dirty="0" err="1"/>
              <a:t>constructors_mod</a:t>
            </a:r>
            <a:r>
              <a:rPr lang="en-SG" dirty="0"/>
              <a:t>: </a:t>
            </a:r>
            <a:r>
              <a:rPr lang="en-SG" dirty="0" err="1"/>
              <a:t>constructorRef</a:t>
            </a:r>
            <a:r>
              <a:rPr lang="en-SG" dirty="0"/>
              <a:t>, nationality</a:t>
            </a:r>
          </a:p>
          <a:p>
            <a:pPr lvl="1"/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Details of the constructors</a:t>
            </a:r>
          </a:p>
          <a:p>
            <a:pPr lvl="1"/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Teams may perform better in home circuits compared to foreign</a:t>
            </a:r>
          </a:p>
          <a:p>
            <a:pPr lvl="1"/>
            <a:endParaRPr lang="en-S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SG" dirty="0" err="1"/>
              <a:t>races_mod</a:t>
            </a:r>
            <a:r>
              <a:rPr lang="en-SG" dirty="0"/>
              <a:t>: date</a:t>
            </a:r>
          </a:p>
          <a:p>
            <a:pPr lvl="1"/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Date may play a part in environmental factors</a:t>
            </a:r>
          </a:p>
          <a:p>
            <a:pPr lvl="1"/>
            <a:endParaRPr lang="en-S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SG" dirty="0" err="1"/>
              <a:t>constructor_standing_mod</a:t>
            </a:r>
            <a:r>
              <a:rPr lang="en-SG" dirty="0"/>
              <a:t>: position, wins</a:t>
            </a:r>
          </a:p>
          <a:p>
            <a:pPr lvl="1"/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Position is our target variable, wins can help see how successful a team is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249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04B5-1F93-6885-8E2A-B6905C3F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Wrangling on Multiple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767E4-33A7-27D6-D27E-9A2AAEC8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Dropped unusable columns (time, </a:t>
            </a:r>
            <a:r>
              <a:rPr lang="en-SG" dirty="0" err="1"/>
              <a:t>url</a:t>
            </a:r>
            <a:r>
              <a:rPr lang="en-SG" dirty="0"/>
              <a:t>)</a:t>
            </a:r>
          </a:p>
          <a:p>
            <a:endParaRPr lang="en-SG" dirty="0"/>
          </a:p>
          <a:p>
            <a:r>
              <a:rPr lang="en-SG" dirty="0"/>
              <a:t>Dropped repeated columns (</a:t>
            </a:r>
            <a:r>
              <a:rPr lang="en-SG" dirty="0" err="1"/>
              <a:t>positionText</a:t>
            </a:r>
            <a:r>
              <a:rPr lang="en-SG" dirty="0"/>
              <a:t>, </a:t>
            </a:r>
            <a:r>
              <a:rPr lang="en-SG" dirty="0" err="1"/>
              <a:t>lat</a:t>
            </a:r>
            <a:r>
              <a:rPr lang="en-SG" dirty="0"/>
              <a:t>, </a:t>
            </a:r>
            <a:r>
              <a:rPr lang="en-SG" dirty="0" err="1"/>
              <a:t>lng</a:t>
            </a:r>
            <a:r>
              <a:rPr lang="en-SG" dirty="0"/>
              <a:t>, name etc)</a:t>
            </a:r>
          </a:p>
          <a:p>
            <a:endParaRPr lang="en-SG" dirty="0"/>
          </a:p>
          <a:p>
            <a:r>
              <a:rPr lang="en-SG" dirty="0"/>
              <a:t>Created additional features</a:t>
            </a:r>
          </a:p>
          <a:p>
            <a:pPr lvl="1"/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Using cleaned Date data, created ‘year’, ‘month’, ‘</a:t>
            </a:r>
            <a:r>
              <a:rPr lang="en-S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day_of_month</a:t>
            </a:r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and ‘</a:t>
            </a:r>
            <a:r>
              <a:rPr lang="en-S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day_of_week</a:t>
            </a:r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  <a:p>
            <a:pPr lvl="1"/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Aggregated average points for each race and added ‘</a:t>
            </a:r>
            <a:r>
              <a:rPr lang="en-S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higher_than_mean</a:t>
            </a:r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indicator for each row</a:t>
            </a:r>
          </a:p>
          <a:p>
            <a:pPr lvl="1"/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Summed the number of wins of each constructor</a:t>
            </a:r>
          </a:p>
        </p:txBody>
      </p:sp>
    </p:spTree>
    <p:extLst>
      <p:ext uri="{BB962C8B-B14F-4D97-AF65-F5344CB8AC3E}">
        <p14:creationId xmlns:p14="http://schemas.microsoft.com/office/powerpoint/2010/main" val="3905782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A93F6-C87A-4C38-59A1-67A933228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54" y="315375"/>
            <a:ext cx="10686668" cy="1103118"/>
          </a:xfrm>
        </p:spPr>
        <p:txBody>
          <a:bodyPr/>
          <a:lstStyle/>
          <a:p>
            <a:r>
              <a:rPr lang="en-SG" dirty="0"/>
              <a:t>Data Wrangling on Multiple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7AD86-C670-A6CD-7399-452495C47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031"/>
            <a:ext cx="10515600" cy="4611932"/>
          </a:xfrm>
        </p:spPr>
        <p:txBody>
          <a:bodyPr>
            <a:normAutofit/>
          </a:bodyPr>
          <a:lstStyle/>
          <a:p>
            <a:endParaRPr lang="en-SG" dirty="0"/>
          </a:p>
          <a:p>
            <a:r>
              <a:rPr lang="en-SG" dirty="0"/>
              <a:t>Created Target Variable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if row['position'] &lt;= 6: return 1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else: return 0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Relatively balanced dataset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Lastly, dropped ID columns (</a:t>
            </a:r>
            <a:r>
              <a:rPr lang="en-SG" dirty="0" err="1"/>
              <a:t>constructorID</a:t>
            </a:r>
            <a:r>
              <a:rPr lang="en-SG" dirty="0"/>
              <a:t>, </a:t>
            </a:r>
            <a:r>
              <a:rPr lang="en-SG" dirty="0" err="1"/>
              <a:t>raceID</a:t>
            </a:r>
            <a:r>
              <a:rPr lang="en-SG" dirty="0"/>
              <a:t> etc)</a:t>
            </a:r>
          </a:p>
          <a:p>
            <a:pPr lvl="1"/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Could be replaced by ref columns</a:t>
            </a:r>
          </a:p>
          <a:p>
            <a:pPr lvl="1"/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Was not relevant to the model</a:t>
            </a:r>
          </a:p>
          <a:p>
            <a:pPr lvl="1"/>
            <a:endParaRPr lang="en-SG" dirty="0"/>
          </a:p>
          <a:p>
            <a:pPr lvl="1"/>
            <a:endParaRPr lang="en-SG" dirty="0"/>
          </a:p>
          <a:p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3505B4-E0B3-6EE6-EC34-CAC853D34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231" y="1850772"/>
            <a:ext cx="2665313" cy="202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2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D727-FAA2-1D1B-491E-6D6436E8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Cleaning and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3E003-EFB9-7668-122B-CE80F3F3A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Missing Data</a:t>
            </a:r>
          </a:p>
          <a:p>
            <a:pPr lvl="1"/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Date and Alt features</a:t>
            </a:r>
          </a:p>
          <a:p>
            <a:pPr lvl="1"/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Small percentage of missing data</a:t>
            </a:r>
          </a:p>
          <a:p>
            <a:pPr lvl="1"/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Dropped rows for Date features</a:t>
            </a:r>
          </a:p>
          <a:p>
            <a:pPr lvl="1"/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Median and Random Sampling for ‘alt’, both performed the same</a:t>
            </a:r>
          </a:p>
          <a:p>
            <a:endParaRPr lang="en-SG" dirty="0"/>
          </a:p>
          <a:p>
            <a:r>
              <a:rPr lang="en-SG" dirty="0"/>
              <a:t>Outlier Removal</a:t>
            </a:r>
          </a:p>
          <a:p>
            <a:pPr lvl="1"/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points, alt, and </a:t>
            </a:r>
            <a:r>
              <a:rPr lang="en-S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sum_of_wins</a:t>
            </a:r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had outliers</a:t>
            </a:r>
          </a:p>
          <a:p>
            <a:pPr lvl="1"/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Trimming removed 1425 out of 12609 rows</a:t>
            </a:r>
          </a:p>
          <a:p>
            <a:pPr lvl="1"/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Capping was slightly better than </a:t>
            </a:r>
            <a:r>
              <a:rPr lang="en-S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windsorization</a:t>
            </a:r>
            <a:endParaRPr lang="en-S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87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599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 Unicode MS</vt:lpstr>
      <vt:lpstr>Arial</vt:lpstr>
      <vt:lpstr>Calibri</vt:lpstr>
      <vt:lpstr>Calibri Light</vt:lpstr>
      <vt:lpstr>Office Theme</vt:lpstr>
      <vt:lpstr>DW Assignment 2</vt:lpstr>
      <vt:lpstr>Who will be the Top 6 Constructors in terms of Position for the next race?</vt:lpstr>
      <vt:lpstr>Context behind Business Question</vt:lpstr>
      <vt:lpstr>Binary Logistic Regression (Classification)</vt:lpstr>
      <vt:lpstr>Tables used</vt:lpstr>
      <vt:lpstr>Why those Tables?</vt:lpstr>
      <vt:lpstr>Data Wrangling on Multiple Tables</vt:lpstr>
      <vt:lpstr>Data Wrangling on Multiple Tables</vt:lpstr>
      <vt:lpstr>Data Cleaning and Transformation</vt:lpstr>
      <vt:lpstr>Data Cleaning and Transformation</vt:lpstr>
      <vt:lpstr>Data Cleaning and Transformation</vt:lpstr>
      <vt:lpstr>Feature Engineering</vt:lpstr>
      <vt:lpstr>Machine Learning Model</vt:lpstr>
      <vt:lpstr>Possible Further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DW Assignment 2</dc:title>
  <dc:creator>Markell Wong /DS</dc:creator>
  <cp:lastModifiedBy>Markell Wong /DS</cp:lastModifiedBy>
  <cp:revision>8</cp:revision>
  <dcterms:created xsi:type="dcterms:W3CDTF">2023-08-17T12:35:22Z</dcterms:created>
  <dcterms:modified xsi:type="dcterms:W3CDTF">2023-08-19T13:40:00Z</dcterms:modified>
</cp:coreProperties>
</file>