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7" r:id="rId3"/>
    <p:sldId id="258" r:id="rId4"/>
    <p:sldId id="260" r:id="rId5"/>
    <p:sldId id="262" r:id="rId6"/>
    <p:sldId id="266" r:id="rId7"/>
    <p:sldId id="267" r:id="rId8"/>
    <p:sldId id="268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-756" y="-10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7DA13-D035-4257-A3A9-3FB5A58CF575}" type="datetimeFigureOut">
              <a:rPr lang="en-US" smtClean="0"/>
              <a:pPr/>
              <a:t>10/1/2015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00047-E384-4B03-8E53-A7DEDF016F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29026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7DA13-D035-4257-A3A9-3FB5A58CF575}" type="datetimeFigureOut">
              <a:rPr lang="en-US" smtClean="0"/>
              <a:pPr/>
              <a:t>10/1/2015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00047-E384-4B03-8E53-A7DEDF016F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65837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7DA13-D035-4257-A3A9-3FB5A58CF575}" type="datetimeFigureOut">
              <a:rPr lang="en-US" smtClean="0"/>
              <a:pPr/>
              <a:t>10/1/2015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00047-E384-4B03-8E53-A7DEDF016F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216682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7DA13-D035-4257-A3A9-3FB5A58CF575}" type="datetimeFigureOut">
              <a:rPr lang="en-US" smtClean="0"/>
              <a:pPr/>
              <a:t>10/1/2015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00047-E384-4B03-8E53-A7DEDF016F4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27643592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7DA13-D035-4257-A3A9-3FB5A58CF575}" type="datetimeFigureOut">
              <a:rPr lang="en-US" smtClean="0"/>
              <a:pPr/>
              <a:t>10/1/2015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00047-E384-4B03-8E53-A7DEDF016F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5931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7DA13-D035-4257-A3A9-3FB5A58CF575}" type="datetimeFigureOut">
              <a:rPr lang="en-US" smtClean="0"/>
              <a:pPr/>
              <a:t>10/1/2015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00047-E384-4B03-8E53-A7DEDF016F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48130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7DA13-D035-4257-A3A9-3FB5A58CF575}" type="datetimeFigureOut">
              <a:rPr lang="en-US" smtClean="0"/>
              <a:pPr/>
              <a:t>10/1/2015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00047-E384-4B03-8E53-A7DEDF016F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712029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7DA13-D035-4257-A3A9-3FB5A58CF575}" type="datetimeFigureOut">
              <a:rPr lang="en-US" smtClean="0"/>
              <a:pPr/>
              <a:t>10/1/2015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00047-E384-4B03-8E53-A7DEDF016F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570550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7DA13-D035-4257-A3A9-3FB5A58CF575}" type="datetimeFigureOut">
              <a:rPr lang="en-US" smtClean="0"/>
              <a:pPr/>
              <a:t>10/1/2015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00047-E384-4B03-8E53-A7DEDF016F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79733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7DA13-D035-4257-A3A9-3FB5A58CF575}" type="datetimeFigureOut">
              <a:rPr lang="en-US" smtClean="0"/>
              <a:pPr/>
              <a:t>10/1/2015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00047-E384-4B03-8E53-A7DEDF016F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86359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7DA13-D035-4257-A3A9-3FB5A58CF575}" type="datetimeFigureOut">
              <a:rPr lang="en-US" smtClean="0"/>
              <a:pPr/>
              <a:t>10/1/2015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00047-E384-4B03-8E53-A7DEDF016F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07805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7DA13-D035-4257-A3A9-3FB5A58CF575}" type="datetimeFigureOut">
              <a:rPr lang="en-US" smtClean="0"/>
              <a:pPr/>
              <a:t>10/1/2015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00047-E384-4B03-8E53-A7DEDF016F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81618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7DA13-D035-4257-A3A9-3FB5A58CF575}" type="datetimeFigureOut">
              <a:rPr lang="en-US" smtClean="0"/>
              <a:pPr/>
              <a:t>10/1/2015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00047-E384-4B03-8E53-A7DEDF016F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06464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7DA13-D035-4257-A3A9-3FB5A58CF575}" type="datetimeFigureOut">
              <a:rPr lang="en-US" smtClean="0"/>
              <a:pPr/>
              <a:t>10/1/2015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00047-E384-4B03-8E53-A7DEDF016F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48445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7DA13-D035-4257-A3A9-3FB5A58CF575}" type="datetimeFigureOut">
              <a:rPr lang="en-US" smtClean="0"/>
              <a:pPr/>
              <a:t>10/1/2015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00047-E384-4B03-8E53-A7DEDF016F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62736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7DA13-D035-4257-A3A9-3FB5A58CF575}" type="datetimeFigureOut">
              <a:rPr lang="en-US" smtClean="0"/>
              <a:pPr/>
              <a:t>10/1/2015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00047-E384-4B03-8E53-A7DEDF016F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27522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7DA13-D035-4257-A3A9-3FB5A58CF575}" type="datetimeFigureOut">
              <a:rPr lang="en-US" smtClean="0"/>
              <a:pPr/>
              <a:t>10/1/2015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00047-E384-4B03-8E53-A7DEDF016F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83991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2E77DA13-D035-4257-A3A9-3FB5A58CF575}" type="datetimeFigureOut">
              <a:rPr lang="en-US" smtClean="0"/>
              <a:pPr/>
              <a:t>10/1/2015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D7600047-E384-4B03-8E53-A7DEDF016F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511476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2517" y="1464347"/>
            <a:ext cx="11609407" cy="1093657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700" b="1" dirty="0">
                <a:effectLst/>
              </a:rPr>
              <a:t>Effects of RF Emissions on Clock Drift</a:t>
            </a:r>
            <a:r>
              <a:rPr lang="en-US" sz="5400" dirty="0">
                <a:effectLst/>
              </a:rPr>
              <a:t/>
            </a:r>
            <a:br>
              <a:rPr lang="en-US" sz="5400" dirty="0">
                <a:effectLst/>
              </a:rPr>
            </a:br>
            <a:r>
              <a:rPr lang="en-US" sz="5400" dirty="0" smtClean="0"/>
              <a:t>	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220" y="2652653"/>
            <a:ext cx="9144000" cy="2345773"/>
          </a:xfrm>
        </p:spPr>
        <p:txBody>
          <a:bodyPr>
            <a:normAutofit/>
          </a:bodyPr>
          <a:lstStyle/>
          <a:p>
            <a:pPr algn="ctr"/>
            <a:r>
              <a:rPr lang="en-US" sz="2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Brian McRee</a:t>
            </a:r>
          </a:p>
          <a:p>
            <a:pPr algn="ctr"/>
            <a:r>
              <a:rPr lang="en-US" sz="2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Bryan </a:t>
            </a:r>
            <a:r>
              <a:rPr lang="en-US" sz="26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Luu</a:t>
            </a:r>
            <a:endParaRPr lang="en-US" sz="26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Jacob Sanchez</a:t>
            </a:r>
          </a:p>
          <a:p>
            <a:pPr algn="ctr"/>
            <a:r>
              <a:rPr lang="en-US" sz="2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Jason Dykes</a:t>
            </a:r>
            <a:endParaRPr lang="en-US" sz="2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23615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5173085" cy="989635"/>
          </a:xfrm>
        </p:spPr>
        <p:txBody>
          <a:bodyPr>
            <a:normAutofit/>
          </a:bodyPr>
          <a:lstStyle/>
          <a:p>
            <a:r>
              <a:rPr lang="en-US" sz="5400" dirty="0" smtClean="0">
                <a:latin typeface="Arial" panose="020B0604020202020204" pitchFamily="34" charset="0"/>
                <a:cs typeface="Arial" panose="020B0604020202020204" pitchFamily="34" charset="0"/>
              </a:rPr>
              <a:t>Research Plan</a:t>
            </a:r>
            <a:endParaRPr lang="en-US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1119999" y="1698585"/>
            <a:ext cx="9825091" cy="3811588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switch is </a:t>
            </a:r>
            <a:r>
              <a:rPr lang="en-US" sz="26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bawsed</a:t>
            </a:r>
            <a:endParaRPr lang="en-US" sz="26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6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sddf</a:t>
            </a:r>
            <a:endParaRPr lang="en-US" sz="26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</a:t>
            </a:r>
            <a:r>
              <a:rPr lang="en-US" sz="2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quantitative data on how common RF (radio frequency) emissions effect clock drift in an internal RC (resistor-capacitor) oscillator found in many microcontrollers.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2641748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Carrier Boards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>
          <a:xfrm>
            <a:off x="1119999" y="1825625"/>
            <a:ext cx="10739492" cy="4351338"/>
          </a:xfrm>
        </p:spPr>
        <p:txBody>
          <a:bodyPr>
            <a:normAutofit fontScale="92500"/>
          </a:bodyPr>
          <a:lstStyle/>
          <a:p>
            <a:pPr marL="342900" indent="-342900"/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first step 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of the research program</a:t>
            </a:r>
          </a:p>
          <a:p>
            <a:pPr marL="342900" indent="-342900"/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rovide 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regulated power and other necessary support to the 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chips</a:t>
            </a:r>
          </a:p>
          <a:p>
            <a:pPr marL="342900" indent="-342900"/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Custom 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board 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for each 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MCU model </a:t>
            </a:r>
            <a:endParaRPr lang="en-US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/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Onboard power regulator</a:t>
            </a:r>
          </a:p>
          <a:p>
            <a:pPr marL="342900" indent="-342900"/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Transformer, 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rectifier, 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filter capacitor located 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outside the test 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chamber</a:t>
            </a:r>
          </a:p>
          <a:p>
            <a:pPr marL="342900" indent="-342900"/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Sensor to measure MCU temperature</a:t>
            </a:r>
          </a:p>
          <a:p>
            <a:pPr marL="342900" indent="-342900"/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Connector for clock out, temperature, power 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and 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ground</a:t>
            </a:r>
          </a:p>
          <a:p>
            <a:pPr marL="342900" indent="-342900"/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MCU soldered directly to board in surface-mount package (no socket)</a:t>
            </a:r>
          </a:p>
          <a:p>
            <a:pPr marL="342900" indent="-342900"/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Board made as small as practical</a:t>
            </a:r>
          </a:p>
        </p:txBody>
      </p:sp>
    </p:spTree>
    <p:extLst>
      <p:ext uri="{BB962C8B-B14F-4D97-AF65-F5344CB8AC3E}">
        <p14:creationId xmlns:p14="http://schemas.microsoft.com/office/powerpoint/2010/main" xmlns="" val="2293686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Testing Conditions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939636"/>
            <a:ext cx="10634952" cy="4538281"/>
          </a:xfrm>
        </p:spPr>
        <p:txBody>
          <a:bodyPr>
            <a:normAutofit fontScale="77500" lnSpcReduction="20000"/>
          </a:bodyPr>
          <a:lstStyle/>
          <a:p>
            <a:r>
              <a:rPr lang="en-US" sz="2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RF </a:t>
            </a:r>
            <a:r>
              <a:rPr lang="en-US" sz="2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energy </a:t>
            </a:r>
            <a:r>
              <a:rPr lang="en-US" sz="2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applied </a:t>
            </a:r>
            <a:r>
              <a:rPr lang="en-US" sz="2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lang="en-US" sz="2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 of </a:t>
            </a:r>
            <a:r>
              <a:rPr lang="en-US" sz="2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chip </a:t>
            </a:r>
            <a:r>
              <a:rPr lang="en-US" sz="2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package</a:t>
            </a:r>
          </a:p>
          <a:p>
            <a:r>
              <a:rPr lang="en-US" sz="2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</a:t>
            </a:r>
            <a:r>
              <a:rPr lang="en-US" sz="26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heatsinks</a:t>
            </a:r>
            <a:r>
              <a:rPr lang="en-US" sz="2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or other covering will be applied to the MCU</a:t>
            </a:r>
          </a:p>
          <a:p>
            <a:r>
              <a:rPr lang="en-US" sz="2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 devices will be tested at a time</a:t>
            </a:r>
          </a:p>
          <a:p>
            <a:r>
              <a:rPr lang="en-US" sz="2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two MCUs of the same model </a:t>
            </a:r>
            <a:r>
              <a:rPr lang="en-US" sz="2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will be placed into </a:t>
            </a:r>
            <a:r>
              <a:rPr lang="en-US" sz="2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same trial</a:t>
            </a:r>
          </a:p>
          <a:p>
            <a:r>
              <a:rPr lang="en-US" sz="2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Analysis will look for variation from trial to trial, to discover outside contamination</a:t>
            </a:r>
          </a:p>
          <a:p>
            <a:r>
              <a:rPr lang="en-US" sz="2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 </a:t>
            </a:r>
            <a:r>
              <a:rPr lang="en-US" sz="2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MCUs </a:t>
            </a:r>
            <a:r>
              <a:rPr lang="en-US" sz="2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lang="en-US" sz="2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each </a:t>
            </a:r>
            <a:r>
              <a:rPr lang="en-US" sz="2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 * 7 frequencies * </a:t>
            </a:r>
            <a:r>
              <a:rPr lang="en-US" sz="2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 power </a:t>
            </a:r>
            <a:r>
              <a:rPr lang="en-US" sz="2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densities / 5 MCUs per trial = </a:t>
            </a:r>
            <a:r>
              <a:rPr lang="en-US" sz="2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336 </a:t>
            </a:r>
            <a:r>
              <a:rPr lang="en-US" sz="2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trials </a:t>
            </a:r>
          </a:p>
          <a:p>
            <a:r>
              <a:rPr lang="en-US" sz="2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60 </a:t>
            </a:r>
            <a:r>
              <a:rPr lang="en-US" sz="2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 </a:t>
            </a:r>
            <a:r>
              <a:rPr lang="en-US" sz="2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MCUs / 5 MCUs per trial = </a:t>
            </a:r>
            <a:r>
              <a:rPr lang="en-US" sz="2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 </a:t>
            </a:r>
            <a:r>
              <a:rPr lang="en-US" sz="2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 trials</a:t>
            </a:r>
          </a:p>
          <a:p>
            <a:r>
              <a:rPr lang="en-US" sz="2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Within a treatment, each </a:t>
            </a:r>
            <a:r>
              <a:rPr lang="en-US" sz="2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 will be selected at </a:t>
            </a:r>
            <a:r>
              <a:rPr lang="en-US" sz="2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random</a:t>
            </a:r>
          </a:p>
          <a:p>
            <a:r>
              <a:rPr lang="en-US" sz="2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MCU’s fastest internally-generated  </a:t>
            </a:r>
            <a:r>
              <a:rPr lang="en-US" sz="26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clockrate</a:t>
            </a:r>
            <a:r>
              <a:rPr lang="en-US" sz="2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will be used</a:t>
            </a:r>
          </a:p>
          <a:p>
            <a:r>
              <a:rPr lang="en-US" sz="2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Half-wave </a:t>
            </a:r>
            <a:r>
              <a:rPr lang="en-US" sz="2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dipole antennas </a:t>
            </a:r>
            <a:r>
              <a:rPr lang="en-US" sz="2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used to transmit RF, 1MHz antenna is  inductively loaded</a:t>
            </a:r>
          </a:p>
          <a:p>
            <a:r>
              <a:rPr lang="en-US" sz="2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test stands, each holding </a:t>
            </a:r>
            <a:r>
              <a:rPr lang="en-US" sz="2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 </a:t>
            </a:r>
            <a:r>
              <a:rPr lang="en-US" sz="2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boards, 3D printed.  One used while the other is prepared.</a:t>
            </a:r>
          </a:p>
          <a:p>
            <a:r>
              <a:rPr lang="en-US" sz="2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Antenna placed in center of stand</a:t>
            </a:r>
          </a:p>
        </p:txBody>
      </p:sp>
    </p:spTree>
    <p:extLst>
      <p:ext uri="{BB962C8B-B14F-4D97-AF65-F5344CB8AC3E}">
        <p14:creationId xmlns:p14="http://schemas.microsoft.com/office/powerpoint/2010/main" xmlns="" val="3810143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Treatment Details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factor experiment: frequency </a:t>
            </a: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power </a:t>
            </a: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density, </a:t>
            </a: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28 </a:t>
            </a: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treatments total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Dependent variable:  </a:t>
            </a: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clock drift of an MCU's internal </a:t>
            </a: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oscillator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 frequencies:</a:t>
            </a:r>
          </a:p>
          <a:p>
            <a:pPr lvl="1"/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MHz – </a:t>
            </a: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 broadcast</a:t>
            </a:r>
            <a:endParaRPr lang="en-US" sz="20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100 MHz </a:t>
            </a: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FM </a:t>
            </a: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broadcast</a:t>
            </a:r>
            <a:endParaRPr lang="en-US" sz="20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600 MHz – </a:t>
            </a: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UHF TV broadcast</a:t>
            </a:r>
            <a:endParaRPr lang="en-US" sz="20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850 MHz </a:t>
            </a: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common long-range cellular </a:t>
            </a: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band</a:t>
            </a:r>
          </a:p>
          <a:p>
            <a:pPr lvl="1"/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1900 MHz </a:t>
            </a: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common </a:t>
            </a: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short-range, high-density </a:t>
            </a: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cellular band</a:t>
            </a:r>
            <a:endParaRPr lang="en-US" sz="20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2400 MHz –  </a:t>
            </a:r>
            <a:r>
              <a:rPr lang="en-US" sz="20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WiFi</a:t>
            </a: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B/G/N</a:t>
            </a:r>
          </a:p>
          <a:p>
            <a:pPr lvl="1"/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5500 MHz –  </a:t>
            </a:r>
            <a:r>
              <a:rPr lang="en-US" sz="20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WiFi</a:t>
            </a: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A/N/AC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 power </a:t>
            </a: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density </a:t>
            </a: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levels, based on effective useful range of transmission 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Experimental </a:t>
            </a: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control trials will be </a:t>
            </a: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interleaved</a:t>
            </a: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31748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Testing Location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Testing to </a:t>
            </a:r>
            <a:r>
              <a:rPr lang="en-US" sz="2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 performed </a:t>
            </a:r>
            <a:r>
              <a:rPr lang="en-US" sz="2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 </a:t>
            </a:r>
            <a:r>
              <a:rPr lang="en-US" sz="2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commercial RF </a:t>
            </a:r>
            <a:r>
              <a:rPr lang="en-US" sz="2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 facility</a:t>
            </a:r>
          </a:p>
          <a:p>
            <a:r>
              <a:rPr lang="en-US" sz="2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Temperature must be controlled within </a:t>
            </a:r>
            <a:r>
              <a:rPr lang="en-US" sz="2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± 1º </a:t>
            </a:r>
            <a:r>
              <a:rPr lang="en-US" sz="2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Celsius</a:t>
            </a:r>
          </a:p>
          <a:p>
            <a:r>
              <a:rPr lang="en-US" sz="2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Temperature measured </a:t>
            </a:r>
            <a:r>
              <a:rPr lang="en-US" sz="2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lang="en-US" sz="2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±0.1ºC for </a:t>
            </a:r>
            <a:r>
              <a:rPr lang="en-US" sz="2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correction of </a:t>
            </a:r>
            <a:r>
              <a:rPr lang="en-US" sz="2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thermal clock drift</a:t>
            </a:r>
          </a:p>
          <a:p>
            <a:r>
              <a:rPr lang="en-US" sz="2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Temperature logged during tests</a:t>
            </a:r>
          </a:p>
          <a:p>
            <a:r>
              <a:rPr lang="en-US" sz="2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RF measured </a:t>
            </a:r>
            <a:r>
              <a:rPr lang="en-US" sz="2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during control </a:t>
            </a:r>
            <a:r>
              <a:rPr lang="en-US" sz="2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trials</a:t>
            </a:r>
            <a:endParaRPr lang="en-US" sz="2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31748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Device Selection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MCUs selected from 4 major microcontroller vendors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NXP Semiconductor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 Microelectronics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Texas Instruments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Microchip Technology</a:t>
            </a:r>
          </a:p>
          <a:p>
            <a:r>
              <a:rPr lang="en-US" sz="2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Individual models chosen </a:t>
            </a:r>
            <a:r>
              <a:rPr lang="en-US" sz="2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based on their feature </a:t>
            </a:r>
            <a:r>
              <a:rPr lang="en-US" sz="2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sets</a:t>
            </a:r>
          </a:p>
          <a:p>
            <a:r>
              <a:rPr lang="en-US" sz="2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Newer </a:t>
            </a:r>
            <a:r>
              <a:rPr lang="en-US" sz="2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parts </a:t>
            </a:r>
            <a:r>
              <a:rPr lang="en-US" sz="2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preferred, to make project relevant for as long as possible</a:t>
            </a:r>
          </a:p>
          <a:p>
            <a:r>
              <a:rPr lang="en-US" sz="2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Oscillator design often shared among similar models, diversity was preferred</a:t>
            </a:r>
            <a:endParaRPr lang="en-US" sz="2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31748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Procedure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MCUs placed 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onto 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 stand, cable connected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Chamber closed 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RF 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generator turned 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</a:p>
          <a:p>
            <a:pPr lvl="1"/>
            <a:r>
              <a:rPr lang="en-US" sz="2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Allowed stabilize for </a:t>
            </a:r>
            <a:r>
              <a:rPr lang="en-US" sz="2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 </a:t>
            </a:r>
            <a:r>
              <a:rPr lang="en-US" sz="2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minutes before measurement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Measurement of 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clockrate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temperature begins</a:t>
            </a:r>
          </a:p>
          <a:p>
            <a:pPr lvl="1"/>
            <a:r>
              <a:rPr lang="en-US" sz="2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Temperature </a:t>
            </a:r>
            <a:r>
              <a:rPr lang="en-US" sz="2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used </a:t>
            </a:r>
            <a:r>
              <a:rPr lang="en-US" sz="2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correct </a:t>
            </a:r>
            <a:r>
              <a:rPr lang="en-US" sz="2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thermal </a:t>
            </a:r>
            <a:r>
              <a:rPr lang="en-US" sz="2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clock </a:t>
            </a:r>
            <a:r>
              <a:rPr lang="en-US" sz="2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drift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Measurement continues 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1 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hour</a:t>
            </a:r>
          </a:p>
          <a:p>
            <a:pPr lvl="1"/>
            <a:r>
              <a:rPr lang="en-US" sz="2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Frequency measured every minute</a:t>
            </a:r>
          </a:p>
          <a:p>
            <a:pPr lvl="1"/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First available data graphed to check for unexpected behavior</a:t>
            </a:r>
            <a:endParaRPr lang="en-US" sz="2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 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 of cycles 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recorded after trial</a:t>
            </a:r>
          </a:p>
          <a:p>
            <a:pPr lvl="1"/>
            <a:r>
              <a:rPr lang="en-US" sz="2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sz="2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verall drift calculated from this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measurements 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retained for analysis 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quality 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</a:t>
            </a:r>
          </a:p>
        </p:txBody>
      </p:sp>
    </p:spTree>
    <p:extLst>
      <p:ext uri="{BB962C8B-B14F-4D97-AF65-F5344CB8AC3E}">
        <p14:creationId xmlns:p14="http://schemas.microsoft.com/office/powerpoint/2010/main" xmlns="" val="831748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References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[1]	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Velazco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Raoul, Pascal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Fouillat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, and Ricardo A. L. Reis. Radiation Effects on Embedded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Systems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Dordrecht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	Springer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, 2007. Print.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[2]	Maxim Integrated. "Application Note 2154: Microcontroller Clock—Crystal, Resonator,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RC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Oscillator,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or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Silicon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	Oscillator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?" Maxim Integrated. Maxim Integrated Products,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Inc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., 10 Sept. 2003. Web. 20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Sept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. 2015.</a:t>
            </a:r>
          </a:p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[3]	Atmel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. "ATtiny13A." 8126F-AVR-05/12 (2012): 154. May 2012. Web. 30 Sept. 2015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[4]	Getz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, Robin, and Bob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Moeckel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. "Understanding and Eliminating EMI in Microcontroller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Applications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."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Texas 	Instruments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. National Semiconductor, Aug. 1996. Web. 25 Sept.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2015. Literature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Number: SNOA382</a:t>
            </a:r>
          </a:p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[5]	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Gervasi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, Charles. "Tektronix MDO4000 Series Review." </a:t>
            </a:r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Recent Posts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. Element14, 11 Feb. 2013. Web. 01 Oct.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	2015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xmlns="" val="75699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345</TotalTime>
  <Words>523</Words>
  <Application>Microsoft Office PowerPoint</Application>
  <PresentationFormat>Custom</PresentationFormat>
  <Paragraphs>78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Depth</vt:lpstr>
      <vt:lpstr>Effects of RF Emissions on Clock Drift  </vt:lpstr>
      <vt:lpstr>Research Plan</vt:lpstr>
      <vt:lpstr>Carrier Boards</vt:lpstr>
      <vt:lpstr>Testing Conditions</vt:lpstr>
      <vt:lpstr>Treatment Details</vt:lpstr>
      <vt:lpstr>Testing Location</vt:lpstr>
      <vt:lpstr>Device Selection</vt:lpstr>
      <vt:lpstr>Procedure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Objectives and background </dc:title>
  <dc:creator>Brian McRee</dc:creator>
  <cp:lastModifiedBy>Jason Dykes</cp:lastModifiedBy>
  <cp:revision>57</cp:revision>
  <dcterms:created xsi:type="dcterms:W3CDTF">2015-09-30T21:00:59Z</dcterms:created>
  <dcterms:modified xsi:type="dcterms:W3CDTF">2015-10-01T23:48:03Z</dcterms:modified>
</cp:coreProperties>
</file>