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CB336A-CE50-470A-8C5D-1C176E03F1FC}" type="datetimeFigureOut">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CB336A-CE50-470A-8C5D-1C176E03F1FC}" type="datetimeFigureOut">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B336A-CE50-470A-8C5D-1C176E03F1FC}" type="datetimeFigureOut">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9CB336A-CE50-470A-8C5D-1C176E03F1FC}" type="datetimeFigureOut">
              <a:rPr lang="en-US" smtClean="0"/>
              <a:t>11/6/2013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730192CA-0F6D-4214-8C8C-228464DB912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111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Brian </a:t>
            </a:r>
            <a:r>
              <a:rPr lang="en-US" dirty="0" err="1" smtClean="0"/>
              <a:t>McRee</a:t>
            </a:r>
            <a:endParaRPr lang="en-US" dirty="0"/>
          </a:p>
          <a:p>
            <a:r>
              <a:rPr lang="en-US" dirty="0" smtClean="0"/>
              <a:t>Jacob Sanchez</a:t>
            </a:r>
          </a:p>
          <a:p>
            <a:r>
              <a:rPr lang="en-US" dirty="0" smtClean="0"/>
              <a:t>Stephanie Bello</a:t>
            </a:r>
          </a:p>
          <a:p>
            <a:r>
              <a:rPr lang="en-US" dirty="0" smtClean="0"/>
              <a:t>November 4, 2013</a:t>
            </a:r>
            <a:endParaRPr lang="en-US" dirty="0"/>
          </a:p>
        </p:txBody>
      </p:sp>
      <p:sp>
        <p:nvSpPr>
          <p:cNvPr id="2" name="Title 1"/>
          <p:cNvSpPr>
            <a:spLocks noGrp="1"/>
          </p:cNvSpPr>
          <p:nvPr>
            <p:ph type="ctrTitle"/>
          </p:nvPr>
        </p:nvSpPr>
        <p:spPr/>
        <p:txBody>
          <a:bodyPr/>
          <a:lstStyle/>
          <a:p>
            <a:r>
              <a:rPr lang="en-US" dirty="0" smtClean="0"/>
              <a:t>Texting with Frequency Encoding</a:t>
            </a:r>
            <a:endParaRPr lang="en-US" dirty="0"/>
          </a:p>
        </p:txBody>
      </p:sp>
    </p:spTree>
    <p:extLst>
      <p:ext uri="{BB962C8B-B14F-4D97-AF65-F5344CB8AC3E}">
        <p14:creationId xmlns:p14="http://schemas.microsoft.com/office/powerpoint/2010/main" val="18420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7924800" cy="1143000"/>
          </a:xfrm>
        </p:spPr>
        <p:txBody>
          <a:bodyPr/>
          <a:lstStyle/>
          <a:p>
            <a:pPr algn="ctr"/>
            <a:r>
              <a:rPr lang="en-US" dirty="0" smtClean="0"/>
              <a:t>decoder</a:t>
            </a:r>
            <a:endParaRPr lang="en-US" dirty="0"/>
          </a:p>
        </p:txBody>
      </p:sp>
    </p:spTree>
    <p:extLst>
      <p:ext uri="{BB962C8B-B14F-4D97-AF65-F5344CB8AC3E}">
        <p14:creationId xmlns:p14="http://schemas.microsoft.com/office/powerpoint/2010/main" val="313211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648200" y="1570037"/>
            <a:ext cx="4038600" cy="4327525"/>
          </a:xfrm>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1600200"/>
            <a:ext cx="110740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257800" y="946666"/>
            <a:ext cx="2743200" cy="461665"/>
          </a:xfrm>
          <a:prstGeom prst="rect">
            <a:avLst/>
          </a:prstGeom>
          <a:noFill/>
        </p:spPr>
        <p:txBody>
          <a:bodyPr wrap="square" rtlCol="0">
            <a:spAutoFit/>
          </a:bodyPr>
          <a:lstStyle/>
          <a:p>
            <a:pPr algn="ctr"/>
            <a:r>
              <a:rPr lang="en-US" sz="2400" dirty="0" smtClean="0"/>
              <a:t>ASCII Table</a:t>
            </a:r>
            <a:endParaRPr lang="en-US" sz="2400" dirty="0"/>
          </a:p>
        </p:txBody>
      </p:sp>
      <p:sp>
        <p:nvSpPr>
          <p:cNvPr id="13" name="TextBox 12"/>
          <p:cNvSpPr txBox="1"/>
          <p:nvPr/>
        </p:nvSpPr>
        <p:spPr>
          <a:xfrm>
            <a:off x="1219200" y="1038999"/>
            <a:ext cx="2590801" cy="369332"/>
          </a:xfrm>
          <a:prstGeom prst="rect">
            <a:avLst/>
          </a:prstGeom>
          <a:noFill/>
        </p:spPr>
        <p:txBody>
          <a:bodyPr wrap="square" rtlCol="0">
            <a:spAutoFit/>
          </a:bodyPr>
          <a:lstStyle/>
          <a:p>
            <a:pPr algn="ctr"/>
            <a:r>
              <a:rPr lang="en-US" dirty="0" smtClean="0"/>
              <a:t>Dec numb. from message</a:t>
            </a:r>
            <a:endParaRPr lang="en-US" dirty="0"/>
          </a:p>
        </p:txBody>
      </p:sp>
    </p:spTree>
    <p:extLst>
      <p:ext uri="{BB962C8B-B14F-4D97-AF65-F5344CB8AC3E}">
        <p14:creationId xmlns:p14="http://schemas.microsoft.com/office/powerpoint/2010/main" val="28143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Guidelines</a:t>
            </a:r>
            <a:endParaRPr lang="en-US" dirty="0"/>
          </a:p>
        </p:txBody>
      </p:sp>
      <p:sp>
        <p:nvSpPr>
          <p:cNvPr id="3" name="Content Placeholder 2"/>
          <p:cNvSpPr>
            <a:spLocks noGrp="1"/>
          </p:cNvSpPr>
          <p:nvPr>
            <p:ph sz="quarter" idx="13"/>
          </p:nvPr>
        </p:nvSpPr>
        <p:spPr/>
        <p:txBody>
          <a:bodyPr>
            <a:normAutofit/>
          </a:bodyPr>
          <a:lstStyle/>
          <a:p>
            <a:r>
              <a:rPr lang="en-US" sz="2000" dirty="0"/>
              <a:t>The minimum number of characters for the text message is 100. ’0’ should be encoded as 20 </a:t>
            </a:r>
            <a:r>
              <a:rPr lang="en-US" sz="2000" dirty="0" smtClean="0"/>
              <a:t>MHz </a:t>
            </a:r>
            <a:r>
              <a:rPr lang="en-US" sz="2000" dirty="0"/>
              <a:t>and ’1’ should be encoded as 10 MHz sinusoid. The bit length is 1 </a:t>
            </a:r>
            <a:r>
              <a:rPr lang="en-US" sz="2000" dirty="0" err="1"/>
              <a:t>ms.</a:t>
            </a:r>
            <a:r>
              <a:rPr lang="en-US" sz="2000" dirty="0"/>
              <a:t> Develop and implement algorithms in MATLAB for the CODEC part of the communication system (one at the transmitter and another one at the receiver); they include components for encoding/decoding text messages. Your program shall prompt the user for a text message (which is terminated with a return), encode the message, store the encoded message as the frequency encoded signal at transmitter end, read back the stored and encoded signal at receiver end, decode the text from the encoded message and print the message on the receiver screen. </a:t>
            </a:r>
            <a:endParaRPr lang="en-US" sz="2000" dirty="0"/>
          </a:p>
        </p:txBody>
      </p:sp>
    </p:spTree>
    <p:extLst>
      <p:ext uri="{BB962C8B-B14F-4D97-AF65-F5344CB8AC3E}">
        <p14:creationId xmlns:p14="http://schemas.microsoft.com/office/powerpoint/2010/main" val="15745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362200"/>
            <a:ext cx="7924800" cy="1143000"/>
          </a:xfrm>
        </p:spPr>
        <p:txBody>
          <a:bodyPr/>
          <a:lstStyle/>
          <a:p>
            <a:pPr algn="ctr"/>
            <a:r>
              <a:rPr lang="en-US" dirty="0" smtClean="0"/>
              <a:t>theory</a:t>
            </a:r>
            <a:endParaRPr lang="en-US" dirty="0"/>
          </a:p>
        </p:txBody>
      </p:sp>
    </p:spTree>
    <p:extLst>
      <p:ext uri="{BB962C8B-B14F-4D97-AF65-F5344CB8AC3E}">
        <p14:creationId xmlns:p14="http://schemas.microsoft.com/office/powerpoint/2010/main" val="93316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Content Placeholder 8"/>
              <p:cNvSpPr>
                <a:spLocks noGrp="1"/>
              </p:cNvSpPr>
              <p:nvPr>
                <p:ph sz="quarter" idx="14"/>
              </p:nvPr>
            </p:nvSpPr>
            <p:spPr/>
            <p:txBody>
              <a:bodyPr/>
              <a:lstStyle/>
              <a:p>
                <a:r>
                  <a:rPr lang="en-US" dirty="0"/>
                  <a:t>Correlation is the degree </a:t>
                </a:r>
                <a:r>
                  <a:rPr lang="en-US" dirty="0" smtClean="0"/>
                  <a:t>of association between two random variables. The correlation between the graphs of two data sets is the degree to which they resemble each other.</a:t>
                </a:r>
                <a:endParaRPr lang="en-US" dirty="0"/>
              </a:p>
              <a:p>
                <a:pPr marL="0" indent="0">
                  <a:buNone/>
                </a:pPr>
                <a:endParaRPr lang="en-US" dirty="0" smtClean="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r>
                        <a:rPr lang="en-US" i="1"/>
                        <m:t>𝜌</m:t>
                      </m:r>
                      <m:r>
                        <a:rPr lang="en-US" i="1"/>
                        <m:t>𝑋</m:t>
                      </m:r>
                      <m:r>
                        <a:rPr lang="en-US" i="1"/>
                        <m:t>,</m:t>
                      </m:r>
                      <m:r>
                        <a:rPr lang="en-US" i="1"/>
                        <m:t>𝑌</m:t>
                      </m:r>
                      <m:r>
                        <a:rPr lang="en-US" i="1"/>
                        <m:t>=</m:t>
                      </m:r>
                      <m:r>
                        <a:rPr lang="en-US" i="1"/>
                        <m:t>𝑐𝑜𝑟𝑟</m:t>
                      </m:r>
                      <m:d>
                        <m:dPr>
                          <m:ctrlPr>
                            <a:rPr lang="en-US" i="1"/>
                          </m:ctrlPr>
                        </m:dPr>
                        <m:e>
                          <m:r>
                            <a:rPr lang="en-US" i="1"/>
                            <m:t>𝑋</m:t>
                          </m:r>
                          <m:r>
                            <a:rPr lang="en-US" i="1"/>
                            <m:t>,</m:t>
                          </m:r>
                          <m:r>
                            <a:rPr lang="en-US" i="1"/>
                            <m:t>𝑌</m:t>
                          </m:r>
                        </m:e>
                      </m:d>
                      <m:r>
                        <a:rPr lang="en-US" i="1"/>
                        <m:t>= </m:t>
                      </m:r>
                      <m:f>
                        <m:fPr>
                          <m:ctrlPr>
                            <a:rPr lang="en-US" i="1"/>
                          </m:ctrlPr>
                        </m:fPr>
                        <m:num>
                          <m:r>
                            <a:rPr lang="en-US" i="1"/>
                            <m:t>𝑐𝑜𝑣</m:t>
                          </m:r>
                          <m:r>
                            <a:rPr lang="en-US" i="1"/>
                            <m:t>(</m:t>
                          </m:r>
                          <m:r>
                            <a:rPr lang="en-US" i="1"/>
                            <m:t>𝑋</m:t>
                          </m:r>
                          <m:r>
                            <a:rPr lang="en-US" i="1"/>
                            <m:t>,</m:t>
                          </m:r>
                          <m:r>
                            <a:rPr lang="en-US" i="1"/>
                            <m:t>𝑌</m:t>
                          </m:r>
                          <m:r>
                            <a:rPr lang="en-US" i="1"/>
                            <m:t>)</m:t>
                          </m:r>
                        </m:num>
                        <m:den>
                          <m:r>
                            <a:rPr lang="en-US" i="1"/>
                            <m:t>𝜎</m:t>
                          </m:r>
                          <m:r>
                            <a:rPr lang="en-US" i="1"/>
                            <m:t>𝑋</m:t>
                          </m:r>
                          <m:r>
                            <a:rPr lang="en-US" i="1"/>
                            <m:t>𝜎</m:t>
                          </m:r>
                          <m:r>
                            <a:rPr lang="en-US" i="1"/>
                            <m:t>𝑌</m:t>
                          </m:r>
                        </m:den>
                      </m:f>
                      <m:r>
                        <a:rPr lang="en-US" i="1"/>
                        <m:t>= </m:t>
                      </m:r>
                      <m:f>
                        <m:fPr>
                          <m:ctrlPr>
                            <a:rPr lang="en-US" i="1"/>
                          </m:ctrlPr>
                        </m:fPr>
                        <m:num>
                          <m:r>
                            <a:rPr lang="en-US" i="1"/>
                            <m:t>𝐸</m:t>
                          </m:r>
                          <m:r>
                            <a:rPr lang="en-US" i="1"/>
                            <m:t>[</m:t>
                          </m:r>
                          <m:d>
                            <m:dPr>
                              <m:ctrlPr>
                                <a:rPr lang="en-US" i="1"/>
                              </m:ctrlPr>
                            </m:dPr>
                            <m:e>
                              <m:r>
                                <a:rPr lang="en-US" i="1"/>
                                <m:t>𝑋</m:t>
                              </m:r>
                              <m:r>
                                <a:rPr lang="en-US" i="1"/>
                                <m:t>−</m:t>
                              </m:r>
                              <m:r>
                                <a:rPr lang="en-US" i="1"/>
                                <m:t>𝜇</m:t>
                              </m:r>
                              <m:r>
                                <a:rPr lang="en-US" i="1"/>
                                <m:t>𝑋</m:t>
                              </m:r>
                            </m:e>
                          </m:d>
                          <m:d>
                            <m:dPr>
                              <m:ctrlPr>
                                <a:rPr lang="en-US" i="1"/>
                              </m:ctrlPr>
                            </m:dPr>
                            <m:e>
                              <m:r>
                                <a:rPr lang="en-US" i="1"/>
                                <m:t>𝑌</m:t>
                              </m:r>
                              <m:r>
                                <a:rPr lang="en-US" i="1"/>
                                <m:t>−</m:t>
                              </m:r>
                              <m:r>
                                <a:rPr lang="en-US" i="1"/>
                                <m:t>𝜇</m:t>
                              </m:r>
                              <m:r>
                                <a:rPr lang="en-US" i="1"/>
                                <m:t>𝑌</m:t>
                              </m:r>
                            </m:e>
                          </m:d>
                          <m:r>
                            <a:rPr lang="en-US" i="1"/>
                            <m:t>]</m:t>
                          </m:r>
                        </m:num>
                        <m:den>
                          <m:r>
                            <a:rPr lang="en-US" i="1"/>
                            <m:t>𝜎</m:t>
                          </m:r>
                          <m:r>
                            <a:rPr lang="en-US" i="1"/>
                            <m:t>𝑋</m:t>
                          </m:r>
                          <m:r>
                            <a:rPr lang="en-US" i="1"/>
                            <m:t>𝜎</m:t>
                          </m:r>
                          <m:r>
                            <a:rPr lang="en-US" i="1"/>
                            <m:t>𝑌</m:t>
                          </m:r>
                        </m:den>
                      </m:f>
                    </m:oMath>
                  </m:oMathPara>
                </a14:m>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sz="quarter" idx="14"/>
              </p:nvPr>
            </p:nvSpPr>
            <p:spPr>
              <a:blipFill rotWithShape="1">
                <a:blip r:embed="rId2"/>
                <a:stretch>
                  <a:fillRect l="-817" t="-348" r="-6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sz="quarter" idx="13"/>
              </p:nvPr>
            </p:nvSpPr>
            <p:spPr/>
            <p:txBody>
              <a:bodyPr>
                <a:normAutofit fontScale="92500" lnSpcReduction="10000"/>
              </a:bodyPr>
              <a:lstStyle/>
              <a:p>
                <a:r>
                  <a:rPr lang="en-US" dirty="0"/>
                  <a:t>Convolution is a mathematical operation on two functions (f and g), producing a third function that is typically viewed as a modified version of one of the original functions, giving the area overlap between the two functions as a function of the amount that one of the original functions is translated. </a:t>
                </a:r>
                <a:endParaRPr lang="en-US" dirty="0" smtClean="0"/>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m:ctrlPr>
                        </m:dPr>
                        <m:e>
                          <m:r>
                            <a:rPr lang="en-US" i="1"/>
                            <m:t>𝑓</m:t>
                          </m:r>
                          <m:r>
                            <a:rPr lang="en-US" i="1"/>
                            <m:t>∗</m:t>
                          </m:r>
                          <m:r>
                            <a:rPr lang="en-US" i="1"/>
                            <m:t>𝑔</m:t>
                          </m:r>
                        </m:e>
                      </m:d>
                      <m:d>
                        <m:dPr>
                          <m:ctrlPr>
                            <a:rPr lang="en-US" i="1"/>
                          </m:ctrlPr>
                        </m:dPr>
                        <m:e>
                          <m:r>
                            <a:rPr lang="en-US" i="1"/>
                            <m:t>𝑡</m:t>
                          </m:r>
                        </m:e>
                      </m:d>
                      <m:r>
                        <a:rPr lang="en-US" i="1"/>
                        <m:t>= </m:t>
                      </m:r>
                      <m:nary>
                        <m:naryPr>
                          <m:limLoc m:val="subSup"/>
                          <m:ctrlPr>
                            <a:rPr lang="en-US" i="1"/>
                          </m:ctrlPr>
                        </m:naryPr>
                        <m:sub>
                          <m:r>
                            <a:rPr lang="en-US" i="1"/>
                            <m:t>−∞</m:t>
                          </m:r>
                        </m:sub>
                        <m:sup>
                          <m:r>
                            <a:rPr lang="en-US" i="1"/>
                            <m:t>∞</m:t>
                          </m:r>
                        </m:sup>
                        <m:e>
                          <m:r>
                            <a:rPr lang="en-US" i="1"/>
                            <m:t>𝑓</m:t>
                          </m:r>
                          <m:d>
                            <m:dPr>
                              <m:ctrlPr>
                                <a:rPr lang="en-US" i="1"/>
                              </m:ctrlPr>
                            </m:dPr>
                            <m:e>
                              <m:r>
                                <a:rPr lang="en-US" i="1"/>
                                <m:t>𝑇</m:t>
                              </m:r>
                            </m:e>
                          </m:d>
                          <m:r>
                            <a:rPr lang="en-US" i="1"/>
                            <m:t>𝑔</m:t>
                          </m:r>
                          <m:d>
                            <m:dPr>
                              <m:ctrlPr>
                                <a:rPr lang="en-US" i="1"/>
                              </m:ctrlPr>
                            </m:dPr>
                            <m:e>
                              <m:r>
                                <a:rPr lang="en-US" i="1"/>
                                <m:t>𝑡</m:t>
                              </m:r>
                              <m:r>
                                <a:rPr lang="en-US" i="1"/>
                                <m:t>−</m:t>
                              </m:r>
                              <m:r>
                                <a:rPr lang="en-US" i="1"/>
                                <m:t>𝑇</m:t>
                              </m:r>
                            </m:e>
                          </m:d>
                          <m:r>
                            <a:rPr lang="en-US" i="1"/>
                            <m:t>𝑑𝑇</m:t>
                          </m:r>
                        </m:e>
                      </m:nary>
                      <m:r>
                        <a:rPr lang="en-US" i="1"/>
                        <m:t>= </m:t>
                      </m:r>
                      <m:nary>
                        <m:naryPr>
                          <m:limLoc m:val="subSup"/>
                          <m:ctrlPr>
                            <a:rPr lang="en-US" i="1"/>
                          </m:ctrlPr>
                        </m:naryPr>
                        <m:sub>
                          <m:r>
                            <a:rPr lang="en-US" i="1"/>
                            <m:t>−∞</m:t>
                          </m:r>
                        </m:sub>
                        <m:sup>
                          <m:r>
                            <a:rPr lang="en-US" i="1"/>
                            <m:t>∞</m:t>
                          </m:r>
                        </m:sup>
                        <m:e>
                          <m:r>
                            <a:rPr lang="en-US" i="1"/>
                            <m:t>𝑓</m:t>
                          </m:r>
                          <m:d>
                            <m:dPr>
                              <m:ctrlPr>
                                <a:rPr lang="en-US" i="1"/>
                              </m:ctrlPr>
                            </m:dPr>
                            <m:e>
                              <m:r>
                                <a:rPr lang="en-US" i="1"/>
                                <m:t>𝑡</m:t>
                              </m:r>
                              <m:r>
                                <a:rPr lang="en-US" i="1"/>
                                <m:t>−</m:t>
                              </m:r>
                              <m:r>
                                <a:rPr lang="en-US" i="1"/>
                                <m:t>𝑇</m:t>
                              </m:r>
                            </m:e>
                          </m:d>
                          <m:r>
                            <a:rPr lang="en-US" i="1"/>
                            <m:t>𝑔</m:t>
                          </m:r>
                          <m:d>
                            <m:dPr>
                              <m:ctrlPr>
                                <a:rPr lang="en-US" i="1"/>
                              </m:ctrlPr>
                            </m:dPr>
                            <m:e>
                              <m:r>
                                <a:rPr lang="en-US" i="1"/>
                                <m:t>𝑇</m:t>
                              </m:r>
                            </m:e>
                          </m:d>
                          <m:r>
                            <a:rPr lang="en-US" i="1"/>
                            <m:t>𝑑𝑇</m:t>
                          </m:r>
                        </m:e>
                      </m:nary>
                    </m:oMath>
                  </m:oMathPara>
                </a14:m>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sz="quarter" idx="13"/>
              </p:nvPr>
            </p:nvSpPr>
            <p:spPr>
              <a:blipFill rotWithShape="1">
                <a:blip r:embed="rId3"/>
                <a:stretch>
                  <a:fillRect l="-489" t="-1043" r="-979"/>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ctr"/>
            <a:r>
              <a:rPr lang="en-US" dirty="0" smtClean="0"/>
              <a:t>Convolution/Correlation</a:t>
            </a:r>
            <a:endParaRPr lang="en-US" dirty="0"/>
          </a:p>
        </p:txBody>
      </p:sp>
      <p:sp>
        <p:nvSpPr>
          <p:cNvPr id="6" name="Text Placeholder 5"/>
          <p:cNvSpPr>
            <a:spLocks noGrp="1"/>
          </p:cNvSpPr>
          <p:nvPr>
            <p:ph type="body" idx="1"/>
          </p:nvPr>
        </p:nvSpPr>
        <p:spPr/>
        <p:txBody>
          <a:bodyPr/>
          <a:lstStyle/>
          <a:p>
            <a:pPr algn="ctr"/>
            <a:r>
              <a:rPr lang="en-US" dirty="0" smtClean="0"/>
              <a:t>Convolution</a:t>
            </a:r>
            <a:endParaRPr lang="en-US" dirty="0"/>
          </a:p>
        </p:txBody>
      </p:sp>
      <p:sp>
        <p:nvSpPr>
          <p:cNvPr id="7" name="Text Placeholder 6"/>
          <p:cNvSpPr>
            <a:spLocks noGrp="1"/>
          </p:cNvSpPr>
          <p:nvPr>
            <p:ph type="body" sz="quarter" idx="3"/>
          </p:nvPr>
        </p:nvSpPr>
        <p:spPr/>
        <p:txBody>
          <a:bodyPr/>
          <a:lstStyle/>
          <a:p>
            <a:pPr algn="ctr"/>
            <a:r>
              <a:rPr lang="en-US" dirty="0" smtClean="0"/>
              <a:t>Correlation</a:t>
            </a:r>
            <a:endParaRPr lang="en-US" dirty="0"/>
          </a:p>
        </p:txBody>
      </p:sp>
    </p:spTree>
    <p:extLst>
      <p:ext uri="{BB962C8B-B14F-4D97-AF65-F5344CB8AC3E}">
        <p14:creationId xmlns:p14="http://schemas.microsoft.com/office/powerpoint/2010/main" val="36149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Fourier Transform</a:t>
            </a:r>
            <a:endParaRPr lang="en-US" dirty="0"/>
          </a:p>
        </p:txBody>
      </p:sp>
      <p:sp>
        <p:nvSpPr>
          <p:cNvPr id="8" name="Content Placeholder 7"/>
          <p:cNvSpPr>
            <a:spLocks noGrp="1"/>
          </p:cNvSpPr>
          <p:nvPr>
            <p:ph sz="quarter" idx="13"/>
          </p:nvPr>
        </p:nvSpPr>
        <p:spPr/>
        <p:txBody>
          <a:bodyPr/>
          <a:lstStyle/>
          <a:p>
            <a:endParaRPr lang="en-US"/>
          </a:p>
        </p:txBody>
      </p:sp>
    </p:spTree>
    <p:extLst>
      <p:ext uri="{BB962C8B-B14F-4D97-AF65-F5344CB8AC3E}">
        <p14:creationId xmlns:p14="http://schemas.microsoft.com/office/powerpoint/2010/main" val="32956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924800" cy="1143000"/>
          </a:xfrm>
        </p:spPr>
        <p:txBody>
          <a:bodyPr/>
          <a:lstStyle/>
          <a:p>
            <a:pPr algn="ctr"/>
            <a:r>
              <a:rPr lang="en-US" dirty="0" smtClean="0"/>
              <a:t>Method</a:t>
            </a:r>
            <a:endParaRPr lang="en-US" dirty="0"/>
          </a:p>
        </p:txBody>
      </p:sp>
    </p:spTree>
    <p:extLst>
      <p:ext uri="{BB962C8B-B14F-4D97-AF65-F5344CB8AC3E}">
        <p14:creationId xmlns:p14="http://schemas.microsoft.com/office/powerpoint/2010/main" val="233173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Encoder Flowchart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ontent Placeholder 5"/>
          <p:cNvGraphicFramePr>
            <a:graphicFrameLocks noGrp="1" noChangeAspect="1"/>
          </p:cNvGraphicFramePr>
          <p:nvPr>
            <p:ph sz="quarter" idx="13"/>
            <p:extLst>
              <p:ext uri="{D42A27DB-BD31-4B8C-83A1-F6EECF244321}">
                <p14:modId xmlns:p14="http://schemas.microsoft.com/office/powerpoint/2010/main" val="1462197942"/>
              </p:ext>
            </p:extLst>
          </p:nvPr>
        </p:nvGraphicFramePr>
        <p:xfrm>
          <a:off x="1524000" y="1524000"/>
          <a:ext cx="6372147" cy="4419599"/>
        </p:xfrm>
        <a:graphic>
          <a:graphicData uri="http://schemas.openxmlformats.org/presentationml/2006/ole">
            <mc:AlternateContent xmlns:mc="http://schemas.openxmlformats.org/markup-compatibility/2006">
              <mc:Choice xmlns:v="urn:schemas-microsoft-com:vml" Requires="v">
                <p:oleObj spid="_x0000_s1032" r:id="rId3" imgW="3931839" imgH="2727864" progId="Visio.Drawing.15">
                  <p:embed/>
                </p:oleObj>
              </mc:Choice>
              <mc:Fallback>
                <p:oleObj r:id="rId3" imgW="3931839" imgH="2727864"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24000"/>
                        <a:ext cx="6372147" cy="44195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759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Decoder flowchart</a:t>
            </a:r>
            <a:endParaRPr lang="en-US"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9435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54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362200"/>
            <a:ext cx="7924800" cy="1143000"/>
          </a:xfrm>
        </p:spPr>
        <p:txBody>
          <a:bodyPr/>
          <a:lstStyle/>
          <a:p>
            <a:pPr algn="ctr"/>
            <a:r>
              <a:rPr lang="en-US" dirty="0" smtClean="0"/>
              <a:t>Encoder</a:t>
            </a:r>
            <a:endParaRPr lang="en-US" dirty="0"/>
          </a:p>
        </p:txBody>
      </p:sp>
    </p:spTree>
    <p:extLst>
      <p:ext uri="{BB962C8B-B14F-4D97-AF65-F5344CB8AC3E}">
        <p14:creationId xmlns:p14="http://schemas.microsoft.com/office/powerpoint/2010/main" val="98022415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74</TotalTime>
  <Words>328</Words>
  <Application>Microsoft Office PowerPoint</Application>
  <PresentationFormat>On-screen Show (4:3)</PresentationFormat>
  <Paragraphs>26</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Horizon</vt:lpstr>
      <vt:lpstr>Visio.Drawing.15</vt:lpstr>
      <vt:lpstr>Texting with Frequency Encoding</vt:lpstr>
      <vt:lpstr>Project Guidelines</vt:lpstr>
      <vt:lpstr>theory</vt:lpstr>
      <vt:lpstr>Convolution/Correlation</vt:lpstr>
      <vt:lpstr>Fourier Transform</vt:lpstr>
      <vt:lpstr>Method</vt:lpstr>
      <vt:lpstr>Encoder Flowchart</vt:lpstr>
      <vt:lpstr>Decoder flowchart</vt:lpstr>
      <vt:lpstr>Encoder</vt:lpstr>
      <vt:lpstr>decoder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StephanieB</dc:creator>
  <cp:lastModifiedBy>StephanieB</cp:lastModifiedBy>
  <cp:revision>7</cp:revision>
  <dcterms:created xsi:type="dcterms:W3CDTF">2013-11-06T13:32:13Z</dcterms:created>
  <dcterms:modified xsi:type="dcterms:W3CDTF">2013-11-06T14:47:01Z</dcterms:modified>
</cp:coreProperties>
</file>