
<file path=[Content_Types].xml><?xml version="1.0" encoding="utf-8"?>
<Types xmlns="http://schemas.openxmlformats.org/package/2006/content-types">
  <Default Extension="fntdata" ContentType="application/x-fontdata"/>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12192000" cy="6858000"/>
  <p:notesSz cx="6858000" cy="9144000"/>
  <p:embeddedFontLst>
    <p:embeddedFont>
      <p:font typeface="Quattrocento Sans" panose="020B0502050000020003" pitchFamily="34"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5" roundtripDataSignature="AMtx7mgat75JKQBK3Ei7/OtG0sZsKQBa7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2DBCA16-B5D3-44CA-814D-908B49187BB2}" v="4" dt="2024-07-11T20:45:23.870"/>
  </p1510:revLst>
</p1510:revInfo>
</file>

<file path=ppt/tableStyles.xml><?xml version="1.0" encoding="utf-8"?>
<a:tblStyleLst xmlns:a="http://schemas.openxmlformats.org/drawingml/2006/main" def="{BA8FE06A-5868-468F-BDCE-4270FCA0F0C2}">
  <a:tblStyle styleId="{BA8FE06A-5868-468F-BDCE-4270FCA0F0C2}"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3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customschemas.google.com/relationships/presentationmetadata" Target="metadata"/><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brina Linden" userId="4141cdfdf4223e57" providerId="LiveId" clId="{A2DBCA16-B5D3-44CA-814D-908B49187BB2}"/>
    <pc:docChg chg="undo custSel modSld">
      <pc:chgData name="Sabrina Linden" userId="4141cdfdf4223e57" providerId="LiveId" clId="{A2DBCA16-B5D3-44CA-814D-908B49187BB2}" dt="2024-07-11T20:46:24.464" v="8" actId="20577"/>
      <pc:docMkLst>
        <pc:docMk/>
      </pc:docMkLst>
      <pc:sldChg chg="modSp mod">
        <pc:chgData name="Sabrina Linden" userId="4141cdfdf4223e57" providerId="LiveId" clId="{A2DBCA16-B5D3-44CA-814D-908B49187BB2}" dt="2024-07-11T20:45:13.135" v="1" actId="1076"/>
        <pc:sldMkLst>
          <pc:docMk/>
          <pc:sldMk cId="0" sldId="260"/>
        </pc:sldMkLst>
        <pc:spChg chg="mod">
          <ac:chgData name="Sabrina Linden" userId="4141cdfdf4223e57" providerId="LiveId" clId="{A2DBCA16-B5D3-44CA-814D-908B49187BB2}" dt="2024-07-11T20:45:13.135" v="1" actId="1076"/>
          <ac:spMkLst>
            <pc:docMk/>
            <pc:sldMk cId="0" sldId="260"/>
            <ac:spMk id="120" creationId="{00000000-0000-0000-0000-000000000000}"/>
          </ac:spMkLst>
        </pc:spChg>
      </pc:sldChg>
      <pc:sldChg chg="modNotesTx">
        <pc:chgData name="Sabrina Linden" userId="4141cdfdf4223e57" providerId="LiveId" clId="{A2DBCA16-B5D3-44CA-814D-908B49187BB2}" dt="2024-07-11T20:46:24.464" v="8" actId="20577"/>
        <pc:sldMkLst>
          <pc:docMk/>
          <pc:sldMk cId="0" sldId="27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www.forbes.com/sites/seanhanlon-1/2024/03/28/ai-is-coming-no-its-already-here/"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US" sz="1100" dirty="0">
                <a:solidFill>
                  <a:schemeClr val="dk1"/>
                </a:solidFill>
                <a:latin typeface="Avenir"/>
                <a:ea typeface="Avenir"/>
                <a:cs typeface="Avenir"/>
                <a:sym typeface="Avenir"/>
              </a:rPr>
              <a:t>This graph shows average daily returns with different colors indicating volatility (standard deviation) in % (the highest volatile and 2 lowest volatile companies, compared to S&amp;P 500 and Dow Jo9nes). </a:t>
            </a:r>
            <a:endParaRPr dirty="0"/>
          </a:p>
          <a:p>
            <a:pPr marL="0" lvl="0" indent="0" algn="l" rtl="0">
              <a:lnSpc>
                <a:spcPct val="100000"/>
              </a:lnSpc>
              <a:spcBef>
                <a:spcPts val="0"/>
              </a:spcBef>
              <a:spcAft>
                <a:spcPts val="0"/>
              </a:spcAft>
              <a:buClr>
                <a:schemeClr val="dk1"/>
              </a:buClr>
              <a:buSzPts val="1100"/>
              <a:buFont typeface="Arial"/>
              <a:buNone/>
            </a:pPr>
            <a:endParaRPr dirty="0"/>
          </a:p>
        </p:txBody>
      </p:sp>
      <p:sp>
        <p:nvSpPr>
          <p:cNvPr id="162" name="Google Shape;16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US" dirty="0">
                <a:solidFill>
                  <a:schemeClr val="dk1"/>
                </a:solidFill>
              </a:rPr>
              <a:t>Presenter:</a:t>
            </a:r>
            <a:endParaRPr dirty="0"/>
          </a:p>
        </p:txBody>
      </p:sp>
      <p:sp>
        <p:nvSpPr>
          <p:cNvPr id="172" name="Google Shape;17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342900" lvl="0" indent="-342900" algn="l" rtl="0">
              <a:lnSpc>
                <a:spcPct val="115000"/>
              </a:lnSpc>
              <a:spcBef>
                <a:spcPts val="0"/>
              </a:spcBef>
              <a:spcAft>
                <a:spcPts val="0"/>
              </a:spcAft>
              <a:buSzPts val="1100"/>
              <a:buFont typeface="Arial"/>
              <a:buChar char="•"/>
            </a:pPr>
            <a:r>
              <a:rPr lang="en-US" dirty="0">
                <a:solidFill>
                  <a:schemeClr val="dk1"/>
                </a:solidFill>
              </a:rPr>
              <a:t>Prese </a:t>
            </a:r>
            <a:r>
              <a:rPr lang="en-US" sz="1100" dirty="0">
                <a:solidFill>
                  <a:schemeClr val="dk1"/>
                </a:solidFill>
                <a:latin typeface="Avenir"/>
                <a:ea typeface="Avenir"/>
                <a:cs typeface="Avenir"/>
                <a:sym typeface="Avenir"/>
              </a:rPr>
              <a:t>This line graph shows that the stock prices of most AI companies are below those of the S&amp;P 500 (SPY symbol) and above those of the Dow Jones Industrial Average (DOW symbol). </a:t>
            </a:r>
            <a:endParaRPr dirty="0"/>
          </a:p>
          <a:p>
            <a:pPr marL="342900" lvl="0" indent="-342900" algn="l" rtl="0">
              <a:lnSpc>
                <a:spcPct val="115000"/>
              </a:lnSpc>
              <a:spcBef>
                <a:spcPts val="0"/>
              </a:spcBef>
              <a:spcAft>
                <a:spcPts val="0"/>
              </a:spcAft>
              <a:buSzPts val="1100"/>
              <a:buFont typeface="Arial"/>
              <a:buChar char="•"/>
            </a:pPr>
            <a:r>
              <a:rPr lang="en-US" sz="1100" dirty="0">
                <a:solidFill>
                  <a:schemeClr val="dk1"/>
                </a:solidFill>
                <a:latin typeface="Avenir"/>
                <a:ea typeface="Avenir"/>
                <a:cs typeface="Avenir"/>
                <a:sym typeface="Avenir"/>
              </a:rPr>
              <a:t>The prices of AI companies appear to fluctuate more compared to the S&amp;P 500 and the Dow Jones. This indicates that for conservative investors, AI companies may not be the safest investment option.</a:t>
            </a:r>
            <a:endParaRPr dirty="0"/>
          </a:p>
        </p:txBody>
      </p:sp>
      <p:sp>
        <p:nvSpPr>
          <p:cNvPr id="181" name="Google Shape;181;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2e5b37fad8a_2_5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0"/>
              </a:spcAft>
              <a:buSzPts val="1100"/>
              <a:buNone/>
            </a:pPr>
            <a:r>
              <a:rPr lang="en-US" sz="1100" dirty="0">
                <a:solidFill>
                  <a:schemeClr val="dk1"/>
                </a:solidFill>
                <a:latin typeface="Avenir"/>
                <a:ea typeface="Avenir"/>
                <a:cs typeface="Avenir"/>
                <a:sym typeface="Avenir"/>
              </a:rPr>
              <a:t>The previous slide showed a line graph; this slide presents a scatter plot of the same information:</a:t>
            </a:r>
            <a:endParaRPr dirty="0"/>
          </a:p>
          <a:p>
            <a:pPr marL="171450" lvl="0" indent="-171450" algn="l" rtl="0">
              <a:lnSpc>
                <a:spcPct val="115000"/>
              </a:lnSpc>
              <a:spcBef>
                <a:spcPts val="1200"/>
              </a:spcBef>
              <a:spcAft>
                <a:spcPts val="1200"/>
              </a:spcAft>
              <a:buSzPts val="1100"/>
              <a:buChar char="●"/>
            </a:pPr>
            <a:r>
              <a:rPr lang="en-US" sz="1100" dirty="0">
                <a:solidFill>
                  <a:schemeClr val="dk1"/>
                </a:solidFill>
                <a:latin typeface="Avenir"/>
                <a:ea typeface="Avenir"/>
                <a:cs typeface="Avenir"/>
                <a:sym typeface="Avenir"/>
              </a:rPr>
              <a:t>Average closing price of each stock/index during 2019 - 2024</a:t>
            </a:r>
            <a:endParaRPr dirty="0"/>
          </a:p>
        </p:txBody>
      </p:sp>
      <p:sp>
        <p:nvSpPr>
          <p:cNvPr id="190" name="Google Shape;190;g2e5b37fad8a_2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273aabd9b20_0_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1200"/>
              </a:spcBef>
              <a:spcAft>
                <a:spcPts val="0"/>
              </a:spcAft>
              <a:buSzPts val="1100"/>
              <a:buFont typeface="Arial"/>
              <a:buNone/>
            </a:pPr>
            <a:r>
              <a:rPr lang="en-US" sz="1200" dirty="0">
                <a:solidFill>
                  <a:schemeClr val="dk1"/>
                </a:solidFill>
              </a:rPr>
              <a:t>This slide shows </a:t>
            </a:r>
            <a:r>
              <a:rPr lang="en-US" sz="1200" dirty="0"/>
              <a:t>violin plots, which are used to show the distribution of daily returns for various stocks (all years).</a:t>
            </a:r>
            <a:endParaRPr sz="1200" dirty="0"/>
          </a:p>
          <a:p>
            <a:pPr marL="0" marR="0" lvl="0" indent="-76200" algn="l" rtl="0">
              <a:lnSpc>
                <a:spcPct val="100000"/>
              </a:lnSpc>
              <a:spcBef>
                <a:spcPts val="1200"/>
              </a:spcBef>
              <a:spcAft>
                <a:spcPts val="0"/>
              </a:spcAft>
              <a:buSzPts val="1200"/>
              <a:buChar char="•"/>
            </a:pPr>
            <a:r>
              <a:rPr lang="en-US" sz="1200" dirty="0">
                <a:solidFill>
                  <a:schemeClr val="dk1"/>
                </a:solidFill>
              </a:rPr>
              <a:t>At first glance, distributions looks similar</a:t>
            </a:r>
            <a:endParaRPr sz="1200" dirty="0"/>
          </a:p>
          <a:p>
            <a:pPr marL="0" marR="0" lvl="0" indent="-76200" algn="l" rtl="0">
              <a:lnSpc>
                <a:spcPct val="100000"/>
              </a:lnSpc>
              <a:spcBef>
                <a:spcPts val="1200"/>
              </a:spcBef>
              <a:spcAft>
                <a:spcPts val="0"/>
              </a:spcAft>
              <a:buSzPts val="1200"/>
              <a:buChar char="•"/>
            </a:pPr>
            <a:r>
              <a:rPr lang="en-US" sz="1200" dirty="0">
                <a:solidFill>
                  <a:schemeClr val="dk1"/>
                </a:solidFill>
              </a:rPr>
              <a:t>Statistical testing necessary to prove that</a:t>
            </a:r>
            <a:endParaRPr sz="1200" dirty="0"/>
          </a:p>
          <a:p>
            <a:pPr marL="0" marR="0" lvl="0" indent="-76200" algn="l" rtl="0">
              <a:lnSpc>
                <a:spcPct val="100000"/>
              </a:lnSpc>
              <a:spcBef>
                <a:spcPts val="1200"/>
              </a:spcBef>
              <a:spcAft>
                <a:spcPts val="1200"/>
              </a:spcAft>
              <a:buSzPts val="1200"/>
              <a:buChar char="•"/>
            </a:pPr>
            <a:r>
              <a:rPr lang="en-US" sz="1200" dirty="0">
                <a:solidFill>
                  <a:schemeClr val="dk1"/>
                </a:solidFill>
              </a:rPr>
              <a:t>Extrema go to 0.42 in some cases</a:t>
            </a:r>
            <a:endParaRPr sz="1200" dirty="0"/>
          </a:p>
        </p:txBody>
      </p:sp>
      <p:sp>
        <p:nvSpPr>
          <p:cNvPr id="199" name="Google Shape;199;g273aabd9b20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273aabd9b20_0_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dirty="0"/>
          </a:p>
        </p:txBody>
      </p:sp>
      <p:sp>
        <p:nvSpPr>
          <p:cNvPr id="208" name="Google Shape;208;g273aabd9b20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2e62b4b96fb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dirty="0"/>
              <a:t>1.  critical val: 2.9   </a:t>
            </a:r>
            <a:endParaRPr dirty="0"/>
          </a:p>
          <a:p>
            <a:pPr marL="0" lvl="0" indent="0" algn="l" rtl="0">
              <a:lnSpc>
                <a:spcPct val="100000"/>
              </a:lnSpc>
              <a:spcBef>
                <a:spcPts val="0"/>
              </a:spcBef>
              <a:spcAft>
                <a:spcPts val="0"/>
              </a:spcAft>
              <a:buSzPts val="1100"/>
              <a:buNone/>
            </a:pPr>
            <a:r>
              <a:rPr lang="en-US" dirty="0"/>
              <a:t>2</a:t>
            </a:r>
            <a:r>
              <a:rPr lang="en-US"/>
              <a:t>.  critical </a:t>
            </a:r>
            <a:r>
              <a:rPr lang="en-US" dirty="0"/>
              <a:t>val: 2.5</a:t>
            </a:r>
            <a:endParaRPr dirty="0"/>
          </a:p>
        </p:txBody>
      </p:sp>
      <p:sp>
        <p:nvSpPr>
          <p:cNvPr id="216" name="Google Shape;216;g2e62b4b96f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273aabd9b20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dirty="0"/>
              <a:t>We eliminated</a:t>
            </a:r>
            <a:r>
              <a:rPr lang="en-US" dirty="0">
                <a:solidFill>
                  <a:schemeClr val="dk1"/>
                </a:solidFill>
              </a:rPr>
              <a:t> </a:t>
            </a:r>
            <a:r>
              <a:rPr lang="en-US" sz="1150" dirty="0">
                <a:solidFill>
                  <a:schemeClr val="dk1"/>
                </a:solidFill>
              </a:rPr>
              <a:t>AI and PATH from the tests as the datasets were not balanced as they were not publicly traded for the whole analyzed period (they started IPO in 2020 or later).</a:t>
            </a:r>
            <a:endParaRPr dirty="0">
              <a:solidFill>
                <a:schemeClr val="dk1"/>
              </a:solidFill>
            </a:endParaRPr>
          </a:p>
        </p:txBody>
      </p:sp>
      <p:sp>
        <p:nvSpPr>
          <p:cNvPr id="226" name="Google Shape;226;g273aabd9b2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273aabd9b20_0_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0"/>
              </a:spcAft>
              <a:buSzPts val="1100"/>
              <a:buNone/>
            </a:pPr>
            <a:r>
              <a:rPr lang="en-US" sz="1100" dirty="0">
                <a:solidFill>
                  <a:schemeClr val="dk1"/>
                </a:solidFill>
                <a:latin typeface="Avenir"/>
                <a:ea typeface="Avenir"/>
                <a:cs typeface="Avenir"/>
                <a:sym typeface="Avenir"/>
              </a:rPr>
              <a:t>Outlined tails to display extrema clearly.</a:t>
            </a:r>
            <a:endParaRPr dirty="0"/>
          </a:p>
          <a:p>
            <a:pPr marL="0" lvl="0" indent="0" algn="l" rtl="0">
              <a:lnSpc>
                <a:spcPct val="115000"/>
              </a:lnSpc>
              <a:spcBef>
                <a:spcPts val="1200"/>
              </a:spcBef>
              <a:spcAft>
                <a:spcPts val="0"/>
              </a:spcAft>
              <a:buSzPts val="1100"/>
              <a:buNone/>
            </a:pPr>
            <a:r>
              <a:rPr lang="en-US" sz="1100" dirty="0">
                <a:solidFill>
                  <a:schemeClr val="dk1"/>
                </a:solidFill>
                <a:latin typeface="Avenir"/>
                <a:ea typeface="Avenir"/>
                <a:cs typeface="Avenir"/>
                <a:sym typeface="Avenir"/>
              </a:rPr>
              <a:t>Violin plots do not highlight extreme values like box plots do.</a:t>
            </a:r>
            <a:endParaRPr dirty="0"/>
          </a:p>
          <a:p>
            <a:pPr marL="0" lvl="0" indent="0" algn="l" rtl="0">
              <a:lnSpc>
                <a:spcPct val="100000"/>
              </a:lnSpc>
              <a:spcBef>
                <a:spcPts val="1200"/>
              </a:spcBef>
              <a:spcAft>
                <a:spcPts val="0"/>
              </a:spcAft>
              <a:buSzPts val="1100"/>
              <a:buNone/>
            </a:pPr>
            <a:endParaRPr dirty="0"/>
          </a:p>
        </p:txBody>
      </p:sp>
      <p:sp>
        <p:nvSpPr>
          <p:cNvPr id="236" name="Google Shape;236;g273aabd9b20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273aabd9b20_0_4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245" name="Google Shape;245;g273aabd9b20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2e568130d3f_4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5" name="Google Shape;95;g2e568130d3f_4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273b4d55cb1_7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256" name="Google Shape;256;g273b4d55cb1_7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dirty="0"/>
          </a:p>
        </p:txBody>
      </p:sp>
      <p:sp>
        <p:nvSpPr>
          <p:cNvPr id="268" name="Google Shape;268;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276" name="Google Shape;276;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2e5e70cd92a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283" name="Google Shape;283;g2e5e70cd92a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290" name="Google Shape;290;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299" name="Google Shape;299;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2e62b4b96fb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0" name="Google Shape;110;g2e62b4b96fb_0_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2e5b37fad8a_2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dirty="0"/>
          </a:p>
        </p:txBody>
      </p:sp>
      <p:sp>
        <p:nvSpPr>
          <p:cNvPr id="117" name="Google Shape;117;g2e5b37fad8a_2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311150" algn="l" rtl="0">
              <a:lnSpc>
                <a:spcPct val="100000"/>
              </a:lnSpc>
              <a:spcBef>
                <a:spcPts val="0"/>
              </a:spcBef>
              <a:spcAft>
                <a:spcPts val="0"/>
              </a:spcAft>
              <a:buSzPts val="1300"/>
              <a:buChar char="●"/>
            </a:pPr>
            <a:r>
              <a:rPr lang="en-US" sz="1300" dirty="0">
                <a:latin typeface="Quattrocento Sans"/>
                <a:ea typeface="Quattrocento Sans"/>
                <a:cs typeface="Quattrocento Sans"/>
                <a:sym typeface="Quattrocento Sans"/>
              </a:rPr>
              <a:t>This bar graph shows an average cumulative return of each stock all years (analyzed period of 2019-2024).</a:t>
            </a:r>
            <a:endParaRPr sz="1300" dirty="0">
              <a:latin typeface="Arial"/>
              <a:ea typeface="Arial"/>
              <a:cs typeface="Arial"/>
              <a:sym typeface="Arial"/>
            </a:endParaRPr>
          </a:p>
          <a:p>
            <a:pPr marL="457200" lvl="0" indent="-311150" algn="l" rtl="0">
              <a:lnSpc>
                <a:spcPct val="100000"/>
              </a:lnSpc>
              <a:spcBef>
                <a:spcPts val="0"/>
              </a:spcBef>
              <a:spcAft>
                <a:spcPts val="0"/>
              </a:spcAft>
              <a:buSzPts val="1300"/>
              <a:buChar char="●"/>
            </a:pPr>
            <a:r>
              <a:rPr lang="en-US" sz="1300" dirty="0">
                <a:latin typeface="Quattrocento Sans"/>
                <a:ea typeface="Quattrocento Sans"/>
                <a:cs typeface="Quattrocento Sans"/>
                <a:sym typeface="Quattrocento Sans"/>
              </a:rPr>
              <a:t>It indicates that some AI companies outperformed S&amp;P 500 and Dow Jones, while others under performed.</a:t>
            </a:r>
            <a:endParaRPr sz="1300" dirty="0">
              <a:latin typeface="Arial"/>
              <a:ea typeface="Arial"/>
              <a:cs typeface="Arial"/>
              <a:sym typeface="Arial"/>
            </a:endParaRPr>
          </a:p>
          <a:p>
            <a:pPr marL="0" lvl="0" indent="0" algn="l" rtl="0">
              <a:lnSpc>
                <a:spcPct val="100000"/>
              </a:lnSpc>
              <a:spcBef>
                <a:spcPts val="0"/>
              </a:spcBef>
              <a:spcAft>
                <a:spcPts val="0"/>
              </a:spcAft>
              <a:buClr>
                <a:schemeClr val="dk1"/>
              </a:buClr>
              <a:buSzPts val="1100"/>
              <a:buFont typeface="Arial"/>
              <a:buNone/>
            </a:pPr>
            <a:endParaRPr sz="1300" dirty="0"/>
          </a:p>
        </p:txBody>
      </p:sp>
      <p:sp>
        <p:nvSpPr>
          <p:cNvPr id="125" name="Google Shape;12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342900" lvl="0" indent="-342900" algn="l" rtl="0">
              <a:lnSpc>
                <a:spcPct val="100000"/>
              </a:lnSpc>
              <a:spcBef>
                <a:spcPts val="0"/>
              </a:spcBef>
              <a:spcAft>
                <a:spcPts val="0"/>
              </a:spcAft>
              <a:buSzPts val="1100"/>
              <a:buFont typeface="Arial"/>
              <a:buChar char="•"/>
            </a:pPr>
            <a:r>
              <a:rPr lang="en-US" sz="1100" dirty="0">
                <a:solidFill>
                  <a:schemeClr val="dk1"/>
                </a:solidFill>
                <a:latin typeface="Avenir"/>
                <a:ea typeface="Avenir"/>
                <a:cs typeface="Avenir"/>
                <a:sym typeface="Avenir"/>
              </a:rPr>
              <a:t>This graph compares cumulative returns of S&amp;P 500 and Dow Jones to the average of the analyzed AI companies. The red line shows the average cumulative returns of all 10 AI companies.</a:t>
            </a:r>
            <a:endParaRPr dirty="0"/>
          </a:p>
          <a:p>
            <a:pPr marL="342900" lvl="0" indent="-342900" algn="l" rtl="0">
              <a:lnSpc>
                <a:spcPct val="100000"/>
              </a:lnSpc>
              <a:spcBef>
                <a:spcPts val="0"/>
              </a:spcBef>
              <a:spcAft>
                <a:spcPts val="0"/>
              </a:spcAft>
              <a:buSzPts val="1100"/>
              <a:buFont typeface="Arial"/>
              <a:buChar char="•"/>
            </a:pPr>
            <a:r>
              <a:rPr lang="en-US" sz="1100" dirty="0">
                <a:solidFill>
                  <a:schemeClr val="dk1"/>
                </a:solidFill>
                <a:latin typeface="Avenir"/>
                <a:ea typeface="Avenir"/>
                <a:cs typeface="Avenir"/>
                <a:sym typeface="Avenir"/>
              </a:rPr>
              <a:t>It shows that on average, the stocks of AI companies did not overperformed S&amp;P 500 and Dow Jones.</a:t>
            </a:r>
            <a:endParaRPr dirty="0"/>
          </a:p>
          <a:p>
            <a:pPr marL="342900" lvl="0" indent="-342900" algn="l" rtl="0">
              <a:lnSpc>
                <a:spcPct val="100000"/>
              </a:lnSpc>
              <a:spcBef>
                <a:spcPts val="0"/>
              </a:spcBef>
              <a:spcAft>
                <a:spcPts val="0"/>
              </a:spcAft>
              <a:buSzPts val="1100"/>
              <a:buFont typeface="Arial"/>
              <a:buChar char="•"/>
            </a:pPr>
            <a:r>
              <a:rPr lang="en-US" sz="1100" dirty="0">
                <a:solidFill>
                  <a:schemeClr val="dk1"/>
                </a:solidFill>
                <a:latin typeface="Avenir"/>
                <a:ea typeface="Avenir"/>
                <a:cs typeface="Avenir"/>
                <a:sym typeface="Avenir"/>
              </a:rPr>
              <a:t> We will examine statistical testing in more details in the later slides.</a:t>
            </a:r>
            <a:endParaRPr dirty="0"/>
          </a:p>
        </p:txBody>
      </p:sp>
      <p:sp>
        <p:nvSpPr>
          <p:cNvPr id="135" name="Google Shape;135;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e66350fd99_24_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dirty="0"/>
              <a:t>The cumulative return over time for each ticker/index </a:t>
            </a:r>
            <a:r>
              <a:rPr lang="en-US" sz="1100" dirty="0">
                <a:solidFill>
                  <a:schemeClr val="dk1"/>
                </a:solidFill>
                <a:latin typeface="Avenir"/>
                <a:ea typeface="Avenir"/>
                <a:cs typeface="Avenir"/>
                <a:sym typeface="Avenir"/>
              </a:rPr>
              <a:t>suggests higher cumulative returns for some (but not all) AI companies.</a:t>
            </a:r>
            <a:endParaRPr dirty="0"/>
          </a:p>
          <a:p>
            <a:pPr marL="0" lvl="0" indent="0" algn="l" rtl="0">
              <a:lnSpc>
                <a:spcPct val="100000"/>
              </a:lnSpc>
              <a:spcBef>
                <a:spcPts val="0"/>
              </a:spcBef>
              <a:spcAft>
                <a:spcPts val="0"/>
              </a:spcAft>
              <a:buSzPts val="1100"/>
              <a:buNone/>
            </a:pPr>
            <a:r>
              <a:rPr lang="en-US" sz="1100" dirty="0">
                <a:solidFill>
                  <a:schemeClr val="dk1"/>
                </a:solidFill>
                <a:latin typeface="Avenir"/>
                <a:ea typeface="Avenir"/>
                <a:cs typeface="Avenir"/>
                <a:sym typeface="Avenir"/>
              </a:rPr>
              <a:t> We will examine statistical testing in more details in the later on.</a:t>
            </a:r>
            <a:endParaRPr dirty="0"/>
          </a:p>
          <a:p>
            <a:pPr marL="0" lvl="0" indent="0" algn="l" rtl="0">
              <a:lnSpc>
                <a:spcPct val="100000"/>
              </a:lnSpc>
              <a:spcBef>
                <a:spcPts val="0"/>
              </a:spcBef>
              <a:spcAft>
                <a:spcPts val="0"/>
              </a:spcAft>
              <a:buClr>
                <a:schemeClr val="dk1"/>
              </a:buClr>
              <a:buSzPts val="1100"/>
              <a:buFont typeface="Arial"/>
              <a:buNone/>
            </a:pPr>
            <a:endParaRPr dirty="0"/>
          </a:p>
        </p:txBody>
      </p:sp>
      <p:sp>
        <p:nvSpPr>
          <p:cNvPr id="144" name="Google Shape;144;g2e66350fd99_24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342900" lvl="0" indent="-342900" algn="l" rtl="0">
              <a:lnSpc>
                <a:spcPct val="150000"/>
              </a:lnSpc>
              <a:spcBef>
                <a:spcPts val="0"/>
              </a:spcBef>
              <a:spcAft>
                <a:spcPts val="0"/>
              </a:spcAft>
              <a:buSzPts val="1100"/>
              <a:buFont typeface="Arial"/>
              <a:buChar char="•"/>
            </a:pPr>
            <a:r>
              <a:rPr lang="en-US" sz="1100" dirty="0">
                <a:solidFill>
                  <a:schemeClr val="dk1"/>
                </a:solidFill>
                <a:latin typeface="Avenir"/>
                <a:ea typeface="Avenir"/>
                <a:cs typeface="Avenir"/>
                <a:sym typeface="Avenir"/>
              </a:rPr>
              <a:t>This slide shows average daily returns for each company and indexes for each year. </a:t>
            </a:r>
            <a:endParaRPr dirty="0"/>
          </a:p>
          <a:p>
            <a:pPr marL="342900" lvl="0" indent="-342900" algn="l" rtl="0">
              <a:lnSpc>
                <a:spcPct val="150000"/>
              </a:lnSpc>
              <a:spcBef>
                <a:spcPts val="0"/>
              </a:spcBef>
              <a:spcAft>
                <a:spcPts val="0"/>
              </a:spcAft>
              <a:buSzPts val="1100"/>
              <a:buFont typeface="Arial"/>
              <a:buChar char="•"/>
            </a:pPr>
            <a:r>
              <a:rPr lang="en-US" sz="1100" dirty="0">
                <a:solidFill>
                  <a:schemeClr val="dk1"/>
                </a:solidFill>
                <a:latin typeface="Avenir"/>
                <a:ea typeface="Avenir"/>
                <a:cs typeface="Avenir"/>
                <a:sym typeface="Avenir"/>
              </a:rPr>
              <a:t>They also show that AI stocks (with exception of a few companies) did not significantly outperformed S&amp;P 500 and Dow Jones.</a:t>
            </a:r>
            <a:endParaRPr dirty="0"/>
          </a:p>
          <a:p>
            <a:pPr marL="342900" lvl="0" indent="-342900" algn="l" rtl="0">
              <a:lnSpc>
                <a:spcPct val="150000"/>
              </a:lnSpc>
              <a:spcBef>
                <a:spcPts val="0"/>
              </a:spcBef>
              <a:spcAft>
                <a:spcPts val="0"/>
              </a:spcAft>
              <a:buSzPts val="1100"/>
              <a:buFont typeface="Arial"/>
              <a:buChar char="•"/>
            </a:pPr>
            <a:r>
              <a:rPr lang="en-US" dirty="0"/>
              <a:t>AI stock in 2020 is an artefact of the IPO - initial public offering (going public)</a:t>
            </a:r>
            <a:endParaRPr dirty="0"/>
          </a:p>
          <a:p>
            <a:pPr marL="0" lvl="0" indent="0" algn="l" rtl="0">
              <a:lnSpc>
                <a:spcPct val="100000"/>
              </a:lnSpc>
              <a:spcBef>
                <a:spcPts val="0"/>
              </a:spcBef>
              <a:spcAft>
                <a:spcPts val="0"/>
              </a:spcAft>
              <a:buSzPts val="1100"/>
              <a:buNone/>
            </a:pPr>
            <a:r>
              <a:rPr lang="en-US" u="sng" dirty="0">
                <a:solidFill>
                  <a:schemeClr val="hlink"/>
                </a:solidFill>
                <a:hlinkClick r:id="rId3"/>
              </a:rPr>
              <a:t>https://www.forbes.com/sites/seanhanlon-1/2024/03/28/ai-is-coming-no-its-already-here/</a:t>
            </a:r>
            <a:endParaRPr dirty="0"/>
          </a:p>
          <a:p>
            <a:pPr marL="0" lvl="0" indent="0" algn="l" rtl="0">
              <a:lnSpc>
                <a:spcPct val="100000"/>
              </a:lnSpc>
              <a:spcBef>
                <a:spcPts val="0"/>
              </a:spcBef>
              <a:spcAft>
                <a:spcPts val="0"/>
              </a:spcAft>
              <a:buSzPts val="1100"/>
              <a:buNone/>
            </a:pPr>
            <a:endParaRPr dirty="0"/>
          </a:p>
        </p:txBody>
      </p:sp>
      <p:sp>
        <p:nvSpPr>
          <p:cNvPr id="153" name="Google Shape;15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4"/>
        <p:cNvGrpSpPr/>
        <p:nvPr/>
      </p:nvGrpSpPr>
      <p:grpSpPr>
        <a:xfrm>
          <a:off x="0" y="0"/>
          <a:ext cx="0" cy="0"/>
          <a:chOff x="0" y="0"/>
          <a:chExt cx="0" cy="0"/>
        </a:xfrm>
      </p:grpSpPr>
      <p:sp>
        <p:nvSpPr>
          <p:cNvPr id="15" name="Google Shape;15;p22"/>
          <p:cNvSpPr txBox="1">
            <a:spLocks noGrp="1"/>
          </p:cNvSpPr>
          <p:nvPr>
            <p:ph type="ctrTitle"/>
          </p:nvPr>
        </p:nvSpPr>
        <p:spPr>
          <a:xfrm>
            <a:off x="762000" y="1524000"/>
            <a:ext cx="10668000" cy="22860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lt1"/>
              </a:buClr>
              <a:buSzPts val="6000"/>
              <a:buFont typeface="Arial"/>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22"/>
          <p:cNvSpPr txBox="1">
            <a:spLocks noGrp="1"/>
          </p:cNvSpPr>
          <p:nvPr>
            <p:ph type="subTitle" idx="1"/>
          </p:nvPr>
        </p:nvSpPr>
        <p:spPr>
          <a:xfrm>
            <a:off x="762000" y="4571999"/>
            <a:ext cx="10668000" cy="1524000"/>
          </a:xfrm>
          <a:prstGeom prst="rect">
            <a:avLst/>
          </a:prstGeom>
          <a:noFill/>
          <a:ln>
            <a:noFill/>
          </a:ln>
        </p:spPr>
        <p:txBody>
          <a:bodyPr spcFirstLastPara="1" wrap="square" lIns="91425" tIns="45700" rIns="91425" bIns="45700" anchor="t" anchorCtr="0">
            <a:normAutofit/>
          </a:bodyPr>
          <a:lstStyle>
            <a:lvl1pPr lvl="0" algn="ctr">
              <a:lnSpc>
                <a:spcPct val="125000"/>
              </a:lnSpc>
              <a:spcBef>
                <a:spcPts val="1000"/>
              </a:spcBef>
              <a:spcAft>
                <a:spcPts val="0"/>
              </a:spcAft>
              <a:buClr>
                <a:schemeClr val="lt1"/>
              </a:buClr>
              <a:buSzPts val="2400"/>
              <a:buNone/>
              <a:defRPr sz="2400"/>
            </a:lvl1pPr>
            <a:lvl2pPr lvl="1" algn="ctr">
              <a:lnSpc>
                <a:spcPct val="125000"/>
              </a:lnSpc>
              <a:spcBef>
                <a:spcPts val="500"/>
              </a:spcBef>
              <a:spcAft>
                <a:spcPts val="0"/>
              </a:spcAft>
              <a:buClr>
                <a:schemeClr val="lt1"/>
              </a:buClr>
              <a:buSzPts val="2000"/>
              <a:buNone/>
              <a:defRPr sz="2000"/>
            </a:lvl2pPr>
            <a:lvl3pPr lvl="2" algn="ctr">
              <a:lnSpc>
                <a:spcPct val="125000"/>
              </a:lnSpc>
              <a:spcBef>
                <a:spcPts val="500"/>
              </a:spcBef>
              <a:spcAft>
                <a:spcPts val="0"/>
              </a:spcAft>
              <a:buClr>
                <a:schemeClr val="lt1"/>
              </a:buClr>
              <a:buSzPts val="1800"/>
              <a:buNone/>
              <a:defRPr sz="1800"/>
            </a:lvl3pPr>
            <a:lvl4pPr lvl="3" algn="ctr">
              <a:lnSpc>
                <a:spcPct val="125000"/>
              </a:lnSpc>
              <a:spcBef>
                <a:spcPts val="500"/>
              </a:spcBef>
              <a:spcAft>
                <a:spcPts val="0"/>
              </a:spcAft>
              <a:buClr>
                <a:schemeClr val="lt1"/>
              </a:buClr>
              <a:buSzPts val="1600"/>
              <a:buNone/>
              <a:defRPr sz="1600"/>
            </a:lvl4pPr>
            <a:lvl5pPr lvl="4" algn="ctr">
              <a:lnSpc>
                <a:spcPct val="125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7" name="Google Shape;17;p22"/>
          <p:cNvSpPr txBox="1">
            <a:spLocks noGrp="1"/>
          </p:cNvSpPr>
          <p:nvPr>
            <p:ph type="dt" idx="10"/>
          </p:nvPr>
        </p:nvSpPr>
        <p:spPr>
          <a:xfrm>
            <a:off x="9389165" y="194320"/>
            <a:ext cx="2040835"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18" name="Google Shape;18;p22"/>
          <p:cNvSpPr txBox="1">
            <a:spLocks noGrp="1"/>
          </p:cNvSpPr>
          <p:nvPr>
            <p:ph type="ftr" idx="11"/>
          </p:nvPr>
        </p:nvSpPr>
        <p:spPr>
          <a:xfrm>
            <a:off x="761999" y="6356350"/>
            <a:ext cx="6612835"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19" name="Google Shape;19;p22"/>
          <p:cNvSpPr txBox="1">
            <a:spLocks noGrp="1"/>
          </p:cNvSpPr>
          <p:nvPr>
            <p:ph type="sldNum" idx="12"/>
          </p:nvPr>
        </p:nvSpPr>
        <p:spPr>
          <a:xfrm>
            <a:off x="107075" y="6406375"/>
            <a:ext cx="4485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venir"/>
                <a:ea typeface="Avenir"/>
                <a:cs typeface="Avenir"/>
                <a:sym typeface="Avenir"/>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venir"/>
                <a:ea typeface="Avenir"/>
                <a:cs typeface="Avenir"/>
                <a:sym typeface="Avenir"/>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venir"/>
                <a:ea typeface="Avenir"/>
                <a:cs typeface="Avenir"/>
                <a:sym typeface="Avenir"/>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venir"/>
                <a:ea typeface="Avenir"/>
                <a:cs typeface="Avenir"/>
                <a:sym typeface="Avenir"/>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venir"/>
                <a:ea typeface="Avenir"/>
                <a:cs typeface="Avenir"/>
                <a:sym typeface="Avenir"/>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venir"/>
                <a:ea typeface="Avenir"/>
                <a:cs typeface="Avenir"/>
                <a:sym typeface="Avenir"/>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venir"/>
                <a:ea typeface="Avenir"/>
                <a:cs typeface="Avenir"/>
                <a:sym typeface="Avenir"/>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venir"/>
                <a:ea typeface="Avenir"/>
                <a:cs typeface="Avenir"/>
                <a:sym typeface="Avenir"/>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31"/>
          <p:cNvSpPr txBox="1">
            <a:spLocks noGrp="1"/>
          </p:cNvSpPr>
          <p:nvPr>
            <p:ph type="title"/>
          </p:nvPr>
        </p:nvSpPr>
        <p:spPr>
          <a:xfrm>
            <a:off x="762000" y="762000"/>
            <a:ext cx="10668000" cy="15240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31"/>
          <p:cNvSpPr txBox="1">
            <a:spLocks noGrp="1"/>
          </p:cNvSpPr>
          <p:nvPr>
            <p:ph type="body" idx="1"/>
          </p:nvPr>
        </p:nvSpPr>
        <p:spPr>
          <a:xfrm rot="5400000">
            <a:off x="4186959" y="-1138958"/>
            <a:ext cx="3818083" cy="10668000"/>
          </a:xfrm>
          <a:prstGeom prst="rect">
            <a:avLst/>
          </a:prstGeom>
          <a:noFill/>
          <a:ln>
            <a:noFill/>
          </a:ln>
        </p:spPr>
        <p:txBody>
          <a:bodyPr spcFirstLastPara="1" wrap="square" lIns="91425" tIns="45700" rIns="91425" bIns="45700" anchor="t" anchorCtr="0">
            <a:normAutofit/>
          </a:bodyPr>
          <a:lstStyle>
            <a:lvl1pPr marL="457200" lvl="0" indent="-342900" algn="l">
              <a:lnSpc>
                <a:spcPct val="125000"/>
              </a:lnSpc>
              <a:spcBef>
                <a:spcPts val="1000"/>
              </a:spcBef>
              <a:spcAft>
                <a:spcPts val="0"/>
              </a:spcAft>
              <a:buClr>
                <a:schemeClr val="lt1"/>
              </a:buClr>
              <a:buSzPts val="1800"/>
              <a:buChar char="•"/>
              <a:defRPr/>
            </a:lvl1pPr>
            <a:lvl2pPr marL="914400" lvl="1" indent="-342900" algn="l">
              <a:lnSpc>
                <a:spcPct val="125000"/>
              </a:lnSpc>
              <a:spcBef>
                <a:spcPts val="500"/>
              </a:spcBef>
              <a:spcAft>
                <a:spcPts val="0"/>
              </a:spcAft>
              <a:buClr>
                <a:schemeClr val="lt1"/>
              </a:buClr>
              <a:buSzPts val="1800"/>
              <a:buChar char="•"/>
              <a:defRPr/>
            </a:lvl2pPr>
            <a:lvl3pPr marL="1371600" lvl="2" indent="-342900" algn="l">
              <a:lnSpc>
                <a:spcPct val="125000"/>
              </a:lnSpc>
              <a:spcBef>
                <a:spcPts val="500"/>
              </a:spcBef>
              <a:spcAft>
                <a:spcPts val="0"/>
              </a:spcAft>
              <a:buClr>
                <a:schemeClr val="lt1"/>
              </a:buClr>
              <a:buSzPts val="1800"/>
              <a:buChar char="•"/>
              <a:defRPr/>
            </a:lvl3pPr>
            <a:lvl4pPr marL="1828800" lvl="3" indent="-342900" algn="l">
              <a:lnSpc>
                <a:spcPct val="125000"/>
              </a:lnSpc>
              <a:spcBef>
                <a:spcPts val="500"/>
              </a:spcBef>
              <a:spcAft>
                <a:spcPts val="0"/>
              </a:spcAft>
              <a:buClr>
                <a:schemeClr val="lt1"/>
              </a:buClr>
              <a:buSzPts val="1800"/>
              <a:buChar char="•"/>
              <a:defRPr/>
            </a:lvl4pPr>
            <a:lvl5pPr marL="2286000" lvl="4" indent="-342900" algn="l">
              <a:lnSpc>
                <a:spcPct val="125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4" name="Google Shape;74;p31"/>
          <p:cNvSpPr txBox="1">
            <a:spLocks noGrp="1"/>
          </p:cNvSpPr>
          <p:nvPr>
            <p:ph type="dt" idx="10"/>
          </p:nvPr>
        </p:nvSpPr>
        <p:spPr>
          <a:xfrm>
            <a:off x="9389165" y="194320"/>
            <a:ext cx="2040835"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75" name="Google Shape;75;p31"/>
          <p:cNvSpPr txBox="1">
            <a:spLocks noGrp="1"/>
          </p:cNvSpPr>
          <p:nvPr>
            <p:ph type="ftr" idx="11"/>
          </p:nvPr>
        </p:nvSpPr>
        <p:spPr>
          <a:xfrm>
            <a:off x="761999" y="6356350"/>
            <a:ext cx="6612835"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76" name="Google Shape;76;p31"/>
          <p:cNvSpPr txBox="1">
            <a:spLocks noGrp="1"/>
          </p:cNvSpPr>
          <p:nvPr>
            <p:ph type="sldNum" idx="12"/>
          </p:nvPr>
        </p:nvSpPr>
        <p:spPr>
          <a:xfrm>
            <a:off x="107075" y="6406375"/>
            <a:ext cx="4485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venir"/>
                <a:ea typeface="Avenir"/>
                <a:cs typeface="Avenir"/>
                <a:sym typeface="Avenir"/>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venir"/>
                <a:ea typeface="Avenir"/>
                <a:cs typeface="Avenir"/>
                <a:sym typeface="Avenir"/>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venir"/>
                <a:ea typeface="Avenir"/>
                <a:cs typeface="Avenir"/>
                <a:sym typeface="Avenir"/>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venir"/>
                <a:ea typeface="Avenir"/>
                <a:cs typeface="Avenir"/>
                <a:sym typeface="Avenir"/>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venir"/>
                <a:ea typeface="Avenir"/>
                <a:cs typeface="Avenir"/>
                <a:sym typeface="Avenir"/>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venir"/>
                <a:ea typeface="Avenir"/>
                <a:cs typeface="Avenir"/>
                <a:sym typeface="Avenir"/>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venir"/>
                <a:ea typeface="Avenir"/>
                <a:cs typeface="Avenir"/>
                <a:sym typeface="Avenir"/>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venir"/>
                <a:ea typeface="Avenir"/>
                <a:cs typeface="Avenir"/>
                <a:sym typeface="Avenir"/>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32"/>
          <p:cNvSpPr txBox="1">
            <a:spLocks noGrp="1"/>
          </p:cNvSpPr>
          <p:nvPr>
            <p:ph type="title"/>
          </p:nvPr>
        </p:nvSpPr>
        <p:spPr>
          <a:xfrm rot="5400000">
            <a:off x="7619997" y="2286000"/>
            <a:ext cx="5334001" cy="22860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32"/>
          <p:cNvSpPr txBox="1">
            <a:spLocks noGrp="1"/>
          </p:cNvSpPr>
          <p:nvPr>
            <p:ph type="body" idx="1"/>
          </p:nvPr>
        </p:nvSpPr>
        <p:spPr>
          <a:xfrm rot="5400000">
            <a:off x="1905000" y="-381000"/>
            <a:ext cx="5334001" cy="7619999"/>
          </a:xfrm>
          <a:prstGeom prst="rect">
            <a:avLst/>
          </a:prstGeom>
          <a:noFill/>
          <a:ln>
            <a:noFill/>
          </a:ln>
        </p:spPr>
        <p:txBody>
          <a:bodyPr spcFirstLastPara="1" wrap="square" lIns="91425" tIns="45700" rIns="91425" bIns="45700" anchor="t" anchorCtr="0">
            <a:normAutofit/>
          </a:bodyPr>
          <a:lstStyle>
            <a:lvl1pPr marL="457200" lvl="0" indent="-342900" algn="l">
              <a:lnSpc>
                <a:spcPct val="125000"/>
              </a:lnSpc>
              <a:spcBef>
                <a:spcPts val="1000"/>
              </a:spcBef>
              <a:spcAft>
                <a:spcPts val="0"/>
              </a:spcAft>
              <a:buClr>
                <a:schemeClr val="lt1"/>
              </a:buClr>
              <a:buSzPts val="1800"/>
              <a:buChar char="•"/>
              <a:defRPr/>
            </a:lvl1pPr>
            <a:lvl2pPr marL="914400" lvl="1" indent="-342900" algn="l">
              <a:lnSpc>
                <a:spcPct val="125000"/>
              </a:lnSpc>
              <a:spcBef>
                <a:spcPts val="500"/>
              </a:spcBef>
              <a:spcAft>
                <a:spcPts val="0"/>
              </a:spcAft>
              <a:buClr>
                <a:schemeClr val="lt1"/>
              </a:buClr>
              <a:buSzPts val="1800"/>
              <a:buChar char="•"/>
              <a:defRPr/>
            </a:lvl2pPr>
            <a:lvl3pPr marL="1371600" lvl="2" indent="-342900" algn="l">
              <a:lnSpc>
                <a:spcPct val="125000"/>
              </a:lnSpc>
              <a:spcBef>
                <a:spcPts val="500"/>
              </a:spcBef>
              <a:spcAft>
                <a:spcPts val="0"/>
              </a:spcAft>
              <a:buClr>
                <a:schemeClr val="lt1"/>
              </a:buClr>
              <a:buSzPts val="1800"/>
              <a:buChar char="•"/>
              <a:defRPr/>
            </a:lvl3pPr>
            <a:lvl4pPr marL="1828800" lvl="3" indent="-342900" algn="l">
              <a:lnSpc>
                <a:spcPct val="125000"/>
              </a:lnSpc>
              <a:spcBef>
                <a:spcPts val="500"/>
              </a:spcBef>
              <a:spcAft>
                <a:spcPts val="0"/>
              </a:spcAft>
              <a:buClr>
                <a:schemeClr val="lt1"/>
              </a:buClr>
              <a:buSzPts val="1800"/>
              <a:buChar char="•"/>
              <a:defRPr/>
            </a:lvl4pPr>
            <a:lvl5pPr marL="2286000" lvl="4" indent="-342900" algn="l">
              <a:lnSpc>
                <a:spcPct val="125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80" name="Google Shape;80;p32"/>
          <p:cNvSpPr txBox="1">
            <a:spLocks noGrp="1"/>
          </p:cNvSpPr>
          <p:nvPr>
            <p:ph type="dt" idx="10"/>
          </p:nvPr>
        </p:nvSpPr>
        <p:spPr>
          <a:xfrm>
            <a:off x="9389165" y="194320"/>
            <a:ext cx="2040835"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81" name="Google Shape;81;p32"/>
          <p:cNvSpPr txBox="1">
            <a:spLocks noGrp="1"/>
          </p:cNvSpPr>
          <p:nvPr>
            <p:ph type="ftr" idx="11"/>
          </p:nvPr>
        </p:nvSpPr>
        <p:spPr>
          <a:xfrm>
            <a:off x="761999" y="6356350"/>
            <a:ext cx="6612835"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82" name="Google Shape;82;p32"/>
          <p:cNvSpPr txBox="1">
            <a:spLocks noGrp="1"/>
          </p:cNvSpPr>
          <p:nvPr>
            <p:ph type="sldNum" idx="12"/>
          </p:nvPr>
        </p:nvSpPr>
        <p:spPr>
          <a:xfrm>
            <a:off x="107075" y="6406375"/>
            <a:ext cx="4485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venir"/>
                <a:ea typeface="Avenir"/>
                <a:cs typeface="Avenir"/>
                <a:sym typeface="Avenir"/>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venir"/>
                <a:ea typeface="Avenir"/>
                <a:cs typeface="Avenir"/>
                <a:sym typeface="Avenir"/>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venir"/>
                <a:ea typeface="Avenir"/>
                <a:cs typeface="Avenir"/>
                <a:sym typeface="Avenir"/>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venir"/>
                <a:ea typeface="Avenir"/>
                <a:cs typeface="Avenir"/>
                <a:sym typeface="Avenir"/>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venir"/>
                <a:ea typeface="Avenir"/>
                <a:cs typeface="Avenir"/>
                <a:sym typeface="Avenir"/>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venir"/>
                <a:ea typeface="Avenir"/>
                <a:cs typeface="Avenir"/>
                <a:sym typeface="Avenir"/>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venir"/>
                <a:ea typeface="Avenir"/>
                <a:cs typeface="Avenir"/>
                <a:sym typeface="Avenir"/>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venir"/>
                <a:ea typeface="Avenir"/>
                <a:cs typeface="Avenir"/>
                <a:sym typeface="Avenir"/>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0"/>
        <p:cNvGrpSpPr/>
        <p:nvPr/>
      </p:nvGrpSpPr>
      <p:grpSpPr>
        <a:xfrm>
          <a:off x="0" y="0"/>
          <a:ext cx="0" cy="0"/>
          <a:chOff x="0" y="0"/>
          <a:chExt cx="0" cy="0"/>
        </a:xfrm>
      </p:grpSpPr>
      <p:sp>
        <p:nvSpPr>
          <p:cNvPr id="21" name="Google Shape;21;p23"/>
          <p:cNvSpPr txBox="1">
            <a:spLocks noGrp="1"/>
          </p:cNvSpPr>
          <p:nvPr>
            <p:ph type="title"/>
          </p:nvPr>
        </p:nvSpPr>
        <p:spPr>
          <a:xfrm>
            <a:off x="762000" y="762000"/>
            <a:ext cx="10668000" cy="15240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23"/>
          <p:cNvSpPr txBox="1">
            <a:spLocks noGrp="1"/>
          </p:cNvSpPr>
          <p:nvPr>
            <p:ph type="body" idx="1"/>
          </p:nvPr>
        </p:nvSpPr>
        <p:spPr>
          <a:xfrm>
            <a:off x="762000" y="2286000"/>
            <a:ext cx="10668000" cy="3818083"/>
          </a:xfrm>
          <a:prstGeom prst="rect">
            <a:avLst/>
          </a:prstGeom>
          <a:noFill/>
          <a:ln>
            <a:noFill/>
          </a:ln>
        </p:spPr>
        <p:txBody>
          <a:bodyPr spcFirstLastPara="1" wrap="square" lIns="91425" tIns="45700" rIns="91425" bIns="45700" anchor="t" anchorCtr="0">
            <a:normAutofit/>
          </a:bodyPr>
          <a:lstStyle>
            <a:lvl1pPr marL="457200" lvl="0" indent="-342900" algn="l">
              <a:lnSpc>
                <a:spcPct val="125000"/>
              </a:lnSpc>
              <a:spcBef>
                <a:spcPts val="1000"/>
              </a:spcBef>
              <a:spcAft>
                <a:spcPts val="0"/>
              </a:spcAft>
              <a:buClr>
                <a:schemeClr val="lt1"/>
              </a:buClr>
              <a:buSzPts val="1800"/>
              <a:buChar char="•"/>
              <a:defRPr/>
            </a:lvl1pPr>
            <a:lvl2pPr marL="914400" lvl="1" indent="-342900" algn="l">
              <a:lnSpc>
                <a:spcPct val="125000"/>
              </a:lnSpc>
              <a:spcBef>
                <a:spcPts val="500"/>
              </a:spcBef>
              <a:spcAft>
                <a:spcPts val="0"/>
              </a:spcAft>
              <a:buClr>
                <a:schemeClr val="lt1"/>
              </a:buClr>
              <a:buSzPts val="1800"/>
              <a:buChar char="•"/>
              <a:defRPr/>
            </a:lvl2pPr>
            <a:lvl3pPr marL="1371600" lvl="2" indent="-342900" algn="l">
              <a:lnSpc>
                <a:spcPct val="125000"/>
              </a:lnSpc>
              <a:spcBef>
                <a:spcPts val="500"/>
              </a:spcBef>
              <a:spcAft>
                <a:spcPts val="0"/>
              </a:spcAft>
              <a:buClr>
                <a:schemeClr val="lt1"/>
              </a:buClr>
              <a:buSzPts val="1800"/>
              <a:buChar char="•"/>
              <a:defRPr/>
            </a:lvl3pPr>
            <a:lvl4pPr marL="1828800" lvl="3" indent="-342900" algn="l">
              <a:lnSpc>
                <a:spcPct val="125000"/>
              </a:lnSpc>
              <a:spcBef>
                <a:spcPts val="500"/>
              </a:spcBef>
              <a:spcAft>
                <a:spcPts val="0"/>
              </a:spcAft>
              <a:buClr>
                <a:schemeClr val="lt1"/>
              </a:buClr>
              <a:buSzPts val="1800"/>
              <a:buChar char="•"/>
              <a:defRPr/>
            </a:lvl4pPr>
            <a:lvl5pPr marL="2286000" lvl="4" indent="-342900" algn="l">
              <a:lnSpc>
                <a:spcPct val="125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3" name="Google Shape;23;p23"/>
          <p:cNvSpPr txBox="1">
            <a:spLocks noGrp="1"/>
          </p:cNvSpPr>
          <p:nvPr>
            <p:ph type="dt" idx="10"/>
          </p:nvPr>
        </p:nvSpPr>
        <p:spPr>
          <a:xfrm>
            <a:off x="9389165" y="194320"/>
            <a:ext cx="2040835"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24" name="Google Shape;24;p23"/>
          <p:cNvSpPr txBox="1">
            <a:spLocks noGrp="1"/>
          </p:cNvSpPr>
          <p:nvPr>
            <p:ph type="ftr" idx="11"/>
          </p:nvPr>
        </p:nvSpPr>
        <p:spPr>
          <a:xfrm>
            <a:off x="761999" y="6356350"/>
            <a:ext cx="6612835"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25" name="Google Shape;25;p23"/>
          <p:cNvSpPr txBox="1">
            <a:spLocks noGrp="1"/>
          </p:cNvSpPr>
          <p:nvPr>
            <p:ph type="sldNum" idx="12"/>
          </p:nvPr>
        </p:nvSpPr>
        <p:spPr>
          <a:xfrm>
            <a:off x="119600" y="6356363"/>
            <a:ext cx="3414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venir"/>
                <a:ea typeface="Avenir"/>
                <a:cs typeface="Avenir"/>
                <a:sym typeface="Avenir"/>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venir"/>
                <a:ea typeface="Avenir"/>
                <a:cs typeface="Avenir"/>
                <a:sym typeface="Avenir"/>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venir"/>
                <a:ea typeface="Avenir"/>
                <a:cs typeface="Avenir"/>
                <a:sym typeface="Avenir"/>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venir"/>
                <a:ea typeface="Avenir"/>
                <a:cs typeface="Avenir"/>
                <a:sym typeface="Avenir"/>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venir"/>
                <a:ea typeface="Avenir"/>
                <a:cs typeface="Avenir"/>
                <a:sym typeface="Avenir"/>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venir"/>
                <a:ea typeface="Avenir"/>
                <a:cs typeface="Avenir"/>
                <a:sym typeface="Avenir"/>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venir"/>
                <a:ea typeface="Avenir"/>
                <a:cs typeface="Avenir"/>
                <a:sym typeface="Avenir"/>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venir"/>
                <a:ea typeface="Avenir"/>
                <a:cs typeface="Avenir"/>
                <a:sym typeface="Avenir"/>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6"/>
        <p:cNvGrpSpPr/>
        <p:nvPr/>
      </p:nvGrpSpPr>
      <p:grpSpPr>
        <a:xfrm>
          <a:off x="0" y="0"/>
          <a:ext cx="0" cy="0"/>
          <a:chOff x="0" y="0"/>
          <a:chExt cx="0" cy="0"/>
        </a:xfrm>
      </p:grpSpPr>
      <p:sp>
        <p:nvSpPr>
          <p:cNvPr id="27" name="Google Shape;27;p24"/>
          <p:cNvSpPr txBox="1">
            <a:spLocks noGrp="1"/>
          </p:cNvSpPr>
          <p:nvPr>
            <p:ph type="title"/>
          </p:nvPr>
        </p:nvSpPr>
        <p:spPr>
          <a:xfrm>
            <a:off x="762000" y="1524000"/>
            <a:ext cx="10668000" cy="303847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Arial"/>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24"/>
          <p:cNvSpPr txBox="1">
            <a:spLocks noGrp="1"/>
          </p:cNvSpPr>
          <p:nvPr>
            <p:ph type="body" idx="1"/>
          </p:nvPr>
        </p:nvSpPr>
        <p:spPr>
          <a:xfrm>
            <a:off x="762000" y="4589463"/>
            <a:ext cx="10668000" cy="1506537"/>
          </a:xfrm>
          <a:prstGeom prst="rect">
            <a:avLst/>
          </a:prstGeom>
          <a:noFill/>
          <a:ln>
            <a:noFill/>
          </a:ln>
        </p:spPr>
        <p:txBody>
          <a:bodyPr spcFirstLastPara="1" wrap="square" lIns="91425" tIns="45700" rIns="91425" bIns="45700" anchor="t" anchorCtr="0">
            <a:normAutofit/>
          </a:bodyPr>
          <a:lstStyle>
            <a:lvl1pPr marL="457200" lvl="0" indent="-228600" algn="l">
              <a:lnSpc>
                <a:spcPct val="125000"/>
              </a:lnSpc>
              <a:spcBef>
                <a:spcPts val="1000"/>
              </a:spcBef>
              <a:spcAft>
                <a:spcPts val="0"/>
              </a:spcAft>
              <a:buClr>
                <a:schemeClr val="lt1"/>
              </a:buClr>
              <a:buSzPts val="2400"/>
              <a:buNone/>
              <a:defRPr sz="2400">
                <a:solidFill>
                  <a:schemeClr val="lt1"/>
                </a:solidFill>
              </a:defRPr>
            </a:lvl1pPr>
            <a:lvl2pPr marL="914400" lvl="1" indent="-228600" algn="l">
              <a:lnSpc>
                <a:spcPct val="125000"/>
              </a:lnSpc>
              <a:spcBef>
                <a:spcPts val="500"/>
              </a:spcBef>
              <a:spcAft>
                <a:spcPts val="0"/>
              </a:spcAft>
              <a:buClr>
                <a:schemeClr val="lt1"/>
              </a:buClr>
              <a:buSzPts val="2000"/>
              <a:buNone/>
              <a:defRPr sz="2000">
                <a:solidFill>
                  <a:schemeClr val="lt1"/>
                </a:solidFill>
              </a:defRPr>
            </a:lvl2pPr>
            <a:lvl3pPr marL="1371600" lvl="2" indent="-228600" algn="l">
              <a:lnSpc>
                <a:spcPct val="125000"/>
              </a:lnSpc>
              <a:spcBef>
                <a:spcPts val="500"/>
              </a:spcBef>
              <a:spcAft>
                <a:spcPts val="0"/>
              </a:spcAft>
              <a:buClr>
                <a:schemeClr val="lt1"/>
              </a:buClr>
              <a:buSzPts val="1800"/>
              <a:buNone/>
              <a:defRPr sz="1800">
                <a:solidFill>
                  <a:schemeClr val="lt1"/>
                </a:solidFill>
              </a:defRPr>
            </a:lvl3pPr>
            <a:lvl4pPr marL="1828800" lvl="3" indent="-228600" algn="l">
              <a:lnSpc>
                <a:spcPct val="125000"/>
              </a:lnSpc>
              <a:spcBef>
                <a:spcPts val="500"/>
              </a:spcBef>
              <a:spcAft>
                <a:spcPts val="0"/>
              </a:spcAft>
              <a:buClr>
                <a:schemeClr val="lt1"/>
              </a:buClr>
              <a:buSzPts val="1600"/>
              <a:buNone/>
              <a:defRPr sz="1600">
                <a:solidFill>
                  <a:schemeClr val="lt1"/>
                </a:solidFill>
              </a:defRPr>
            </a:lvl4pPr>
            <a:lvl5pPr marL="2286000" lvl="4" indent="-228600" algn="l">
              <a:lnSpc>
                <a:spcPct val="125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29" name="Google Shape;29;p24"/>
          <p:cNvSpPr txBox="1">
            <a:spLocks noGrp="1"/>
          </p:cNvSpPr>
          <p:nvPr>
            <p:ph type="dt" idx="10"/>
          </p:nvPr>
        </p:nvSpPr>
        <p:spPr>
          <a:xfrm>
            <a:off x="9389165" y="194320"/>
            <a:ext cx="2040835"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30" name="Google Shape;30;p24"/>
          <p:cNvSpPr txBox="1">
            <a:spLocks noGrp="1"/>
          </p:cNvSpPr>
          <p:nvPr>
            <p:ph type="ftr" idx="11"/>
          </p:nvPr>
        </p:nvSpPr>
        <p:spPr>
          <a:xfrm>
            <a:off x="761999" y="6356350"/>
            <a:ext cx="6612835"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31" name="Google Shape;31;p24"/>
          <p:cNvSpPr txBox="1">
            <a:spLocks noGrp="1"/>
          </p:cNvSpPr>
          <p:nvPr>
            <p:ph type="sldNum" idx="12"/>
          </p:nvPr>
        </p:nvSpPr>
        <p:spPr>
          <a:xfrm>
            <a:off x="107075" y="6406375"/>
            <a:ext cx="4485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venir"/>
                <a:ea typeface="Avenir"/>
                <a:cs typeface="Avenir"/>
                <a:sym typeface="Avenir"/>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venir"/>
                <a:ea typeface="Avenir"/>
                <a:cs typeface="Avenir"/>
                <a:sym typeface="Avenir"/>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venir"/>
                <a:ea typeface="Avenir"/>
                <a:cs typeface="Avenir"/>
                <a:sym typeface="Avenir"/>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venir"/>
                <a:ea typeface="Avenir"/>
                <a:cs typeface="Avenir"/>
                <a:sym typeface="Avenir"/>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venir"/>
                <a:ea typeface="Avenir"/>
                <a:cs typeface="Avenir"/>
                <a:sym typeface="Avenir"/>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venir"/>
                <a:ea typeface="Avenir"/>
                <a:cs typeface="Avenir"/>
                <a:sym typeface="Avenir"/>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venir"/>
                <a:ea typeface="Avenir"/>
                <a:cs typeface="Avenir"/>
                <a:sym typeface="Avenir"/>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venir"/>
                <a:ea typeface="Avenir"/>
                <a:cs typeface="Avenir"/>
                <a:sym typeface="Avenir"/>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25"/>
          <p:cNvSpPr txBox="1">
            <a:spLocks noGrp="1"/>
          </p:cNvSpPr>
          <p:nvPr>
            <p:ph type="title"/>
          </p:nvPr>
        </p:nvSpPr>
        <p:spPr>
          <a:xfrm>
            <a:off x="762000" y="762000"/>
            <a:ext cx="10668000" cy="15240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25"/>
          <p:cNvSpPr txBox="1">
            <a:spLocks noGrp="1"/>
          </p:cNvSpPr>
          <p:nvPr>
            <p:ph type="body" idx="1"/>
          </p:nvPr>
        </p:nvSpPr>
        <p:spPr>
          <a:xfrm>
            <a:off x="762000" y="2285999"/>
            <a:ext cx="5151119" cy="3810001"/>
          </a:xfrm>
          <a:prstGeom prst="rect">
            <a:avLst/>
          </a:prstGeom>
          <a:noFill/>
          <a:ln>
            <a:noFill/>
          </a:ln>
        </p:spPr>
        <p:txBody>
          <a:bodyPr spcFirstLastPara="1" wrap="square" lIns="91425" tIns="45700" rIns="91425" bIns="45700" anchor="t" anchorCtr="0">
            <a:normAutofit/>
          </a:bodyPr>
          <a:lstStyle>
            <a:lvl1pPr marL="457200" lvl="0" indent="-342900" algn="l">
              <a:lnSpc>
                <a:spcPct val="125000"/>
              </a:lnSpc>
              <a:spcBef>
                <a:spcPts val="1000"/>
              </a:spcBef>
              <a:spcAft>
                <a:spcPts val="0"/>
              </a:spcAft>
              <a:buClr>
                <a:schemeClr val="lt1"/>
              </a:buClr>
              <a:buSzPts val="1800"/>
              <a:buChar char="•"/>
              <a:defRPr/>
            </a:lvl1pPr>
            <a:lvl2pPr marL="914400" lvl="1" indent="-342900" algn="l">
              <a:lnSpc>
                <a:spcPct val="125000"/>
              </a:lnSpc>
              <a:spcBef>
                <a:spcPts val="500"/>
              </a:spcBef>
              <a:spcAft>
                <a:spcPts val="0"/>
              </a:spcAft>
              <a:buClr>
                <a:schemeClr val="lt1"/>
              </a:buClr>
              <a:buSzPts val="1800"/>
              <a:buChar char="•"/>
              <a:defRPr/>
            </a:lvl2pPr>
            <a:lvl3pPr marL="1371600" lvl="2" indent="-342900" algn="l">
              <a:lnSpc>
                <a:spcPct val="125000"/>
              </a:lnSpc>
              <a:spcBef>
                <a:spcPts val="500"/>
              </a:spcBef>
              <a:spcAft>
                <a:spcPts val="0"/>
              </a:spcAft>
              <a:buClr>
                <a:schemeClr val="lt1"/>
              </a:buClr>
              <a:buSzPts val="1800"/>
              <a:buChar char="•"/>
              <a:defRPr/>
            </a:lvl3pPr>
            <a:lvl4pPr marL="1828800" lvl="3" indent="-342900" algn="l">
              <a:lnSpc>
                <a:spcPct val="125000"/>
              </a:lnSpc>
              <a:spcBef>
                <a:spcPts val="500"/>
              </a:spcBef>
              <a:spcAft>
                <a:spcPts val="0"/>
              </a:spcAft>
              <a:buClr>
                <a:schemeClr val="lt1"/>
              </a:buClr>
              <a:buSzPts val="1800"/>
              <a:buChar char="•"/>
              <a:defRPr/>
            </a:lvl4pPr>
            <a:lvl5pPr marL="2286000" lvl="4" indent="-342900" algn="l">
              <a:lnSpc>
                <a:spcPct val="125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5" name="Google Shape;35;p25"/>
          <p:cNvSpPr txBox="1">
            <a:spLocks noGrp="1"/>
          </p:cNvSpPr>
          <p:nvPr>
            <p:ph type="body" idx="2"/>
          </p:nvPr>
        </p:nvSpPr>
        <p:spPr>
          <a:xfrm>
            <a:off x="6278879" y="2285999"/>
            <a:ext cx="5151121" cy="3810001"/>
          </a:xfrm>
          <a:prstGeom prst="rect">
            <a:avLst/>
          </a:prstGeom>
          <a:noFill/>
          <a:ln>
            <a:noFill/>
          </a:ln>
        </p:spPr>
        <p:txBody>
          <a:bodyPr spcFirstLastPara="1" wrap="square" lIns="91425" tIns="45700" rIns="91425" bIns="45700" anchor="t" anchorCtr="0">
            <a:normAutofit/>
          </a:bodyPr>
          <a:lstStyle>
            <a:lvl1pPr marL="457200" lvl="0" indent="-342900" algn="l">
              <a:lnSpc>
                <a:spcPct val="125000"/>
              </a:lnSpc>
              <a:spcBef>
                <a:spcPts val="1000"/>
              </a:spcBef>
              <a:spcAft>
                <a:spcPts val="0"/>
              </a:spcAft>
              <a:buClr>
                <a:schemeClr val="lt1"/>
              </a:buClr>
              <a:buSzPts val="1800"/>
              <a:buChar char="•"/>
              <a:defRPr/>
            </a:lvl1pPr>
            <a:lvl2pPr marL="914400" lvl="1" indent="-342900" algn="l">
              <a:lnSpc>
                <a:spcPct val="125000"/>
              </a:lnSpc>
              <a:spcBef>
                <a:spcPts val="500"/>
              </a:spcBef>
              <a:spcAft>
                <a:spcPts val="0"/>
              </a:spcAft>
              <a:buClr>
                <a:schemeClr val="lt1"/>
              </a:buClr>
              <a:buSzPts val="1800"/>
              <a:buChar char="•"/>
              <a:defRPr/>
            </a:lvl2pPr>
            <a:lvl3pPr marL="1371600" lvl="2" indent="-342900" algn="l">
              <a:lnSpc>
                <a:spcPct val="125000"/>
              </a:lnSpc>
              <a:spcBef>
                <a:spcPts val="500"/>
              </a:spcBef>
              <a:spcAft>
                <a:spcPts val="0"/>
              </a:spcAft>
              <a:buClr>
                <a:schemeClr val="lt1"/>
              </a:buClr>
              <a:buSzPts val="1800"/>
              <a:buChar char="•"/>
              <a:defRPr/>
            </a:lvl3pPr>
            <a:lvl4pPr marL="1828800" lvl="3" indent="-342900" algn="l">
              <a:lnSpc>
                <a:spcPct val="125000"/>
              </a:lnSpc>
              <a:spcBef>
                <a:spcPts val="500"/>
              </a:spcBef>
              <a:spcAft>
                <a:spcPts val="0"/>
              </a:spcAft>
              <a:buClr>
                <a:schemeClr val="lt1"/>
              </a:buClr>
              <a:buSzPts val="1800"/>
              <a:buChar char="•"/>
              <a:defRPr/>
            </a:lvl4pPr>
            <a:lvl5pPr marL="2286000" lvl="4" indent="-342900" algn="l">
              <a:lnSpc>
                <a:spcPct val="125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6" name="Google Shape;36;p25"/>
          <p:cNvSpPr txBox="1">
            <a:spLocks noGrp="1"/>
          </p:cNvSpPr>
          <p:nvPr>
            <p:ph type="dt" idx="10"/>
          </p:nvPr>
        </p:nvSpPr>
        <p:spPr>
          <a:xfrm>
            <a:off x="9389165" y="194320"/>
            <a:ext cx="2040835"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37" name="Google Shape;37;p25"/>
          <p:cNvSpPr txBox="1">
            <a:spLocks noGrp="1"/>
          </p:cNvSpPr>
          <p:nvPr>
            <p:ph type="ftr" idx="11"/>
          </p:nvPr>
        </p:nvSpPr>
        <p:spPr>
          <a:xfrm>
            <a:off x="761999" y="6356350"/>
            <a:ext cx="6612835"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38" name="Google Shape;38;p25"/>
          <p:cNvSpPr txBox="1">
            <a:spLocks noGrp="1"/>
          </p:cNvSpPr>
          <p:nvPr>
            <p:ph type="sldNum" idx="12"/>
          </p:nvPr>
        </p:nvSpPr>
        <p:spPr>
          <a:xfrm>
            <a:off x="107075" y="6406375"/>
            <a:ext cx="4485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venir"/>
                <a:ea typeface="Avenir"/>
                <a:cs typeface="Avenir"/>
                <a:sym typeface="Avenir"/>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venir"/>
                <a:ea typeface="Avenir"/>
                <a:cs typeface="Avenir"/>
                <a:sym typeface="Avenir"/>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venir"/>
                <a:ea typeface="Avenir"/>
                <a:cs typeface="Avenir"/>
                <a:sym typeface="Avenir"/>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venir"/>
                <a:ea typeface="Avenir"/>
                <a:cs typeface="Avenir"/>
                <a:sym typeface="Avenir"/>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venir"/>
                <a:ea typeface="Avenir"/>
                <a:cs typeface="Avenir"/>
                <a:sym typeface="Avenir"/>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venir"/>
                <a:ea typeface="Avenir"/>
                <a:cs typeface="Avenir"/>
                <a:sym typeface="Avenir"/>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venir"/>
                <a:ea typeface="Avenir"/>
                <a:cs typeface="Avenir"/>
                <a:sym typeface="Avenir"/>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venir"/>
                <a:ea typeface="Avenir"/>
                <a:cs typeface="Avenir"/>
                <a:sym typeface="Avenir"/>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39"/>
        <p:cNvGrpSpPr/>
        <p:nvPr/>
      </p:nvGrpSpPr>
      <p:grpSpPr>
        <a:xfrm>
          <a:off x="0" y="0"/>
          <a:ext cx="0" cy="0"/>
          <a:chOff x="0" y="0"/>
          <a:chExt cx="0" cy="0"/>
        </a:xfrm>
      </p:grpSpPr>
      <p:sp>
        <p:nvSpPr>
          <p:cNvPr id="40" name="Google Shape;40;p26"/>
          <p:cNvSpPr txBox="1">
            <a:spLocks noGrp="1"/>
          </p:cNvSpPr>
          <p:nvPr>
            <p:ph type="title"/>
          </p:nvPr>
        </p:nvSpPr>
        <p:spPr>
          <a:xfrm>
            <a:off x="762000" y="762000"/>
            <a:ext cx="10668000" cy="15240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6"/>
          <p:cNvSpPr txBox="1">
            <a:spLocks noGrp="1"/>
          </p:cNvSpPr>
          <p:nvPr>
            <p:ph type="body" idx="1"/>
          </p:nvPr>
        </p:nvSpPr>
        <p:spPr>
          <a:xfrm>
            <a:off x="762000" y="2285999"/>
            <a:ext cx="5151119" cy="761999"/>
          </a:xfrm>
          <a:prstGeom prst="rect">
            <a:avLst/>
          </a:prstGeom>
          <a:noFill/>
          <a:ln>
            <a:noFill/>
          </a:ln>
        </p:spPr>
        <p:txBody>
          <a:bodyPr spcFirstLastPara="1" wrap="square" lIns="91425" tIns="45700" rIns="91425" bIns="45700" anchor="b" anchorCtr="0">
            <a:normAutofit/>
          </a:bodyPr>
          <a:lstStyle>
            <a:lvl1pPr marL="457200" lvl="0" indent="-228600" algn="l">
              <a:lnSpc>
                <a:spcPct val="125000"/>
              </a:lnSpc>
              <a:spcBef>
                <a:spcPts val="1000"/>
              </a:spcBef>
              <a:spcAft>
                <a:spcPts val="0"/>
              </a:spcAft>
              <a:buClr>
                <a:schemeClr val="lt1"/>
              </a:buClr>
              <a:buSzPts val="2400"/>
              <a:buNone/>
              <a:defRPr sz="2400" b="1"/>
            </a:lvl1pPr>
            <a:lvl2pPr marL="914400" lvl="1" indent="-228600" algn="l">
              <a:lnSpc>
                <a:spcPct val="125000"/>
              </a:lnSpc>
              <a:spcBef>
                <a:spcPts val="500"/>
              </a:spcBef>
              <a:spcAft>
                <a:spcPts val="0"/>
              </a:spcAft>
              <a:buClr>
                <a:schemeClr val="lt1"/>
              </a:buClr>
              <a:buSzPts val="2000"/>
              <a:buNone/>
              <a:defRPr sz="2000" b="1"/>
            </a:lvl2pPr>
            <a:lvl3pPr marL="1371600" lvl="2" indent="-228600" algn="l">
              <a:lnSpc>
                <a:spcPct val="125000"/>
              </a:lnSpc>
              <a:spcBef>
                <a:spcPts val="500"/>
              </a:spcBef>
              <a:spcAft>
                <a:spcPts val="0"/>
              </a:spcAft>
              <a:buClr>
                <a:schemeClr val="lt1"/>
              </a:buClr>
              <a:buSzPts val="1800"/>
              <a:buNone/>
              <a:defRPr sz="1800" b="1"/>
            </a:lvl3pPr>
            <a:lvl4pPr marL="1828800" lvl="3" indent="-228600" algn="l">
              <a:lnSpc>
                <a:spcPct val="125000"/>
              </a:lnSpc>
              <a:spcBef>
                <a:spcPts val="500"/>
              </a:spcBef>
              <a:spcAft>
                <a:spcPts val="0"/>
              </a:spcAft>
              <a:buClr>
                <a:schemeClr val="lt1"/>
              </a:buClr>
              <a:buSzPts val="1600"/>
              <a:buNone/>
              <a:defRPr sz="1600" b="1"/>
            </a:lvl4pPr>
            <a:lvl5pPr marL="2286000" lvl="4" indent="-228600" algn="l">
              <a:lnSpc>
                <a:spcPct val="125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2" name="Google Shape;42;p26"/>
          <p:cNvSpPr txBox="1">
            <a:spLocks noGrp="1"/>
          </p:cNvSpPr>
          <p:nvPr>
            <p:ph type="body" idx="2"/>
          </p:nvPr>
        </p:nvSpPr>
        <p:spPr>
          <a:xfrm>
            <a:off x="762000" y="3048000"/>
            <a:ext cx="5151119" cy="3048000"/>
          </a:xfrm>
          <a:prstGeom prst="rect">
            <a:avLst/>
          </a:prstGeom>
          <a:noFill/>
          <a:ln>
            <a:noFill/>
          </a:ln>
        </p:spPr>
        <p:txBody>
          <a:bodyPr spcFirstLastPara="1" wrap="square" lIns="91425" tIns="45700" rIns="91425" bIns="45700" anchor="t" anchorCtr="0">
            <a:normAutofit/>
          </a:bodyPr>
          <a:lstStyle>
            <a:lvl1pPr marL="457200" lvl="0" indent="-342900" algn="l">
              <a:lnSpc>
                <a:spcPct val="125000"/>
              </a:lnSpc>
              <a:spcBef>
                <a:spcPts val="1000"/>
              </a:spcBef>
              <a:spcAft>
                <a:spcPts val="0"/>
              </a:spcAft>
              <a:buClr>
                <a:schemeClr val="lt1"/>
              </a:buClr>
              <a:buSzPts val="1800"/>
              <a:buChar char="•"/>
              <a:defRPr/>
            </a:lvl1pPr>
            <a:lvl2pPr marL="914400" lvl="1" indent="-342900" algn="l">
              <a:lnSpc>
                <a:spcPct val="125000"/>
              </a:lnSpc>
              <a:spcBef>
                <a:spcPts val="500"/>
              </a:spcBef>
              <a:spcAft>
                <a:spcPts val="0"/>
              </a:spcAft>
              <a:buClr>
                <a:schemeClr val="lt1"/>
              </a:buClr>
              <a:buSzPts val="1800"/>
              <a:buChar char="•"/>
              <a:defRPr/>
            </a:lvl2pPr>
            <a:lvl3pPr marL="1371600" lvl="2" indent="-342900" algn="l">
              <a:lnSpc>
                <a:spcPct val="125000"/>
              </a:lnSpc>
              <a:spcBef>
                <a:spcPts val="500"/>
              </a:spcBef>
              <a:spcAft>
                <a:spcPts val="0"/>
              </a:spcAft>
              <a:buClr>
                <a:schemeClr val="lt1"/>
              </a:buClr>
              <a:buSzPts val="1800"/>
              <a:buChar char="•"/>
              <a:defRPr/>
            </a:lvl3pPr>
            <a:lvl4pPr marL="1828800" lvl="3" indent="-342900" algn="l">
              <a:lnSpc>
                <a:spcPct val="125000"/>
              </a:lnSpc>
              <a:spcBef>
                <a:spcPts val="500"/>
              </a:spcBef>
              <a:spcAft>
                <a:spcPts val="0"/>
              </a:spcAft>
              <a:buClr>
                <a:schemeClr val="lt1"/>
              </a:buClr>
              <a:buSzPts val="1800"/>
              <a:buChar char="•"/>
              <a:defRPr/>
            </a:lvl4pPr>
            <a:lvl5pPr marL="2286000" lvl="4" indent="-342900" algn="l">
              <a:lnSpc>
                <a:spcPct val="125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3" name="Google Shape;43;p26"/>
          <p:cNvSpPr txBox="1">
            <a:spLocks noGrp="1"/>
          </p:cNvSpPr>
          <p:nvPr>
            <p:ph type="body" idx="3"/>
          </p:nvPr>
        </p:nvSpPr>
        <p:spPr>
          <a:xfrm>
            <a:off x="6278878" y="2286000"/>
            <a:ext cx="5151122" cy="761999"/>
          </a:xfrm>
          <a:prstGeom prst="rect">
            <a:avLst/>
          </a:prstGeom>
          <a:noFill/>
          <a:ln>
            <a:noFill/>
          </a:ln>
        </p:spPr>
        <p:txBody>
          <a:bodyPr spcFirstLastPara="1" wrap="square" lIns="91425" tIns="45700" rIns="91425" bIns="45700" anchor="b" anchorCtr="0">
            <a:normAutofit/>
          </a:bodyPr>
          <a:lstStyle>
            <a:lvl1pPr marL="457200" lvl="0" indent="-228600" algn="l">
              <a:lnSpc>
                <a:spcPct val="125000"/>
              </a:lnSpc>
              <a:spcBef>
                <a:spcPts val="1000"/>
              </a:spcBef>
              <a:spcAft>
                <a:spcPts val="0"/>
              </a:spcAft>
              <a:buClr>
                <a:schemeClr val="lt1"/>
              </a:buClr>
              <a:buSzPts val="2400"/>
              <a:buNone/>
              <a:defRPr sz="2400" b="1"/>
            </a:lvl1pPr>
            <a:lvl2pPr marL="914400" lvl="1" indent="-228600" algn="l">
              <a:lnSpc>
                <a:spcPct val="125000"/>
              </a:lnSpc>
              <a:spcBef>
                <a:spcPts val="500"/>
              </a:spcBef>
              <a:spcAft>
                <a:spcPts val="0"/>
              </a:spcAft>
              <a:buClr>
                <a:schemeClr val="lt1"/>
              </a:buClr>
              <a:buSzPts val="2000"/>
              <a:buNone/>
              <a:defRPr sz="2000" b="1"/>
            </a:lvl2pPr>
            <a:lvl3pPr marL="1371600" lvl="2" indent="-228600" algn="l">
              <a:lnSpc>
                <a:spcPct val="125000"/>
              </a:lnSpc>
              <a:spcBef>
                <a:spcPts val="500"/>
              </a:spcBef>
              <a:spcAft>
                <a:spcPts val="0"/>
              </a:spcAft>
              <a:buClr>
                <a:schemeClr val="lt1"/>
              </a:buClr>
              <a:buSzPts val="1800"/>
              <a:buNone/>
              <a:defRPr sz="1800" b="1"/>
            </a:lvl3pPr>
            <a:lvl4pPr marL="1828800" lvl="3" indent="-228600" algn="l">
              <a:lnSpc>
                <a:spcPct val="125000"/>
              </a:lnSpc>
              <a:spcBef>
                <a:spcPts val="500"/>
              </a:spcBef>
              <a:spcAft>
                <a:spcPts val="0"/>
              </a:spcAft>
              <a:buClr>
                <a:schemeClr val="lt1"/>
              </a:buClr>
              <a:buSzPts val="1600"/>
              <a:buNone/>
              <a:defRPr sz="1600" b="1"/>
            </a:lvl4pPr>
            <a:lvl5pPr marL="2286000" lvl="4" indent="-228600" algn="l">
              <a:lnSpc>
                <a:spcPct val="125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4" name="Google Shape;44;p26"/>
          <p:cNvSpPr txBox="1">
            <a:spLocks noGrp="1"/>
          </p:cNvSpPr>
          <p:nvPr>
            <p:ph type="body" idx="4"/>
          </p:nvPr>
        </p:nvSpPr>
        <p:spPr>
          <a:xfrm>
            <a:off x="6278878" y="3048000"/>
            <a:ext cx="5151122" cy="3048000"/>
          </a:xfrm>
          <a:prstGeom prst="rect">
            <a:avLst/>
          </a:prstGeom>
          <a:noFill/>
          <a:ln>
            <a:noFill/>
          </a:ln>
        </p:spPr>
        <p:txBody>
          <a:bodyPr spcFirstLastPara="1" wrap="square" lIns="91425" tIns="45700" rIns="91425" bIns="45700" anchor="t" anchorCtr="0">
            <a:normAutofit/>
          </a:bodyPr>
          <a:lstStyle>
            <a:lvl1pPr marL="457200" lvl="0" indent="-342900" algn="l">
              <a:lnSpc>
                <a:spcPct val="125000"/>
              </a:lnSpc>
              <a:spcBef>
                <a:spcPts val="1000"/>
              </a:spcBef>
              <a:spcAft>
                <a:spcPts val="0"/>
              </a:spcAft>
              <a:buClr>
                <a:schemeClr val="lt1"/>
              </a:buClr>
              <a:buSzPts val="1800"/>
              <a:buChar char="•"/>
              <a:defRPr/>
            </a:lvl1pPr>
            <a:lvl2pPr marL="914400" lvl="1" indent="-342900" algn="l">
              <a:lnSpc>
                <a:spcPct val="125000"/>
              </a:lnSpc>
              <a:spcBef>
                <a:spcPts val="500"/>
              </a:spcBef>
              <a:spcAft>
                <a:spcPts val="0"/>
              </a:spcAft>
              <a:buClr>
                <a:schemeClr val="lt1"/>
              </a:buClr>
              <a:buSzPts val="1800"/>
              <a:buChar char="•"/>
              <a:defRPr/>
            </a:lvl2pPr>
            <a:lvl3pPr marL="1371600" lvl="2" indent="-342900" algn="l">
              <a:lnSpc>
                <a:spcPct val="125000"/>
              </a:lnSpc>
              <a:spcBef>
                <a:spcPts val="500"/>
              </a:spcBef>
              <a:spcAft>
                <a:spcPts val="0"/>
              </a:spcAft>
              <a:buClr>
                <a:schemeClr val="lt1"/>
              </a:buClr>
              <a:buSzPts val="1800"/>
              <a:buChar char="•"/>
              <a:defRPr/>
            </a:lvl3pPr>
            <a:lvl4pPr marL="1828800" lvl="3" indent="-342900" algn="l">
              <a:lnSpc>
                <a:spcPct val="125000"/>
              </a:lnSpc>
              <a:spcBef>
                <a:spcPts val="500"/>
              </a:spcBef>
              <a:spcAft>
                <a:spcPts val="0"/>
              </a:spcAft>
              <a:buClr>
                <a:schemeClr val="lt1"/>
              </a:buClr>
              <a:buSzPts val="1800"/>
              <a:buChar char="•"/>
              <a:defRPr/>
            </a:lvl4pPr>
            <a:lvl5pPr marL="2286000" lvl="4" indent="-342900" algn="l">
              <a:lnSpc>
                <a:spcPct val="125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26"/>
          <p:cNvSpPr txBox="1">
            <a:spLocks noGrp="1"/>
          </p:cNvSpPr>
          <p:nvPr>
            <p:ph type="dt" idx="10"/>
          </p:nvPr>
        </p:nvSpPr>
        <p:spPr>
          <a:xfrm>
            <a:off x="9389165" y="194320"/>
            <a:ext cx="2040835"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46" name="Google Shape;46;p26"/>
          <p:cNvSpPr txBox="1">
            <a:spLocks noGrp="1"/>
          </p:cNvSpPr>
          <p:nvPr>
            <p:ph type="ftr" idx="11"/>
          </p:nvPr>
        </p:nvSpPr>
        <p:spPr>
          <a:xfrm>
            <a:off x="761999" y="6356350"/>
            <a:ext cx="6612835"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47" name="Google Shape;47;p26"/>
          <p:cNvSpPr txBox="1">
            <a:spLocks noGrp="1"/>
          </p:cNvSpPr>
          <p:nvPr>
            <p:ph type="sldNum" idx="12"/>
          </p:nvPr>
        </p:nvSpPr>
        <p:spPr>
          <a:xfrm>
            <a:off x="107075" y="6406375"/>
            <a:ext cx="4485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venir"/>
                <a:ea typeface="Avenir"/>
                <a:cs typeface="Avenir"/>
                <a:sym typeface="Avenir"/>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venir"/>
                <a:ea typeface="Avenir"/>
                <a:cs typeface="Avenir"/>
                <a:sym typeface="Avenir"/>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venir"/>
                <a:ea typeface="Avenir"/>
                <a:cs typeface="Avenir"/>
                <a:sym typeface="Avenir"/>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venir"/>
                <a:ea typeface="Avenir"/>
                <a:cs typeface="Avenir"/>
                <a:sym typeface="Avenir"/>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venir"/>
                <a:ea typeface="Avenir"/>
                <a:cs typeface="Avenir"/>
                <a:sym typeface="Avenir"/>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venir"/>
                <a:ea typeface="Avenir"/>
                <a:cs typeface="Avenir"/>
                <a:sym typeface="Avenir"/>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venir"/>
                <a:ea typeface="Avenir"/>
                <a:cs typeface="Avenir"/>
                <a:sym typeface="Avenir"/>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venir"/>
                <a:ea typeface="Avenir"/>
                <a:cs typeface="Avenir"/>
                <a:sym typeface="Avenir"/>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27"/>
          <p:cNvSpPr txBox="1">
            <a:spLocks noGrp="1"/>
          </p:cNvSpPr>
          <p:nvPr>
            <p:ph type="title"/>
          </p:nvPr>
        </p:nvSpPr>
        <p:spPr>
          <a:xfrm>
            <a:off x="762000" y="762000"/>
            <a:ext cx="10668000" cy="15240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7"/>
          <p:cNvSpPr txBox="1">
            <a:spLocks noGrp="1"/>
          </p:cNvSpPr>
          <p:nvPr>
            <p:ph type="dt" idx="10"/>
          </p:nvPr>
        </p:nvSpPr>
        <p:spPr>
          <a:xfrm>
            <a:off x="9389165" y="194320"/>
            <a:ext cx="2040835"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51" name="Google Shape;51;p27"/>
          <p:cNvSpPr txBox="1">
            <a:spLocks noGrp="1"/>
          </p:cNvSpPr>
          <p:nvPr>
            <p:ph type="ftr" idx="11"/>
          </p:nvPr>
        </p:nvSpPr>
        <p:spPr>
          <a:xfrm>
            <a:off x="761999" y="6356350"/>
            <a:ext cx="6612835"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52" name="Google Shape;52;p27"/>
          <p:cNvSpPr txBox="1">
            <a:spLocks noGrp="1"/>
          </p:cNvSpPr>
          <p:nvPr>
            <p:ph type="sldNum" idx="12"/>
          </p:nvPr>
        </p:nvSpPr>
        <p:spPr>
          <a:xfrm>
            <a:off x="107075" y="6406375"/>
            <a:ext cx="4485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venir"/>
                <a:ea typeface="Avenir"/>
                <a:cs typeface="Avenir"/>
                <a:sym typeface="Avenir"/>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venir"/>
                <a:ea typeface="Avenir"/>
                <a:cs typeface="Avenir"/>
                <a:sym typeface="Avenir"/>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venir"/>
                <a:ea typeface="Avenir"/>
                <a:cs typeface="Avenir"/>
                <a:sym typeface="Avenir"/>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venir"/>
                <a:ea typeface="Avenir"/>
                <a:cs typeface="Avenir"/>
                <a:sym typeface="Avenir"/>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venir"/>
                <a:ea typeface="Avenir"/>
                <a:cs typeface="Avenir"/>
                <a:sym typeface="Avenir"/>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venir"/>
                <a:ea typeface="Avenir"/>
                <a:cs typeface="Avenir"/>
                <a:sym typeface="Avenir"/>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venir"/>
                <a:ea typeface="Avenir"/>
                <a:cs typeface="Avenir"/>
                <a:sym typeface="Avenir"/>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venir"/>
                <a:ea typeface="Avenir"/>
                <a:cs typeface="Avenir"/>
                <a:sym typeface="Avenir"/>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28"/>
          <p:cNvSpPr txBox="1">
            <a:spLocks noGrp="1"/>
          </p:cNvSpPr>
          <p:nvPr>
            <p:ph type="dt" idx="10"/>
          </p:nvPr>
        </p:nvSpPr>
        <p:spPr>
          <a:xfrm>
            <a:off x="9389165" y="194320"/>
            <a:ext cx="2040835"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55" name="Google Shape;55;p28"/>
          <p:cNvSpPr txBox="1">
            <a:spLocks noGrp="1"/>
          </p:cNvSpPr>
          <p:nvPr>
            <p:ph type="ftr" idx="11"/>
          </p:nvPr>
        </p:nvSpPr>
        <p:spPr>
          <a:xfrm>
            <a:off x="761999" y="6356350"/>
            <a:ext cx="6612835"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56" name="Google Shape;56;p28"/>
          <p:cNvSpPr txBox="1">
            <a:spLocks noGrp="1"/>
          </p:cNvSpPr>
          <p:nvPr>
            <p:ph type="sldNum" idx="12"/>
          </p:nvPr>
        </p:nvSpPr>
        <p:spPr>
          <a:xfrm>
            <a:off x="107075" y="6406375"/>
            <a:ext cx="4485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venir"/>
                <a:ea typeface="Avenir"/>
                <a:cs typeface="Avenir"/>
                <a:sym typeface="Avenir"/>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venir"/>
                <a:ea typeface="Avenir"/>
                <a:cs typeface="Avenir"/>
                <a:sym typeface="Avenir"/>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venir"/>
                <a:ea typeface="Avenir"/>
                <a:cs typeface="Avenir"/>
                <a:sym typeface="Avenir"/>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venir"/>
                <a:ea typeface="Avenir"/>
                <a:cs typeface="Avenir"/>
                <a:sym typeface="Avenir"/>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venir"/>
                <a:ea typeface="Avenir"/>
                <a:cs typeface="Avenir"/>
                <a:sym typeface="Avenir"/>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venir"/>
                <a:ea typeface="Avenir"/>
                <a:cs typeface="Avenir"/>
                <a:sym typeface="Avenir"/>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venir"/>
                <a:ea typeface="Avenir"/>
                <a:cs typeface="Avenir"/>
                <a:sym typeface="Avenir"/>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venir"/>
                <a:ea typeface="Avenir"/>
                <a:cs typeface="Avenir"/>
                <a:sym typeface="Avenir"/>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29"/>
          <p:cNvSpPr txBox="1">
            <a:spLocks noGrp="1"/>
          </p:cNvSpPr>
          <p:nvPr>
            <p:ph type="title"/>
          </p:nvPr>
        </p:nvSpPr>
        <p:spPr>
          <a:xfrm>
            <a:off x="762000" y="761998"/>
            <a:ext cx="3810000" cy="1524002"/>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lt1"/>
              </a:buClr>
              <a:buSzPts val="3200"/>
              <a:buFont typeface="Arial"/>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9"/>
          <p:cNvSpPr txBox="1">
            <a:spLocks noGrp="1"/>
          </p:cNvSpPr>
          <p:nvPr>
            <p:ph type="body" idx="1"/>
          </p:nvPr>
        </p:nvSpPr>
        <p:spPr>
          <a:xfrm>
            <a:off x="5334000" y="762001"/>
            <a:ext cx="6096000" cy="5334000"/>
          </a:xfrm>
          <a:prstGeom prst="rect">
            <a:avLst/>
          </a:prstGeom>
          <a:noFill/>
          <a:ln>
            <a:noFill/>
          </a:ln>
        </p:spPr>
        <p:txBody>
          <a:bodyPr spcFirstLastPara="1" wrap="square" lIns="91425" tIns="45700" rIns="91425" bIns="45700" anchor="t" anchorCtr="0">
            <a:normAutofit/>
          </a:bodyPr>
          <a:lstStyle>
            <a:lvl1pPr marL="457200" lvl="0" indent="-431800" algn="l">
              <a:lnSpc>
                <a:spcPct val="125000"/>
              </a:lnSpc>
              <a:spcBef>
                <a:spcPts val="1000"/>
              </a:spcBef>
              <a:spcAft>
                <a:spcPts val="0"/>
              </a:spcAft>
              <a:buClr>
                <a:schemeClr val="lt1"/>
              </a:buClr>
              <a:buSzPts val="3200"/>
              <a:buChar char="•"/>
              <a:defRPr sz="3200"/>
            </a:lvl1pPr>
            <a:lvl2pPr marL="914400" lvl="1" indent="-406400" algn="l">
              <a:lnSpc>
                <a:spcPct val="125000"/>
              </a:lnSpc>
              <a:spcBef>
                <a:spcPts val="500"/>
              </a:spcBef>
              <a:spcAft>
                <a:spcPts val="0"/>
              </a:spcAft>
              <a:buClr>
                <a:schemeClr val="lt1"/>
              </a:buClr>
              <a:buSzPts val="2800"/>
              <a:buChar char="•"/>
              <a:defRPr sz="2800"/>
            </a:lvl2pPr>
            <a:lvl3pPr marL="1371600" lvl="2" indent="-381000" algn="l">
              <a:lnSpc>
                <a:spcPct val="125000"/>
              </a:lnSpc>
              <a:spcBef>
                <a:spcPts val="500"/>
              </a:spcBef>
              <a:spcAft>
                <a:spcPts val="0"/>
              </a:spcAft>
              <a:buClr>
                <a:schemeClr val="lt1"/>
              </a:buClr>
              <a:buSzPts val="2400"/>
              <a:buChar char="•"/>
              <a:defRPr sz="2400"/>
            </a:lvl3pPr>
            <a:lvl4pPr marL="1828800" lvl="3" indent="-355600" algn="l">
              <a:lnSpc>
                <a:spcPct val="125000"/>
              </a:lnSpc>
              <a:spcBef>
                <a:spcPts val="500"/>
              </a:spcBef>
              <a:spcAft>
                <a:spcPts val="0"/>
              </a:spcAft>
              <a:buClr>
                <a:schemeClr val="lt1"/>
              </a:buClr>
              <a:buSzPts val="2000"/>
              <a:buChar char="•"/>
              <a:defRPr sz="2000"/>
            </a:lvl4pPr>
            <a:lvl5pPr marL="2286000" lvl="4" indent="-355600" algn="l">
              <a:lnSpc>
                <a:spcPct val="125000"/>
              </a:lnSpc>
              <a:spcBef>
                <a:spcPts val="500"/>
              </a:spcBef>
              <a:spcAft>
                <a:spcPts val="0"/>
              </a:spcAft>
              <a:buClr>
                <a:schemeClr val="lt1"/>
              </a:buClr>
              <a:buSzPts val="2000"/>
              <a:buChar char="•"/>
              <a:defRPr sz="2000"/>
            </a:lvl5pPr>
            <a:lvl6pPr marL="2743200" lvl="5" indent="-355600" algn="l">
              <a:lnSpc>
                <a:spcPct val="90000"/>
              </a:lnSpc>
              <a:spcBef>
                <a:spcPts val="500"/>
              </a:spcBef>
              <a:spcAft>
                <a:spcPts val="0"/>
              </a:spcAft>
              <a:buClr>
                <a:schemeClr val="lt1"/>
              </a:buClr>
              <a:buSzPts val="2000"/>
              <a:buChar char="•"/>
              <a:defRPr sz="2000"/>
            </a:lvl6pPr>
            <a:lvl7pPr marL="3200400" lvl="6" indent="-355600" algn="l">
              <a:lnSpc>
                <a:spcPct val="90000"/>
              </a:lnSpc>
              <a:spcBef>
                <a:spcPts val="500"/>
              </a:spcBef>
              <a:spcAft>
                <a:spcPts val="0"/>
              </a:spcAft>
              <a:buClr>
                <a:schemeClr val="lt1"/>
              </a:buClr>
              <a:buSzPts val="2000"/>
              <a:buChar char="•"/>
              <a:defRPr sz="2000"/>
            </a:lvl7pPr>
            <a:lvl8pPr marL="3657600" lvl="7" indent="-355600" algn="l">
              <a:lnSpc>
                <a:spcPct val="90000"/>
              </a:lnSpc>
              <a:spcBef>
                <a:spcPts val="500"/>
              </a:spcBef>
              <a:spcAft>
                <a:spcPts val="0"/>
              </a:spcAft>
              <a:buClr>
                <a:schemeClr val="lt1"/>
              </a:buClr>
              <a:buSzPts val="2000"/>
              <a:buChar char="•"/>
              <a:defRPr sz="2000"/>
            </a:lvl8pPr>
            <a:lvl9pPr marL="4114800" lvl="8" indent="-355600" algn="l">
              <a:lnSpc>
                <a:spcPct val="90000"/>
              </a:lnSpc>
              <a:spcBef>
                <a:spcPts val="500"/>
              </a:spcBef>
              <a:spcAft>
                <a:spcPts val="0"/>
              </a:spcAft>
              <a:buClr>
                <a:schemeClr val="lt1"/>
              </a:buClr>
              <a:buSzPts val="2000"/>
              <a:buChar char="•"/>
              <a:defRPr sz="2000"/>
            </a:lvl9pPr>
          </a:lstStyle>
          <a:p>
            <a:endParaRPr/>
          </a:p>
        </p:txBody>
      </p:sp>
      <p:sp>
        <p:nvSpPr>
          <p:cNvPr id="60" name="Google Shape;60;p29"/>
          <p:cNvSpPr txBox="1">
            <a:spLocks noGrp="1"/>
          </p:cNvSpPr>
          <p:nvPr>
            <p:ph type="body" idx="2"/>
          </p:nvPr>
        </p:nvSpPr>
        <p:spPr>
          <a:xfrm>
            <a:off x="762000" y="2286000"/>
            <a:ext cx="3810000" cy="3810001"/>
          </a:xfrm>
          <a:prstGeom prst="rect">
            <a:avLst/>
          </a:prstGeom>
          <a:noFill/>
          <a:ln>
            <a:noFill/>
          </a:ln>
        </p:spPr>
        <p:txBody>
          <a:bodyPr spcFirstLastPara="1" wrap="square" lIns="91425" tIns="45700" rIns="91425" bIns="45700" anchor="t" anchorCtr="0">
            <a:normAutofit/>
          </a:bodyPr>
          <a:lstStyle>
            <a:lvl1pPr marL="457200" lvl="0" indent="-228600" algn="l">
              <a:lnSpc>
                <a:spcPct val="125000"/>
              </a:lnSpc>
              <a:spcBef>
                <a:spcPts val="1000"/>
              </a:spcBef>
              <a:spcAft>
                <a:spcPts val="0"/>
              </a:spcAft>
              <a:buClr>
                <a:schemeClr val="lt1"/>
              </a:buClr>
              <a:buSzPts val="1600"/>
              <a:buNone/>
              <a:defRPr sz="1600"/>
            </a:lvl1pPr>
            <a:lvl2pPr marL="914400" lvl="1" indent="-228600" algn="l">
              <a:lnSpc>
                <a:spcPct val="125000"/>
              </a:lnSpc>
              <a:spcBef>
                <a:spcPts val="500"/>
              </a:spcBef>
              <a:spcAft>
                <a:spcPts val="0"/>
              </a:spcAft>
              <a:buClr>
                <a:schemeClr val="lt1"/>
              </a:buClr>
              <a:buSzPts val="1400"/>
              <a:buNone/>
              <a:defRPr sz="1400"/>
            </a:lvl2pPr>
            <a:lvl3pPr marL="1371600" lvl="2" indent="-228600" algn="l">
              <a:lnSpc>
                <a:spcPct val="125000"/>
              </a:lnSpc>
              <a:spcBef>
                <a:spcPts val="500"/>
              </a:spcBef>
              <a:spcAft>
                <a:spcPts val="0"/>
              </a:spcAft>
              <a:buClr>
                <a:schemeClr val="lt1"/>
              </a:buClr>
              <a:buSzPts val="1200"/>
              <a:buNone/>
              <a:defRPr sz="1200"/>
            </a:lvl3pPr>
            <a:lvl4pPr marL="1828800" lvl="3" indent="-228600" algn="l">
              <a:lnSpc>
                <a:spcPct val="125000"/>
              </a:lnSpc>
              <a:spcBef>
                <a:spcPts val="500"/>
              </a:spcBef>
              <a:spcAft>
                <a:spcPts val="0"/>
              </a:spcAft>
              <a:buClr>
                <a:schemeClr val="lt1"/>
              </a:buClr>
              <a:buSzPts val="1000"/>
              <a:buNone/>
              <a:defRPr sz="1000"/>
            </a:lvl4pPr>
            <a:lvl5pPr marL="2286000" lvl="4" indent="-228600" algn="l">
              <a:lnSpc>
                <a:spcPct val="125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1" name="Google Shape;61;p29"/>
          <p:cNvSpPr txBox="1">
            <a:spLocks noGrp="1"/>
          </p:cNvSpPr>
          <p:nvPr>
            <p:ph type="dt" idx="10"/>
          </p:nvPr>
        </p:nvSpPr>
        <p:spPr>
          <a:xfrm>
            <a:off x="9389165" y="194320"/>
            <a:ext cx="2040835"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62" name="Google Shape;62;p29"/>
          <p:cNvSpPr txBox="1">
            <a:spLocks noGrp="1"/>
          </p:cNvSpPr>
          <p:nvPr>
            <p:ph type="ftr" idx="11"/>
          </p:nvPr>
        </p:nvSpPr>
        <p:spPr>
          <a:xfrm>
            <a:off x="761999" y="6356350"/>
            <a:ext cx="6612835"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63" name="Google Shape;63;p29"/>
          <p:cNvSpPr txBox="1">
            <a:spLocks noGrp="1"/>
          </p:cNvSpPr>
          <p:nvPr>
            <p:ph type="sldNum" idx="12"/>
          </p:nvPr>
        </p:nvSpPr>
        <p:spPr>
          <a:xfrm>
            <a:off x="107075" y="6406375"/>
            <a:ext cx="4485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venir"/>
                <a:ea typeface="Avenir"/>
                <a:cs typeface="Avenir"/>
                <a:sym typeface="Avenir"/>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venir"/>
                <a:ea typeface="Avenir"/>
                <a:cs typeface="Avenir"/>
                <a:sym typeface="Avenir"/>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venir"/>
                <a:ea typeface="Avenir"/>
                <a:cs typeface="Avenir"/>
                <a:sym typeface="Avenir"/>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venir"/>
                <a:ea typeface="Avenir"/>
                <a:cs typeface="Avenir"/>
                <a:sym typeface="Avenir"/>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venir"/>
                <a:ea typeface="Avenir"/>
                <a:cs typeface="Avenir"/>
                <a:sym typeface="Avenir"/>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venir"/>
                <a:ea typeface="Avenir"/>
                <a:cs typeface="Avenir"/>
                <a:sym typeface="Avenir"/>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venir"/>
                <a:ea typeface="Avenir"/>
                <a:cs typeface="Avenir"/>
                <a:sym typeface="Avenir"/>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venir"/>
                <a:ea typeface="Avenir"/>
                <a:cs typeface="Avenir"/>
                <a:sym typeface="Avenir"/>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30"/>
          <p:cNvSpPr txBox="1">
            <a:spLocks noGrp="1"/>
          </p:cNvSpPr>
          <p:nvPr>
            <p:ph type="title"/>
          </p:nvPr>
        </p:nvSpPr>
        <p:spPr>
          <a:xfrm>
            <a:off x="762001" y="762000"/>
            <a:ext cx="3809999" cy="15240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lt1"/>
              </a:buClr>
              <a:buSzPts val="3200"/>
              <a:buFont typeface="Arial"/>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30"/>
          <p:cNvSpPr>
            <a:spLocks noGrp="1"/>
          </p:cNvSpPr>
          <p:nvPr>
            <p:ph type="pic" idx="2"/>
          </p:nvPr>
        </p:nvSpPr>
        <p:spPr>
          <a:xfrm>
            <a:off x="5334000" y="762001"/>
            <a:ext cx="6021388" cy="5334000"/>
          </a:xfrm>
          <a:prstGeom prst="rect">
            <a:avLst/>
          </a:prstGeom>
          <a:noFill/>
          <a:ln>
            <a:noFill/>
          </a:ln>
        </p:spPr>
      </p:sp>
      <p:sp>
        <p:nvSpPr>
          <p:cNvPr id="67" name="Google Shape;67;p30"/>
          <p:cNvSpPr txBox="1">
            <a:spLocks noGrp="1"/>
          </p:cNvSpPr>
          <p:nvPr>
            <p:ph type="body" idx="1"/>
          </p:nvPr>
        </p:nvSpPr>
        <p:spPr>
          <a:xfrm>
            <a:off x="762001" y="2286000"/>
            <a:ext cx="3809999" cy="3810000"/>
          </a:xfrm>
          <a:prstGeom prst="rect">
            <a:avLst/>
          </a:prstGeom>
          <a:noFill/>
          <a:ln>
            <a:noFill/>
          </a:ln>
        </p:spPr>
        <p:txBody>
          <a:bodyPr spcFirstLastPara="1" wrap="square" lIns="91425" tIns="45700" rIns="91425" bIns="45700" anchor="t" anchorCtr="0">
            <a:normAutofit/>
          </a:bodyPr>
          <a:lstStyle>
            <a:lvl1pPr marL="457200" lvl="0" indent="-228600" algn="l">
              <a:lnSpc>
                <a:spcPct val="125000"/>
              </a:lnSpc>
              <a:spcBef>
                <a:spcPts val="1000"/>
              </a:spcBef>
              <a:spcAft>
                <a:spcPts val="0"/>
              </a:spcAft>
              <a:buClr>
                <a:schemeClr val="lt1"/>
              </a:buClr>
              <a:buSzPts val="1600"/>
              <a:buNone/>
              <a:defRPr sz="1600"/>
            </a:lvl1pPr>
            <a:lvl2pPr marL="914400" lvl="1" indent="-228600" algn="l">
              <a:lnSpc>
                <a:spcPct val="125000"/>
              </a:lnSpc>
              <a:spcBef>
                <a:spcPts val="500"/>
              </a:spcBef>
              <a:spcAft>
                <a:spcPts val="0"/>
              </a:spcAft>
              <a:buClr>
                <a:schemeClr val="lt1"/>
              </a:buClr>
              <a:buSzPts val="1400"/>
              <a:buNone/>
              <a:defRPr sz="1400"/>
            </a:lvl2pPr>
            <a:lvl3pPr marL="1371600" lvl="2" indent="-228600" algn="l">
              <a:lnSpc>
                <a:spcPct val="125000"/>
              </a:lnSpc>
              <a:spcBef>
                <a:spcPts val="500"/>
              </a:spcBef>
              <a:spcAft>
                <a:spcPts val="0"/>
              </a:spcAft>
              <a:buClr>
                <a:schemeClr val="lt1"/>
              </a:buClr>
              <a:buSzPts val="1200"/>
              <a:buNone/>
              <a:defRPr sz="1200"/>
            </a:lvl3pPr>
            <a:lvl4pPr marL="1828800" lvl="3" indent="-228600" algn="l">
              <a:lnSpc>
                <a:spcPct val="125000"/>
              </a:lnSpc>
              <a:spcBef>
                <a:spcPts val="500"/>
              </a:spcBef>
              <a:spcAft>
                <a:spcPts val="0"/>
              </a:spcAft>
              <a:buClr>
                <a:schemeClr val="lt1"/>
              </a:buClr>
              <a:buSzPts val="1000"/>
              <a:buNone/>
              <a:defRPr sz="1000"/>
            </a:lvl4pPr>
            <a:lvl5pPr marL="2286000" lvl="4" indent="-228600" algn="l">
              <a:lnSpc>
                <a:spcPct val="125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8" name="Google Shape;68;p30"/>
          <p:cNvSpPr txBox="1">
            <a:spLocks noGrp="1"/>
          </p:cNvSpPr>
          <p:nvPr>
            <p:ph type="dt" idx="10"/>
          </p:nvPr>
        </p:nvSpPr>
        <p:spPr>
          <a:xfrm>
            <a:off x="9389165" y="194320"/>
            <a:ext cx="2040835"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69" name="Google Shape;69;p30"/>
          <p:cNvSpPr txBox="1">
            <a:spLocks noGrp="1"/>
          </p:cNvSpPr>
          <p:nvPr>
            <p:ph type="ftr" idx="11"/>
          </p:nvPr>
        </p:nvSpPr>
        <p:spPr>
          <a:xfrm>
            <a:off x="761999" y="6356350"/>
            <a:ext cx="6612835"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70" name="Google Shape;70;p30"/>
          <p:cNvSpPr txBox="1">
            <a:spLocks noGrp="1"/>
          </p:cNvSpPr>
          <p:nvPr>
            <p:ph type="sldNum" idx="12"/>
          </p:nvPr>
        </p:nvSpPr>
        <p:spPr>
          <a:xfrm>
            <a:off x="107075" y="6406375"/>
            <a:ext cx="4485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venir"/>
                <a:ea typeface="Avenir"/>
                <a:cs typeface="Avenir"/>
                <a:sym typeface="Avenir"/>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venir"/>
                <a:ea typeface="Avenir"/>
                <a:cs typeface="Avenir"/>
                <a:sym typeface="Avenir"/>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venir"/>
                <a:ea typeface="Avenir"/>
                <a:cs typeface="Avenir"/>
                <a:sym typeface="Avenir"/>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venir"/>
                <a:ea typeface="Avenir"/>
                <a:cs typeface="Avenir"/>
                <a:sym typeface="Avenir"/>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venir"/>
                <a:ea typeface="Avenir"/>
                <a:cs typeface="Avenir"/>
                <a:sym typeface="Avenir"/>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venir"/>
                <a:ea typeface="Avenir"/>
                <a:cs typeface="Avenir"/>
                <a:sym typeface="Avenir"/>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venir"/>
                <a:ea typeface="Avenir"/>
                <a:cs typeface="Avenir"/>
                <a:sym typeface="Avenir"/>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venir"/>
                <a:ea typeface="Avenir"/>
                <a:cs typeface="Avenir"/>
                <a:sym typeface="Avenir"/>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5"/>
        <p:cNvGrpSpPr/>
        <p:nvPr/>
      </p:nvGrpSpPr>
      <p:grpSpPr>
        <a:xfrm>
          <a:off x="0" y="0"/>
          <a:ext cx="0" cy="0"/>
          <a:chOff x="0" y="0"/>
          <a:chExt cx="0" cy="0"/>
        </a:xfrm>
      </p:grpSpPr>
      <p:sp>
        <p:nvSpPr>
          <p:cNvPr id="6" name="Google Shape;6;p21"/>
          <p:cNvSpPr/>
          <p:nvPr/>
        </p:nvSpPr>
        <p:spPr>
          <a:xfrm>
            <a:off x="8157843" y="6244836"/>
            <a:ext cx="4034156" cy="613164"/>
          </a:xfrm>
          <a:custGeom>
            <a:avLst/>
            <a:gdLst/>
            <a:ahLst/>
            <a:cxnLst/>
            <a:rect l="l" t="t" r="r" b="b"/>
            <a:pathLst>
              <a:path w="4034156" h="613164" extrusionOk="0">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500"/>
              <a:buFont typeface="Avenir"/>
              <a:buNone/>
            </a:pPr>
            <a:endParaRPr sz="1500" b="0" i="0" u="none" strike="noStrike" cap="none" dirty="0">
              <a:solidFill>
                <a:srgbClr val="FFFFFF"/>
              </a:solidFill>
              <a:latin typeface="Avenir"/>
              <a:ea typeface="Avenir"/>
              <a:cs typeface="Avenir"/>
              <a:sym typeface="Avenir"/>
            </a:endParaRPr>
          </a:p>
        </p:txBody>
      </p:sp>
      <p:sp>
        <p:nvSpPr>
          <p:cNvPr id="7" name="Google Shape;7;p21"/>
          <p:cNvSpPr/>
          <p:nvPr/>
        </p:nvSpPr>
        <p:spPr>
          <a:xfrm>
            <a:off x="1" y="688126"/>
            <a:ext cx="448491" cy="1634252"/>
          </a:xfrm>
          <a:custGeom>
            <a:avLst/>
            <a:gdLst/>
            <a:ahLst/>
            <a:cxnLst/>
            <a:rect l="l" t="t" r="r" b="b"/>
            <a:pathLst>
              <a:path w="448491" h="1634252" extrusionOk="0">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endParaRPr sz="900" b="0" i="0" u="none" strike="noStrike" cap="none" dirty="0">
              <a:solidFill>
                <a:srgbClr val="FFFFFF"/>
              </a:solidFill>
              <a:latin typeface="Avenir"/>
              <a:ea typeface="Avenir"/>
              <a:cs typeface="Avenir"/>
              <a:sym typeface="Avenir"/>
            </a:endParaRPr>
          </a:p>
        </p:txBody>
      </p:sp>
      <p:sp>
        <p:nvSpPr>
          <p:cNvPr id="8" name="Google Shape;8;p21"/>
          <p:cNvSpPr/>
          <p:nvPr/>
        </p:nvSpPr>
        <p:spPr>
          <a:xfrm>
            <a:off x="7309459" y="6144069"/>
            <a:ext cx="4418271" cy="718159"/>
          </a:xfrm>
          <a:custGeom>
            <a:avLst/>
            <a:gdLst/>
            <a:ahLst/>
            <a:cxnLst/>
            <a:rect l="l" t="t" r="r" b="b"/>
            <a:pathLst>
              <a:path w="4418271" h="718159" extrusionOk="0">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dirty="0">
              <a:solidFill>
                <a:srgbClr val="FFFFFF"/>
              </a:solidFill>
              <a:latin typeface="Avenir"/>
              <a:ea typeface="Avenir"/>
              <a:cs typeface="Avenir"/>
              <a:sym typeface="Avenir"/>
            </a:endParaRPr>
          </a:p>
        </p:txBody>
      </p:sp>
      <p:sp>
        <p:nvSpPr>
          <p:cNvPr id="9" name="Google Shape;9;p21"/>
          <p:cNvSpPr txBox="1">
            <a:spLocks noGrp="1"/>
          </p:cNvSpPr>
          <p:nvPr>
            <p:ph type="title"/>
          </p:nvPr>
        </p:nvSpPr>
        <p:spPr>
          <a:xfrm>
            <a:off x="762000" y="762000"/>
            <a:ext cx="10668000" cy="152400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lt1"/>
              </a:buClr>
              <a:buSzPts val="4400"/>
              <a:buFont typeface="Arial"/>
              <a:buNone/>
              <a:defRPr sz="440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0" name="Google Shape;10;p21"/>
          <p:cNvSpPr txBox="1">
            <a:spLocks noGrp="1"/>
          </p:cNvSpPr>
          <p:nvPr>
            <p:ph type="body" idx="1"/>
          </p:nvPr>
        </p:nvSpPr>
        <p:spPr>
          <a:xfrm>
            <a:off x="762000" y="2286000"/>
            <a:ext cx="10668000" cy="3818083"/>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125000"/>
              </a:lnSpc>
              <a:spcBef>
                <a:spcPts val="1000"/>
              </a:spcBef>
              <a:spcAft>
                <a:spcPts val="0"/>
              </a:spcAft>
              <a:buClr>
                <a:schemeClr val="lt1"/>
              </a:buClr>
              <a:buSzPts val="2800"/>
              <a:buFont typeface="Arial"/>
              <a:buChar char="•"/>
              <a:defRPr sz="2800" b="0" i="0" u="none" strike="noStrike" cap="none">
                <a:solidFill>
                  <a:schemeClr val="lt1"/>
                </a:solidFill>
                <a:latin typeface="Avenir"/>
                <a:ea typeface="Avenir"/>
                <a:cs typeface="Avenir"/>
                <a:sym typeface="Avenir"/>
              </a:defRPr>
            </a:lvl1pPr>
            <a:lvl2pPr marL="914400" marR="0" lvl="1" indent="-381000" algn="l" rtl="0">
              <a:lnSpc>
                <a:spcPct val="125000"/>
              </a:lnSpc>
              <a:spcBef>
                <a:spcPts val="500"/>
              </a:spcBef>
              <a:spcAft>
                <a:spcPts val="0"/>
              </a:spcAft>
              <a:buClr>
                <a:schemeClr val="lt1"/>
              </a:buClr>
              <a:buSzPts val="2400"/>
              <a:buFont typeface="Arial"/>
              <a:buChar char="•"/>
              <a:defRPr sz="2400" b="0" i="0" u="none" strike="noStrike" cap="none">
                <a:solidFill>
                  <a:schemeClr val="lt1"/>
                </a:solidFill>
                <a:latin typeface="Avenir"/>
                <a:ea typeface="Avenir"/>
                <a:cs typeface="Avenir"/>
                <a:sym typeface="Avenir"/>
              </a:defRPr>
            </a:lvl2pPr>
            <a:lvl3pPr marL="1371600" marR="0" lvl="2" indent="-355600" algn="l" rtl="0">
              <a:lnSpc>
                <a:spcPct val="125000"/>
              </a:lnSpc>
              <a:spcBef>
                <a:spcPts val="500"/>
              </a:spcBef>
              <a:spcAft>
                <a:spcPts val="0"/>
              </a:spcAft>
              <a:buClr>
                <a:schemeClr val="lt1"/>
              </a:buClr>
              <a:buSzPts val="2000"/>
              <a:buFont typeface="Arial"/>
              <a:buChar char="•"/>
              <a:defRPr sz="2000" b="0" i="0" u="none" strike="noStrike" cap="none">
                <a:solidFill>
                  <a:schemeClr val="lt1"/>
                </a:solidFill>
                <a:latin typeface="Avenir"/>
                <a:ea typeface="Avenir"/>
                <a:cs typeface="Avenir"/>
                <a:sym typeface="Avenir"/>
              </a:defRPr>
            </a:lvl3pPr>
            <a:lvl4pPr marL="1828800" marR="0" lvl="3" indent="-342900" algn="l" rtl="0">
              <a:lnSpc>
                <a:spcPct val="125000"/>
              </a:lnSpc>
              <a:spcBef>
                <a:spcPts val="500"/>
              </a:spcBef>
              <a:spcAft>
                <a:spcPts val="0"/>
              </a:spcAft>
              <a:buClr>
                <a:schemeClr val="lt1"/>
              </a:buClr>
              <a:buSzPts val="1800"/>
              <a:buFont typeface="Arial"/>
              <a:buChar char="•"/>
              <a:defRPr sz="1800" b="0" i="0" u="none" strike="noStrike" cap="none">
                <a:solidFill>
                  <a:schemeClr val="lt1"/>
                </a:solidFill>
                <a:latin typeface="Avenir"/>
                <a:ea typeface="Avenir"/>
                <a:cs typeface="Avenir"/>
                <a:sym typeface="Avenir"/>
              </a:defRPr>
            </a:lvl4pPr>
            <a:lvl5pPr marL="2286000" marR="0" lvl="4" indent="-342900" algn="l" rtl="0">
              <a:lnSpc>
                <a:spcPct val="125000"/>
              </a:lnSpc>
              <a:spcBef>
                <a:spcPts val="500"/>
              </a:spcBef>
              <a:spcAft>
                <a:spcPts val="0"/>
              </a:spcAft>
              <a:buClr>
                <a:schemeClr val="lt1"/>
              </a:buClr>
              <a:buSzPts val="1800"/>
              <a:buFont typeface="Arial"/>
              <a:buChar char="•"/>
              <a:defRPr sz="1800" b="0" i="0" u="none" strike="noStrike" cap="none">
                <a:solidFill>
                  <a:schemeClr val="lt1"/>
                </a:solidFill>
                <a:latin typeface="Avenir"/>
                <a:ea typeface="Avenir"/>
                <a:cs typeface="Avenir"/>
                <a:sym typeface="Avenir"/>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venir"/>
                <a:ea typeface="Avenir"/>
                <a:cs typeface="Avenir"/>
                <a:sym typeface="Avenir"/>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venir"/>
                <a:ea typeface="Avenir"/>
                <a:cs typeface="Avenir"/>
                <a:sym typeface="Avenir"/>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venir"/>
                <a:ea typeface="Avenir"/>
                <a:cs typeface="Avenir"/>
                <a:sym typeface="Avenir"/>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venir"/>
                <a:ea typeface="Avenir"/>
                <a:cs typeface="Avenir"/>
                <a:sym typeface="Avenir"/>
              </a:defRPr>
            </a:lvl9pPr>
          </a:lstStyle>
          <a:p>
            <a:endParaRPr/>
          </a:p>
        </p:txBody>
      </p:sp>
      <p:sp>
        <p:nvSpPr>
          <p:cNvPr id="11" name="Google Shape;11;p21"/>
          <p:cNvSpPr txBox="1">
            <a:spLocks noGrp="1"/>
          </p:cNvSpPr>
          <p:nvPr>
            <p:ph type="dt" idx="10"/>
          </p:nvPr>
        </p:nvSpPr>
        <p:spPr>
          <a:xfrm>
            <a:off x="9389165" y="194320"/>
            <a:ext cx="2040835"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lt1"/>
                </a:solidFill>
                <a:latin typeface="Avenir"/>
                <a:ea typeface="Avenir"/>
                <a:cs typeface="Avenir"/>
                <a:sym typeface="Avenir"/>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venir"/>
                <a:ea typeface="Avenir"/>
                <a:cs typeface="Avenir"/>
                <a:sym typeface="Avenir"/>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venir"/>
                <a:ea typeface="Avenir"/>
                <a:cs typeface="Avenir"/>
                <a:sym typeface="Avenir"/>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venir"/>
                <a:ea typeface="Avenir"/>
                <a:cs typeface="Avenir"/>
                <a:sym typeface="Avenir"/>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venir"/>
                <a:ea typeface="Avenir"/>
                <a:cs typeface="Avenir"/>
                <a:sym typeface="Avenir"/>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venir"/>
                <a:ea typeface="Avenir"/>
                <a:cs typeface="Avenir"/>
                <a:sym typeface="Avenir"/>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venir"/>
                <a:ea typeface="Avenir"/>
                <a:cs typeface="Avenir"/>
                <a:sym typeface="Avenir"/>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venir"/>
                <a:ea typeface="Avenir"/>
                <a:cs typeface="Avenir"/>
                <a:sym typeface="Avenir"/>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venir"/>
                <a:ea typeface="Avenir"/>
                <a:cs typeface="Avenir"/>
                <a:sym typeface="Avenir"/>
              </a:defRPr>
            </a:lvl9pPr>
          </a:lstStyle>
          <a:p>
            <a:endParaRPr dirty="0"/>
          </a:p>
        </p:txBody>
      </p:sp>
      <p:sp>
        <p:nvSpPr>
          <p:cNvPr id="12" name="Google Shape;12;p21"/>
          <p:cNvSpPr txBox="1">
            <a:spLocks noGrp="1"/>
          </p:cNvSpPr>
          <p:nvPr>
            <p:ph type="ftr" idx="11"/>
          </p:nvPr>
        </p:nvSpPr>
        <p:spPr>
          <a:xfrm>
            <a:off x="761999" y="6356350"/>
            <a:ext cx="6612835"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lt1"/>
                </a:solidFill>
                <a:latin typeface="Avenir"/>
                <a:ea typeface="Avenir"/>
                <a:cs typeface="Avenir"/>
                <a:sym typeface="Avenir"/>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venir"/>
                <a:ea typeface="Avenir"/>
                <a:cs typeface="Avenir"/>
                <a:sym typeface="Avenir"/>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venir"/>
                <a:ea typeface="Avenir"/>
                <a:cs typeface="Avenir"/>
                <a:sym typeface="Avenir"/>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venir"/>
                <a:ea typeface="Avenir"/>
                <a:cs typeface="Avenir"/>
                <a:sym typeface="Avenir"/>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venir"/>
                <a:ea typeface="Avenir"/>
                <a:cs typeface="Avenir"/>
                <a:sym typeface="Avenir"/>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venir"/>
                <a:ea typeface="Avenir"/>
                <a:cs typeface="Avenir"/>
                <a:sym typeface="Avenir"/>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venir"/>
                <a:ea typeface="Avenir"/>
                <a:cs typeface="Avenir"/>
                <a:sym typeface="Avenir"/>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venir"/>
                <a:ea typeface="Avenir"/>
                <a:cs typeface="Avenir"/>
                <a:sym typeface="Avenir"/>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venir"/>
                <a:ea typeface="Avenir"/>
                <a:cs typeface="Avenir"/>
                <a:sym typeface="Avenir"/>
              </a:defRPr>
            </a:lvl9pPr>
          </a:lstStyle>
          <a:p>
            <a:endParaRPr dirty="0"/>
          </a:p>
        </p:txBody>
      </p:sp>
      <p:sp>
        <p:nvSpPr>
          <p:cNvPr id="13" name="Google Shape;13;p21"/>
          <p:cNvSpPr txBox="1">
            <a:spLocks noGrp="1"/>
          </p:cNvSpPr>
          <p:nvPr>
            <p:ph type="sldNum" idx="12"/>
          </p:nvPr>
        </p:nvSpPr>
        <p:spPr>
          <a:xfrm>
            <a:off x="107075" y="6406375"/>
            <a:ext cx="4485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chemeClr val="dk1"/>
                </a:solidFill>
                <a:latin typeface="Avenir"/>
                <a:ea typeface="Avenir"/>
                <a:cs typeface="Avenir"/>
                <a:sym typeface="Avenir"/>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chemeClr val="dk1"/>
                </a:solidFill>
                <a:latin typeface="Avenir"/>
                <a:ea typeface="Avenir"/>
                <a:cs typeface="Avenir"/>
                <a:sym typeface="Avenir"/>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chemeClr val="dk1"/>
                </a:solidFill>
                <a:latin typeface="Avenir"/>
                <a:ea typeface="Avenir"/>
                <a:cs typeface="Avenir"/>
                <a:sym typeface="Avenir"/>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chemeClr val="dk1"/>
                </a:solidFill>
                <a:latin typeface="Avenir"/>
                <a:ea typeface="Avenir"/>
                <a:cs typeface="Avenir"/>
                <a:sym typeface="Avenir"/>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chemeClr val="dk1"/>
                </a:solidFill>
                <a:latin typeface="Avenir"/>
                <a:ea typeface="Avenir"/>
                <a:cs typeface="Avenir"/>
                <a:sym typeface="Avenir"/>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chemeClr val="dk1"/>
                </a:solidFill>
                <a:latin typeface="Avenir"/>
                <a:ea typeface="Avenir"/>
                <a:cs typeface="Avenir"/>
                <a:sym typeface="Avenir"/>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chemeClr val="dk1"/>
                </a:solidFill>
                <a:latin typeface="Avenir"/>
                <a:ea typeface="Avenir"/>
                <a:cs typeface="Avenir"/>
                <a:sym typeface="Avenir"/>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chemeClr val="dk1"/>
                </a:solidFill>
                <a:latin typeface="Avenir"/>
                <a:ea typeface="Avenir"/>
                <a:cs typeface="Avenir"/>
                <a:sym typeface="Avenir"/>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chemeClr val="dk1"/>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dirty="0"/>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clamorworld.com/clapping-for-health-five-benefits-that-will-surprise-you/"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6.gif"/></Relationships>
</file>

<file path=ppt/slides/_rels/slide25.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datasets/vladimirmijatovic/ai-stocks"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alphavantage.co"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86"/>
        <p:cNvGrpSpPr/>
        <p:nvPr/>
      </p:nvGrpSpPr>
      <p:grpSpPr>
        <a:xfrm>
          <a:off x="0" y="0"/>
          <a:ext cx="0" cy="0"/>
          <a:chOff x="0" y="0"/>
          <a:chExt cx="0" cy="0"/>
        </a:xfrm>
      </p:grpSpPr>
      <p:sp>
        <p:nvSpPr>
          <p:cNvPr id="87" name="Google Shape;87;p1"/>
          <p:cNvSpPr/>
          <p:nvPr/>
        </p:nvSpPr>
        <p:spPr>
          <a:xfrm>
            <a:off x="0" y="-134725"/>
            <a:ext cx="12192000" cy="6858000"/>
          </a:xfrm>
          <a:prstGeom prst="rect">
            <a:avLst/>
          </a:prstGeom>
          <a:solidFill>
            <a:schemeClr val="dk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venir"/>
              <a:ea typeface="Avenir"/>
              <a:cs typeface="Avenir"/>
              <a:sym typeface="Avenir"/>
            </a:endParaRPr>
          </a:p>
        </p:txBody>
      </p:sp>
      <p:pic>
        <p:nvPicPr>
          <p:cNvPr id="88" name="Google Shape;88;p1" descr="Robot operating a machine"/>
          <p:cNvPicPr preferRelativeResize="0"/>
          <p:nvPr/>
        </p:nvPicPr>
        <p:blipFill rotWithShape="1">
          <a:blip r:embed="rId3">
            <a:alphaModFix/>
          </a:blip>
          <a:srcRect l="268" r="2" b="2"/>
          <a:stretch/>
        </p:blipFill>
        <p:spPr>
          <a:xfrm>
            <a:off x="6492240" y="-1"/>
            <a:ext cx="5699760" cy="5550409"/>
          </a:xfrm>
          <a:custGeom>
            <a:avLst/>
            <a:gdLst/>
            <a:ahLst/>
            <a:cxnLst/>
            <a:rect l="l" t="t" r="r" b="b"/>
            <a:pathLst>
              <a:path w="6927272" h="5330949" extrusionOk="0">
                <a:moveTo>
                  <a:pt x="0" y="0"/>
                </a:moveTo>
                <a:lnTo>
                  <a:pt x="6927272" y="0"/>
                </a:lnTo>
                <a:lnTo>
                  <a:pt x="6927272" y="3912793"/>
                </a:lnTo>
                <a:lnTo>
                  <a:pt x="6884989" y="4002742"/>
                </a:lnTo>
                <a:cubicBezTo>
                  <a:pt x="6799406" y="4174873"/>
                  <a:pt x="6702812" y="4339578"/>
                  <a:pt x="6592028" y="4494163"/>
                </a:cubicBezTo>
                <a:cubicBezTo>
                  <a:pt x="5802121" y="5596640"/>
                  <a:pt x="4821632" y="5380883"/>
                  <a:pt x="3742808" y="5122218"/>
                </a:cubicBezTo>
                <a:cubicBezTo>
                  <a:pt x="2131653" y="4735722"/>
                  <a:pt x="759367" y="4191689"/>
                  <a:pt x="326623" y="2148182"/>
                </a:cubicBezTo>
                <a:cubicBezTo>
                  <a:pt x="186907" y="1488770"/>
                  <a:pt x="67840" y="834043"/>
                  <a:pt x="13721" y="201231"/>
                </a:cubicBezTo>
                <a:close/>
              </a:path>
            </a:pathLst>
          </a:custGeom>
          <a:noFill/>
          <a:ln>
            <a:noFill/>
          </a:ln>
        </p:spPr>
      </p:pic>
      <p:sp>
        <p:nvSpPr>
          <p:cNvPr id="89" name="Google Shape;89;p1"/>
          <p:cNvSpPr/>
          <p:nvPr/>
        </p:nvSpPr>
        <p:spPr>
          <a:xfrm rot="-5400000" flipH="1">
            <a:off x="5791199" y="-1219198"/>
            <a:ext cx="5181601" cy="7620000"/>
          </a:xfrm>
          <a:custGeom>
            <a:avLst/>
            <a:gdLst/>
            <a:ahLst/>
            <a:cxnLst/>
            <a:rect l="l" t="t" r="r" b="b"/>
            <a:pathLst>
              <a:path w="2154655" h="6858000" extrusionOk="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cap="flat" cmpd="sng">
            <a:solidFill>
              <a:srgbClr val="F3CA9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dirty="0">
              <a:solidFill>
                <a:schemeClr val="lt1"/>
              </a:solidFill>
              <a:latin typeface="Avenir"/>
              <a:ea typeface="Avenir"/>
              <a:cs typeface="Avenir"/>
              <a:sym typeface="Avenir"/>
            </a:endParaRPr>
          </a:p>
        </p:txBody>
      </p:sp>
      <p:sp>
        <p:nvSpPr>
          <p:cNvPr id="90" name="Google Shape;90;p1"/>
          <p:cNvSpPr txBox="1">
            <a:spLocks noGrp="1"/>
          </p:cNvSpPr>
          <p:nvPr>
            <p:ph type="ctrTitle"/>
          </p:nvPr>
        </p:nvSpPr>
        <p:spPr>
          <a:xfrm>
            <a:off x="503350" y="757000"/>
            <a:ext cx="5281800" cy="27558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0033CC"/>
              </a:buClr>
              <a:buSzPts val="3600"/>
              <a:buFont typeface="Arial"/>
              <a:buNone/>
            </a:pPr>
            <a:r>
              <a:rPr lang="en-US" sz="3400" b="1" dirty="0"/>
              <a:t>Tech Giants Face-Off: </a:t>
            </a:r>
            <a:br>
              <a:rPr lang="en-US" sz="3400" b="1" dirty="0"/>
            </a:br>
            <a:br>
              <a:rPr lang="en-US" sz="3400" b="1" dirty="0"/>
            </a:br>
            <a:r>
              <a:rPr lang="en-US" sz="3400" b="1" dirty="0"/>
              <a:t>AI Companies vs. </a:t>
            </a:r>
            <a:br>
              <a:rPr lang="en-US" sz="3400" b="1" dirty="0"/>
            </a:br>
            <a:r>
              <a:rPr lang="en-US" sz="3400" b="1" dirty="0"/>
              <a:t>S&amp;P 500 and Dow Jones</a:t>
            </a:r>
            <a:endParaRPr sz="3400" dirty="0"/>
          </a:p>
        </p:txBody>
      </p:sp>
      <p:sp>
        <p:nvSpPr>
          <p:cNvPr id="91" name="Google Shape;91;p1"/>
          <p:cNvSpPr txBox="1">
            <a:spLocks noGrp="1"/>
          </p:cNvSpPr>
          <p:nvPr>
            <p:ph type="subTitle" idx="1"/>
          </p:nvPr>
        </p:nvSpPr>
        <p:spPr>
          <a:xfrm>
            <a:off x="608200" y="4229400"/>
            <a:ext cx="5884200" cy="1148700"/>
          </a:xfrm>
          <a:prstGeom prst="rect">
            <a:avLst/>
          </a:prstGeom>
          <a:noFill/>
          <a:ln>
            <a:noFill/>
          </a:ln>
        </p:spPr>
        <p:txBody>
          <a:bodyPr spcFirstLastPara="1" wrap="square" lIns="91425" tIns="45700" rIns="91425" bIns="45700" anchor="t" anchorCtr="0">
            <a:noAutofit/>
          </a:bodyPr>
          <a:lstStyle/>
          <a:p>
            <a:pPr marL="0" lvl="0" indent="0" algn="l" rtl="0">
              <a:lnSpc>
                <a:spcPct val="105000"/>
              </a:lnSpc>
              <a:spcBef>
                <a:spcPts val="0"/>
              </a:spcBef>
              <a:spcAft>
                <a:spcPts val="0"/>
              </a:spcAft>
              <a:buClr>
                <a:srgbClr val="0033CC"/>
              </a:buClr>
              <a:buSzPts val="2400"/>
              <a:buNone/>
            </a:pPr>
            <a:r>
              <a:rPr lang="en-US" sz="2600" b="1" dirty="0">
                <a:latin typeface="Arial"/>
                <a:ea typeface="Arial"/>
                <a:cs typeface="Arial"/>
                <a:sym typeface="Arial"/>
              </a:rPr>
              <a:t>Do AI stocks have higher profits with lower risks?</a:t>
            </a:r>
            <a:endParaRPr sz="2600" dirty="0">
              <a:latin typeface="Arial"/>
              <a:ea typeface="Arial"/>
              <a:cs typeface="Arial"/>
              <a:sym typeface="Arial"/>
            </a:endParaRPr>
          </a:p>
        </p:txBody>
      </p:sp>
      <p:sp>
        <p:nvSpPr>
          <p:cNvPr id="92" name="Google Shape;92;p1"/>
          <p:cNvSpPr txBox="1">
            <a:spLocks noGrp="1"/>
          </p:cNvSpPr>
          <p:nvPr>
            <p:ph type="sldNum" idx="12"/>
          </p:nvPr>
        </p:nvSpPr>
        <p:spPr>
          <a:xfrm>
            <a:off x="0" y="6358175"/>
            <a:ext cx="4485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a:t>
            </a:fld>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000"/>
                                  </p:stCondLst>
                                  <p:childTnLst>
                                    <p:set>
                                      <p:cBhvr>
                                        <p:cTn id="6" dur="1" fill="hold">
                                          <p:stCondLst>
                                            <p:cond delay="0"/>
                                          </p:stCondLst>
                                        </p:cTn>
                                        <p:tgtEl>
                                          <p:spTgt spid="90"/>
                                        </p:tgtEl>
                                        <p:attrNameLst>
                                          <p:attrName>style.visibility</p:attrName>
                                        </p:attrNameLst>
                                      </p:cBhvr>
                                      <p:to>
                                        <p:strVal val="visible"/>
                                      </p:to>
                                    </p:set>
                                    <p:animEffect transition="in" filter="fade">
                                      <p:cBhvr>
                                        <p:cTn id="7" dur="700"/>
                                        <p:tgtEl>
                                          <p:spTgt spid="90"/>
                                        </p:tgtEl>
                                      </p:cBhvr>
                                    </p:animEffect>
                                  </p:childTnLst>
                                </p:cTn>
                              </p:par>
                              <p:par>
                                <p:cTn id="8" presetID="10" presetClass="entr" presetSubtype="0" fill="hold" nodeType="withEffect">
                                  <p:stCondLst>
                                    <p:cond delay="1500"/>
                                  </p:stCondLst>
                                  <p:childTnLst>
                                    <p:set>
                                      <p:cBhvr>
                                        <p:cTn id="9" dur="1" fill="hold">
                                          <p:stCondLst>
                                            <p:cond delay="0"/>
                                          </p:stCondLst>
                                        </p:cTn>
                                        <p:tgtEl>
                                          <p:spTgt spid="91">
                                            <p:txEl>
                                              <p:pRg st="0" end="0"/>
                                            </p:txEl>
                                          </p:spTgt>
                                        </p:tgtEl>
                                        <p:attrNameLst>
                                          <p:attrName>style.visibility</p:attrName>
                                        </p:attrNameLst>
                                      </p:cBhvr>
                                      <p:to>
                                        <p:strVal val="visible"/>
                                      </p:to>
                                    </p:set>
                                    <p:animEffect transition="in" filter="fade">
                                      <p:cBhvr>
                                        <p:cTn id="10" dur="700"/>
                                        <p:tgtEl>
                                          <p:spTgt spid="9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6"/>
          <p:cNvSpPr txBox="1">
            <a:spLocks noGrp="1"/>
          </p:cNvSpPr>
          <p:nvPr>
            <p:ph type="title"/>
          </p:nvPr>
        </p:nvSpPr>
        <p:spPr>
          <a:xfrm>
            <a:off x="905250" y="468400"/>
            <a:ext cx="10849800" cy="6828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Arial"/>
              <a:buNone/>
            </a:pPr>
            <a:endParaRPr dirty="0"/>
          </a:p>
        </p:txBody>
      </p:sp>
      <p:sp>
        <p:nvSpPr>
          <p:cNvPr id="165" name="Google Shape;165;p6"/>
          <p:cNvSpPr txBox="1">
            <a:spLocks noGrp="1"/>
          </p:cNvSpPr>
          <p:nvPr>
            <p:ph type="body" idx="1"/>
          </p:nvPr>
        </p:nvSpPr>
        <p:spPr>
          <a:xfrm>
            <a:off x="73400" y="63000"/>
            <a:ext cx="12192000" cy="6732000"/>
          </a:xfrm>
          <a:prstGeom prst="rect">
            <a:avLst/>
          </a:prstGeom>
          <a:solidFill>
            <a:srgbClr val="F7DBB9"/>
          </a:solidFill>
          <a:ln>
            <a:noFill/>
          </a:ln>
        </p:spPr>
        <p:txBody>
          <a:bodyPr spcFirstLastPara="1" wrap="square" lIns="91425" tIns="45700" rIns="91425" bIns="45700" anchor="t" anchorCtr="0">
            <a:normAutofit/>
          </a:bodyPr>
          <a:lstStyle/>
          <a:p>
            <a:pPr marL="228600" lvl="0" indent="0" algn="l" rtl="0">
              <a:lnSpc>
                <a:spcPct val="125000"/>
              </a:lnSpc>
              <a:spcBef>
                <a:spcPts val="1000"/>
              </a:spcBef>
              <a:spcAft>
                <a:spcPts val="0"/>
              </a:spcAft>
              <a:buSzPts val="1800"/>
              <a:buNone/>
            </a:pPr>
            <a:endParaRPr sz="3400" b="1" dirty="0">
              <a:solidFill>
                <a:schemeClr val="dk1"/>
              </a:solidFill>
            </a:endParaRPr>
          </a:p>
          <a:p>
            <a:pPr marL="228600" lvl="0" indent="0" algn="l" rtl="0">
              <a:lnSpc>
                <a:spcPct val="125000"/>
              </a:lnSpc>
              <a:spcBef>
                <a:spcPts val="1000"/>
              </a:spcBef>
              <a:spcAft>
                <a:spcPts val="0"/>
              </a:spcAft>
              <a:buSzPts val="1800"/>
              <a:buNone/>
            </a:pPr>
            <a:endParaRPr dirty="0">
              <a:solidFill>
                <a:schemeClr val="dk1"/>
              </a:solidFill>
            </a:endParaRPr>
          </a:p>
          <a:p>
            <a:pPr marL="228600" lvl="0" indent="0" algn="l" rtl="0">
              <a:lnSpc>
                <a:spcPct val="125000"/>
              </a:lnSpc>
              <a:spcBef>
                <a:spcPts val="1000"/>
              </a:spcBef>
              <a:spcAft>
                <a:spcPts val="0"/>
              </a:spcAft>
              <a:buSzPts val="1800"/>
              <a:buNone/>
            </a:pPr>
            <a:endParaRPr dirty="0"/>
          </a:p>
        </p:txBody>
      </p:sp>
      <p:sp>
        <p:nvSpPr>
          <p:cNvPr id="166" name="Google Shape;166;p6"/>
          <p:cNvSpPr/>
          <p:nvPr/>
        </p:nvSpPr>
        <p:spPr>
          <a:xfrm>
            <a:off x="0" y="0"/>
            <a:ext cx="12192000" cy="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1800"/>
              <a:buFont typeface="Arial"/>
              <a:buChar char="•"/>
            </a:pPr>
            <a:r>
              <a:rPr lang="en-US" sz="1800" b="0" i="0" u="none" strike="noStrike" cap="none" dirty="0">
                <a:solidFill>
                  <a:schemeClr val="lt1"/>
                </a:solidFill>
                <a:latin typeface="Arial"/>
                <a:ea typeface="Arial"/>
                <a:cs typeface="Arial"/>
                <a:sym typeface="Arial"/>
              </a:rPr>
              <a:t>Daily Return=Closing Price YesterdayClosing Price Today−Closing Price Yesterday​</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lt1"/>
              </a:buClr>
              <a:buSzPts val="1800"/>
              <a:buFont typeface="Avenir"/>
              <a:buNone/>
            </a:pPr>
            <a:endParaRPr sz="1800" b="0" i="0" u="none" strike="noStrike" cap="none" dirty="0">
              <a:solidFill>
                <a:schemeClr val="lt1"/>
              </a:solidFill>
              <a:latin typeface="Arial"/>
              <a:ea typeface="Arial"/>
              <a:cs typeface="Arial"/>
              <a:sym typeface="Arial"/>
            </a:endParaRPr>
          </a:p>
        </p:txBody>
      </p:sp>
      <p:pic>
        <p:nvPicPr>
          <p:cNvPr id="167" name="Google Shape;167;p6"/>
          <p:cNvPicPr preferRelativeResize="0"/>
          <p:nvPr/>
        </p:nvPicPr>
        <p:blipFill rotWithShape="1">
          <a:blip r:embed="rId3">
            <a:alphaModFix/>
          </a:blip>
          <a:srcRect/>
          <a:stretch/>
        </p:blipFill>
        <p:spPr>
          <a:xfrm>
            <a:off x="555650" y="63000"/>
            <a:ext cx="11709752" cy="6732000"/>
          </a:xfrm>
          <a:prstGeom prst="rect">
            <a:avLst/>
          </a:prstGeom>
          <a:noFill/>
          <a:ln>
            <a:noFill/>
          </a:ln>
        </p:spPr>
      </p:pic>
      <p:sp>
        <p:nvSpPr>
          <p:cNvPr id="168" name="Google Shape;168;p6"/>
          <p:cNvSpPr/>
          <p:nvPr/>
        </p:nvSpPr>
        <p:spPr>
          <a:xfrm>
            <a:off x="11017720" y="3770150"/>
            <a:ext cx="906056" cy="405900"/>
          </a:xfrm>
          <a:prstGeom prst="leftArrow">
            <a:avLst>
              <a:gd name="adj1" fmla="val 50000"/>
              <a:gd name="adj2" fmla="val 81075"/>
            </a:avLst>
          </a:prstGeom>
          <a:solidFill>
            <a:schemeClr val="lt2"/>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venir"/>
              <a:ea typeface="Avenir"/>
              <a:cs typeface="Avenir"/>
              <a:sym typeface="Avenir"/>
            </a:endParaRPr>
          </a:p>
        </p:txBody>
      </p:sp>
      <p:sp>
        <p:nvSpPr>
          <p:cNvPr id="169" name="Google Shape;169;p6"/>
          <p:cNvSpPr txBox="1">
            <a:spLocks noGrp="1"/>
          </p:cNvSpPr>
          <p:nvPr>
            <p:ph type="sldNum" idx="12"/>
          </p:nvPr>
        </p:nvSpPr>
        <p:spPr>
          <a:xfrm>
            <a:off x="107075" y="6406375"/>
            <a:ext cx="4149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10</a:t>
            </a:fld>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7"/>
          <p:cNvSpPr txBox="1">
            <a:spLocks noGrp="1"/>
          </p:cNvSpPr>
          <p:nvPr>
            <p:ph type="title"/>
          </p:nvPr>
        </p:nvSpPr>
        <p:spPr>
          <a:xfrm>
            <a:off x="1115568" y="468400"/>
            <a:ext cx="10639382" cy="6828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000"/>
              <a:buFont typeface="Arial"/>
              <a:buNone/>
            </a:pPr>
            <a:r>
              <a:rPr lang="en-US" sz="4000" b="1" dirty="0">
                <a:solidFill>
                  <a:schemeClr val="lt1"/>
                </a:solidFill>
                <a:latin typeface="Avenir"/>
                <a:ea typeface="Avenir"/>
                <a:cs typeface="Avenir"/>
                <a:sym typeface="Avenir"/>
              </a:rPr>
              <a:t>Graph analysis</a:t>
            </a:r>
            <a:endParaRPr sz="4000" b="1" dirty="0">
              <a:solidFill>
                <a:schemeClr val="lt1"/>
              </a:solidFill>
            </a:endParaRPr>
          </a:p>
        </p:txBody>
      </p:sp>
      <p:sp>
        <p:nvSpPr>
          <p:cNvPr id="175" name="Google Shape;175;p7"/>
          <p:cNvSpPr txBox="1">
            <a:spLocks noGrp="1"/>
          </p:cNvSpPr>
          <p:nvPr>
            <p:ph type="body" idx="1"/>
          </p:nvPr>
        </p:nvSpPr>
        <p:spPr>
          <a:xfrm>
            <a:off x="683938" y="1463026"/>
            <a:ext cx="10867982" cy="4893337"/>
          </a:xfrm>
          <a:prstGeom prst="rect">
            <a:avLst/>
          </a:prstGeom>
          <a:solidFill>
            <a:srgbClr val="F7DBB9"/>
          </a:solidFill>
          <a:ln>
            <a:noFill/>
          </a:ln>
        </p:spPr>
        <p:txBody>
          <a:bodyPr spcFirstLastPara="1" wrap="square" lIns="91425" tIns="45700" rIns="91425" bIns="45700" anchor="t" anchorCtr="0">
            <a:normAutofit fontScale="92500"/>
          </a:bodyPr>
          <a:lstStyle/>
          <a:p>
            <a:pPr marL="342900" lvl="0" indent="-342900" algn="l" rtl="0">
              <a:lnSpc>
                <a:spcPct val="115000"/>
              </a:lnSpc>
              <a:spcBef>
                <a:spcPts val="1200"/>
              </a:spcBef>
              <a:spcAft>
                <a:spcPts val="0"/>
              </a:spcAft>
              <a:buClr>
                <a:schemeClr val="dk1"/>
              </a:buClr>
              <a:buSzPct val="81081"/>
              <a:buFont typeface="Arial"/>
              <a:buChar char="•"/>
            </a:pPr>
            <a:r>
              <a:rPr lang="en-US" sz="2400" dirty="0">
                <a:solidFill>
                  <a:schemeClr val="dk1"/>
                </a:solidFill>
                <a:latin typeface="Arial"/>
                <a:ea typeface="Arial"/>
                <a:cs typeface="Arial"/>
                <a:sym typeface="Arial"/>
              </a:rPr>
              <a:t>This finding suggests no statistically significant difference in overall risk between the AI companies and the S&amp;P 500 and Dow Jones indices.</a:t>
            </a:r>
            <a:endParaRPr dirty="0"/>
          </a:p>
          <a:p>
            <a:pPr marL="342900" lvl="0" indent="-342900" algn="l" rtl="0">
              <a:lnSpc>
                <a:spcPct val="115000"/>
              </a:lnSpc>
              <a:spcBef>
                <a:spcPts val="1200"/>
              </a:spcBef>
              <a:spcAft>
                <a:spcPts val="0"/>
              </a:spcAft>
              <a:buClr>
                <a:schemeClr val="dk1"/>
              </a:buClr>
              <a:buSzPct val="81081"/>
              <a:buFont typeface="Arial"/>
              <a:buChar char="•"/>
            </a:pPr>
            <a:r>
              <a:rPr lang="en-US" sz="2400" dirty="0">
                <a:solidFill>
                  <a:schemeClr val="dk1"/>
                </a:solidFill>
                <a:latin typeface="Arial"/>
                <a:ea typeface="Arial"/>
                <a:cs typeface="Arial"/>
                <a:sym typeface="Arial"/>
              </a:rPr>
              <a:t>Our analysis revealed that AI and Tesla exhibited the highest volatility among the examined stocks. However, the remaining AI companies displayed relatively low risk with standard deviation measures falling below 10%. </a:t>
            </a:r>
            <a:endParaRPr dirty="0"/>
          </a:p>
          <a:p>
            <a:pPr marL="342900" lvl="0" indent="-342900" algn="l" rtl="0">
              <a:lnSpc>
                <a:spcPct val="115000"/>
              </a:lnSpc>
              <a:spcBef>
                <a:spcPts val="1200"/>
              </a:spcBef>
              <a:spcAft>
                <a:spcPts val="0"/>
              </a:spcAft>
              <a:buClr>
                <a:schemeClr val="dk1"/>
              </a:buClr>
              <a:buSzPct val="81081"/>
              <a:buFont typeface="Arial"/>
              <a:buChar char="•"/>
            </a:pPr>
            <a:r>
              <a:rPr lang="en-US" sz="2400" dirty="0">
                <a:solidFill>
                  <a:schemeClr val="dk1"/>
                </a:solidFill>
                <a:latin typeface="Arial"/>
                <a:ea typeface="Arial"/>
                <a:cs typeface="Arial"/>
                <a:sym typeface="Arial"/>
              </a:rPr>
              <a:t>Our dataset does not provide insights into the reasons behind the increased volatility observed in Tesla and AI stock prices. For a deeper analysis, we recommend examining the publicly available financial records during the relevant period. This should include changes in key financial metrics such as sales numbers or revenue. Additionally, a sentiment analysis of media coverage, focusing on the frequency and tone of negative articles, may offer further insights.</a:t>
            </a:r>
            <a:endParaRPr dirty="0"/>
          </a:p>
          <a:p>
            <a:pPr marL="228600" lvl="0" indent="0" algn="l" rtl="0">
              <a:lnSpc>
                <a:spcPct val="125000"/>
              </a:lnSpc>
              <a:spcBef>
                <a:spcPts val="1000"/>
              </a:spcBef>
              <a:spcAft>
                <a:spcPts val="0"/>
              </a:spcAft>
              <a:buSzPct val="69498"/>
              <a:buNone/>
            </a:pPr>
            <a:endParaRPr dirty="0"/>
          </a:p>
        </p:txBody>
      </p:sp>
      <p:sp>
        <p:nvSpPr>
          <p:cNvPr id="176" name="Google Shape;176;p7"/>
          <p:cNvSpPr/>
          <p:nvPr/>
        </p:nvSpPr>
        <p:spPr>
          <a:xfrm>
            <a:off x="0" y="0"/>
            <a:ext cx="12192000" cy="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1800"/>
              <a:buFont typeface="Arial"/>
              <a:buChar char="•"/>
            </a:pPr>
            <a:r>
              <a:rPr lang="en-US" sz="1800" b="0" i="0" u="none" strike="noStrike" cap="none" dirty="0">
                <a:solidFill>
                  <a:schemeClr val="lt1"/>
                </a:solidFill>
                <a:latin typeface="Arial"/>
                <a:ea typeface="Arial"/>
                <a:cs typeface="Arial"/>
                <a:sym typeface="Arial"/>
              </a:rPr>
              <a:t>Daily Return=Closing Price YesterdayClosing Price Today−Closing Price Yesterday​</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lt1"/>
              </a:buClr>
              <a:buSzPts val="1800"/>
              <a:buFont typeface="Avenir"/>
              <a:buNone/>
            </a:pPr>
            <a:endParaRPr sz="1800" b="0" i="0" u="none" strike="noStrike" cap="none" dirty="0">
              <a:solidFill>
                <a:schemeClr val="lt1"/>
              </a:solidFill>
              <a:latin typeface="Arial"/>
              <a:ea typeface="Arial"/>
              <a:cs typeface="Arial"/>
              <a:sym typeface="Arial"/>
            </a:endParaRPr>
          </a:p>
        </p:txBody>
      </p:sp>
      <p:sp>
        <p:nvSpPr>
          <p:cNvPr id="177" name="Google Shape;177;p7"/>
          <p:cNvSpPr txBox="1">
            <a:spLocks noGrp="1"/>
          </p:cNvSpPr>
          <p:nvPr>
            <p:ph type="sldNum" idx="12"/>
          </p:nvPr>
        </p:nvSpPr>
        <p:spPr>
          <a:xfrm>
            <a:off x="119600" y="6356363"/>
            <a:ext cx="3414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11</a:t>
            </a:fld>
            <a:endParaRPr dirty="0"/>
          </a:p>
        </p:txBody>
      </p:sp>
      <p:pic>
        <p:nvPicPr>
          <p:cNvPr id="178" name="Google Shape;178;p7"/>
          <p:cNvPicPr preferRelativeResize="0"/>
          <p:nvPr/>
        </p:nvPicPr>
        <p:blipFill rotWithShape="1">
          <a:blip r:embed="rId3">
            <a:alphaModFix/>
          </a:blip>
          <a:srcRect/>
          <a:stretch/>
        </p:blipFill>
        <p:spPr>
          <a:xfrm flipH="1">
            <a:off x="6217920" y="459240"/>
            <a:ext cx="5334000" cy="97633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8"/>
          <p:cNvSpPr txBox="1">
            <a:spLocks noGrp="1"/>
          </p:cNvSpPr>
          <p:nvPr>
            <p:ph type="title"/>
          </p:nvPr>
        </p:nvSpPr>
        <p:spPr>
          <a:xfrm>
            <a:off x="905250" y="468400"/>
            <a:ext cx="10849800" cy="6828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Arial"/>
              <a:buNone/>
            </a:pPr>
            <a:endParaRPr dirty="0"/>
          </a:p>
        </p:txBody>
      </p:sp>
      <p:sp>
        <p:nvSpPr>
          <p:cNvPr id="184" name="Google Shape;184;p8"/>
          <p:cNvSpPr/>
          <p:nvPr/>
        </p:nvSpPr>
        <p:spPr>
          <a:xfrm>
            <a:off x="0" y="0"/>
            <a:ext cx="12192000" cy="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1800"/>
              <a:buFont typeface="Arial"/>
              <a:buChar char="•"/>
            </a:pPr>
            <a:r>
              <a:rPr lang="en-US" sz="1800" b="0" i="0" u="none" strike="noStrike" cap="none" dirty="0">
                <a:solidFill>
                  <a:schemeClr val="lt1"/>
                </a:solidFill>
                <a:latin typeface="Arial"/>
                <a:ea typeface="Arial"/>
                <a:cs typeface="Arial"/>
                <a:sym typeface="Arial"/>
              </a:rPr>
              <a:t>Daily Return=Closing Price YesterdayClosing Price Today−Closing Price Yesterday​</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lt1"/>
              </a:buClr>
              <a:buSzPts val="1800"/>
              <a:buFont typeface="Avenir"/>
              <a:buNone/>
            </a:pPr>
            <a:endParaRPr sz="1800" b="0" i="0" u="none" strike="noStrike" cap="none" dirty="0">
              <a:solidFill>
                <a:schemeClr val="lt1"/>
              </a:solidFill>
              <a:latin typeface="Arial"/>
              <a:ea typeface="Arial"/>
              <a:cs typeface="Arial"/>
              <a:sym typeface="Arial"/>
            </a:endParaRPr>
          </a:p>
        </p:txBody>
      </p:sp>
      <p:pic>
        <p:nvPicPr>
          <p:cNvPr id="185" name="Google Shape;185;p8"/>
          <p:cNvPicPr preferRelativeResize="0"/>
          <p:nvPr/>
        </p:nvPicPr>
        <p:blipFill rotWithShape="1">
          <a:blip r:embed="rId3">
            <a:alphaModFix/>
          </a:blip>
          <a:srcRect/>
          <a:stretch/>
        </p:blipFill>
        <p:spPr>
          <a:xfrm>
            <a:off x="0" y="136525"/>
            <a:ext cx="11862816" cy="6629500"/>
          </a:xfrm>
          <a:prstGeom prst="rect">
            <a:avLst/>
          </a:prstGeom>
          <a:noFill/>
          <a:ln>
            <a:noFill/>
          </a:ln>
        </p:spPr>
      </p:pic>
      <p:sp>
        <p:nvSpPr>
          <p:cNvPr id="186" name="Google Shape;186;p8"/>
          <p:cNvSpPr txBox="1">
            <a:spLocks noGrp="1"/>
          </p:cNvSpPr>
          <p:nvPr>
            <p:ph type="sldNum" idx="12"/>
          </p:nvPr>
        </p:nvSpPr>
        <p:spPr>
          <a:xfrm>
            <a:off x="119600" y="6356375"/>
            <a:ext cx="394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12</a:t>
            </a:fld>
            <a:endParaRPr dirty="0"/>
          </a:p>
        </p:txBody>
      </p:sp>
      <p:sp>
        <p:nvSpPr>
          <p:cNvPr id="187" name="Google Shape;187;p8"/>
          <p:cNvSpPr txBox="1">
            <a:spLocks noGrp="1"/>
          </p:cNvSpPr>
          <p:nvPr>
            <p:ph type="body" idx="1"/>
          </p:nvPr>
        </p:nvSpPr>
        <p:spPr>
          <a:xfrm>
            <a:off x="762000" y="2286000"/>
            <a:ext cx="10668000" cy="3818083"/>
          </a:xfrm>
          <a:prstGeom prst="rect">
            <a:avLst/>
          </a:prstGeom>
          <a:noFill/>
          <a:ln>
            <a:noFill/>
          </a:ln>
        </p:spPr>
        <p:txBody>
          <a:bodyPr spcFirstLastPara="1" wrap="square" lIns="91425" tIns="45700" rIns="91425" bIns="45700" anchor="t" anchorCtr="0">
            <a:normAutofit/>
          </a:bodyPr>
          <a:lstStyle/>
          <a:p>
            <a:pPr marL="114300" lvl="0" indent="0" algn="l" rtl="0">
              <a:lnSpc>
                <a:spcPct val="125000"/>
              </a:lnSpc>
              <a:spcBef>
                <a:spcPts val="1000"/>
              </a:spcBef>
              <a:spcAft>
                <a:spcPts val="0"/>
              </a:spcAft>
              <a:buSzPts val="1800"/>
              <a:buNone/>
            </a:pP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g2e5b37fad8a_2_56"/>
          <p:cNvSpPr txBox="1">
            <a:spLocks noGrp="1"/>
          </p:cNvSpPr>
          <p:nvPr>
            <p:ph type="title"/>
          </p:nvPr>
        </p:nvSpPr>
        <p:spPr>
          <a:xfrm>
            <a:off x="905250" y="468400"/>
            <a:ext cx="10849800" cy="6828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Arial"/>
              <a:buNone/>
            </a:pPr>
            <a:endParaRPr dirty="0"/>
          </a:p>
        </p:txBody>
      </p:sp>
      <p:sp>
        <p:nvSpPr>
          <p:cNvPr id="193" name="Google Shape;193;g2e5b37fad8a_2_56"/>
          <p:cNvSpPr/>
          <p:nvPr/>
        </p:nvSpPr>
        <p:spPr>
          <a:xfrm>
            <a:off x="0" y="0"/>
            <a:ext cx="12192000" cy="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1800"/>
              <a:buFont typeface="Arial"/>
              <a:buChar char="•"/>
            </a:pPr>
            <a:r>
              <a:rPr lang="en-US" sz="1800" b="0" i="0" u="none" strike="noStrike" cap="none" dirty="0">
                <a:solidFill>
                  <a:schemeClr val="lt1"/>
                </a:solidFill>
                <a:latin typeface="Arial"/>
                <a:ea typeface="Arial"/>
                <a:cs typeface="Arial"/>
                <a:sym typeface="Arial"/>
              </a:rPr>
              <a:t>Daily Return=Closing Price YesterdayClosing Price Today−Closing Price Yesterday​</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lt1"/>
              </a:buClr>
              <a:buSzPts val="1800"/>
              <a:buFont typeface="Avenir"/>
              <a:buNone/>
            </a:pPr>
            <a:endParaRPr sz="1800" b="0" i="0" u="none" strike="noStrike" cap="none" dirty="0">
              <a:solidFill>
                <a:schemeClr val="lt1"/>
              </a:solidFill>
              <a:latin typeface="Arial"/>
              <a:ea typeface="Arial"/>
              <a:cs typeface="Arial"/>
              <a:sym typeface="Arial"/>
            </a:endParaRPr>
          </a:p>
        </p:txBody>
      </p:sp>
      <p:pic>
        <p:nvPicPr>
          <p:cNvPr id="194" name="Google Shape;194;g2e5b37fad8a_2_56"/>
          <p:cNvPicPr preferRelativeResize="0"/>
          <p:nvPr/>
        </p:nvPicPr>
        <p:blipFill rotWithShape="1">
          <a:blip r:embed="rId3">
            <a:alphaModFix/>
          </a:blip>
          <a:srcRect/>
          <a:stretch/>
        </p:blipFill>
        <p:spPr>
          <a:xfrm>
            <a:off x="636850" y="123825"/>
            <a:ext cx="11386600" cy="6610350"/>
          </a:xfrm>
          <a:prstGeom prst="rect">
            <a:avLst/>
          </a:prstGeom>
          <a:noFill/>
          <a:ln>
            <a:noFill/>
          </a:ln>
        </p:spPr>
      </p:pic>
      <p:sp>
        <p:nvSpPr>
          <p:cNvPr id="195" name="Google Shape;195;g2e5b37fad8a_2_56"/>
          <p:cNvSpPr txBox="1">
            <a:spLocks noGrp="1"/>
          </p:cNvSpPr>
          <p:nvPr>
            <p:ph type="sldNum" idx="12"/>
          </p:nvPr>
        </p:nvSpPr>
        <p:spPr>
          <a:xfrm>
            <a:off x="119600" y="6356375"/>
            <a:ext cx="4104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13</a:t>
            </a:fld>
            <a:endParaRPr dirty="0"/>
          </a:p>
        </p:txBody>
      </p:sp>
      <p:sp>
        <p:nvSpPr>
          <p:cNvPr id="196" name="Google Shape;196;g2e5b37fad8a_2_56"/>
          <p:cNvSpPr txBox="1">
            <a:spLocks noGrp="1"/>
          </p:cNvSpPr>
          <p:nvPr>
            <p:ph type="body" idx="1"/>
          </p:nvPr>
        </p:nvSpPr>
        <p:spPr>
          <a:xfrm>
            <a:off x="762000" y="2286000"/>
            <a:ext cx="10668000" cy="3818083"/>
          </a:xfrm>
          <a:prstGeom prst="rect">
            <a:avLst/>
          </a:prstGeom>
          <a:noFill/>
          <a:ln>
            <a:noFill/>
          </a:ln>
        </p:spPr>
        <p:txBody>
          <a:bodyPr spcFirstLastPara="1" wrap="square" lIns="91425" tIns="45700" rIns="91425" bIns="45700" anchor="t" anchorCtr="0">
            <a:normAutofit/>
          </a:bodyPr>
          <a:lstStyle/>
          <a:p>
            <a:pPr marL="457200" lvl="0" indent="-228600" algn="l" rtl="0">
              <a:lnSpc>
                <a:spcPct val="125000"/>
              </a:lnSpc>
              <a:spcBef>
                <a:spcPts val="1000"/>
              </a:spcBef>
              <a:spcAft>
                <a:spcPts val="0"/>
              </a:spcAft>
              <a:buClr>
                <a:schemeClr val="lt1"/>
              </a:buClr>
              <a:buSzPts val="1800"/>
              <a:buNone/>
            </a:pP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g273aabd9b20_0_27"/>
          <p:cNvSpPr txBox="1">
            <a:spLocks noGrp="1"/>
          </p:cNvSpPr>
          <p:nvPr>
            <p:ph type="title"/>
          </p:nvPr>
        </p:nvSpPr>
        <p:spPr>
          <a:xfrm>
            <a:off x="905250" y="468400"/>
            <a:ext cx="10849800" cy="6828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Arial"/>
              <a:buNone/>
            </a:pPr>
            <a:endParaRPr dirty="0"/>
          </a:p>
        </p:txBody>
      </p:sp>
      <p:sp>
        <p:nvSpPr>
          <p:cNvPr id="202" name="Google Shape;202;g273aabd9b20_0_27"/>
          <p:cNvSpPr/>
          <p:nvPr/>
        </p:nvSpPr>
        <p:spPr>
          <a:xfrm>
            <a:off x="0" y="0"/>
            <a:ext cx="12192000" cy="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1800"/>
              <a:buFont typeface="Arial"/>
              <a:buChar char="•"/>
            </a:pPr>
            <a:r>
              <a:rPr lang="en-US" sz="1800" b="0" i="0" u="none" strike="noStrike" cap="none" dirty="0">
                <a:solidFill>
                  <a:schemeClr val="lt1"/>
                </a:solidFill>
                <a:latin typeface="Arial"/>
                <a:ea typeface="Arial"/>
                <a:cs typeface="Arial"/>
                <a:sym typeface="Arial"/>
              </a:rPr>
              <a:t>Daily Return=Closing Price YesterdayClosing Price Today−Closing Price Yesterday​</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lt1"/>
              </a:buClr>
              <a:buSzPts val="1800"/>
              <a:buFont typeface="Avenir"/>
              <a:buNone/>
            </a:pPr>
            <a:endParaRPr sz="1800" b="0" i="0" u="none" strike="noStrike" cap="none" dirty="0">
              <a:solidFill>
                <a:schemeClr val="lt1"/>
              </a:solidFill>
              <a:latin typeface="Arial"/>
              <a:ea typeface="Arial"/>
              <a:cs typeface="Arial"/>
              <a:sym typeface="Arial"/>
            </a:endParaRPr>
          </a:p>
        </p:txBody>
      </p:sp>
      <p:pic>
        <p:nvPicPr>
          <p:cNvPr id="203" name="Google Shape;203;g273aabd9b20_0_27"/>
          <p:cNvPicPr preferRelativeResize="0"/>
          <p:nvPr/>
        </p:nvPicPr>
        <p:blipFill rotWithShape="1">
          <a:blip r:embed="rId3">
            <a:alphaModFix/>
          </a:blip>
          <a:srcRect/>
          <a:stretch/>
        </p:blipFill>
        <p:spPr>
          <a:xfrm>
            <a:off x="905250" y="304050"/>
            <a:ext cx="10778243" cy="6249900"/>
          </a:xfrm>
          <a:prstGeom prst="rect">
            <a:avLst/>
          </a:prstGeom>
          <a:noFill/>
          <a:ln>
            <a:noFill/>
          </a:ln>
        </p:spPr>
      </p:pic>
      <p:sp>
        <p:nvSpPr>
          <p:cNvPr id="204" name="Google Shape;204;g273aabd9b20_0_27"/>
          <p:cNvSpPr txBox="1">
            <a:spLocks noGrp="1"/>
          </p:cNvSpPr>
          <p:nvPr>
            <p:ph type="sldNum" idx="12"/>
          </p:nvPr>
        </p:nvSpPr>
        <p:spPr>
          <a:xfrm>
            <a:off x="74950" y="6342125"/>
            <a:ext cx="406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14</a:t>
            </a:fld>
            <a:endParaRPr dirty="0"/>
          </a:p>
        </p:txBody>
      </p:sp>
      <p:sp>
        <p:nvSpPr>
          <p:cNvPr id="205" name="Google Shape;205;g273aabd9b20_0_27"/>
          <p:cNvSpPr txBox="1">
            <a:spLocks noGrp="1"/>
          </p:cNvSpPr>
          <p:nvPr>
            <p:ph type="body" idx="1"/>
          </p:nvPr>
        </p:nvSpPr>
        <p:spPr>
          <a:xfrm>
            <a:off x="762000" y="2286000"/>
            <a:ext cx="10668000" cy="3818083"/>
          </a:xfrm>
          <a:prstGeom prst="rect">
            <a:avLst/>
          </a:prstGeom>
          <a:noFill/>
          <a:ln>
            <a:noFill/>
          </a:ln>
        </p:spPr>
        <p:txBody>
          <a:bodyPr spcFirstLastPara="1" wrap="square" lIns="91425" tIns="45700" rIns="91425" bIns="45700" anchor="t" anchorCtr="0">
            <a:normAutofit/>
          </a:bodyPr>
          <a:lstStyle/>
          <a:p>
            <a:pPr marL="114300" lvl="0" indent="0" algn="l" rtl="0">
              <a:lnSpc>
                <a:spcPct val="125000"/>
              </a:lnSpc>
              <a:spcBef>
                <a:spcPts val="1000"/>
              </a:spcBef>
              <a:spcAft>
                <a:spcPts val="0"/>
              </a:spcAft>
              <a:buSzPts val="1800"/>
              <a:buNone/>
            </a:pP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g273aabd9b20_0_15"/>
          <p:cNvSpPr txBox="1">
            <a:spLocks noGrp="1"/>
          </p:cNvSpPr>
          <p:nvPr>
            <p:ph type="title"/>
          </p:nvPr>
        </p:nvSpPr>
        <p:spPr>
          <a:xfrm>
            <a:off x="905250" y="468400"/>
            <a:ext cx="10849800" cy="6828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Arial"/>
              <a:buNone/>
            </a:pPr>
            <a:endParaRPr dirty="0"/>
          </a:p>
        </p:txBody>
      </p:sp>
      <p:sp>
        <p:nvSpPr>
          <p:cNvPr id="211" name="Google Shape;211;g273aabd9b20_0_15"/>
          <p:cNvSpPr/>
          <p:nvPr/>
        </p:nvSpPr>
        <p:spPr>
          <a:xfrm>
            <a:off x="0" y="0"/>
            <a:ext cx="12192000" cy="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1800"/>
              <a:buFont typeface="Arial"/>
              <a:buChar char="•"/>
            </a:pPr>
            <a:r>
              <a:rPr lang="en-US" sz="1800" b="0" i="0" u="none" strike="noStrike" cap="none" dirty="0">
                <a:solidFill>
                  <a:schemeClr val="lt1"/>
                </a:solidFill>
                <a:latin typeface="Arial"/>
                <a:ea typeface="Arial"/>
                <a:cs typeface="Arial"/>
                <a:sym typeface="Arial"/>
              </a:rPr>
              <a:t>Daily Return=Closing Price YesterdayClosing Price Today−Closing Price Yesterday​</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lt1"/>
              </a:buClr>
              <a:buSzPts val="1800"/>
              <a:buFont typeface="Avenir"/>
              <a:buNone/>
            </a:pPr>
            <a:endParaRPr sz="1800" b="0" i="0" u="none" strike="noStrike" cap="none" dirty="0">
              <a:solidFill>
                <a:schemeClr val="lt1"/>
              </a:solidFill>
              <a:latin typeface="Arial"/>
              <a:ea typeface="Arial"/>
              <a:cs typeface="Arial"/>
              <a:sym typeface="Arial"/>
            </a:endParaRPr>
          </a:p>
        </p:txBody>
      </p:sp>
      <p:pic>
        <p:nvPicPr>
          <p:cNvPr id="212" name="Google Shape;212;g273aabd9b20_0_15"/>
          <p:cNvPicPr preferRelativeResize="0"/>
          <p:nvPr/>
        </p:nvPicPr>
        <p:blipFill rotWithShape="1">
          <a:blip r:embed="rId3">
            <a:alphaModFix/>
          </a:blip>
          <a:srcRect/>
          <a:stretch/>
        </p:blipFill>
        <p:spPr>
          <a:xfrm>
            <a:off x="776961" y="232000"/>
            <a:ext cx="10638074" cy="6394000"/>
          </a:xfrm>
          <a:prstGeom prst="rect">
            <a:avLst/>
          </a:prstGeom>
          <a:noFill/>
          <a:ln>
            <a:noFill/>
          </a:ln>
        </p:spPr>
      </p:pic>
      <p:sp>
        <p:nvSpPr>
          <p:cNvPr id="213" name="Google Shape;213;g273aabd9b20_0_15"/>
          <p:cNvSpPr txBox="1">
            <a:spLocks noGrp="1"/>
          </p:cNvSpPr>
          <p:nvPr>
            <p:ph type="sldNum" idx="12"/>
          </p:nvPr>
        </p:nvSpPr>
        <p:spPr>
          <a:xfrm>
            <a:off x="119600" y="6356375"/>
            <a:ext cx="3864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15</a:t>
            </a:fld>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g2e62b4b96fb_0_0"/>
          <p:cNvSpPr txBox="1">
            <a:spLocks noGrp="1"/>
          </p:cNvSpPr>
          <p:nvPr>
            <p:ph type="title"/>
          </p:nvPr>
        </p:nvSpPr>
        <p:spPr>
          <a:xfrm>
            <a:off x="530000" y="468400"/>
            <a:ext cx="11579100" cy="610594"/>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Arial"/>
              <a:buNone/>
            </a:pPr>
            <a:r>
              <a:rPr lang="en-US" b="1" dirty="0"/>
              <a:t>Statistical Test #1: Repeated Measures Anova </a:t>
            </a:r>
            <a:endParaRPr b="1" dirty="0"/>
          </a:p>
        </p:txBody>
      </p:sp>
      <p:sp>
        <p:nvSpPr>
          <p:cNvPr id="219" name="Google Shape;219;g2e62b4b96fb_0_0"/>
          <p:cNvSpPr txBox="1">
            <a:spLocks noGrp="1"/>
          </p:cNvSpPr>
          <p:nvPr>
            <p:ph type="body" idx="1"/>
          </p:nvPr>
        </p:nvSpPr>
        <p:spPr>
          <a:xfrm>
            <a:off x="530000" y="1153442"/>
            <a:ext cx="11579100" cy="5338798"/>
          </a:xfrm>
          <a:prstGeom prst="rect">
            <a:avLst/>
          </a:prstGeom>
          <a:solidFill>
            <a:srgbClr val="F7DBB9"/>
          </a:solidFill>
          <a:ln>
            <a:noFill/>
          </a:ln>
        </p:spPr>
        <p:txBody>
          <a:bodyPr spcFirstLastPara="1" wrap="square" lIns="91425" tIns="45700" rIns="91425" bIns="45700" anchor="t" anchorCtr="0">
            <a:normAutofit/>
          </a:bodyPr>
          <a:lstStyle/>
          <a:p>
            <a:pPr marL="228600" lvl="0" indent="0" algn="l" rtl="0">
              <a:lnSpc>
                <a:spcPct val="125000"/>
              </a:lnSpc>
              <a:spcBef>
                <a:spcPts val="1000"/>
              </a:spcBef>
              <a:spcAft>
                <a:spcPts val="0"/>
              </a:spcAft>
              <a:buSzPts val="1800"/>
              <a:buNone/>
            </a:pPr>
            <a:endParaRPr sz="3400" b="1" dirty="0">
              <a:solidFill>
                <a:schemeClr val="dk1"/>
              </a:solidFill>
            </a:endParaRPr>
          </a:p>
          <a:p>
            <a:pPr marL="228600" lvl="0" indent="0" algn="l" rtl="0">
              <a:lnSpc>
                <a:spcPct val="125000"/>
              </a:lnSpc>
              <a:spcBef>
                <a:spcPts val="1000"/>
              </a:spcBef>
              <a:spcAft>
                <a:spcPts val="0"/>
              </a:spcAft>
              <a:buSzPts val="1800"/>
              <a:buNone/>
            </a:pPr>
            <a:endParaRPr dirty="0">
              <a:solidFill>
                <a:schemeClr val="dk1"/>
              </a:solidFill>
            </a:endParaRPr>
          </a:p>
          <a:p>
            <a:pPr marL="228600" lvl="0" indent="0" algn="l" rtl="0">
              <a:lnSpc>
                <a:spcPct val="125000"/>
              </a:lnSpc>
              <a:spcBef>
                <a:spcPts val="1000"/>
              </a:spcBef>
              <a:spcAft>
                <a:spcPts val="0"/>
              </a:spcAft>
              <a:buSzPts val="1800"/>
              <a:buNone/>
            </a:pPr>
            <a:endParaRPr dirty="0"/>
          </a:p>
        </p:txBody>
      </p:sp>
      <p:sp>
        <p:nvSpPr>
          <p:cNvPr id="220" name="Google Shape;220;g2e62b4b96fb_0_0"/>
          <p:cNvSpPr/>
          <p:nvPr/>
        </p:nvSpPr>
        <p:spPr>
          <a:xfrm>
            <a:off x="0" y="0"/>
            <a:ext cx="12192000" cy="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1800"/>
              <a:buFont typeface="Arial"/>
              <a:buChar char="•"/>
            </a:pPr>
            <a:r>
              <a:rPr lang="en-US" sz="1800" b="0" i="0" u="none" strike="noStrike" cap="none" dirty="0">
                <a:solidFill>
                  <a:schemeClr val="lt1"/>
                </a:solidFill>
                <a:latin typeface="Arial"/>
                <a:ea typeface="Arial"/>
                <a:cs typeface="Arial"/>
                <a:sym typeface="Arial"/>
              </a:rPr>
              <a:t>Daily Return=Closing Price YesterdayClosing Price Today−Closing Price Yesterday​</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lt1"/>
              </a:buClr>
              <a:buSzPts val="1800"/>
              <a:buFont typeface="Avenir"/>
              <a:buNone/>
            </a:pPr>
            <a:endParaRPr sz="1800" b="0" i="0" u="none" strike="noStrike" cap="none" dirty="0">
              <a:solidFill>
                <a:schemeClr val="lt1"/>
              </a:solidFill>
              <a:latin typeface="Arial"/>
              <a:ea typeface="Arial"/>
              <a:cs typeface="Arial"/>
              <a:sym typeface="Arial"/>
            </a:endParaRPr>
          </a:p>
        </p:txBody>
      </p:sp>
      <p:sp>
        <p:nvSpPr>
          <p:cNvPr id="221" name="Google Shape;221;g2e62b4b96fb_0_0"/>
          <p:cNvSpPr txBox="1"/>
          <p:nvPr/>
        </p:nvSpPr>
        <p:spPr>
          <a:xfrm>
            <a:off x="905250" y="1349441"/>
            <a:ext cx="9697974" cy="2791686"/>
          </a:xfrm>
          <a:prstGeom prst="rect">
            <a:avLst/>
          </a:prstGeom>
          <a:solidFill>
            <a:srgbClr val="F7DBB9"/>
          </a:solidFill>
          <a:ln>
            <a:noFill/>
          </a:ln>
        </p:spPr>
        <p:txBody>
          <a:bodyPr spcFirstLastPara="1" wrap="square" lIns="91425" tIns="91425" rIns="91425" bIns="91425" anchor="t" anchorCtr="0">
            <a:noAutofit/>
          </a:bodyPr>
          <a:lstStyle/>
          <a:p>
            <a:pPr marL="0" marR="0" lvl="0" indent="0" algn="l" rtl="0">
              <a:lnSpc>
                <a:spcPct val="115000"/>
              </a:lnSpc>
              <a:spcBef>
                <a:spcPts val="1200"/>
              </a:spcBef>
              <a:spcAft>
                <a:spcPts val="0"/>
              </a:spcAft>
              <a:buClr>
                <a:srgbClr val="000000"/>
              </a:buClr>
              <a:buSzPts val="1700"/>
              <a:buFont typeface="Arial"/>
              <a:buNone/>
            </a:pPr>
            <a:r>
              <a:rPr lang="en-US" sz="1700" b="1" i="0" u="sng" strike="noStrike" cap="none" dirty="0">
                <a:solidFill>
                  <a:schemeClr val="dk1"/>
                </a:solidFill>
                <a:latin typeface="Arial"/>
                <a:ea typeface="Arial"/>
                <a:cs typeface="Arial"/>
                <a:sym typeface="Arial"/>
              </a:rPr>
              <a:t>Repeated measures ANOVA</a:t>
            </a:r>
            <a:r>
              <a:rPr lang="en-US" sz="1700" b="0" i="0" u="none" strike="noStrike" cap="none" dirty="0">
                <a:solidFill>
                  <a:schemeClr val="dk1"/>
                </a:solidFill>
                <a:latin typeface="Arial"/>
                <a:ea typeface="Arial"/>
                <a:cs typeface="Arial"/>
                <a:sym typeface="Arial"/>
              </a:rPr>
              <a:t> is used to test the difference between means over time for multiple groups. We want to know whether there is a statistical difference in the average daily mean return between the top 10 AI companies and the indices from 2019 to 2024.</a:t>
            </a:r>
            <a:endParaRPr sz="1700" b="0" i="0" u="none" strike="noStrike" cap="none" dirty="0">
              <a:solidFill>
                <a:schemeClr val="dk1"/>
              </a:solidFill>
              <a:latin typeface="Arial"/>
              <a:ea typeface="Arial"/>
              <a:cs typeface="Arial"/>
              <a:sym typeface="Arial"/>
            </a:endParaRPr>
          </a:p>
          <a:p>
            <a:pPr marL="0" marR="0" lvl="0" indent="0" algn="l" rtl="0">
              <a:lnSpc>
                <a:spcPct val="115000"/>
              </a:lnSpc>
              <a:spcBef>
                <a:spcPts val="1200"/>
              </a:spcBef>
              <a:spcAft>
                <a:spcPts val="0"/>
              </a:spcAft>
              <a:buClr>
                <a:srgbClr val="000000"/>
              </a:buClr>
              <a:buSzPts val="1700"/>
              <a:buFont typeface="Arial"/>
              <a:buNone/>
            </a:pPr>
            <a:r>
              <a:rPr lang="en-US" sz="1700" b="1" i="0" u="sng" strike="noStrike" cap="none" dirty="0">
                <a:solidFill>
                  <a:schemeClr val="dk1"/>
                </a:solidFill>
                <a:latin typeface="Arial"/>
                <a:ea typeface="Arial"/>
                <a:cs typeface="Arial"/>
                <a:sym typeface="Arial"/>
              </a:rPr>
              <a:t>General Hypothesis</a:t>
            </a:r>
            <a:r>
              <a:rPr lang="en-US" sz="1700" b="1" i="0" u="none" strike="noStrike" cap="none" dirty="0">
                <a:solidFill>
                  <a:schemeClr val="dk1"/>
                </a:solidFill>
                <a:latin typeface="Arial"/>
                <a:ea typeface="Arial"/>
                <a:cs typeface="Arial"/>
                <a:sym typeface="Arial"/>
              </a:rPr>
              <a:t> H0: all means are equal ; Ha: at least one mean is different</a:t>
            </a:r>
            <a:endParaRPr sz="1700" b="1" i="0" u="none" strike="noStrike" cap="none" dirty="0">
              <a:solidFill>
                <a:schemeClr val="dk1"/>
              </a:solidFill>
              <a:latin typeface="Arial"/>
              <a:ea typeface="Arial"/>
              <a:cs typeface="Arial"/>
              <a:sym typeface="Arial"/>
            </a:endParaRPr>
          </a:p>
          <a:p>
            <a:pPr marL="0" marR="0" lvl="0" indent="0" algn="l" rtl="0">
              <a:lnSpc>
                <a:spcPct val="115000"/>
              </a:lnSpc>
              <a:spcBef>
                <a:spcPts val="1200"/>
              </a:spcBef>
              <a:spcAft>
                <a:spcPts val="0"/>
              </a:spcAft>
              <a:buClr>
                <a:srgbClr val="000000"/>
              </a:buClr>
              <a:buSzPts val="1700"/>
              <a:buFont typeface="Arial"/>
              <a:buNone/>
            </a:pPr>
            <a:endParaRPr sz="1700" b="1" i="0" u="sng" strike="noStrike" cap="none" dirty="0">
              <a:solidFill>
                <a:schemeClr val="dk1"/>
              </a:solidFill>
              <a:latin typeface="Arial"/>
              <a:ea typeface="Arial"/>
              <a:cs typeface="Arial"/>
              <a:sym typeface="Arial"/>
            </a:endParaRPr>
          </a:p>
          <a:p>
            <a:pPr marL="0" marR="0" lvl="0" indent="0" algn="l" rtl="0">
              <a:lnSpc>
                <a:spcPct val="115000"/>
              </a:lnSpc>
              <a:spcBef>
                <a:spcPts val="1200"/>
              </a:spcBef>
              <a:spcAft>
                <a:spcPts val="0"/>
              </a:spcAft>
              <a:buClr>
                <a:srgbClr val="000000"/>
              </a:buClr>
              <a:buSzPts val="1700"/>
              <a:buFont typeface="Arial"/>
              <a:buNone/>
            </a:pPr>
            <a:endParaRPr sz="1700" b="1" i="0" u="sng" strike="noStrike" cap="none" dirty="0">
              <a:solidFill>
                <a:schemeClr val="dk1"/>
              </a:solidFill>
              <a:latin typeface="Arial"/>
              <a:ea typeface="Arial"/>
              <a:cs typeface="Arial"/>
              <a:sym typeface="Arial"/>
            </a:endParaRPr>
          </a:p>
          <a:p>
            <a:pPr marL="0" marR="0" lvl="0" indent="0" algn="l" rtl="0">
              <a:lnSpc>
                <a:spcPct val="115000"/>
              </a:lnSpc>
              <a:spcBef>
                <a:spcPts val="1200"/>
              </a:spcBef>
              <a:spcAft>
                <a:spcPts val="0"/>
              </a:spcAft>
              <a:buClr>
                <a:srgbClr val="000000"/>
              </a:buClr>
              <a:buSzPts val="1700"/>
              <a:buFont typeface="Arial"/>
              <a:buNone/>
            </a:pPr>
            <a:endParaRPr sz="1700" b="1" i="0" u="sng" strike="noStrike" cap="none" dirty="0">
              <a:solidFill>
                <a:schemeClr val="dk1"/>
              </a:solidFill>
              <a:latin typeface="Arial"/>
              <a:ea typeface="Arial"/>
              <a:cs typeface="Arial"/>
              <a:sym typeface="Arial"/>
            </a:endParaRPr>
          </a:p>
          <a:p>
            <a:pPr marL="0" marR="0" lvl="0" indent="0" algn="l" rtl="0">
              <a:lnSpc>
                <a:spcPct val="115000"/>
              </a:lnSpc>
              <a:spcBef>
                <a:spcPts val="1200"/>
              </a:spcBef>
              <a:spcAft>
                <a:spcPts val="0"/>
              </a:spcAft>
              <a:buClr>
                <a:srgbClr val="000000"/>
              </a:buClr>
              <a:buSzPts val="1700"/>
              <a:buFont typeface="Arial"/>
              <a:buNone/>
            </a:pPr>
            <a:endParaRPr sz="1700" b="1" i="0" u="sng" strike="noStrike" cap="none" dirty="0">
              <a:solidFill>
                <a:schemeClr val="dk1"/>
              </a:solidFill>
              <a:latin typeface="Avenir"/>
              <a:ea typeface="Avenir"/>
              <a:cs typeface="Avenir"/>
              <a:sym typeface="Avenir"/>
            </a:endParaRPr>
          </a:p>
          <a:p>
            <a:pPr marL="457200" marR="0" lvl="0" indent="-336550" algn="l" rtl="0">
              <a:lnSpc>
                <a:spcPct val="115000"/>
              </a:lnSpc>
              <a:spcBef>
                <a:spcPts val="1800"/>
              </a:spcBef>
              <a:spcAft>
                <a:spcPts val="0"/>
              </a:spcAft>
              <a:buClr>
                <a:schemeClr val="dk1"/>
              </a:buClr>
              <a:buSzPts val="1700"/>
              <a:buFont typeface="Avenir"/>
              <a:buChar char="●"/>
            </a:pPr>
            <a:r>
              <a:rPr lang="en-US" sz="1700" b="0" i="0" u="none" strike="noStrike" cap="none" dirty="0">
                <a:solidFill>
                  <a:schemeClr val="dk1"/>
                </a:solidFill>
                <a:latin typeface="Arial"/>
                <a:ea typeface="Arial"/>
                <a:cs typeface="Arial"/>
                <a:sym typeface="Arial"/>
              </a:rPr>
              <a:t>1: Fail to reject the null hypothesis. There is not enough evidence to suggest a difference between AI aggregate performance and indices ETFs.</a:t>
            </a:r>
            <a:endParaRPr sz="1700" b="0" i="0" u="none" strike="noStrike" cap="none" dirty="0">
              <a:solidFill>
                <a:schemeClr val="dk1"/>
              </a:solidFill>
              <a:latin typeface="Arial"/>
              <a:ea typeface="Arial"/>
              <a:cs typeface="Arial"/>
              <a:sym typeface="Arial"/>
            </a:endParaRPr>
          </a:p>
          <a:p>
            <a:pPr marL="457200" marR="0" lvl="0" indent="-336550" algn="l" rtl="0">
              <a:lnSpc>
                <a:spcPct val="115000"/>
              </a:lnSpc>
              <a:spcBef>
                <a:spcPts val="1200"/>
              </a:spcBef>
              <a:spcAft>
                <a:spcPts val="0"/>
              </a:spcAft>
              <a:buClr>
                <a:schemeClr val="dk1"/>
              </a:buClr>
              <a:buSzPts val="1700"/>
              <a:buFont typeface="Avenir"/>
              <a:buChar char="●"/>
            </a:pPr>
            <a:r>
              <a:rPr lang="en-US" sz="1700" b="0" i="0" u="none" strike="noStrike" cap="none" dirty="0">
                <a:solidFill>
                  <a:schemeClr val="dk1"/>
                </a:solidFill>
                <a:latin typeface="Arial"/>
                <a:ea typeface="Arial"/>
                <a:cs typeface="Arial"/>
                <a:sym typeface="Arial"/>
              </a:rPr>
              <a:t>2: Reject the null hypothesis. There is a significant difference in average daily returns per year across the top AI companies. </a:t>
            </a:r>
            <a:endParaRPr sz="1700" b="0" i="0" u="none" strike="noStrike" cap="none" dirty="0">
              <a:solidFill>
                <a:schemeClr val="dk1"/>
              </a:solidFill>
              <a:latin typeface="Arial"/>
              <a:ea typeface="Arial"/>
              <a:cs typeface="Arial"/>
              <a:sym typeface="Arial"/>
            </a:endParaRPr>
          </a:p>
        </p:txBody>
      </p:sp>
      <p:graphicFrame>
        <p:nvGraphicFramePr>
          <p:cNvPr id="222" name="Google Shape;222;g2e62b4b96fb_0_0"/>
          <p:cNvGraphicFramePr/>
          <p:nvPr/>
        </p:nvGraphicFramePr>
        <p:xfrm>
          <a:off x="905250" y="3101238"/>
          <a:ext cx="9697975" cy="1740700"/>
        </p:xfrm>
        <a:graphic>
          <a:graphicData uri="http://schemas.openxmlformats.org/drawingml/2006/table">
            <a:tbl>
              <a:tblPr>
                <a:noFill/>
                <a:tableStyleId>{BA8FE06A-5868-468F-BDCE-4270FCA0F0C2}</a:tableStyleId>
              </a:tblPr>
              <a:tblGrid>
                <a:gridCol w="3162925">
                  <a:extLst>
                    <a:ext uri="{9D8B030D-6E8A-4147-A177-3AD203B41FA5}">
                      <a16:colId xmlns:a16="http://schemas.microsoft.com/office/drawing/2014/main" val="20000"/>
                    </a:ext>
                  </a:extLst>
                </a:gridCol>
                <a:gridCol w="1677450">
                  <a:extLst>
                    <a:ext uri="{9D8B030D-6E8A-4147-A177-3AD203B41FA5}">
                      <a16:colId xmlns:a16="http://schemas.microsoft.com/office/drawing/2014/main" val="20001"/>
                    </a:ext>
                  </a:extLst>
                </a:gridCol>
                <a:gridCol w="1715100">
                  <a:extLst>
                    <a:ext uri="{9D8B030D-6E8A-4147-A177-3AD203B41FA5}">
                      <a16:colId xmlns:a16="http://schemas.microsoft.com/office/drawing/2014/main" val="20002"/>
                    </a:ext>
                  </a:extLst>
                </a:gridCol>
                <a:gridCol w="1876975">
                  <a:extLst>
                    <a:ext uri="{9D8B030D-6E8A-4147-A177-3AD203B41FA5}">
                      <a16:colId xmlns:a16="http://schemas.microsoft.com/office/drawing/2014/main" val="20003"/>
                    </a:ext>
                  </a:extLst>
                </a:gridCol>
                <a:gridCol w="1265525">
                  <a:extLst>
                    <a:ext uri="{9D8B030D-6E8A-4147-A177-3AD203B41FA5}">
                      <a16:colId xmlns:a16="http://schemas.microsoft.com/office/drawing/2014/main" val="20004"/>
                    </a:ext>
                  </a:extLst>
                </a:gridCol>
              </a:tblGrid>
              <a:tr h="485900">
                <a:tc>
                  <a:txBody>
                    <a:bodyPr/>
                    <a:lstStyle/>
                    <a:p>
                      <a:pPr marL="0" marR="0" lvl="0" indent="0" algn="l" rtl="0">
                        <a:lnSpc>
                          <a:spcPct val="100000"/>
                        </a:lnSpc>
                        <a:spcBef>
                          <a:spcPts val="0"/>
                        </a:spcBef>
                        <a:spcAft>
                          <a:spcPts val="0"/>
                        </a:spcAft>
                        <a:buClr>
                          <a:srgbClr val="000000"/>
                        </a:buClr>
                        <a:buSzPts val="1600"/>
                        <a:buFont typeface="Arial"/>
                        <a:buNone/>
                      </a:pPr>
                      <a:r>
                        <a:rPr lang="en-US" sz="1600" u="none" strike="noStrike" cap="none" dirty="0"/>
                        <a:t>Hypotheses:</a:t>
                      </a:r>
                      <a:endParaRPr sz="1600" u="none" strike="noStrike" cap="none" dirty="0"/>
                    </a:p>
                  </a:txBody>
                  <a:tcPr marL="91425" marR="91425" marT="91425" marB="91425">
                    <a:lnR w="9525" cap="flat" cmpd="sng">
                      <a:solidFill>
                        <a:srgbClr val="9E9E9E"/>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600"/>
                        <a:buFont typeface="Arial"/>
                        <a:buNone/>
                      </a:pPr>
                      <a:r>
                        <a:rPr lang="en-US" sz="1600" u="none" strike="noStrike" cap="none" dirty="0"/>
                        <a:t>F-Statistic</a:t>
                      </a:r>
                      <a:endParaRPr sz="1600" u="none" strike="noStrike" cap="none" dirty="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600"/>
                        <a:buFont typeface="Arial"/>
                        <a:buNone/>
                      </a:pPr>
                      <a:r>
                        <a:rPr lang="en-US" sz="1600" u="none" strike="noStrike" cap="none" dirty="0"/>
                        <a:t>Numerator DF</a:t>
                      </a:r>
                      <a:endParaRPr sz="1600" u="none" strike="noStrike" cap="none" dirty="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600"/>
                        <a:buFont typeface="Arial"/>
                        <a:buNone/>
                      </a:pPr>
                      <a:r>
                        <a:rPr lang="en-US" sz="1600" u="none" strike="noStrike" cap="none" dirty="0"/>
                        <a:t>Denominator DF</a:t>
                      </a:r>
                      <a:endParaRPr sz="1600" u="none" strike="noStrike" cap="none" dirty="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600"/>
                        <a:buFont typeface="Arial"/>
                        <a:buNone/>
                      </a:pPr>
                      <a:r>
                        <a:rPr lang="en-US" sz="1600" u="none" strike="noStrike" cap="none" dirty="0"/>
                        <a:t>P-Value</a:t>
                      </a:r>
                      <a:endParaRPr sz="1600" u="none" strike="noStrike" cap="none" dirty="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627400">
                <a:tc>
                  <a:txBody>
                    <a:bodyPr/>
                    <a:lstStyle/>
                    <a:p>
                      <a:pPr marL="0" marR="0" lvl="0" indent="0" algn="l" rtl="0">
                        <a:lnSpc>
                          <a:spcPct val="100000"/>
                        </a:lnSpc>
                        <a:spcBef>
                          <a:spcPts val="0"/>
                        </a:spcBef>
                        <a:spcAft>
                          <a:spcPts val="0"/>
                        </a:spcAft>
                        <a:buClr>
                          <a:srgbClr val="000000"/>
                        </a:buClr>
                        <a:buSzPts val="1600"/>
                        <a:buFont typeface="Arial"/>
                        <a:buNone/>
                      </a:pPr>
                      <a:r>
                        <a:rPr lang="en-US" sz="1600" u="none" strike="noStrike" cap="none" dirty="0"/>
                        <a:t>1.  AI companies and indices </a:t>
                      </a:r>
                      <a:endParaRPr sz="1600" u="none" strike="noStrike" cap="none" dirty="0"/>
                    </a:p>
                  </a:txBody>
                  <a:tcPr marL="91425" marR="91425" marT="91425" marB="91425"/>
                </a:tc>
                <a:tc>
                  <a:txBody>
                    <a:bodyPr/>
                    <a:lstStyle/>
                    <a:p>
                      <a:pPr marL="0" marR="0" lvl="0" indent="0" algn="l" rtl="0">
                        <a:lnSpc>
                          <a:spcPct val="100000"/>
                        </a:lnSpc>
                        <a:spcBef>
                          <a:spcPts val="0"/>
                        </a:spcBef>
                        <a:spcAft>
                          <a:spcPts val="0"/>
                        </a:spcAft>
                        <a:buClr>
                          <a:srgbClr val="000000"/>
                        </a:buClr>
                        <a:buSzPts val="1600"/>
                        <a:buFont typeface="Arial"/>
                        <a:buNone/>
                      </a:pPr>
                      <a:r>
                        <a:rPr lang="en-US" sz="1600" u="none" strike="noStrike" cap="none" dirty="0"/>
                        <a:t>2.6513</a:t>
                      </a:r>
                      <a:endParaRPr sz="1600" u="none" strike="noStrike" cap="none" dirty="0"/>
                    </a:p>
                  </a:txBody>
                  <a:tcPr marL="91425" marR="91425" marT="91425" marB="91425">
                    <a:lnT w="9525" cap="flat" cmpd="sng">
                      <a:solidFill>
                        <a:srgbClr val="9E9E9E"/>
                      </a:solidFill>
                      <a:prstDash val="solid"/>
                      <a:round/>
                      <a:headEnd type="none" w="sm" len="sm"/>
                      <a:tailEnd type="none" w="sm" len="sm"/>
                    </a:lnT>
                  </a:tcPr>
                </a:tc>
                <a:tc>
                  <a:txBody>
                    <a:bodyPr/>
                    <a:lstStyle/>
                    <a:p>
                      <a:pPr marL="0" marR="0" lvl="0" indent="0" algn="l" rtl="0">
                        <a:lnSpc>
                          <a:spcPct val="100000"/>
                        </a:lnSpc>
                        <a:spcBef>
                          <a:spcPts val="0"/>
                        </a:spcBef>
                        <a:spcAft>
                          <a:spcPts val="0"/>
                        </a:spcAft>
                        <a:buClr>
                          <a:srgbClr val="000000"/>
                        </a:buClr>
                        <a:buSzPts val="1600"/>
                        <a:buFont typeface="Arial"/>
                        <a:buNone/>
                      </a:pPr>
                      <a:r>
                        <a:rPr lang="en-US" sz="1600" u="none" strike="noStrike" cap="none" dirty="0"/>
                        <a:t>5</a:t>
                      </a:r>
                      <a:endParaRPr sz="1600" u="none" strike="noStrike" cap="none" dirty="0"/>
                    </a:p>
                  </a:txBody>
                  <a:tcPr marL="91425" marR="91425" marT="91425" marB="91425">
                    <a:lnT w="9525" cap="flat" cmpd="sng">
                      <a:solidFill>
                        <a:srgbClr val="9E9E9E"/>
                      </a:solidFill>
                      <a:prstDash val="solid"/>
                      <a:round/>
                      <a:headEnd type="none" w="sm" len="sm"/>
                      <a:tailEnd type="none" w="sm" len="sm"/>
                    </a:lnT>
                  </a:tcPr>
                </a:tc>
                <a:tc>
                  <a:txBody>
                    <a:bodyPr/>
                    <a:lstStyle/>
                    <a:p>
                      <a:pPr marL="0" marR="0" lvl="0" indent="0" algn="l" rtl="0">
                        <a:lnSpc>
                          <a:spcPct val="100000"/>
                        </a:lnSpc>
                        <a:spcBef>
                          <a:spcPts val="0"/>
                        </a:spcBef>
                        <a:spcAft>
                          <a:spcPts val="0"/>
                        </a:spcAft>
                        <a:buClr>
                          <a:srgbClr val="000000"/>
                        </a:buClr>
                        <a:buSzPts val="1600"/>
                        <a:buFont typeface="Arial"/>
                        <a:buNone/>
                      </a:pPr>
                      <a:r>
                        <a:rPr lang="en-US" sz="1600" u="none" strike="noStrike" cap="none" dirty="0"/>
                        <a:t>15</a:t>
                      </a:r>
                      <a:endParaRPr sz="1600" u="none" strike="noStrike" cap="none" dirty="0"/>
                    </a:p>
                  </a:txBody>
                  <a:tcPr marL="91425" marR="91425" marT="91425" marB="91425">
                    <a:lnT w="9525" cap="flat" cmpd="sng">
                      <a:solidFill>
                        <a:srgbClr val="9E9E9E"/>
                      </a:solidFill>
                      <a:prstDash val="solid"/>
                      <a:round/>
                      <a:headEnd type="none" w="sm" len="sm"/>
                      <a:tailEnd type="none" w="sm" len="sm"/>
                    </a:lnT>
                  </a:tcPr>
                </a:tc>
                <a:tc>
                  <a:txBody>
                    <a:bodyPr/>
                    <a:lstStyle/>
                    <a:p>
                      <a:pPr marL="0" marR="0" lvl="0" indent="0" algn="l" rtl="0">
                        <a:lnSpc>
                          <a:spcPct val="100000"/>
                        </a:lnSpc>
                        <a:spcBef>
                          <a:spcPts val="0"/>
                        </a:spcBef>
                        <a:spcAft>
                          <a:spcPts val="0"/>
                        </a:spcAft>
                        <a:buClr>
                          <a:srgbClr val="000000"/>
                        </a:buClr>
                        <a:buSzPts val="1600"/>
                        <a:buFont typeface="Arial"/>
                        <a:buNone/>
                      </a:pPr>
                      <a:r>
                        <a:rPr lang="en-US" sz="1600" u="none" strike="noStrike" cap="none" dirty="0"/>
                        <a:t>0.0655</a:t>
                      </a:r>
                      <a:endParaRPr sz="1600" u="none" strike="noStrike" cap="none" dirty="0"/>
                    </a:p>
                  </a:txBody>
                  <a:tcPr marL="91425" marR="91425" marT="91425" marB="91425">
                    <a:lnT w="9525" cap="flat" cmpd="sng">
                      <a:solidFill>
                        <a:srgbClr val="9E9E9E"/>
                      </a:solidFill>
                      <a:prstDash val="solid"/>
                      <a:round/>
                      <a:headEnd type="none" w="sm" len="sm"/>
                      <a:tailEnd type="none" w="sm" len="sm"/>
                    </a:lnT>
                  </a:tcPr>
                </a:tc>
                <a:extLst>
                  <a:ext uri="{0D108BD9-81ED-4DB2-BD59-A6C34878D82A}">
                    <a16:rowId xmlns:a16="http://schemas.microsoft.com/office/drawing/2014/main" val="10001"/>
                  </a:ext>
                </a:extLst>
              </a:tr>
              <a:tr h="627400">
                <a:tc>
                  <a:txBody>
                    <a:bodyPr/>
                    <a:lstStyle/>
                    <a:p>
                      <a:pPr marL="0" marR="0" lvl="0" indent="0" algn="l" rtl="0">
                        <a:lnSpc>
                          <a:spcPct val="100000"/>
                        </a:lnSpc>
                        <a:spcBef>
                          <a:spcPts val="0"/>
                        </a:spcBef>
                        <a:spcAft>
                          <a:spcPts val="0"/>
                        </a:spcAft>
                        <a:buClr>
                          <a:srgbClr val="000000"/>
                        </a:buClr>
                        <a:buSzPts val="1600"/>
                        <a:buFont typeface="Arial"/>
                        <a:buNone/>
                      </a:pPr>
                      <a:r>
                        <a:rPr lang="en-US" sz="1600" u="none" strike="noStrike" cap="none" dirty="0"/>
                        <a:t>2. AI companies only</a:t>
                      </a:r>
                      <a:endParaRPr sz="1600" u="none" strike="noStrike" cap="none" dirty="0"/>
                    </a:p>
                  </a:txBody>
                  <a:tcPr marL="91425" marR="91425" marT="91425" marB="91425"/>
                </a:tc>
                <a:tc>
                  <a:txBody>
                    <a:bodyPr/>
                    <a:lstStyle/>
                    <a:p>
                      <a:pPr marL="0" marR="0" lvl="0" indent="0" algn="l" rtl="0">
                        <a:lnSpc>
                          <a:spcPct val="100000"/>
                        </a:lnSpc>
                        <a:spcBef>
                          <a:spcPts val="0"/>
                        </a:spcBef>
                        <a:spcAft>
                          <a:spcPts val="0"/>
                        </a:spcAft>
                        <a:buClr>
                          <a:srgbClr val="000000"/>
                        </a:buClr>
                        <a:buSzPts val="1600"/>
                        <a:buFont typeface="Arial"/>
                        <a:buNone/>
                      </a:pPr>
                      <a:r>
                        <a:rPr lang="en-US" sz="1600" u="none" strike="noStrike" cap="none" dirty="0"/>
                        <a:t>8.6322</a:t>
                      </a:r>
                      <a:endParaRPr sz="1600" u="none" strike="noStrike" cap="none" dirty="0"/>
                    </a:p>
                  </a:txBody>
                  <a:tcPr marL="91425" marR="91425" marT="91425" marB="91425"/>
                </a:tc>
                <a:tc>
                  <a:txBody>
                    <a:bodyPr/>
                    <a:lstStyle/>
                    <a:p>
                      <a:pPr marL="0" marR="0" lvl="0" indent="0" algn="l" rtl="0">
                        <a:lnSpc>
                          <a:spcPct val="100000"/>
                        </a:lnSpc>
                        <a:spcBef>
                          <a:spcPts val="0"/>
                        </a:spcBef>
                        <a:spcAft>
                          <a:spcPts val="0"/>
                        </a:spcAft>
                        <a:buClr>
                          <a:srgbClr val="000000"/>
                        </a:buClr>
                        <a:buSzPts val="1600"/>
                        <a:buFont typeface="Arial"/>
                        <a:buNone/>
                      </a:pPr>
                      <a:r>
                        <a:rPr lang="en-US" sz="1600" u="none" strike="noStrike" cap="none" dirty="0"/>
                        <a:t>5</a:t>
                      </a:r>
                      <a:endParaRPr sz="1600" u="none" strike="noStrike" cap="none" dirty="0"/>
                    </a:p>
                  </a:txBody>
                  <a:tcPr marL="91425" marR="91425" marT="91425" marB="91425"/>
                </a:tc>
                <a:tc>
                  <a:txBody>
                    <a:bodyPr/>
                    <a:lstStyle/>
                    <a:p>
                      <a:pPr marL="0" marR="0" lvl="0" indent="0" algn="l" rtl="0">
                        <a:lnSpc>
                          <a:spcPct val="100000"/>
                        </a:lnSpc>
                        <a:spcBef>
                          <a:spcPts val="0"/>
                        </a:spcBef>
                        <a:spcAft>
                          <a:spcPts val="0"/>
                        </a:spcAft>
                        <a:buClr>
                          <a:srgbClr val="000000"/>
                        </a:buClr>
                        <a:buSzPts val="1600"/>
                        <a:buFont typeface="Arial"/>
                        <a:buNone/>
                      </a:pPr>
                      <a:r>
                        <a:rPr lang="en-US" sz="1600" u="none" strike="noStrike" cap="none" dirty="0"/>
                        <a:t>35</a:t>
                      </a:r>
                      <a:endParaRPr sz="1600" u="none" strike="noStrike" cap="none" dirty="0"/>
                    </a:p>
                  </a:txBody>
                  <a:tcPr marL="91425" marR="91425" marT="91425" marB="91425"/>
                </a:tc>
                <a:tc>
                  <a:txBody>
                    <a:bodyPr/>
                    <a:lstStyle/>
                    <a:p>
                      <a:pPr marL="0" marR="0" lvl="0" indent="0" algn="l" rtl="0">
                        <a:lnSpc>
                          <a:spcPct val="100000"/>
                        </a:lnSpc>
                        <a:spcBef>
                          <a:spcPts val="0"/>
                        </a:spcBef>
                        <a:spcAft>
                          <a:spcPts val="0"/>
                        </a:spcAft>
                        <a:buClr>
                          <a:srgbClr val="000000"/>
                        </a:buClr>
                        <a:buSzPts val="1600"/>
                        <a:buFont typeface="Arial"/>
                        <a:buNone/>
                      </a:pPr>
                      <a:r>
                        <a:rPr lang="en-US" sz="1600" u="none" strike="noStrike" cap="none" dirty="0"/>
                        <a:t>0.0000</a:t>
                      </a:r>
                      <a:endParaRPr sz="1600" u="none" strike="noStrike" cap="none" dirty="0"/>
                    </a:p>
                  </a:txBody>
                  <a:tcPr marL="91425" marR="91425" marT="91425" marB="91425"/>
                </a:tc>
                <a:extLst>
                  <a:ext uri="{0D108BD9-81ED-4DB2-BD59-A6C34878D82A}">
                    <a16:rowId xmlns:a16="http://schemas.microsoft.com/office/drawing/2014/main" val="10002"/>
                  </a:ext>
                </a:extLst>
              </a:tr>
            </a:tbl>
          </a:graphicData>
        </a:graphic>
      </p:graphicFrame>
      <p:sp>
        <p:nvSpPr>
          <p:cNvPr id="223" name="Google Shape;223;g2e62b4b96fb_0_0"/>
          <p:cNvSpPr txBox="1">
            <a:spLocks noGrp="1"/>
          </p:cNvSpPr>
          <p:nvPr>
            <p:ph type="sldNum" idx="12"/>
          </p:nvPr>
        </p:nvSpPr>
        <p:spPr>
          <a:xfrm>
            <a:off x="119600" y="6356375"/>
            <a:ext cx="4104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16</a:t>
            </a:fld>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g273aabd9b20_0_0"/>
          <p:cNvSpPr txBox="1">
            <a:spLocks noGrp="1"/>
          </p:cNvSpPr>
          <p:nvPr>
            <p:ph type="title"/>
          </p:nvPr>
        </p:nvSpPr>
        <p:spPr>
          <a:xfrm>
            <a:off x="530000" y="468400"/>
            <a:ext cx="11225050" cy="6828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Arial"/>
              <a:buNone/>
            </a:pPr>
            <a:r>
              <a:rPr lang="en-US" b="1" dirty="0"/>
              <a:t>Statistical Test #2: Post-hoc Pairwise T-Tests</a:t>
            </a:r>
            <a:endParaRPr b="1" dirty="0"/>
          </a:p>
        </p:txBody>
      </p:sp>
      <p:sp>
        <p:nvSpPr>
          <p:cNvPr id="229" name="Google Shape;229;g273aabd9b20_0_0"/>
          <p:cNvSpPr txBox="1">
            <a:spLocks noGrp="1"/>
          </p:cNvSpPr>
          <p:nvPr>
            <p:ph type="body" idx="1"/>
          </p:nvPr>
        </p:nvSpPr>
        <p:spPr>
          <a:xfrm>
            <a:off x="559120" y="1151200"/>
            <a:ext cx="11195929" cy="5372925"/>
          </a:xfrm>
          <a:prstGeom prst="rect">
            <a:avLst/>
          </a:prstGeom>
          <a:solidFill>
            <a:srgbClr val="F7DBB9"/>
          </a:solidFill>
          <a:ln>
            <a:noFill/>
          </a:ln>
        </p:spPr>
        <p:txBody>
          <a:bodyPr spcFirstLastPara="1" wrap="square" lIns="91425" tIns="45700" rIns="91425" bIns="45700" anchor="t" anchorCtr="0">
            <a:normAutofit/>
          </a:bodyPr>
          <a:lstStyle/>
          <a:p>
            <a:pPr marL="228600" lvl="0" indent="0" algn="l" rtl="0">
              <a:lnSpc>
                <a:spcPct val="125000"/>
              </a:lnSpc>
              <a:spcBef>
                <a:spcPts val="1000"/>
              </a:spcBef>
              <a:spcAft>
                <a:spcPts val="0"/>
              </a:spcAft>
              <a:buSzPts val="1800"/>
              <a:buNone/>
            </a:pPr>
            <a:endParaRPr sz="3400" b="1" dirty="0">
              <a:solidFill>
                <a:schemeClr val="dk1"/>
              </a:solidFill>
            </a:endParaRPr>
          </a:p>
          <a:p>
            <a:pPr marL="228600" lvl="0" indent="0" algn="l" rtl="0">
              <a:lnSpc>
                <a:spcPct val="125000"/>
              </a:lnSpc>
              <a:spcBef>
                <a:spcPts val="1000"/>
              </a:spcBef>
              <a:spcAft>
                <a:spcPts val="0"/>
              </a:spcAft>
              <a:buSzPts val="1800"/>
              <a:buNone/>
            </a:pPr>
            <a:endParaRPr dirty="0">
              <a:solidFill>
                <a:schemeClr val="dk1"/>
              </a:solidFill>
            </a:endParaRPr>
          </a:p>
          <a:p>
            <a:pPr marL="228600" lvl="0" indent="0" algn="l" rtl="0">
              <a:lnSpc>
                <a:spcPct val="125000"/>
              </a:lnSpc>
              <a:spcBef>
                <a:spcPts val="1000"/>
              </a:spcBef>
              <a:spcAft>
                <a:spcPts val="0"/>
              </a:spcAft>
              <a:buSzPts val="1800"/>
              <a:buNone/>
            </a:pPr>
            <a:endParaRPr dirty="0"/>
          </a:p>
        </p:txBody>
      </p:sp>
      <p:sp>
        <p:nvSpPr>
          <p:cNvPr id="230" name="Google Shape;230;g273aabd9b20_0_0"/>
          <p:cNvSpPr/>
          <p:nvPr/>
        </p:nvSpPr>
        <p:spPr>
          <a:xfrm>
            <a:off x="0" y="0"/>
            <a:ext cx="12192000" cy="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1800"/>
              <a:buFont typeface="Arial"/>
              <a:buChar char="•"/>
            </a:pPr>
            <a:r>
              <a:rPr lang="en-US" sz="1800" b="0" i="0" u="none" strike="noStrike" cap="none" dirty="0">
                <a:solidFill>
                  <a:schemeClr val="lt1"/>
                </a:solidFill>
                <a:latin typeface="Arial"/>
                <a:ea typeface="Arial"/>
                <a:cs typeface="Arial"/>
                <a:sym typeface="Arial"/>
              </a:rPr>
              <a:t>Daily Return=Closing Price YesterdayClosing Price Today−Closing Price Yesterday​</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lt1"/>
              </a:buClr>
              <a:buSzPts val="1800"/>
              <a:buFont typeface="Avenir"/>
              <a:buNone/>
            </a:pPr>
            <a:endParaRPr sz="1800" b="0" i="0" u="none" strike="noStrike" cap="none" dirty="0">
              <a:solidFill>
                <a:schemeClr val="lt1"/>
              </a:solidFill>
              <a:latin typeface="Arial"/>
              <a:ea typeface="Arial"/>
              <a:cs typeface="Arial"/>
              <a:sym typeface="Arial"/>
            </a:endParaRPr>
          </a:p>
        </p:txBody>
      </p:sp>
      <p:sp>
        <p:nvSpPr>
          <p:cNvPr id="231" name="Google Shape;231;g273aabd9b20_0_0"/>
          <p:cNvSpPr txBox="1"/>
          <p:nvPr/>
        </p:nvSpPr>
        <p:spPr>
          <a:xfrm>
            <a:off x="1216152" y="3621024"/>
            <a:ext cx="9445614" cy="2527988"/>
          </a:xfrm>
          <a:prstGeom prst="rect">
            <a:avLst/>
          </a:prstGeom>
          <a:solidFill>
            <a:srgbClr val="F7DBB9"/>
          </a:solidFill>
          <a:ln>
            <a:noFill/>
          </a:ln>
        </p:spPr>
        <p:txBody>
          <a:bodyPr spcFirstLastPara="1" wrap="square" lIns="91425" tIns="91425" rIns="91425" bIns="91425" anchor="t" anchorCtr="0">
            <a:noAutofit/>
          </a:bodyPr>
          <a:lstStyle/>
          <a:p>
            <a:pPr marL="0" marR="0" lvl="0" indent="0" algn="l" rtl="0">
              <a:lnSpc>
                <a:spcPct val="115000"/>
              </a:lnSpc>
              <a:spcBef>
                <a:spcPts val="1200"/>
              </a:spcBef>
              <a:spcAft>
                <a:spcPts val="0"/>
              </a:spcAft>
              <a:buClr>
                <a:srgbClr val="000000"/>
              </a:buClr>
              <a:buSzPts val="1700"/>
              <a:buFont typeface="Arial"/>
              <a:buNone/>
            </a:pPr>
            <a:r>
              <a:rPr lang="en-US" sz="1700" b="1" i="0" u="sng" strike="noStrike" cap="none" dirty="0">
                <a:solidFill>
                  <a:schemeClr val="dk1"/>
                </a:solidFill>
                <a:latin typeface="Arial"/>
                <a:ea typeface="Arial"/>
                <a:cs typeface="Arial"/>
                <a:sym typeface="Arial"/>
              </a:rPr>
              <a:t>Post-hoc pairwise t-tests</a:t>
            </a:r>
            <a:r>
              <a:rPr lang="en-US" sz="1700" b="0" i="0" u="none" strike="noStrike" cap="none" dirty="0">
                <a:solidFill>
                  <a:schemeClr val="dk1"/>
                </a:solidFill>
                <a:latin typeface="Arial"/>
                <a:ea typeface="Arial"/>
                <a:cs typeface="Arial"/>
                <a:sym typeface="Arial"/>
              </a:rPr>
              <a:t> are performed after a significant ANOVA test to see which mean pairs are driving the differences found among the groups.</a:t>
            </a:r>
            <a:endParaRPr sz="1700" b="0" i="0" u="none" strike="noStrike" cap="none" dirty="0">
              <a:solidFill>
                <a:schemeClr val="dk1"/>
              </a:solidFill>
              <a:latin typeface="Arial"/>
              <a:ea typeface="Arial"/>
              <a:cs typeface="Arial"/>
              <a:sym typeface="Arial"/>
            </a:endParaRPr>
          </a:p>
          <a:p>
            <a:pPr marL="0" marR="0" lvl="0" indent="0" algn="l" rtl="0">
              <a:lnSpc>
                <a:spcPct val="115000"/>
              </a:lnSpc>
              <a:spcBef>
                <a:spcPts val="1200"/>
              </a:spcBef>
              <a:spcAft>
                <a:spcPts val="0"/>
              </a:spcAft>
              <a:buClr>
                <a:srgbClr val="000000"/>
              </a:buClr>
              <a:buSzPts val="1700"/>
              <a:buFont typeface="Arial"/>
              <a:buNone/>
            </a:pPr>
            <a:r>
              <a:rPr lang="en-US" sz="1700" b="0" i="0" u="none" strike="noStrike" cap="none" dirty="0">
                <a:solidFill>
                  <a:schemeClr val="dk1"/>
                </a:solidFill>
                <a:latin typeface="Arial"/>
                <a:ea typeface="Arial"/>
                <a:cs typeface="Arial"/>
                <a:sym typeface="Arial"/>
              </a:rPr>
              <a:t>A </a:t>
            </a:r>
            <a:r>
              <a:rPr lang="en-US" sz="1700" b="1" i="0" u="sng" strike="noStrike" cap="none" dirty="0">
                <a:solidFill>
                  <a:schemeClr val="dk1"/>
                </a:solidFill>
                <a:latin typeface="Arial"/>
                <a:ea typeface="Arial"/>
                <a:cs typeface="Arial"/>
                <a:sym typeface="Arial"/>
              </a:rPr>
              <a:t>Bonferroni</a:t>
            </a:r>
            <a:r>
              <a:rPr lang="en-US" sz="1700" b="0" i="0" u="none" strike="noStrike" cap="none" dirty="0">
                <a:solidFill>
                  <a:schemeClr val="dk1"/>
                </a:solidFill>
                <a:latin typeface="Arial"/>
                <a:ea typeface="Arial"/>
                <a:cs typeface="Arial"/>
                <a:sym typeface="Arial"/>
              </a:rPr>
              <a:t> adjustment is used to test for multiple comparisons, a necessary p-value adjustment when performing multiple tests. </a:t>
            </a:r>
            <a:endParaRPr sz="1700" b="0" i="0" u="none" strike="noStrike" cap="none" dirty="0">
              <a:solidFill>
                <a:schemeClr val="dk1"/>
              </a:solidFill>
              <a:latin typeface="Arial"/>
              <a:ea typeface="Arial"/>
              <a:cs typeface="Arial"/>
              <a:sym typeface="Arial"/>
            </a:endParaRPr>
          </a:p>
          <a:p>
            <a:pPr marL="457200" marR="0" lvl="0" indent="-342900" algn="l" rtl="0">
              <a:lnSpc>
                <a:spcPct val="115000"/>
              </a:lnSpc>
              <a:spcBef>
                <a:spcPts val="1200"/>
              </a:spcBef>
              <a:spcAft>
                <a:spcPts val="0"/>
              </a:spcAft>
              <a:buClr>
                <a:schemeClr val="dk1"/>
              </a:buClr>
              <a:buSzPts val="1800"/>
              <a:buFont typeface="Avenir"/>
              <a:buChar char="●"/>
            </a:pPr>
            <a:r>
              <a:rPr lang="en-US" sz="1700" b="0" i="0" u="none" strike="noStrike" cap="none" dirty="0">
                <a:solidFill>
                  <a:schemeClr val="dk1"/>
                </a:solidFill>
                <a:latin typeface="Arial"/>
                <a:ea typeface="Arial"/>
                <a:cs typeface="Arial"/>
                <a:sym typeface="Arial"/>
              </a:rPr>
              <a:t>The t-test pairs showing a significant mean between 2019-2024 are between NVDA and AMZN and then NVDA and META. </a:t>
            </a:r>
            <a:endParaRPr sz="1700" b="0" i="0" u="none" strike="noStrike" cap="none" dirty="0">
              <a:solidFill>
                <a:schemeClr val="dk1"/>
              </a:solidFill>
              <a:latin typeface="Arial"/>
              <a:ea typeface="Arial"/>
              <a:cs typeface="Arial"/>
              <a:sym typeface="Arial"/>
            </a:endParaRPr>
          </a:p>
          <a:p>
            <a:pPr marL="457200" marR="0" lvl="0" indent="0" algn="l" rtl="0">
              <a:lnSpc>
                <a:spcPct val="115000"/>
              </a:lnSpc>
              <a:spcBef>
                <a:spcPts val="1200"/>
              </a:spcBef>
              <a:spcAft>
                <a:spcPts val="0"/>
              </a:spcAft>
              <a:buClr>
                <a:srgbClr val="000000"/>
              </a:buClr>
              <a:buSzPts val="1800"/>
              <a:buFont typeface="Arial"/>
              <a:buNone/>
            </a:pPr>
            <a:endParaRPr sz="1800" b="0" i="0" u="none" strike="noStrike" cap="none" dirty="0">
              <a:solidFill>
                <a:schemeClr val="dk1"/>
              </a:solidFill>
              <a:latin typeface="Avenir"/>
              <a:ea typeface="Avenir"/>
              <a:cs typeface="Avenir"/>
              <a:sym typeface="Avenir"/>
            </a:endParaRPr>
          </a:p>
          <a:p>
            <a:pPr marL="0" marR="0" lvl="0" indent="0" algn="l" rtl="0">
              <a:lnSpc>
                <a:spcPct val="115000"/>
              </a:lnSpc>
              <a:spcBef>
                <a:spcPts val="1200"/>
              </a:spcBef>
              <a:spcAft>
                <a:spcPts val="1200"/>
              </a:spcAft>
              <a:buClr>
                <a:srgbClr val="000000"/>
              </a:buClr>
              <a:buSzPts val="1800"/>
              <a:buFont typeface="Arial"/>
              <a:buNone/>
            </a:pPr>
            <a:endParaRPr sz="1800" b="0" i="0" u="none" strike="noStrike" cap="none" dirty="0">
              <a:solidFill>
                <a:schemeClr val="dk1"/>
              </a:solidFill>
              <a:latin typeface="Avenir"/>
              <a:ea typeface="Avenir"/>
              <a:cs typeface="Avenir"/>
              <a:sym typeface="Avenir"/>
            </a:endParaRPr>
          </a:p>
        </p:txBody>
      </p:sp>
      <p:graphicFrame>
        <p:nvGraphicFramePr>
          <p:cNvPr id="232" name="Google Shape;232;g273aabd9b20_0_0"/>
          <p:cNvGraphicFramePr/>
          <p:nvPr/>
        </p:nvGraphicFramePr>
        <p:xfrm>
          <a:off x="1216152" y="1526312"/>
          <a:ext cx="8878825" cy="1980300"/>
        </p:xfrm>
        <a:graphic>
          <a:graphicData uri="http://schemas.openxmlformats.org/drawingml/2006/table">
            <a:tbl>
              <a:tblPr>
                <a:noFill/>
                <a:tableStyleId>{BA8FE06A-5868-468F-BDCE-4270FCA0F0C2}</a:tableStyleId>
              </a:tblPr>
              <a:tblGrid>
                <a:gridCol w="3191250">
                  <a:extLst>
                    <a:ext uri="{9D8B030D-6E8A-4147-A177-3AD203B41FA5}">
                      <a16:colId xmlns:a16="http://schemas.microsoft.com/office/drawing/2014/main" val="20000"/>
                    </a:ext>
                  </a:extLst>
                </a:gridCol>
                <a:gridCol w="3081525">
                  <a:extLst>
                    <a:ext uri="{9D8B030D-6E8A-4147-A177-3AD203B41FA5}">
                      <a16:colId xmlns:a16="http://schemas.microsoft.com/office/drawing/2014/main" val="20001"/>
                    </a:ext>
                  </a:extLst>
                </a:gridCol>
                <a:gridCol w="2606050">
                  <a:extLst>
                    <a:ext uri="{9D8B030D-6E8A-4147-A177-3AD203B41FA5}">
                      <a16:colId xmlns:a16="http://schemas.microsoft.com/office/drawing/2014/main" val="20002"/>
                    </a:ext>
                  </a:extLst>
                </a:gridCol>
              </a:tblGrid>
              <a:tr h="660100">
                <a:tc>
                  <a:txBody>
                    <a:bodyPr/>
                    <a:lstStyle/>
                    <a:p>
                      <a:pPr marL="0" marR="0" lvl="0" indent="0" algn="l" rtl="0">
                        <a:lnSpc>
                          <a:spcPct val="100000"/>
                        </a:lnSpc>
                        <a:spcBef>
                          <a:spcPts val="0"/>
                        </a:spcBef>
                        <a:spcAft>
                          <a:spcPts val="0"/>
                        </a:spcAft>
                        <a:buClr>
                          <a:srgbClr val="000000"/>
                        </a:buClr>
                        <a:buSzPts val="1700"/>
                        <a:buFont typeface="Arial"/>
                        <a:buNone/>
                      </a:pPr>
                      <a:r>
                        <a:rPr lang="en-US" sz="1700" u="none" strike="noStrike" cap="none" dirty="0"/>
                        <a:t>Pairwise Post-hoc Tests</a:t>
                      </a:r>
                      <a:endParaRPr sz="1700" u="none" strike="noStrike" cap="none" dirty="0"/>
                    </a:p>
                  </a:txBody>
                  <a:tcPr marL="91425" marR="91425" marT="91425" marB="91425"/>
                </a:tc>
                <a:tc>
                  <a:txBody>
                    <a:bodyPr/>
                    <a:lstStyle/>
                    <a:p>
                      <a:pPr marL="0" marR="0" lvl="0" indent="0" algn="l" rtl="0">
                        <a:lnSpc>
                          <a:spcPct val="100000"/>
                        </a:lnSpc>
                        <a:spcBef>
                          <a:spcPts val="0"/>
                        </a:spcBef>
                        <a:spcAft>
                          <a:spcPts val="0"/>
                        </a:spcAft>
                        <a:buClr>
                          <a:srgbClr val="000000"/>
                        </a:buClr>
                        <a:buSzPts val="1700"/>
                        <a:buFont typeface="Arial"/>
                        <a:buNone/>
                      </a:pPr>
                      <a:r>
                        <a:rPr lang="en-US" sz="1700" u="none" strike="noStrike" cap="none" dirty="0"/>
                        <a:t>T-Test statistic</a:t>
                      </a:r>
                      <a:endParaRPr sz="1700" u="none" strike="noStrike" cap="none" dirty="0"/>
                    </a:p>
                  </a:txBody>
                  <a:tcPr marL="91425" marR="91425" marT="91425" marB="91425"/>
                </a:tc>
                <a:tc>
                  <a:txBody>
                    <a:bodyPr/>
                    <a:lstStyle/>
                    <a:p>
                      <a:pPr marL="0" marR="0" lvl="0" indent="0" algn="l" rtl="0">
                        <a:lnSpc>
                          <a:spcPct val="100000"/>
                        </a:lnSpc>
                        <a:spcBef>
                          <a:spcPts val="0"/>
                        </a:spcBef>
                        <a:spcAft>
                          <a:spcPts val="0"/>
                        </a:spcAft>
                        <a:buClr>
                          <a:srgbClr val="000000"/>
                        </a:buClr>
                        <a:buSzPts val="1700"/>
                        <a:buFont typeface="Arial"/>
                        <a:buNone/>
                      </a:pPr>
                      <a:r>
                        <a:rPr lang="en-US" sz="1700" u="none" strike="noStrike" cap="none" dirty="0">
                          <a:solidFill>
                            <a:schemeClr val="dk1"/>
                          </a:solidFill>
                        </a:rPr>
                        <a:t>P-Value</a:t>
                      </a:r>
                      <a:endParaRPr sz="1700" u="none" strike="noStrike" cap="none" dirty="0"/>
                    </a:p>
                  </a:txBody>
                  <a:tcPr marL="91425" marR="91425" marT="91425" marB="91425"/>
                </a:tc>
                <a:extLst>
                  <a:ext uri="{0D108BD9-81ED-4DB2-BD59-A6C34878D82A}">
                    <a16:rowId xmlns:a16="http://schemas.microsoft.com/office/drawing/2014/main" val="10000"/>
                  </a:ext>
                </a:extLst>
              </a:tr>
              <a:tr h="660100">
                <a:tc>
                  <a:txBody>
                    <a:bodyPr/>
                    <a:lstStyle/>
                    <a:p>
                      <a:pPr marL="0" marR="0" lvl="0" indent="0" algn="l" rtl="0">
                        <a:lnSpc>
                          <a:spcPct val="100000"/>
                        </a:lnSpc>
                        <a:spcBef>
                          <a:spcPts val="0"/>
                        </a:spcBef>
                        <a:spcAft>
                          <a:spcPts val="0"/>
                        </a:spcAft>
                        <a:buClr>
                          <a:srgbClr val="000000"/>
                        </a:buClr>
                        <a:buSzPts val="1700"/>
                        <a:buFont typeface="Arial"/>
                        <a:buNone/>
                      </a:pPr>
                      <a:r>
                        <a:rPr lang="en-US" sz="1700" u="none" strike="noStrike" cap="none" dirty="0"/>
                        <a:t>AMZN &amp; NVDA</a:t>
                      </a:r>
                      <a:endParaRPr sz="1700" u="none" strike="noStrike" cap="none" dirty="0"/>
                    </a:p>
                  </a:txBody>
                  <a:tcPr marL="91425" marR="91425" marT="91425" marB="91425"/>
                </a:tc>
                <a:tc>
                  <a:txBody>
                    <a:bodyPr/>
                    <a:lstStyle/>
                    <a:p>
                      <a:pPr marL="0" marR="0" lvl="0" indent="0" algn="l" rtl="0">
                        <a:lnSpc>
                          <a:spcPct val="100000"/>
                        </a:lnSpc>
                        <a:spcBef>
                          <a:spcPts val="0"/>
                        </a:spcBef>
                        <a:spcAft>
                          <a:spcPts val="0"/>
                        </a:spcAft>
                        <a:buClr>
                          <a:srgbClr val="000000"/>
                        </a:buClr>
                        <a:buSzPts val="1700"/>
                        <a:buFont typeface="Arial"/>
                        <a:buNone/>
                      </a:pPr>
                      <a:r>
                        <a:rPr lang="en-US" sz="1700" u="none" strike="noStrike" cap="none" dirty="0"/>
                        <a:t>-2.8266</a:t>
                      </a:r>
                      <a:endParaRPr sz="1700" u="none" strike="noStrike" cap="none" dirty="0"/>
                    </a:p>
                  </a:txBody>
                  <a:tcPr marL="91425" marR="91425" marT="91425" marB="91425"/>
                </a:tc>
                <a:tc>
                  <a:txBody>
                    <a:bodyPr/>
                    <a:lstStyle/>
                    <a:p>
                      <a:pPr marL="0" marR="0" lvl="0" indent="0" algn="l" rtl="0">
                        <a:lnSpc>
                          <a:spcPct val="100000"/>
                        </a:lnSpc>
                        <a:spcBef>
                          <a:spcPts val="0"/>
                        </a:spcBef>
                        <a:spcAft>
                          <a:spcPts val="0"/>
                        </a:spcAft>
                        <a:buClr>
                          <a:srgbClr val="000000"/>
                        </a:buClr>
                        <a:buSzPts val="1700"/>
                        <a:buFont typeface="Arial"/>
                        <a:buNone/>
                      </a:pPr>
                      <a:r>
                        <a:rPr lang="en-US" sz="1700" u="none" strike="noStrike" cap="none" dirty="0"/>
                        <a:t>0.0368</a:t>
                      </a:r>
                      <a:endParaRPr sz="1700" u="none" strike="noStrike" cap="none" dirty="0"/>
                    </a:p>
                  </a:txBody>
                  <a:tcPr marL="91425" marR="91425" marT="91425" marB="91425"/>
                </a:tc>
                <a:extLst>
                  <a:ext uri="{0D108BD9-81ED-4DB2-BD59-A6C34878D82A}">
                    <a16:rowId xmlns:a16="http://schemas.microsoft.com/office/drawing/2014/main" val="10001"/>
                  </a:ext>
                </a:extLst>
              </a:tr>
              <a:tr h="660100">
                <a:tc>
                  <a:txBody>
                    <a:bodyPr/>
                    <a:lstStyle/>
                    <a:p>
                      <a:pPr marL="0" marR="0" lvl="0" indent="0" algn="l" rtl="0">
                        <a:lnSpc>
                          <a:spcPct val="100000"/>
                        </a:lnSpc>
                        <a:spcBef>
                          <a:spcPts val="0"/>
                        </a:spcBef>
                        <a:spcAft>
                          <a:spcPts val="0"/>
                        </a:spcAft>
                        <a:buClr>
                          <a:srgbClr val="000000"/>
                        </a:buClr>
                        <a:buSzPts val="1700"/>
                        <a:buFont typeface="Arial"/>
                        <a:buNone/>
                      </a:pPr>
                      <a:r>
                        <a:rPr lang="en-US" sz="1700" u="none" strike="noStrike" cap="none" dirty="0"/>
                        <a:t>META &amp; NVDA</a:t>
                      </a:r>
                      <a:endParaRPr sz="1700" u="none" strike="noStrike" cap="none" dirty="0"/>
                    </a:p>
                  </a:txBody>
                  <a:tcPr marL="91425" marR="91425" marT="91425" marB="91425"/>
                </a:tc>
                <a:tc>
                  <a:txBody>
                    <a:bodyPr/>
                    <a:lstStyle/>
                    <a:p>
                      <a:pPr marL="0" marR="0" lvl="0" indent="0" algn="l" rtl="0">
                        <a:lnSpc>
                          <a:spcPct val="100000"/>
                        </a:lnSpc>
                        <a:spcBef>
                          <a:spcPts val="0"/>
                        </a:spcBef>
                        <a:spcAft>
                          <a:spcPts val="0"/>
                        </a:spcAft>
                        <a:buClr>
                          <a:srgbClr val="000000"/>
                        </a:buClr>
                        <a:buSzPts val="1700"/>
                        <a:buFont typeface="Arial"/>
                        <a:buNone/>
                      </a:pPr>
                      <a:r>
                        <a:rPr lang="en-US" sz="1700" u="none" strike="noStrike" cap="none" dirty="0"/>
                        <a:t>-2.9126</a:t>
                      </a:r>
                      <a:endParaRPr sz="1700" u="none" strike="noStrike" cap="none" dirty="0"/>
                    </a:p>
                  </a:txBody>
                  <a:tcPr marL="91425" marR="91425" marT="91425" marB="91425"/>
                </a:tc>
                <a:tc>
                  <a:txBody>
                    <a:bodyPr/>
                    <a:lstStyle/>
                    <a:p>
                      <a:pPr marL="0" marR="0" lvl="0" indent="0" algn="l" rtl="0">
                        <a:lnSpc>
                          <a:spcPct val="100000"/>
                        </a:lnSpc>
                        <a:spcBef>
                          <a:spcPts val="0"/>
                        </a:spcBef>
                        <a:spcAft>
                          <a:spcPts val="0"/>
                        </a:spcAft>
                        <a:buClr>
                          <a:srgbClr val="000000"/>
                        </a:buClr>
                        <a:buSzPts val="1700"/>
                        <a:buFont typeface="Arial"/>
                        <a:buNone/>
                      </a:pPr>
                      <a:r>
                        <a:rPr lang="en-US" sz="1700" u="none" strike="noStrike" cap="none" dirty="0"/>
                        <a:t>0.0332</a:t>
                      </a:r>
                      <a:endParaRPr sz="1700" u="none" strike="noStrike" cap="none" dirty="0"/>
                    </a:p>
                  </a:txBody>
                  <a:tcPr marL="91425" marR="91425" marT="91425" marB="91425"/>
                </a:tc>
                <a:extLst>
                  <a:ext uri="{0D108BD9-81ED-4DB2-BD59-A6C34878D82A}">
                    <a16:rowId xmlns:a16="http://schemas.microsoft.com/office/drawing/2014/main" val="10002"/>
                  </a:ext>
                </a:extLst>
              </a:tr>
            </a:tbl>
          </a:graphicData>
        </a:graphic>
      </p:graphicFrame>
      <p:sp>
        <p:nvSpPr>
          <p:cNvPr id="233" name="Google Shape;233;g273aabd9b20_0_0"/>
          <p:cNvSpPr txBox="1">
            <a:spLocks noGrp="1"/>
          </p:cNvSpPr>
          <p:nvPr>
            <p:ph type="sldNum" idx="12"/>
          </p:nvPr>
        </p:nvSpPr>
        <p:spPr>
          <a:xfrm>
            <a:off x="119600" y="6356375"/>
            <a:ext cx="4104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17</a:t>
            </a:fld>
            <a:endParaRP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g273aabd9b20_0_8"/>
          <p:cNvSpPr txBox="1">
            <a:spLocks noGrp="1"/>
          </p:cNvSpPr>
          <p:nvPr>
            <p:ph type="title"/>
          </p:nvPr>
        </p:nvSpPr>
        <p:spPr>
          <a:xfrm>
            <a:off x="905250" y="468400"/>
            <a:ext cx="10849800" cy="6828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Arial"/>
              <a:buNone/>
            </a:pPr>
            <a:endParaRPr dirty="0"/>
          </a:p>
        </p:txBody>
      </p:sp>
      <p:sp>
        <p:nvSpPr>
          <p:cNvPr id="239" name="Google Shape;239;g273aabd9b20_0_8"/>
          <p:cNvSpPr txBox="1">
            <a:spLocks noGrp="1"/>
          </p:cNvSpPr>
          <p:nvPr>
            <p:ph type="body" idx="1"/>
          </p:nvPr>
        </p:nvSpPr>
        <p:spPr>
          <a:xfrm>
            <a:off x="73400" y="63000"/>
            <a:ext cx="12192000" cy="6732000"/>
          </a:xfrm>
          <a:prstGeom prst="rect">
            <a:avLst/>
          </a:prstGeom>
          <a:solidFill>
            <a:srgbClr val="F7DBB9"/>
          </a:solidFill>
          <a:ln>
            <a:noFill/>
          </a:ln>
        </p:spPr>
        <p:txBody>
          <a:bodyPr spcFirstLastPara="1" wrap="square" lIns="91425" tIns="45700" rIns="91425" bIns="45700" anchor="t" anchorCtr="0">
            <a:normAutofit/>
          </a:bodyPr>
          <a:lstStyle/>
          <a:p>
            <a:pPr marL="228600" lvl="0" indent="0" algn="l" rtl="0">
              <a:lnSpc>
                <a:spcPct val="125000"/>
              </a:lnSpc>
              <a:spcBef>
                <a:spcPts val="1000"/>
              </a:spcBef>
              <a:spcAft>
                <a:spcPts val="0"/>
              </a:spcAft>
              <a:buSzPts val="1800"/>
              <a:buNone/>
            </a:pPr>
            <a:endParaRPr sz="3400" b="1" dirty="0">
              <a:solidFill>
                <a:schemeClr val="dk1"/>
              </a:solidFill>
            </a:endParaRPr>
          </a:p>
          <a:p>
            <a:pPr marL="228600" lvl="0" indent="0" algn="l" rtl="0">
              <a:lnSpc>
                <a:spcPct val="125000"/>
              </a:lnSpc>
              <a:spcBef>
                <a:spcPts val="1000"/>
              </a:spcBef>
              <a:spcAft>
                <a:spcPts val="0"/>
              </a:spcAft>
              <a:buSzPts val="1800"/>
              <a:buNone/>
            </a:pPr>
            <a:endParaRPr dirty="0">
              <a:solidFill>
                <a:schemeClr val="dk1"/>
              </a:solidFill>
            </a:endParaRPr>
          </a:p>
          <a:p>
            <a:pPr marL="228600" lvl="0" indent="0" algn="l" rtl="0">
              <a:lnSpc>
                <a:spcPct val="125000"/>
              </a:lnSpc>
              <a:spcBef>
                <a:spcPts val="1000"/>
              </a:spcBef>
              <a:spcAft>
                <a:spcPts val="0"/>
              </a:spcAft>
              <a:buSzPts val="1800"/>
              <a:buNone/>
            </a:pPr>
            <a:endParaRPr dirty="0"/>
          </a:p>
        </p:txBody>
      </p:sp>
      <p:sp>
        <p:nvSpPr>
          <p:cNvPr id="240" name="Google Shape;240;g273aabd9b20_0_8"/>
          <p:cNvSpPr/>
          <p:nvPr/>
        </p:nvSpPr>
        <p:spPr>
          <a:xfrm>
            <a:off x="0" y="0"/>
            <a:ext cx="12192000" cy="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1800"/>
              <a:buFont typeface="Arial"/>
              <a:buChar char="•"/>
            </a:pPr>
            <a:r>
              <a:rPr lang="en-US" sz="1800" b="0" i="0" u="none" strike="noStrike" cap="none" dirty="0">
                <a:solidFill>
                  <a:schemeClr val="lt1"/>
                </a:solidFill>
                <a:latin typeface="Arial"/>
                <a:ea typeface="Arial"/>
                <a:cs typeface="Arial"/>
                <a:sym typeface="Arial"/>
              </a:rPr>
              <a:t>Daily Return=Closing Price YesterdayClosing Price Today−Closing Price Yesterday​</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lt1"/>
              </a:buClr>
              <a:buSzPts val="1800"/>
              <a:buFont typeface="Avenir"/>
              <a:buNone/>
            </a:pPr>
            <a:endParaRPr sz="1800" b="0" i="0" u="none" strike="noStrike" cap="none" dirty="0">
              <a:solidFill>
                <a:schemeClr val="lt1"/>
              </a:solidFill>
              <a:latin typeface="Arial"/>
              <a:ea typeface="Arial"/>
              <a:cs typeface="Arial"/>
              <a:sym typeface="Arial"/>
            </a:endParaRPr>
          </a:p>
        </p:txBody>
      </p:sp>
      <p:pic>
        <p:nvPicPr>
          <p:cNvPr id="241" name="Google Shape;241;g273aabd9b20_0_8"/>
          <p:cNvPicPr preferRelativeResize="0"/>
          <p:nvPr/>
        </p:nvPicPr>
        <p:blipFill rotWithShape="1">
          <a:blip r:embed="rId3">
            <a:alphaModFix/>
          </a:blip>
          <a:srcRect/>
          <a:stretch/>
        </p:blipFill>
        <p:spPr>
          <a:xfrm>
            <a:off x="713232" y="164592"/>
            <a:ext cx="11041827" cy="6419633"/>
          </a:xfrm>
          <a:prstGeom prst="rect">
            <a:avLst/>
          </a:prstGeom>
          <a:noFill/>
          <a:ln>
            <a:noFill/>
          </a:ln>
        </p:spPr>
      </p:pic>
      <p:sp>
        <p:nvSpPr>
          <p:cNvPr id="242" name="Google Shape;242;g273aabd9b20_0_8"/>
          <p:cNvSpPr txBox="1">
            <a:spLocks noGrp="1"/>
          </p:cNvSpPr>
          <p:nvPr>
            <p:ph type="sldNum" idx="12"/>
          </p:nvPr>
        </p:nvSpPr>
        <p:spPr>
          <a:xfrm>
            <a:off x="119600" y="6356375"/>
            <a:ext cx="3783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18</a:t>
            </a:fld>
            <a:endParaRP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g273aabd9b20_0_40"/>
          <p:cNvSpPr txBox="1">
            <a:spLocks noGrp="1"/>
          </p:cNvSpPr>
          <p:nvPr>
            <p:ph type="title"/>
          </p:nvPr>
        </p:nvSpPr>
        <p:spPr>
          <a:xfrm>
            <a:off x="905250" y="468400"/>
            <a:ext cx="10849800" cy="6828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Arial"/>
              <a:buNone/>
            </a:pPr>
            <a:endParaRPr dirty="0"/>
          </a:p>
        </p:txBody>
      </p:sp>
      <p:sp>
        <p:nvSpPr>
          <p:cNvPr id="248" name="Google Shape;248;g273aabd9b20_0_40"/>
          <p:cNvSpPr txBox="1">
            <a:spLocks noGrp="1"/>
          </p:cNvSpPr>
          <p:nvPr>
            <p:ph type="body" idx="1"/>
          </p:nvPr>
        </p:nvSpPr>
        <p:spPr>
          <a:xfrm>
            <a:off x="73400" y="63000"/>
            <a:ext cx="12192000" cy="6732000"/>
          </a:xfrm>
          <a:prstGeom prst="rect">
            <a:avLst/>
          </a:prstGeom>
          <a:solidFill>
            <a:srgbClr val="F7DBB9"/>
          </a:solidFill>
          <a:ln>
            <a:noFill/>
          </a:ln>
        </p:spPr>
        <p:txBody>
          <a:bodyPr spcFirstLastPara="1" wrap="square" lIns="91425" tIns="45700" rIns="91425" bIns="45700" anchor="t" anchorCtr="0">
            <a:normAutofit/>
          </a:bodyPr>
          <a:lstStyle/>
          <a:p>
            <a:pPr marL="228600" lvl="0" indent="0" algn="l" rtl="0">
              <a:lnSpc>
                <a:spcPct val="125000"/>
              </a:lnSpc>
              <a:spcBef>
                <a:spcPts val="1000"/>
              </a:spcBef>
              <a:spcAft>
                <a:spcPts val="0"/>
              </a:spcAft>
              <a:buSzPts val="1800"/>
              <a:buNone/>
            </a:pPr>
            <a:endParaRPr sz="3400" b="1" dirty="0">
              <a:solidFill>
                <a:schemeClr val="dk1"/>
              </a:solidFill>
            </a:endParaRPr>
          </a:p>
          <a:p>
            <a:pPr marL="228600" lvl="0" indent="0" algn="l" rtl="0">
              <a:lnSpc>
                <a:spcPct val="125000"/>
              </a:lnSpc>
              <a:spcBef>
                <a:spcPts val="1000"/>
              </a:spcBef>
              <a:spcAft>
                <a:spcPts val="0"/>
              </a:spcAft>
              <a:buSzPts val="1800"/>
              <a:buNone/>
            </a:pPr>
            <a:endParaRPr dirty="0">
              <a:solidFill>
                <a:schemeClr val="dk1"/>
              </a:solidFill>
            </a:endParaRPr>
          </a:p>
          <a:p>
            <a:pPr marL="228600" lvl="0" indent="0" algn="l" rtl="0">
              <a:lnSpc>
                <a:spcPct val="125000"/>
              </a:lnSpc>
              <a:spcBef>
                <a:spcPts val="1000"/>
              </a:spcBef>
              <a:spcAft>
                <a:spcPts val="0"/>
              </a:spcAft>
              <a:buSzPts val="1800"/>
              <a:buNone/>
            </a:pPr>
            <a:endParaRPr dirty="0"/>
          </a:p>
        </p:txBody>
      </p:sp>
      <p:sp>
        <p:nvSpPr>
          <p:cNvPr id="249" name="Google Shape;249;g273aabd9b20_0_40"/>
          <p:cNvSpPr/>
          <p:nvPr/>
        </p:nvSpPr>
        <p:spPr>
          <a:xfrm>
            <a:off x="0" y="0"/>
            <a:ext cx="12192000" cy="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1800"/>
              <a:buFont typeface="Arial"/>
              <a:buChar char="•"/>
            </a:pPr>
            <a:r>
              <a:rPr lang="en-US" sz="1800" b="0" i="0" u="none" strike="noStrike" cap="none" dirty="0">
                <a:solidFill>
                  <a:schemeClr val="lt1"/>
                </a:solidFill>
                <a:latin typeface="Arial"/>
                <a:ea typeface="Arial"/>
                <a:cs typeface="Arial"/>
                <a:sym typeface="Arial"/>
              </a:rPr>
              <a:t>Daily Return=Closing Price YesterdayClosing Price Today−Closing Price Yesterday​</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lt1"/>
              </a:buClr>
              <a:buSzPts val="1800"/>
              <a:buFont typeface="Avenir"/>
              <a:buNone/>
            </a:pPr>
            <a:endParaRPr sz="1800" b="0" i="0" u="none" strike="noStrike" cap="none" dirty="0">
              <a:solidFill>
                <a:schemeClr val="lt1"/>
              </a:solidFill>
              <a:latin typeface="Arial"/>
              <a:ea typeface="Arial"/>
              <a:cs typeface="Arial"/>
              <a:sym typeface="Arial"/>
            </a:endParaRPr>
          </a:p>
        </p:txBody>
      </p:sp>
      <p:sp>
        <p:nvSpPr>
          <p:cNvPr id="250" name="Google Shape;250;g273aabd9b20_0_40"/>
          <p:cNvSpPr txBox="1"/>
          <p:nvPr/>
        </p:nvSpPr>
        <p:spPr>
          <a:xfrm>
            <a:off x="272675" y="241175"/>
            <a:ext cx="2212500" cy="6249900"/>
          </a:xfrm>
          <a:prstGeom prst="rect">
            <a:avLst/>
          </a:prstGeom>
          <a:solidFill>
            <a:srgbClr val="F7DBB9"/>
          </a:solidFill>
          <a:ln>
            <a:noFill/>
          </a:ln>
        </p:spPr>
        <p:txBody>
          <a:bodyPr spcFirstLastPara="1" wrap="square" lIns="91425" tIns="91425" rIns="91425" bIns="91425" anchor="ctr" anchorCtr="0">
            <a:noAutofit/>
          </a:bodyPr>
          <a:lstStyle/>
          <a:p>
            <a:pPr marL="0" marR="0" lvl="0" indent="0" algn="ctr" rtl="0">
              <a:lnSpc>
                <a:spcPct val="115000"/>
              </a:lnSpc>
              <a:spcBef>
                <a:spcPts val="1200"/>
              </a:spcBef>
              <a:spcAft>
                <a:spcPts val="1200"/>
              </a:spcAft>
              <a:buClr>
                <a:srgbClr val="000000"/>
              </a:buClr>
              <a:buSzPts val="1800"/>
              <a:buFont typeface="Arial"/>
              <a:buNone/>
            </a:pPr>
            <a:endParaRPr sz="1800" b="0" i="0" u="none" strike="noStrike" cap="none" dirty="0">
              <a:solidFill>
                <a:schemeClr val="dk1"/>
              </a:solidFill>
              <a:latin typeface="Avenir"/>
              <a:ea typeface="Avenir"/>
              <a:cs typeface="Avenir"/>
              <a:sym typeface="Avenir"/>
            </a:endParaRPr>
          </a:p>
        </p:txBody>
      </p:sp>
      <p:pic>
        <p:nvPicPr>
          <p:cNvPr id="251" name="Google Shape;251;g273aabd9b20_0_40"/>
          <p:cNvPicPr preferRelativeResize="0"/>
          <p:nvPr/>
        </p:nvPicPr>
        <p:blipFill rotWithShape="1">
          <a:blip r:embed="rId3">
            <a:alphaModFix/>
          </a:blip>
          <a:srcRect/>
          <a:stretch/>
        </p:blipFill>
        <p:spPr>
          <a:xfrm>
            <a:off x="1033272" y="63000"/>
            <a:ext cx="10608378" cy="6669000"/>
          </a:xfrm>
          <a:prstGeom prst="rect">
            <a:avLst/>
          </a:prstGeom>
          <a:noFill/>
          <a:ln>
            <a:noFill/>
          </a:ln>
        </p:spPr>
      </p:pic>
      <p:sp>
        <p:nvSpPr>
          <p:cNvPr id="252" name="Google Shape;252;g273aabd9b20_0_40"/>
          <p:cNvSpPr txBox="1"/>
          <p:nvPr/>
        </p:nvSpPr>
        <p:spPr>
          <a:xfrm>
            <a:off x="6986075" y="0"/>
            <a:ext cx="2480100" cy="315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chemeClr val="dk1"/>
                </a:solidFill>
                <a:latin typeface="Avenir"/>
                <a:ea typeface="Avenir"/>
                <a:cs typeface="Avenir"/>
                <a:sym typeface="Avenir"/>
              </a:rPr>
              <a:t>Outlined tailed</a:t>
            </a:r>
            <a:endParaRPr sz="1600" b="0" i="0" u="none" strike="noStrike" cap="none" dirty="0">
              <a:solidFill>
                <a:schemeClr val="dk1"/>
              </a:solidFill>
              <a:latin typeface="Avenir"/>
              <a:ea typeface="Avenir"/>
              <a:cs typeface="Avenir"/>
              <a:sym typeface="Avenir"/>
            </a:endParaRPr>
          </a:p>
        </p:txBody>
      </p:sp>
      <p:sp>
        <p:nvSpPr>
          <p:cNvPr id="253" name="Google Shape;253;g273aabd9b20_0_40"/>
          <p:cNvSpPr txBox="1">
            <a:spLocks noGrp="1"/>
          </p:cNvSpPr>
          <p:nvPr>
            <p:ph type="sldNum" idx="12"/>
          </p:nvPr>
        </p:nvSpPr>
        <p:spPr>
          <a:xfrm>
            <a:off x="119600" y="6356375"/>
            <a:ext cx="3864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19</a:t>
            </a:fld>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g2e568130d3f_4_5"/>
          <p:cNvSpPr txBox="1">
            <a:spLocks noGrp="1"/>
          </p:cNvSpPr>
          <p:nvPr>
            <p:ph type="title"/>
          </p:nvPr>
        </p:nvSpPr>
        <p:spPr>
          <a:xfrm>
            <a:off x="762006" y="553198"/>
            <a:ext cx="10668000" cy="8835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n-US" sz="4000" b="1" dirty="0"/>
              <a:t>Objective</a:t>
            </a:r>
            <a:endParaRPr sz="4000" b="1" dirty="0"/>
          </a:p>
        </p:txBody>
      </p:sp>
      <p:sp>
        <p:nvSpPr>
          <p:cNvPr id="98" name="Google Shape;98;g2e568130d3f_4_5"/>
          <p:cNvSpPr txBox="1">
            <a:spLocks noGrp="1"/>
          </p:cNvSpPr>
          <p:nvPr>
            <p:ph type="body" idx="1"/>
          </p:nvPr>
        </p:nvSpPr>
        <p:spPr>
          <a:xfrm>
            <a:off x="762000" y="1540775"/>
            <a:ext cx="6313800" cy="4719600"/>
          </a:xfrm>
          <a:prstGeom prst="rect">
            <a:avLst/>
          </a:prstGeom>
          <a:solidFill>
            <a:srgbClr val="F7DBB9"/>
          </a:solidFill>
          <a:ln>
            <a:noFill/>
          </a:ln>
        </p:spPr>
        <p:txBody>
          <a:bodyPr spcFirstLastPara="1" wrap="square" lIns="91425" tIns="45700" rIns="91425" bIns="45700" anchor="ctr" anchorCtr="0">
            <a:noAutofit/>
          </a:bodyPr>
          <a:lstStyle/>
          <a:p>
            <a:pPr marL="0" lvl="0" indent="0" algn="ctr" rtl="0">
              <a:lnSpc>
                <a:spcPct val="150000"/>
              </a:lnSpc>
              <a:spcBef>
                <a:spcPts val="0"/>
              </a:spcBef>
              <a:spcAft>
                <a:spcPts val="0"/>
              </a:spcAft>
              <a:buClr>
                <a:schemeClr val="dk1"/>
              </a:buClr>
              <a:buSzPts val="1100"/>
              <a:buNone/>
            </a:pPr>
            <a:r>
              <a:rPr lang="en-US" sz="2400" dirty="0">
                <a:solidFill>
                  <a:schemeClr val="dk1"/>
                </a:solidFill>
                <a:latin typeface="Arial"/>
                <a:ea typeface="Arial"/>
                <a:cs typeface="Arial"/>
                <a:sym typeface="Arial"/>
              </a:rPr>
              <a:t>This presentation provides a comparative analysis of daily and cumulative returns, as well as volatility (risks), of the top 10 AI companies' stocks with the S&amp;P 500 and Dow Jones indices for the last 5 years.</a:t>
            </a:r>
            <a:endParaRPr dirty="0"/>
          </a:p>
        </p:txBody>
      </p:sp>
      <p:sp>
        <p:nvSpPr>
          <p:cNvPr id="99" name="Google Shape;99;g2e568130d3f_4_5"/>
          <p:cNvSpPr txBox="1">
            <a:spLocks noGrp="1"/>
          </p:cNvSpPr>
          <p:nvPr>
            <p:ph type="sldNum" idx="12"/>
          </p:nvPr>
        </p:nvSpPr>
        <p:spPr>
          <a:xfrm>
            <a:off x="119600" y="6356363"/>
            <a:ext cx="3414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a:t>
            </a:fld>
            <a:endParaRPr dirty="0"/>
          </a:p>
        </p:txBody>
      </p:sp>
      <p:pic>
        <p:nvPicPr>
          <p:cNvPr id="100" name="Google Shape;100;g2e568130d3f_4_5" title="Bullish Chart GIF"/>
          <p:cNvPicPr preferRelativeResize="0"/>
          <p:nvPr/>
        </p:nvPicPr>
        <p:blipFill rotWithShape="1">
          <a:blip r:embed="rId3">
            <a:alphaModFix/>
          </a:blip>
          <a:srcRect/>
          <a:stretch/>
        </p:blipFill>
        <p:spPr>
          <a:xfrm>
            <a:off x="7075700" y="1540775"/>
            <a:ext cx="4637425" cy="47196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g273b4d55cb1_7_0"/>
          <p:cNvSpPr txBox="1">
            <a:spLocks noGrp="1"/>
          </p:cNvSpPr>
          <p:nvPr>
            <p:ph type="title"/>
          </p:nvPr>
        </p:nvSpPr>
        <p:spPr>
          <a:xfrm>
            <a:off x="905250" y="468400"/>
            <a:ext cx="10849800" cy="6828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Arial"/>
              <a:buNone/>
            </a:pPr>
            <a:endParaRPr dirty="0"/>
          </a:p>
        </p:txBody>
      </p:sp>
      <p:sp>
        <p:nvSpPr>
          <p:cNvPr id="259" name="Google Shape;259;g273b4d55cb1_7_0"/>
          <p:cNvSpPr txBox="1">
            <a:spLocks noGrp="1"/>
          </p:cNvSpPr>
          <p:nvPr>
            <p:ph type="body" idx="1"/>
          </p:nvPr>
        </p:nvSpPr>
        <p:spPr>
          <a:xfrm>
            <a:off x="67051" y="63000"/>
            <a:ext cx="4989582" cy="6732000"/>
          </a:xfrm>
          <a:prstGeom prst="rect">
            <a:avLst/>
          </a:prstGeom>
          <a:solidFill>
            <a:srgbClr val="F7DBB9"/>
          </a:solidFill>
          <a:ln>
            <a:noFill/>
          </a:ln>
        </p:spPr>
        <p:txBody>
          <a:bodyPr spcFirstLastPara="1" wrap="square" lIns="91425" tIns="45700" rIns="91425" bIns="45700" anchor="t" anchorCtr="0">
            <a:normAutofit/>
          </a:bodyPr>
          <a:lstStyle/>
          <a:p>
            <a:pPr marL="228600" lvl="0" indent="0" algn="l" rtl="0">
              <a:lnSpc>
                <a:spcPct val="125000"/>
              </a:lnSpc>
              <a:spcBef>
                <a:spcPts val="1000"/>
              </a:spcBef>
              <a:spcAft>
                <a:spcPts val="0"/>
              </a:spcAft>
              <a:buSzPts val="1800"/>
              <a:buNone/>
            </a:pPr>
            <a:endParaRPr sz="3400" b="1" dirty="0">
              <a:solidFill>
                <a:schemeClr val="dk1"/>
              </a:solidFill>
            </a:endParaRPr>
          </a:p>
          <a:p>
            <a:pPr marL="228600" lvl="0" indent="0" algn="l" rtl="0">
              <a:lnSpc>
                <a:spcPct val="125000"/>
              </a:lnSpc>
              <a:spcBef>
                <a:spcPts val="1000"/>
              </a:spcBef>
              <a:spcAft>
                <a:spcPts val="0"/>
              </a:spcAft>
              <a:buSzPts val="1800"/>
              <a:buNone/>
            </a:pPr>
            <a:endParaRPr dirty="0">
              <a:solidFill>
                <a:schemeClr val="dk1"/>
              </a:solidFill>
            </a:endParaRPr>
          </a:p>
          <a:p>
            <a:pPr marL="228600" lvl="0" indent="0" algn="l" rtl="0">
              <a:lnSpc>
                <a:spcPct val="125000"/>
              </a:lnSpc>
              <a:spcBef>
                <a:spcPts val="1000"/>
              </a:spcBef>
              <a:spcAft>
                <a:spcPts val="0"/>
              </a:spcAft>
              <a:buSzPts val="1800"/>
              <a:buNone/>
            </a:pPr>
            <a:endParaRPr dirty="0"/>
          </a:p>
        </p:txBody>
      </p:sp>
      <p:sp>
        <p:nvSpPr>
          <p:cNvPr id="260" name="Google Shape;260;g273b4d55cb1_7_0"/>
          <p:cNvSpPr/>
          <p:nvPr/>
        </p:nvSpPr>
        <p:spPr>
          <a:xfrm>
            <a:off x="0" y="0"/>
            <a:ext cx="12192000" cy="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1800"/>
              <a:buFont typeface="Arial"/>
              <a:buChar char="•"/>
            </a:pPr>
            <a:r>
              <a:rPr lang="en-US" sz="1800" b="0" i="0" u="none" strike="noStrike" cap="none" dirty="0">
                <a:solidFill>
                  <a:schemeClr val="lt1"/>
                </a:solidFill>
                <a:latin typeface="Arial"/>
                <a:ea typeface="Arial"/>
                <a:cs typeface="Arial"/>
                <a:sym typeface="Arial"/>
              </a:rPr>
              <a:t>Daily Return=Closing Price YesterdayClosing Price Today−Closing Price Yesterday​</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lt1"/>
              </a:buClr>
              <a:buSzPts val="1800"/>
              <a:buFont typeface="Avenir"/>
              <a:buNone/>
            </a:pPr>
            <a:endParaRPr sz="1800" b="0" i="0" u="none" strike="noStrike" cap="none" dirty="0">
              <a:solidFill>
                <a:schemeClr val="lt1"/>
              </a:solidFill>
              <a:latin typeface="Arial"/>
              <a:ea typeface="Arial"/>
              <a:cs typeface="Arial"/>
              <a:sym typeface="Arial"/>
            </a:endParaRPr>
          </a:p>
        </p:txBody>
      </p:sp>
      <p:sp>
        <p:nvSpPr>
          <p:cNvPr id="261" name="Google Shape;261;g273b4d55cb1_7_0"/>
          <p:cNvSpPr txBox="1"/>
          <p:nvPr/>
        </p:nvSpPr>
        <p:spPr>
          <a:xfrm>
            <a:off x="597912" y="1018875"/>
            <a:ext cx="3853875" cy="5162400"/>
          </a:xfrm>
          <a:prstGeom prst="rect">
            <a:avLst/>
          </a:prstGeom>
          <a:solidFill>
            <a:srgbClr val="F7DBB9"/>
          </a:solidFill>
          <a:ln>
            <a:noFill/>
          </a:ln>
        </p:spPr>
        <p:txBody>
          <a:bodyPr spcFirstLastPara="1" wrap="square" lIns="91425" tIns="91425" rIns="91425" bIns="91425" anchor="t" anchorCtr="0">
            <a:noAutofit/>
          </a:bodyPr>
          <a:lstStyle/>
          <a:p>
            <a:pPr marL="285750" marR="0" lvl="0" indent="-285750" algn="l" rtl="0">
              <a:lnSpc>
                <a:spcPct val="115000"/>
              </a:lnSpc>
              <a:spcBef>
                <a:spcPts val="1200"/>
              </a:spcBef>
              <a:spcAft>
                <a:spcPts val="0"/>
              </a:spcAft>
              <a:buClr>
                <a:srgbClr val="000000"/>
              </a:buClr>
              <a:buSzPts val="1700"/>
              <a:buFont typeface="Arial"/>
              <a:buChar char="•"/>
            </a:pPr>
            <a:r>
              <a:rPr lang="en-US" sz="1700" b="0" i="0" u="none" strike="noStrike" cap="none" dirty="0">
                <a:solidFill>
                  <a:schemeClr val="dk1"/>
                </a:solidFill>
                <a:latin typeface="Arial"/>
                <a:ea typeface="Arial"/>
                <a:cs typeface="Arial"/>
                <a:sym typeface="Arial"/>
              </a:rPr>
              <a:t>Indicates which stocks might be used as indicators for others</a:t>
            </a:r>
            <a:endParaRPr sz="1700" b="0" i="0" u="none" strike="noStrike" cap="none" dirty="0">
              <a:solidFill>
                <a:schemeClr val="dk1"/>
              </a:solidFill>
              <a:latin typeface="Arial"/>
              <a:ea typeface="Arial"/>
              <a:cs typeface="Arial"/>
              <a:sym typeface="Arial"/>
            </a:endParaRPr>
          </a:p>
          <a:p>
            <a:pPr marL="285750" marR="0" lvl="0" indent="-285750" algn="l" rtl="0">
              <a:lnSpc>
                <a:spcPct val="115000"/>
              </a:lnSpc>
              <a:spcBef>
                <a:spcPts val="1200"/>
              </a:spcBef>
              <a:spcAft>
                <a:spcPts val="0"/>
              </a:spcAft>
              <a:buClr>
                <a:srgbClr val="000000"/>
              </a:buClr>
              <a:buSzPts val="1700"/>
              <a:buFont typeface="Arial"/>
              <a:buChar char="•"/>
            </a:pPr>
            <a:r>
              <a:rPr lang="en-US" sz="1700" b="0" i="0" u="none" strike="noStrike" cap="none" dirty="0">
                <a:solidFill>
                  <a:schemeClr val="dk1"/>
                </a:solidFill>
                <a:latin typeface="Arial"/>
                <a:ea typeface="Arial"/>
                <a:cs typeface="Arial"/>
                <a:sym typeface="Arial"/>
              </a:rPr>
              <a:t>May indicate if stocks in the same industry have a major impact on others</a:t>
            </a:r>
            <a:endParaRPr sz="1700" b="0" i="0" u="none" strike="noStrike" cap="none" dirty="0">
              <a:solidFill>
                <a:schemeClr val="dk1"/>
              </a:solidFill>
              <a:latin typeface="Arial"/>
              <a:ea typeface="Arial"/>
              <a:cs typeface="Arial"/>
              <a:sym typeface="Arial"/>
            </a:endParaRPr>
          </a:p>
          <a:p>
            <a:pPr marL="285750" marR="0" lvl="0" indent="-285750" algn="l" rtl="0">
              <a:lnSpc>
                <a:spcPct val="115000"/>
              </a:lnSpc>
              <a:spcBef>
                <a:spcPts val="1200"/>
              </a:spcBef>
              <a:spcAft>
                <a:spcPts val="0"/>
              </a:spcAft>
              <a:buClr>
                <a:srgbClr val="000000"/>
              </a:buClr>
              <a:buSzPts val="1700"/>
              <a:buFont typeface="Arial"/>
              <a:buChar char="•"/>
            </a:pPr>
            <a:r>
              <a:rPr lang="en-US" sz="1700" b="0" i="0" u="none" strike="noStrike" cap="none" dirty="0">
                <a:solidFill>
                  <a:schemeClr val="dk1"/>
                </a:solidFill>
                <a:latin typeface="Arial"/>
                <a:ea typeface="Arial"/>
                <a:cs typeface="Arial"/>
                <a:sym typeface="Arial"/>
              </a:rPr>
              <a:t>Or if they are all equally subject to the same market pressures</a:t>
            </a:r>
            <a:endParaRPr sz="1700" b="0" i="0" u="none" strike="noStrike" cap="none" dirty="0">
              <a:solidFill>
                <a:schemeClr val="dk1"/>
              </a:solidFill>
              <a:latin typeface="Arial"/>
              <a:ea typeface="Arial"/>
              <a:cs typeface="Arial"/>
              <a:sym typeface="Arial"/>
            </a:endParaRPr>
          </a:p>
          <a:p>
            <a:pPr marL="285750" marR="0" lvl="0" indent="-285750" algn="l" rtl="0">
              <a:lnSpc>
                <a:spcPct val="115000"/>
              </a:lnSpc>
              <a:spcBef>
                <a:spcPts val="1200"/>
              </a:spcBef>
              <a:spcAft>
                <a:spcPts val="0"/>
              </a:spcAft>
              <a:buClr>
                <a:srgbClr val="000000"/>
              </a:buClr>
              <a:buSzPts val="1700"/>
              <a:buFont typeface="Arial"/>
              <a:buChar char="•"/>
            </a:pPr>
            <a:r>
              <a:rPr lang="en-US" sz="1700" b="0" i="0" u="none" strike="noStrike" cap="none" dirty="0">
                <a:solidFill>
                  <a:schemeClr val="dk1"/>
                </a:solidFill>
                <a:latin typeface="Arial"/>
                <a:ea typeface="Arial"/>
                <a:cs typeface="Arial"/>
                <a:sym typeface="Arial"/>
              </a:rPr>
              <a:t>Meta returns are largely independent of other stocks (except Amazon)</a:t>
            </a:r>
            <a:endParaRPr sz="1700" b="0" i="0" u="none" strike="noStrike" cap="none" dirty="0">
              <a:solidFill>
                <a:schemeClr val="dk1"/>
              </a:solidFill>
              <a:latin typeface="Arial"/>
              <a:ea typeface="Arial"/>
              <a:cs typeface="Arial"/>
              <a:sym typeface="Arial"/>
            </a:endParaRPr>
          </a:p>
          <a:p>
            <a:pPr marL="285750" marR="0" lvl="0" indent="-285750" algn="l" rtl="0">
              <a:lnSpc>
                <a:spcPct val="115000"/>
              </a:lnSpc>
              <a:spcBef>
                <a:spcPts val="1200"/>
              </a:spcBef>
              <a:spcAft>
                <a:spcPts val="1200"/>
              </a:spcAft>
              <a:buClr>
                <a:srgbClr val="000000"/>
              </a:buClr>
              <a:buSzPts val="1700"/>
              <a:buFont typeface="Arial"/>
              <a:buChar char="•"/>
            </a:pPr>
            <a:r>
              <a:rPr lang="en-US" sz="1700" b="0" i="0" u="none" strike="noStrike" cap="none" dirty="0">
                <a:solidFill>
                  <a:schemeClr val="dk1"/>
                </a:solidFill>
                <a:latin typeface="Arial"/>
                <a:ea typeface="Arial"/>
                <a:cs typeface="Arial"/>
                <a:sym typeface="Arial"/>
              </a:rPr>
              <a:t>Nvidia, AMD, are greatly correlated, as expertly being largely GPU makers</a:t>
            </a:r>
            <a:endParaRPr sz="1700" b="0" i="0" u="none" strike="noStrike" cap="none" dirty="0">
              <a:solidFill>
                <a:schemeClr val="dk1"/>
              </a:solidFill>
              <a:latin typeface="Arial"/>
              <a:ea typeface="Arial"/>
              <a:cs typeface="Arial"/>
              <a:sym typeface="Arial"/>
            </a:endParaRPr>
          </a:p>
        </p:txBody>
      </p:sp>
      <p:pic>
        <p:nvPicPr>
          <p:cNvPr id="262" name="Google Shape;262;g273b4d55cb1_7_0"/>
          <p:cNvPicPr preferRelativeResize="0"/>
          <p:nvPr/>
        </p:nvPicPr>
        <p:blipFill rotWithShape="1">
          <a:blip r:embed="rId3">
            <a:alphaModFix/>
          </a:blip>
          <a:srcRect/>
          <a:stretch/>
        </p:blipFill>
        <p:spPr>
          <a:xfrm>
            <a:off x="5109182" y="117700"/>
            <a:ext cx="7015767" cy="6603775"/>
          </a:xfrm>
          <a:prstGeom prst="rect">
            <a:avLst/>
          </a:prstGeom>
          <a:noFill/>
          <a:ln>
            <a:noFill/>
          </a:ln>
        </p:spPr>
      </p:pic>
      <p:sp>
        <p:nvSpPr>
          <p:cNvPr id="263" name="Google Shape;263;g273b4d55cb1_7_0"/>
          <p:cNvSpPr txBox="1"/>
          <p:nvPr/>
        </p:nvSpPr>
        <p:spPr>
          <a:xfrm>
            <a:off x="328850" y="237975"/>
            <a:ext cx="4392000" cy="780900"/>
          </a:xfrm>
          <a:prstGeom prst="rect">
            <a:avLst/>
          </a:prstGeom>
          <a:solidFill>
            <a:srgbClr val="F7DBB9"/>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dirty="0">
                <a:solidFill>
                  <a:schemeClr val="dk1"/>
                </a:solidFill>
                <a:latin typeface="Arial"/>
                <a:ea typeface="Arial"/>
                <a:cs typeface="Arial"/>
                <a:sym typeface="Arial"/>
              </a:rPr>
              <a:t>Correlation heatmap</a:t>
            </a:r>
            <a:endParaRPr sz="2800" b="1" i="0" u="none" strike="noStrike" cap="none" dirty="0">
              <a:solidFill>
                <a:schemeClr val="dk1"/>
              </a:solidFill>
              <a:latin typeface="Arial"/>
              <a:ea typeface="Arial"/>
              <a:cs typeface="Arial"/>
              <a:sym typeface="Arial"/>
            </a:endParaRPr>
          </a:p>
        </p:txBody>
      </p:sp>
      <p:sp>
        <p:nvSpPr>
          <p:cNvPr id="264" name="Google Shape;264;g273b4d55cb1_7_0"/>
          <p:cNvSpPr txBox="1"/>
          <p:nvPr/>
        </p:nvSpPr>
        <p:spPr>
          <a:xfrm>
            <a:off x="5869940" y="9375"/>
            <a:ext cx="3621300" cy="22518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2800"/>
              <a:buFont typeface="Arial"/>
              <a:buNone/>
            </a:pPr>
            <a:endParaRPr sz="2800" b="0" i="0" u="none" strike="noStrike" cap="none" dirty="0">
              <a:solidFill>
                <a:schemeClr val="dk1"/>
              </a:solidFill>
              <a:latin typeface="Avenir"/>
              <a:ea typeface="Avenir"/>
              <a:cs typeface="Avenir"/>
              <a:sym typeface="Avenir"/>
            </a:endParaRPr>
          </a:p>
        </p:txBody>
      </p:sp>
      <p:sp>
        <p:nvSpPr>
          <p:cNvPr id="265" name="Google Shape;265;g273b4d55cb1_7_0"/>
          <p:cNvSpPr txBox="1">
            <a:spLocks noGrp="1"/>
          </p:cNvSpPr>
          <p:nvPr>
            <p:ph type="sldNum" idx="12"/>
          </p:nvPr>
        </p:nvSpPr>
        <p:spPr>
          <a:xfrm>
            <a:off x="119600" y="6356375"/>
            <a:ext cx="4185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20</a:t>
            </a:fld>
            <a:endParaRP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15"/>
          <p:cNvSpPr txBox="1">
            <a:spLocks noGrp="1"/>
          </p:cNvSpPr>
          <p:nvPr>
            <p:ph type="body" idx="1"/>
          </p:nvPr>
        </p:nvSpPr>
        <p:spPr>
          <a:xfrm>
            <a:off x="905250" y="933275"/>
            <a:ext cx="10381500" cy="5344500"/>
          </a:xfrm>
          <a:prstGeom prst="rect">
            <a:avLst/>
          </a:prstGeom>
          <a:solidFill>
            <a:srgbClr val="F7DBB9"/>
          </a:solidFill>
          <a:ln>
            <a:noFill/>
          </a:ln>
        </p:spPr>
        <p:txBody>
          <a:bodyPr spcFirstLastPara="1" wrap="square" lIns="91425" tIns="45700" rIns="91425" bIns="45700" anchor="ctr" anchorCtr="0">
            <a:normAutofit/>
          </a:bodyPr>
          <a:lstStyle/>
          <a:p>
            <a:pPr marL="342900" lvl="0" indent="-342900" algn="l" rtl="0">
              <a:lnSpc>
                <a:spcPct val="150000"/>
              </a:lnSpc>
              <a:spcBef>
                <a:spcPts val="1200"/>
              </a:spcBef>
              <a:spcAft>
                <a:spcPts val="0"/>
              </a:spcAft>
              <a:buClr>
                <a:schemeClr val="dk1"/>
              </a:buClr>
              <a:buSzPts val="1800"/>
              <a:buFont typeface="Arial"/>
              <a:buChar char="•"/>
            </a:pPr>
            <a:r>
              <a:rPr lang="en-US" sz="2200" dirty="0">
                <a:solidFill>
                  <a:schemeClr val="dk1"/>
                </a:solidFill>
                <a:latin typeface="Arial"/>
                <a:ea typeface="Arial"/>
                <a:cs typeface="Arial"/>
                <a:sym typeface="Arial"/>
              </a:rPr>
              <a:t>Our analysis shows that while AI companies have strong returns and generally low volatility; they do not outperform or display lower risk than the S&amp;P 500 and Dow Jones indices consistently.</a:t>
            </a:r>
            <a:endParaRPr dirty="0"/>
          </a:p>
          <a:p>
            <a:pPr marL="0" lvl="0" indent="0" algn="l" rtl="0">
              <a:lnSpc>
                <a:spcPct val="150000"/>
              </a:lnSpc>
              <a:spcBef>
                <a:spcPts val="1200"/>
              </a:spcBef>
              <a:spcAft>
                <a:spcPts val="0"/>
              </a:spcAft>
              <a:buClr>
                <a:schemeClr val="dk1"/>
              </a:buClr>
              <a:buSzPts val="1800"/>
              <a:buNone/>
            </a:pPr>
            <a:endParaRPr sz="2200" dirty="0">
              <a:solidFill>
                <a:schemeClr val="dk1"/>
              </a:solidFill>
              <a:latin typeface="Arial"/>
              <a:ea typeface="Arial"/>
              <a:cs typeface="Arial"/>
              <a:sym typeface="Arial"/>
            </a:endParaRPr>
          </a:p>
          <a:p>
            <a:pPr marL="342900" lvl="0" indent="-342900" algn="l" rtl="0">
              <a:lnSpc>
                <a:spcPct val="150000"/>
              </a:lnSpc>
              <a:spcBef>
                <a:spcPts val="1200"/>
              </a:spcBef>
              <a:spcAft>
                <a:spcPts val="0"/>
              </a:spcAft>
              <a:buClr>
                <a:schemeClr val="dk1"/>
              </a:buClr>
              <a:buSzPts val="1800"/>
              <a:buFont typeface="Arial"/>
              <a:buChar char="•"/>
            </a:pPr>
            <a:r>
              <a:rPr lang="en-US" sz="2200" dirty="0">
                <a:solidFill>
                  <a:schemeClr val="dk1"/>
                </a:solidFill>
                <a:latin typeface="Arial"/>
                <a:ea typeface="Arial"/>
                <a:cs typeface="Arial"/>
                <a:sym typeface="Arial"/>
              </a:rPr>
              <a:t>Since any difference is largely statistically insignificant, we fail to reject our null hypothesis, indicating AI companies in general are not different from the indices. Specific companies like Nvidia may not adhere to this generalization.</a:t>
            </a:r>
            <a:endParaRPr sz="2200" b="1" dirty="0">
              <a:solidFill>
                <a:schemeClr val="dk1"/>
              </a:solidFill>
            </a:endParaRPr>
          </a:p>
        </p:txBody>
      </p:sp>
      <p:sp>
        <p:nvSpPr>
          <p:cNvPr id="271" name="Google Shape;271;p15"/>
          <p:cNvSpPr txBox="1">
            <a:spLocks noGrp="1"/>
          </p:cNvSpPr>
          <p:nvPr>
            <p:ph type="title"/>
          </p:nvPr>
        </p:nvSpPr>
        <p:spPr>
          <a:xfrm>
            <a:off x="779400" y="251675"/>
            <a:ext cx="10213800" cy="6816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ct val="100000"/>
              <a:buFont typeface="Arial"/>
              <a:buNone/>
            </a:pPr>
            <a:r>
              <a:rPr lang="en-US" dirty="0"/>
              <a:t>Conclusion</a:t>
            </a:r>
            <a:endParaRPr b="1" dirty="0"/>
          </a:p>
        </p:txBody>
      </p:sp>
      <p:sp>
        <p:nvSpPr>
          <p:cNvPr id="272" name="Google Shape;272;p15"/>
          <p:cNvSpPr/>
          <p:nvPr/>
        </p:nvSpPr>
        <p:spPr>
          <a:xfrm>
            <a:off x="0" y="0"/>
            <a:ext cx="12192000" cy="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chemeClr val="lt1"/>
              </a:buClr>
              <a:buSzPts val="1800"/>
              <a:buFont typeface="Arial"/>
              <a:buChar char="•"/>
            </a:pPr>
            <a:r>
              <a:rPr lang="en-US" sz="1800" b="1" i="0" u="none" strike="noStrike" cap="none" dirty="0">
                <a:solidFill>
                  <a:schemeClr val="lt1"/>
                </a:solidFill>
                <a:latin typeface="Arial"/>
                <a:ea typeface="Arial"/>
                <a:cs typeface="Arial"/>
                <a:sym typeface="Arial"/>
              </a:rPr>
              <a:t>Compare with Benchmark</a:t>
            </a:r>
            <a:r>
              <a:rPr lang="en-US" sz="1800" b="0" i="0" u="none" strike="noStrike" cap="none" dirty="0">
                <a:solidFill>
                  <a:schemeClr val="lt1"/>
                </a:solidFill>
                <a:latin typeface="Arial"/>
                <a:ea typeface="Arial"/>
                <a:cs typeface="Arial"/>
                <a:sym typeface="Arial"/>
              </a:rPr>
              <a:t>: Evaluate how each AI company's performance compares with the S&amp;P 500.</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lt1"/>
              </a:buClr>
              <a:buSzPts val="1800"/>
              <a:buFont typeface="Avenir"/>
              <a:buNone/>
            </a:pPr>
            <a:endParaRPr sz="1800" b="0" i="0" u="none" strike="noStrike" cap="none" dirty="0">
              <a:solidFill>
                <a:schemeClr val="lt1"/>
              </a:solidFill>
              <a:latin typeface="Arial"/>
              <a:ea typeface="Arial"/>
              <a:cs typeface="Arial"/>
              <a:sym typeface="Arial"/>
            </a:endParaRPr>
          </a:p>
        </p:txBody>
      </p:sp>
      <p:sp>
        <p:nvSpPr>
          <p:cNvPr id="273" name="Google Shape;273;p15"/>
          <p:cNvSpPr txBox="1">
            <a:spLocks noGrp="1"/>
          </p:cNvSpPr>
          <p:nvPr>
            <p:ph type="sldNum" idx="12"/>
          </p:nvPr>
        </p:nvSpPr>
        <p:spPr>
          <a:xfrm>
            <a:off x="119600" y="6356375"/>
            <a:ext cx="4104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21</a:t>
            </a:fld>
            <a:endParaRP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11"/>
          <p:cNvSpPr txBox="1">
            <a:spLocks noGrp="1"/>
          </p:cNvSpPr>
          <p:nvPr>
            <p:ph type="title"/>
          </p:nvPr>
        </p:nvSpPr>
        <p:spPr>
          <a:xfrm>
            <a:off x="905256" y="762000"/>
            <a:ext cx="10213848" cy="68275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400"/>
              <a:buFont typeface="Arial"/>
              <a:buNone/>
            </a:pPr>
            <a:r>
              <a:rPr lang="en-US" sz="4000" b="1" dirty="0">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0"/>
                  </a:ext>
                </a:extLst>
              </a:rPr>
              <a:t>Data</a:t>
            </a:r>
            <a:r>
              <a:rPr lang="en-US" sz="4000" b="1" dirty="0"/>
              <a:t> Limitations </a:t>
            </a:r>
            <a:endParaRPr sz="4000" dirty="0"/>
          </a:p>
        </p:txBody>
      </p:sp>
      <p:sp>
        <p:nvSpPr>
          <p:cNvPr id="279" name="Google Shape;279;p11"/>
          <p:cNvSpPr txBox="1">
            <a:spLocks noGrp="1"/>
          </p:cNvSpPr>
          <p:nvPr>
            <p:ph type="body" idx="1"/>
          </p:nvPr>
        </p:nvSpPr>
        <p:spPr>
          <a:xfrm>
            <a:off x="987552" y="1636776"/>
            <a:ext cx="10131552" cy="4659331"/>
          </a:xfrm>
          <a:prstGeom prst="rect">
            <a:avLst/>
          </a:prstGeom>
          <a:solidFill>
            <a:srgbClr val="F7DBB9"/>
          </a:solidFill>
          <a:ln>
            <a:noFill/>
          </a:ln>
        </p:spPr>
        <p:txBody>
          <a:bodyPr spcFirstLastPara="1" wrap="square" lIns="91425" tIns="45700" rIns="91425" bIns="45700" anchor="ctr" anchorCtr="0">
            <a:normAutofit/>
          </a:bodyPr>
          <a:lstStyle/>
          <a:p>
            <a:pPr marL="520700" lvl="0" indent="-342900" algn="l" rtl="0">
              <a:lnSpc>
                <a:spcPct val="125000"/>
              </a:lnSpc>
              <a:spcBef>
                <a:spcPts val="1000"/>
              </a:spcBef>
              <a:spcAft>
                <a:spcPts val="0"/>
              </a:spcAft>
              <a:buClr>
                <a:schemeClr val="dk1"/>
              </a:buClr>
              <a:buSzPts val="2800"/>
              <a:buFont typeface="Arial"/>
              <a:buChar char="•"/>
            </a:pPr>
            <a:r>
              <a:rPr lang="en-US" sz="2200" dirty="0">
                <a:solidFill>
                  <a:schemeClr val="dk1"/>
                </a:solidFill>
                <a:latin typeface="Arial"/>
                <a:ea typeface="Arial"/>
                <a:cs typeface="Arial"/>
                <a:sym typeface="Arial"/>
              </a:rPr>
              <a:t>The S&amp;P 500 includes 8 of the 10 AI companies we are comparing. </a:t>
            </a:r>
            <a:endParaRPr dirty="0"/>
          </a:p>
          <a:p>
            <a:pPr marL="520700" lvl="0" indent="-342900" algn="l" rtl="0">
              <a:lnSpc>
                <a:spcPct val="125000"/>
              </a:lnSpc>
              <a:spcBef>
                <a:spcPts val="1000"/>
              </a:spcBef>
              <a:spcAft>
                <a:spcPts val="0"/>
              </a:spcAft>
              <a:buClr>
                <a:schemeClr val="dk1"/>
              </a:buClr>
              <a:buSzPts val="2800"/>
              <a:buFont typeface="Arial"/>
              <a:buChar char="•"/>
            </a:pPr>
            <a:r>
              <a:rPr lang="en-US" sz="2200" dirty="0">
                <a:solidFill>
                  <a:schemeClr val="dk1"/>
                </a:solidFill>
                <a:latin typeface="Arial"/>
                <a:ea typeface="Arial"/>
                <a:cs typeface="Arial"/>
                <a:sym typeface="Arial"/>
              </a:rPr>
              <a:t>Notably, some of the top 10 companies are not exclusively focused on AI products. </a:t>
            </a:r>
            <a:endParaRPr dirty="0"/>
          </a:p>
          <a:p>
            <a:pPr marL="520700" lvl="0" indent="-342900" algn="l" rtl="0">
              <a:lnSpc>
                <a:spcPct val="125000"/>
              </a:lnSpc>
              <a:spcBef>
                <a:spcPts val="1000"/>
              </a:spcBef>
              <a:spcAft>
                <a:spcPts val="0"/>
              </a:spcAft>
              <a:buClr>
                <a:schemeClr val="dk1"/>
              </a:buClr>
              <a:buSzPts val="2800"/>
              <a:buFont typeface="Arial"/>
              <a:buChar char="•"/>
            </a:pPr>
            <a:r>
              <a:rPr lang="en-US" sz="2200" dirty="0">
                <a:solidFill>
                  <a:schemeClr val="dk1"/>
                </a:solidFill>
                <a:latin typeface="Arial"/>
                <a:ea typeface="Arial"/>
                <a:cs typeface="Arial"/>
                <a:sym typeface="Arial"/>
              </a:rPr>
              <a:t>The dataset available for free is quite limited. </a:t>
            </a:r>
            <a:endParaRPr dirty="0"/>
          </a:p>
          <a:p>
            <a:pPr marL="520700" lvl="0" indent="-342900" algn="l" rtl="0">
              <a:lnSpc>
                <a:spcPct val="125000"/>
              </a:lnSpc>
              <a:spcBef>
                <a:spcPts val="1000"/>
              </a:spcBef>
              <a:spcAft>
                <a:spcPts val="0"/>
              </a:spcAft>
              <a:buClr>
                <a:schemeClr val="dk1"/>
              </a:buClr>
              <a:buSzPts val="2800"/>
              <a:buFont typeface="Arial"/>
              <a:buChar char="•"/>
            </a:pPr>
            <a:r>
              <a:rPr lang="en-US" sz="2200" dirty="0">
                <a:solidFill>
                  <a:schemeClr val="dk1"/>
                </a:solidFill>
                <a:latin typeface="Arial"/>
                <a:ea typeface="Arial"/>
                <a:cs typeface="Arial"/>
                <a:sym typeface="Arial"/>
              </a:rPr>
              <a:t>Our sample of 10 AI companies does not necessarily represent general AI market trends, but rather the stock performance of specific companies. Additionally, we aligned the timepoints between the Polygon API and the Kaggle dataset for consistent analysis.</a:t>
            </a:r>
            <a:endParaRPr sz="2200" dirty="0">
              <a:solidFill>
                <a:schemeClr val="dk1"/>
              </a:solidFill>
              <a:latin typeface="Arial"/>
              <a:ea typeface="Arial"/>
              <a:cs typeface="Arial"/>
              <a:sym typeface="Arial"/>
            </a:endParaRPr>
          </a:p>
        </p:txBody>
      </p:sp>
      <p:sp>
        <p:nvSpPr>
          <p:cNvPr id="280" name="Google Shape;280;p11"/>
          <p:cNvSpPr txBox="1">
            <a:spLocks noGrp="1"/>
          </p:cNvSpPr>
          <p:nvPr>
            <p:ph type="sldNum" idx="12"/>
          </p:nvPr>
        </p:nvSpPr>
        <p:spPr>
          <a:xfrm>
            <a:off x="119600" y="6356375"/>
            <a:ext cx="4104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22</a:t>
            </a:fld>
            <a:endParaRPr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g2e5e70cd92a_1_0"/>
          <p:cNvSpPr txBox="1">
            <a:spLocks noGrp="1"/>
          </p:cNvSpPr>
          <p:nvPr>
            <p:ph type="title"/>
          </p:nvPr>
        </p:nvSpPr>
        <p:spPr>
          <a:xfrm>
            <a:off x="779400" y="467875"/>
            <a:ext cx="10213800" cy="55602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lt1"/>
              </a:buClr>
              <a:buSzPts val="4400"/>
              <a:buFont typeface="Arial"/>
              <a:buNone/>
            </a:pPr>
            <a:r>
              <a:rPr lang="en-US" sz="20000" dirty="0"/>
              <a:t>Q&amp;A</a:t>
            </a:r>
            <a:endParaRPr sz="20000" b="1" dirty="0"/>
          </a:p>
        </p:txBody>
      </p:sp>
      <p:sp>
        <p:nvSpPr>
          <p:cNvPr id="286" name="Google Shape;286;g2e5e70cd92a_1_0"/>
          <p:cNvSpPr/>
          <p:nvPr/>
        </p:nvSpPr>
        <p:spPr>
          <a:xfrm>
            <a:off x="0" y="0"/>
            <a:ext cx="12192000" cy="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1800"/>
              <a:buFont typeface="Arial"/>
              <a:buChar char="•"/>
            </a:pPr>
            <a:r>
              <a:rPr lang="en-US" sz="1800" b="1" i="0" u="none" strike="noStrike" cap="none" dirty="0">
                <a:solidFill>
                  <a:schemeClr val="lt1"/>
                </a:solidFill>
                <a:latin typeface="Arial"/>
                <a:ea typeface="Arial"/>
                <a:cs typeface="Arial"/>
                <a:sym typeface="Arial"/>
              </a:rPr>
              <a:t>Compare with Benchmark</a:t>
            </a:r>
            <a:r>
              <a:rPr lang="en-US" sz="1800" b="0" i="0" u="none" strike="noStrike" cap="none" dirty="0">
                <a:solidFill>
                  <a:schemeClr val="lt1"/>
                </a:solidFill>
                <a:latin typeface="Arial"/>
                <a:ea typeface="Arial"/>
                <a:cs typeface="Arial"/>
                <a:sym typeface="Arial"/>
              </a:rPr>
              <a:t>: Evaluate how each AI company's performance compares with the S&amp;P 500.</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lt1"/>
              </a:buClr>
              <a:buSzPts val="1800"/>
              <a:buFont typeface="Avenir"/>
              <a:buNone/>
            </a:pPr>
            <a:endParaRPr sz="1800" b="0" i="0" u="none" strike="noStrike" cap="none" dirty="0">
              <a:solidFill>
                <a:schemeClr val="lt1"/>
              </a:solidFill>
              <a:latin typeface="Arial"/>
              <a:ea typeface="Arial"/>
              <a:cs typeface="Arial"/>
              <a:sym typeface="Arial"/>
            </a:endParaRPr>
          </a:p>
        </p:txBody>
      </p:sp>
      <p:sp>
        <p:nvSpPr>
          <p:cNvPr id="287" name="Google Shape;287;g2e5e70cd92a_1_0"/>
          <p:cNvSpPr txBox="1">
            <a:spLocks noGrp="1"/>
          </p:cNvSpPr>
          <p:nvPr>
            <p:ph type="sldNum" idx="12"/>
          </p:nvPr>
        </p:nvSpPr>
        <p:spPr>
          <a:xfrm>
            <a:off x="119600" y="6356375"/>
            <a:ext cx="394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23</a:t>
            </a:fld>
            <a:endParaRPr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19"/>
          <p:cNvSpPr txBox="1">
            <a:spLocks noGrp="1"/>
          </p:cNvSpPr>
          <p:nvPr>
            <p:ph type="title"/>
          </p:nvPr>
        </p:nvSpPr>
        <p:spPr>
          <a:xfrm>
            <a:off x="692100" y="762000"/>
            <a:ext cx="10737900" cy="9681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ct val="100000"/>
              <a:buFont typeface="Arial"/>
              <a:buNone/>
            </a:pPr>
            <a:r>
              <a:rPr lang="en-US" sz="3200" b="1" dirty="0"/>
              <a:t>Thank you, all for listening and a special thank you to our team, for the great collaboration!</a:t>
            </a:r>
            <a:endParaRPr dirty="0"/>
          </a:p>
        </p:txBody>
      </p:sp>
      <p:sp>
        <p:nvSpPr>
          <p:cNvPr id="293" name="Google Shape;293;p19"/>
          <p:cNvSpPr txBox="1">
            <a:spLocks noGrp="1"/>
          </p:cNvSpPr>
          <p:nvPr>
            <p:ph type="body" idx="1"/>
          </p:nvPr>
        </p:nvSpPr>
        <p:spPr>
          <a:xfrm>
            <a:off x="1067839" y="1539127"/>
            <a:ext cx="9711900" cy="4659300"/>
          </a:xfrm>
          <a:prstGeom prst="rect">
            <a:avLst/>
          </a:prstGeom>
          <a:noFill/>
          <a:ln>
            <a:noFill/>
          </a:ln>
        </p:spPr>
        <p:txBody>
          <a:bodyPr spcFirstLastPara="1" wrap="square" lIns="91425" tIns="45700" rIns="91425" bIns="45700" anchor="t" anchorCtr="0">
            <a:normAutofit/>
          </a:bodyPr>
          <a:lstStyle/>
          <a:p>
            <a:pPr marL="228600" lvl="0" indent="-50800" algn="l" rtl="0">
              <a:lnSpc>
                <a:spcPct val="125000"/>
              </a:lnSpc>
              <a:spcBef>
                <a:spcPts val="0"/>
              </a:spcBef>
              <a:spcAft>
                <a:spcPts val="0"/>
              </a:spcAft>
              <a:buClr>
                <a:schemeClr val="lt1"/>
              </a:buClr>
              <a:buSzPts val="2800"/>
              <a:buNone/>
            </a:pPr>
            <a:endParaRPr dirty="0"/>
          </a:p>
          <a:p>
            <a:pPr marL="228600" lvl="0" indent="-228600" algn="l" rtl="0">
              <a:lnSpc>
                <a:spcPct val="125000"/>
              </a:lnSpc>
              <a:spcBef>
                <a:spcPts val="1000"/>
              </a:spcBef>
              <a:spcAft>
                <a:spcPts val="0"/>
              </a:spcAft>
              <a:buClr>
                <a:schemeClr val="lt1"/>
              </a:buClr>
              <a:buSzPts val="2800"/>
              <a:buChar char="•"/>
            </a:pPr>
            <a:r>
              <a:rPr lang="en-US" dirty="0"/>
              <a:t>Andrea M.</a:t>
            </a:r>
            <a:endParaRPr dirty="0"/>
          </a:p>
          <a:p>
            <a:pPr marL="228600" lvl="0" indent="-228600" algn="l" rtl="0">
              <a:lnSpc>
                <a:spcPct val="125000"/>
              </a:lnSpc>
              <a:spcBef>
                <a:spcPts val="1000"/>
              </a:spcBef>
              <a:spcAft>
                <a:spcPts val="0"/>
              </a:spcAft>
              <a:buClr>
                <a:schemeClr val="lt1"/>
              </a:buClr>
              <a:buSzPts val="2800"/>
              <a:buChar char="•"/>
            </a:pPr>
            <a:r>
              <a:rPr lang="en-US" dirty="0"/>
              <a:t>Dante P.</a:t>
            </a:r>
            <a:endParaRPr dirty="0"/>
          </a:p>
          <a:p>
            <a:pPr marL="228600" lvl="0" indent="-228600" algn="l" rtl="0">
              <a:lnSpc>
                <a:spcPct val="125000"/>
              </a:lnSpc>
              <a:spcBef>
                <a:spcPts val="1000"/>
              </a:spcBef>
              <a:spcAft>
                <a:spcPts val="0"/>
              </a:spcAft>
              <a:buClr>
                <a:schemeClr val="lt1"/>
              </a:buClr>
              <a:buSzPts val="2800"/>
              <a:buChar char="•"/>
            </a:pPr>
            <a:r>
              <a:rPr lang="en-US" dirty="0"/>
              <a:t>Krissy Nalani K.</a:t>
            </a:r>
            <a:endParaRPr dirty="0"/>
          </a:p>
          <a:p>
            <a:pPr marL="228600" lvl="0" indent="-228600" algn="l" rtl="0">
              <a:lnSpc>
                <a:spcPct val="125000"/>
              </a:lnSpc>
              <a:spcBef>
                <a:spcPts val="1000"/>
              </a:spcBef>
              <a:spcAft>
                <a:spcPts val="0"/>
              </a:spcAft>
              <a:buSzPts val="1800"/>
              <a:buChar char="•"/>
            </a:pPr>
            <a:r>
              <a:rPr lang="en-US" dirty="0"/>
              <a:t>Melissa G.</a:t>
            </a:r>
            <a:endParaRPr dirty="0"/>
          </a:p>
          <a:p>
            <a:pPr marL="228600" lvl="0" indent="-228600" algn="l" rtl="0">
              <a:lnSpc>
                <a:spcPct val="125000"/>
              </a:lnSpc>
              <a:spcBef>
                <a:spcPts val="1000"/>
              </a:spcBef>
              <a:spcAft>
                <a:spcPts val="0"/>
              </a:spcAft>
              <a:buClr>
                <a:schemeClr val="lt1"/>
              </a:buClr>
              <a:buSzPts val="2800"/>
              <a:buChar char="•"/>
            </a:pPr>
            <a:r>
              <a:rPr lang="en-US" dirty="0"/>
              <a:t>Nate S.</a:t>
            </a:r>
            <a:endParaRPr dirty="0"/>
          </a:p>
          <a:p>
            <a:pPr marL="228600" lvl="0" indent="-228600" algn="l" rtl="0">
              <a:lnSpc>
                <a:spcPct val="125000"/>
              </a:lnSpc>
              <a:spcBef>
                <a:spcPts val="1000"/>
              </a:spcBef>
              <a:spcAft>
                <a:spcPts val="0"/>
              </a:spcAft>
              <a:buClr>
                <a:schemeClr val="lt1"/>
              </a:buClr>
              <a:buSzPts val="2800"/>
              <a:buChar char="•"/>
            </a:pPr>
            <a:r>
              <a:rPr lang="en-US" dirty="0"/>
              <a:t>Olga Sabrina L</a:t>
            </a:r>
            <a:endParaRPr dirty="0"/>
          </a:p>
          <a:p>
            <a:pPr marL="228600" lvl="0" indent="0" algn="l" rtl="0">
              <a:lnSpc>
                <a:spcPct val="125000"/>
              </a:lnSpc>
              <a:spcBef>
                <a:spcPts val="1000"/>
              </a:spcBef>
              <a:spcAft>
                <a:spcPts val="0"/>
              </a:spcAft>
              <a:buSzPts val="1800"/>
              <a:buNone/>
            </a:pPr>
            <a:endParaRPr dirty="0"/>
          </a:p>
        </p:txBody>
      </p:sp>
      <p:sp>
        <p:nvSpPr>
          <p:cNvPr id="294" name="Google Shape;294;p19"/>
          <p:cNvSpPr txBox="1"/>
          <p:nvPr/>
        </p:nvSpPr>
        <p:spPr>
          <a:xfrm>
            <a:off x="6077228" y="3893615"/>
            <a:ext cx="4193608" cy="2308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US" sz="900" b="0" i="0" u="sng" strike="noStrike" cap="none" dirty="0">
                <a:solidFill>
                  <a:schemeClr val="lt1"/>
                </a:solidFill>
                <a:latin typeface="Avenir"/>
                <a:ea typeface="Avenir"/>
                <a:cs typeface="Avenir"/>
                <a:sym typeface="Avenir"/>
                <a:hlinkClick r:id="rId3">
                  <a:extLst>
                    <a:ext uri="{A12FA001-AC4F-418D-AE19-62706E023703}">
                      <ahyp:hlinkClr xmlns:ahyp="http://schemas.microsoft.com/office/drawing/2018/hyperlinkcolor" val="tx"/>
                    </a:ext>
                  </a:extLst>
                </a:hlinkClick>
              </a:rPr>
              <a:t>T</a:t>
            </a:r>
            <a:endParaRPr sz="900" b="0" i="0" u="none" strike="noStrike" cap="none" dirty="0">
              <a:solidFill>
                <a:schemeClr val="lt1"/>
              </a:solidFill>
              <a:latin typeface="Avenir"/>
              <a:ea typeface="Avenir"/>
              <a:cs typeface="Avenir"/>
              <a:sym typeface="Avenir"/>
            </a:endParaRPr>
          </a:p>
        </p:txBody>
      </p:sp>
      <p:pic>
        <p:nvPicPr>
          <p:cNvPr id="295" name="Google Shape;295;p19" title="Pokemon Pikachu GIF"/>
          <p:cNvPicPr preferRelativeResize="0"/>
          <p:nvPr/>
        </p:nvPicPr>
        <p:blipFill rotWithShape="1">
          <a:blip r:embed="rId4">
            <a:alphaModFix/>
          </a:blip>
          <a:srcRect/>
          <a:stretch/>
        </p:blipFill>
        <p:spPr>
          <a:xfrm>
            <a:off x="6981938" y="2507227"/>
            <a:ext cx="3543350" cy="3507775"/>
          </a:xfrm>
          <a:prstGeom prst="rect">
            <a:avLst/>
          </a:prstGeom>
          <a:noFill/>
          <a:ln>
            <a:noFill/>
          </a:ln>
        </p:spPr>
      </p:pic>
      <p:sp>
        <p:nvSpPr>
          <p:cNvPr id="296" name="Google Shape;296;p19"/>
          <p:cNvSpPr txBox="1">
            <a:spLocks noGrp="1"/>
          </p:cNvSpPr>
          <p:nvPr>
            <p:ph type="sldNum" idx="12"/>
          </p:nvPr>
        </p:nvSpPr>
        <p:spPr>
          <a:xfrm>
            <a:off x="119600" y="6356375"/>
            <a:ext cx="4104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24</a:t>
            </a:fld>
            <a:endParaRPr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20"/>
          <p:cNvSpPr txBox="1">
            <a:spLocks noGrp="1"/>
          </p:cNvSpPr>
          <p:nvPr>
            <p:ph type="title"/>
          </p:nvPr>
        </p:nvSpPr>
        <p:spPr>
          <a:xfrm>
            <a:off x="134550" y="744525"/>
            <a:ext cx="11922900" cy="6711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200"/>
              <a:buFont typeface="Arial"/>
              <a:buNone/>
            </a:pPr>
            <a:r>
              <a:rPr lang="en-US" sz="3200" b="1" dirty="0"/>
              <a:t>The end.</a:t>
            </a:r>
            <a:endParaRPr sz="3200" dirty="0"/>
          </a:p>
        </p:txBody>
      </p:sp>
      <p:sp>
        <p:nvSpPr>
          <p:cNvPr id="302" name="Google Shape;302;p20"/>
          <p:cNvSpPr txBox="1">
            <a:spLocks noGrp="1"/>
          </p:cNvSpPr>
          <p:nvPr>
            <p:ph type="body" idx="1"/>
          </p:nvPr>
        </p:nvSpPr>
        <p:spPr>
          <a:xfrm>
            <a:off x="46200" y="1352575"/>
            <a:ext cx="11922900" cy="5253900"/>
          </a:xfrm>
          <a:prstGeom prst="rect">
            <a:avLst/>
          </a:prstGeom>
          <a:noFill/>
          <a:ln>
            <a:noFill/>
          </a:ln>
        </p:spPr>
        <p:txBody>
          <a:bodyPr spcFirstLastPara="1" wrap="square" lIns="91425" tIns="45700" rIns="91425" bIns="45700" anchor="t" anchorCtr="0">
            <a:normAutofit/>
          </a:bodyPr>
          <a:lstStyle/>
          <a:p>
            <a:pPr marL="0" lvl="0" indent="0" algn="ctr" rtl="0">
              <a:lnSpc>
                <a:spcPct val="125000"/>
              </a:lnSpc>
              <a:spcBef>
                <a:spcPts val="0"/>
              </a:spcBef>
              <a:spcAft>
                <a:spcPts val="0"/>
              </a:spcAft>
              <a:buClr>
                <a:schemeClr val="lt1"/>
              </a:buClr>
              <a:buSzPts val="3200"/>
              <a:buNone/>
            </a:pPr>
            <a:r>
              <a:rPr lang="en-US" sz="3200" b="1" dirty="0"/>
              <a:t>Thank you for your interest!</a:t>
            </a:r>
            <a:endParaRPr dirty="0"/>
          </a:p>
          <a:p>
            <a:pPr marL="0" lvl="0" indent="0" algn="ctr" rtl="0">
              <a:lnSpc>
                <a:spcPct val="125000"/>
              </a:lnSpc>
              <a:spcBef>
                <a:spcPts val="1000"/>
              </a:spcBef>
              <a:spcAft>
                <a:spcPts val="0"/>
              </a:spcAft>
              <a:buClr>
                <a:schemeClr val="lt1"/>
              </a:buClr>
              <a:buSzPts val="3200"/>
              <a:buNone/>
            </a:pPr>
            <a:endParaRPr sz="3200" b="1" dirty="0"/>
          </a:p>
          <a:p>
            <a:pPr marL="0" lvl="0" indent="0" algn="ctr" rtl="0">
              <a:lnSpc>
                <a:spcPct val="125000"/>
              </a:lnSpc>
              <a:spcBef>
                <a:spcPts val="1000"/>
              </a:spcBef>
              <a:spcAft>
                <a:spcPts val="0"/>
              </a:spcAft>
              <a:buClr>
                <a:schemeClr val="lt1"/>
              </a:buClr>
              <a:buSzPts val="3200"/>
              <a:buNone/>
            </a:pPr>
            <a:endParaRPr sz="3200" b="1" dirty="0"/>
          </a:p>
          <a:p>
            <a:pPr marL="228600" lvl="0" indent="-50800" algn="ctr" rtl="0">
              <a:lnSpc>
                <a:spcPct val="125000"/>
              </a:lnSpc>
              <a:spcBef>
                <a:spcPts val="1000"/>
              </a:spcBef>
              <a:spcAft>
                <a:spcPts val="0"/>
              </a:spcAft>
              <a:buClr>
                <a:schemeClr val="lt1"/>
              </a:buClr>
              <a:buSzPts val="2800"/>
              <a:buNone/>
            </a:pPr>
            <a:endParaRPr dirty="0"/>
          </a:p>
          <a:p>
            <a:pPr marL="228600" lvl="0" indent="-50800" algn="ctr" rtl="0">
              <a:lnSpc>
                <a:spcPct val="125000"/>
              </a:lnSpc>
              <a:spcBef>
                <a:spcPts val="1000"/>
              </a:spcBef>
              <a:spcAft>
                <a:spcPts val="0"/>
              </a:spcAft>
              <a:buClr>
                <a:schemeClr val="lt1"/>
              </a:buClr>
              <a:buSzPts val="2800"/>
              <a:buNone/>
            </a:pPr>
            <a:endParaRPr dirty="0"/>
          </a:p>
        </p:txBody>
      </p:sp>
      <p:sp>
        <p:nvSpPr>
          <p:cNvPr id="303" name="Google Shape;303;p20"/>
          <p:cNvSpPr txBox="1"/>
          <p:nvPr/>
        </p:nvSpPr>
        <p:spPr>
          <a:xfrm>
            <a:off x="7393916" y="5806150"/>
            <a:ext cx="2501400" cy="230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dirty="0">
              <a:solidFill>
                <a:schemeClr val="lt1"/>
              </a:solidFill>
              <a:latin typeface="Avenir"/>
              <a:ea typeface="Avenir"/>
              <a:cs typeface="Avenir"/>
              <a:sym typeface="Avenir"/>
            </a:endParaRPr>
          </a:p>
        </p:txBody>
      </p:sp>
      <p:sp>
        <p:nvSpPr>
          <p:cNvPr id="304" name="Google Shape;304;p20"/>
          <p:cNvSpPr txBox="1">
            <a:spLocks noGrp="1"/>
          </p:cNvSpPr>
          <p:nvPr>
            <p:ph type="sldNum" idx="12"/>
          </p:nvPr>
        </p:nvSpPr>
        <p:spPr>
          <a:xfrm>
            <a:off x="119600" y="6356375"/>
            <a:ext cx="4023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25</a:t>
            </a:fld>
            <a:endParaRPr dirty="0"/>
          </a:p>
        </p:txBody>
      </p:sp>
      <p:pic>
        <p:nvPicPr>
          <p:cNvPr id="305" name="Google Shape;305;p20" title="Makasih GIF (Provided by Tenor)"/>
          <p:cNvPicPr preferRelativeResize="0"/>
          <p:nvPr/>
        </p:nvPicPr>
        <p:blipFill>
          <a:blip r:embed="rId3">
            <a:alphaModFix/>
          </a:blip>
          <a:stretch>
            <a:fillRect/>
          </a:stretch>
        </p:blipFill>
        <p:spPr>
          <a:xfrm>
            <a:off x="4121950" y="2528100"/>
            <a:ext cx="3354750" cy="33547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
          <p:cNvSpPr txBox="1">
            <a:spLocks noGrp="1"/>
          </p:cNvSpPr>
          <p:nvPr>
            <p:ph type="title"/>
          </p:nvPr>
        </p:nvSpPr>
        <p:spPr>
          <a:xfrm>
            <a:off x="762006" y="553198"/>
            <a:ext cx="10668000" cy="8835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n-US" sz="4000" b="1" dirty="0"/>
              <a:t>Hypothesis: Question, Null, &amp; Alt </a:t>
            </a:r>
            <a:endParaRPr sz="4000" b="1" dirty="0"/>
          </a:p>
        </p:txBody>
      </p:sp>
      <p:sp>
        <p:nvSpPr>
          <p:cNvPr id="106" name="Google Shape;106;p2"/>
          <p:cNvSpPr txBox="1">
            <a:spLocks noGrp="1"/>
          </p:cNvSpPr>
          <p:nvPr>
            <p:ph type="body" idx="1"/>
          </p:nvPr>
        </p:nvSpPr>
        <p:spPr>
          <a:xfrm>
            <a:off x="762006" y="1545336"/>
            <a:ext cx="10213800" cy="4759466"/>
          </a:xfrm>
          <a:prstGeom prst="rect">
            <a:avLst/>
          </a:prstGeom>
          <a:solidFill>
            <a:srgbClr val="F7DBB9"/>
          </a:solidFill>
          <a:ln>
            <a:noFill/>
          </a:ln>
        </p:spPr>
        <p:txBody>
          <a:bodyPr spcFirstLastPara="1" wrap="square" lIns="91425" tIns="45700" rIns="91425" bIns="45700" anchor="t" anchorCtr="0">
            <a:noAutofit/>
          </a:bodyPr>
          <a:lstStyle/>
          <a:p>
            <a:pPr marL="0" lvl="0" indent="0" algn="l" rtl="0">
              <a:lnSpc>
                <a:spcPct val="115000"/>
              </a:lnSpc>
              <a:spcBef>
                <a:spcPts val="1200"/>
              </a:spcBef>
              <a:spcAft>
                <a:spcPts val="0"/>
              </a:spcAft>
              <a:buClr>
                <a:schemeClr val="dk1"/>
              </a:buClr>
              <a:buSzPts val="1100"/>
              <a:buFont typeface="Arial"/>
              <a:buNone/>
            </a:pPr>
            <a:r>
              <a:rPr lang="en-US" sz="1600" b="1" u="sng" dirty="0">
                <a:solidFill>
                  <a:srgbClr val="000000"/>
                </a:solidFill>
                <a:latin typeface="Arial"/>
                <a:ea typeface="Arial"/>
                <a:cs typeface="Arial"/>
                <a:sym typeface="Arial"/>
              </a:rPr>
              <a:t>Question</a:t>
            </a:r>
            <a:endParaRPr sz="1600" b="1" u="sng" dirty="0">
              <a:solidFill>
                <a:srgbClr val="000000"/>
              </a:solidFill>
              <a:latin typeface="Arial"/>
              <a:ea typeface="Arial"/>
              <a:cs typeface="Arial"/>
              <a:sym typeface="Arial"/>
            </a:endParaRPr>
          </a:p>
          <a:p>
            <a:pPr marL="0" lvl="0" indent="0" algn="l" rtl="0">
              <a:lnSpc>
                <a:spcPct val="115000"/>
              </a:lnSpc>
              <a:spcBef>
                <a:spcPts val="1200"/>
              </a:spcBef>
              <a:spcAft>
                <a:spcPts val="0"/>
              </a:spcAft>
              <a:buClr>
                <a:schemeClr val="dk1"/>
              </a:buClr>
              <a:buSzPts val="1100"/>
              <a:buFont typeface="Arial"/>
              <a:buNone/>
            </a:pPr>
            <a:r>
              <a:rPr lang="en-US" sz="1600" dirty="0">
                <a:solidFill>
                  <a:srgbClr val="000000"/>
                </a:solidFill>
                <a:latin typeface="Arial"/>
                <a:ea typeface="Arial"/>
                <a:cs typeface="Arial"/>
                <a:sym typeface="Arial"/>
              </a:rPr>
              <a:t>Does the growth of AI stocks in the last 5 years suggest that investing in these companies is significantly more profitable than investing in most other companies based on the market indices?</a:t>
            </a:r>
            <a:endParaRPr sz="1600" dirty="0">
              <a:solidFill>
                <a:srgbClr val="000000"/>
              </a:solidFill>
              <a:latin typeface="Arial"/>
              <a:ea typeface="Arial"/>
              <a:cs typeface="Arial"/>
              <a:sym typeface="Arial"/>
            </a:endParaRPr>
          </a:p>
          <a:p>
            <a:pPr marL="0" lvl="0" indent="0" algn="l" rtl="0">
              <a:lnSpc>
                <a:spcPct val="115000"/>
              </a:lnSpc>
              <a:spcBef>
                <a:spcPts val="1200"/>
              </a:spcBef>
              <a:spcAft>
                <a:spcPts val="0"/>
              </a:spcAft>
              <a:buClr>
                <a:schemeClr val="dk1"/>
              </a:buClr>
              <a:buSzPts val="1100"/>
              <a:buFont typeface="Arial"/>
              <a:buNone/>
            </a:pPr>
            <a:r>
              <a:rPr lang="en-US" sz="1600" b="1" u="sng" dirty="0">
                <a:solidFill>
                  <a:srgbClr val="000000"/>
                </a:solidFill>
                <a:latin typeface="Arial"/>
                <a:ea typeface="Arial"/>
                <a:cs typeface="Arial"/>
                <a:sym typeface="Arial"/>
              </a:rPr>
              <a:t>If-Then</a:t>
            </a:r>
            <a:endParaRPr sz="1600" b="1" u="sng" dirty="0">
              <a:solidFill>
                <a:srgbClr val="000000"/>
              </a:solidFill>
              <a:latin typeface="Arial"/>
              <a:ea typeface="Arial"/>
              <a:cs typeface="Arial"/>
              <a:sym typeface="Arial"/>
            </a:endParaRPr>
          </a:p>
          <a:p>
            <a:pPr marL="0" lvl="0" indent="0" algn="l" rtl="0">
              <a:lnSpc>
                <a:spcPct val="115000"/>
              </a:lnSpc>
              <a:spcBef>
                <a:spcPts val="1200"/>
              </a:spcBef>
              <a:spcAft>
                <a:spcPts val="0"/>
              </a:spcAft>
              <a:buSzPts val="1800"/>
              <a:buNone/>
            </a:pPr>
            <a:r>
              <a:rPr lang="en-US" sz="1600" dirty="0">
                <a:solidFill>
                  <a:srgbClr val="000000"/>
                </a:solidFill>
                <a:latin typeface="Arial"/>
                <a:ea typeface="Arial"/>
                <a:cs typeface="Arial"/>
                <a:sym typeface="Arial"/>
              </a:rPr>
              <a:t>If I invest in the top AI companies, then I will see better profit compared to the market indices, because there is a significant difference in the growth of these stocks and the market indices.</a:t>
            </a:r>
            <a:endParaRPr sz="1600" dirty="0">
              <a:solidFill>
                <a:srgbClr val="000000"/>
              </a:solidFill>
              <a:latin typeface="Arial"/>
              <a:ea typeface="Arial"/>
              <a:cs typeface="Arial"/>
              <a:sym typeface="Arial"/>
            </a:endParaRPr>
          </a:p>
          <a:p>
            <a:pPr marL="0" lvl="0" indent="0" algn="l" rtl="0">
              <a:lnSpc>
                <a:spcPct val="115000"/>
              </a:lnSpc>
              <a:spcBef>
                <a:spcPts val="1200"/>
              </a:spcBef>
              <a:spcAft>
                <a:spcPts val="0"/>
              </a:spcAft>
              <a:buSzPts val="1800"/>
              <a:buNone/>
            </a:pPr>
            <a:r>
              <a:rPr lang="en-US" sz="1600" b="1" u="sng" dirty="0">
                <a:solidFill>
                  <a:srgbClr val="000000"/>
                </a:solidFill>
                <a:latin typeface="Arial"/>
                <a:ea typeface="Arial"/>
                <a:cs typeface="Arial"/>
                <a:sym typeface="Arial"/>
              </a:rPr>
              <a:t>Null Hypothesis</a:t>
            </a:r>
            <a:endParaRPr sz="1600" b="1" u="sng" dirty="0">
              <a:solidFill>
                <a:schemeClr val="dk1"/>
              </a:solidFill>
              <a:latin typeface="Arial"/>
              <a:ea typeface="Arial"/>
              <a:cs typeface="Arial"/>
              <a:sym typeface="Arial"/>
            </a:endParaRPr>
          </a:p>
          <a:p>
            <a:pPr marL="0" lvl="0" indent="0" algn="l" rtl="0">
              <a:lnSpc>
                <a:spcPct val="115000"/>
              </a:lnSpc>
              <a:spcBef>
                <a:spcPts val="1200"/>
              </a:spcBef>
              <a:spcAft>
                <a:spcPts val="0"/>
              </a:spcAft>
              <a:buClr>
                <a:schemeClr val="dk1"/>
              </a:buClr>
              <a:buSzPts val="1100"/>
              <a:buFont typeface="Arial"/>
              <a:buNone/>
            </a:pPr>
            <a:r>
              <a:rPr lang="en-US" sz="1600" dirty="0">
                <a:solidFill>
                  <a:schemeClr val="dk1"/>
                </a:solidFill>
                <a:latin typeface="Arial"/>
                <a:ea typeface="Arial"/>
                <a:cs typeface="Arial"/>
                <a:sym typeface="Arial"/>
              </a:rPr>
              <a:t>There is no significant difference between the growth of AI stocks and the market indices, as determined by average daily return year over year from 2019-2024, as compared to the S&amp;P 500 or DOW.</a:t>
            </a:r>
            <a:endParaRPr sz="1600" dirty="0">
              <a:solidFill>
                <a:schemeClr val="dk1"/>
              </a:solidFill>
              <a:latin typeface="Arial"/>
              <a:ea typeface="Arial"/>
              <a:cs typeface="Arial"/>
              <a:sym typeface="Arial"/>
            </a:endParaRPr>
          </a:p>
          <a:p>
            <a:pPr marL="0" lvl="0" indent="0" algn="l" rtl="0">
              <a:lnSpc>
                <a:spcPct val="115000"/>
              </a:lnSpc>
              <a:spcBef>
                <a:spcPts val="1200"/>
              </a:spcBef>
              <a:spcAft>
                <a:spcPts val="0"/>
              </a:spcAft>
              <a:buSzPts val="1800"/>
              <a:buNone/>
            </a:pPr>
            <a:r>
              <a:rPr lang="en-US" sz="1600" b="1" u="sng" dirty="0">
                <a:solidFill>
                  <a:schemeClr val="dk1"/>
                </a:solidFill>
                <a:latin typeface="Arial"/>
                <a:ea typeface="Arial"/>
                <a:cs typeface="Arial"/>
                <a:sym typeface="Arial"/>
              </a:rPr>
              <a:t>Alt Hypothesis</a:t>
            </a:r>
            <a:endParaRPr sz="1600" b="1" u="sng" dirty="0">
              <a:solidFill>
                <a:schemeClr val="dk1"/>
              </a:solidFill>
              <a:latin typeface="Arial"/>
              <a:ea typeface="Arial"/>
              <a:cs typeface="Arial"/>
              <a:sym typeface="Arial"/>
            </a:endParaRPr>
          </a:p>
          <a:p>
            <a:pPr marL="0" lvl="0" indent="0" algn="l" rtl="0">
              <a:lnSpc>
                <a:spcPct val="115000"/>
              </a:lnSpc>
              <a:spcBef>
                <a:spcPts val="1200"/>
              </a:spcBef>
              <a:spcAft>
                <a:spcPts val="1200"/>
              </a:spcAft>
              <a:buClr>
                <a:schemeClr val="dk1"/>
              </a:buClr>
              <a:buSzPts val="1100"/>
              <a:buFont typeface="Arial"/>
              <a:buNone/>
            </a:pPr>
            <a:r>
              <a:rPr lang="en-US" sz="1600" dirty="0">
                <a:solidFill>
                  <a:schemeClr val="dk1"/>
                </a:solidFill>
                <a:latin typeface="Arial"/>
                <a:ea typeface="Arial"/>
                <a:cs typeface="Arial"/>
                <a:sym typeface="Arial"/>
              </a:rPr>
              <a:t>There is a significant difference between the growth of AI stocks and the market indices as determined by average daily return year over year from 2019-2024, as compared to S&amp;P 500 or DOW.</a:t>
            </a:r>
            <a:endParaRPr sz="1600" dirty="0">
              <a:solidFill>
                <a:srgbClr val="D1D2D3"/>
              </a:solidFill>
              <a:highlight>
                <a:srgbClr val="1A1D21"/>
              </a:highlight>
              <a:latin typeface="Arial"/>
              <a:ea typeface="Arial"/>
              <a:cs typeface="Arial"/>
              <a:sym typeface="Arial"/>
            </a:endParaRPr>
          </a:p>
        </p:txBody>
      </p:sp>
      <p:sp>
        <p:nvSpPr>
          <p:cNvPr id="107" name="Google Shape;107;p2"/>
          <p:cNvSpPr txBox="1">
            <a:spLocks noGrp="1"/>
          </p:cNvSpPr>
          <p:nvPr>
            <p:ph type="sldNum" idx="12"/>
          </p:nvPr>
        </p:nvSpPr>
        <p:spPr>
          <a:xfrm>
            <a:off x="119600" y="6356363"/>
            <a:ext cx="3414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3</a:t>
            </a:fld>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g2e62b4b96fb_0_11"/>
          <p:cNvSpPr txBox="1">
            <a:spLocks noGrp="1"/>
          </p:cNvSpPr>
          <p:nvPr>
            <p:ph type="title"/>
          </p:nvPr>
        </p:nvSpPr>
        <p:spPr>
          <a:xfrm>
            <a:off x="989094" y="406327"/>
            <a:ext cx="10668000" cy="15240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n-US" sz="4000" b="1" dirty="0"/>
              <a:t>Data Description </a:t>
            </a:r>
            <a:endParaRPr sz="4000" b="1" dirty="0"/>
          </a:p>
        </p:txBody>
      </p:sp>
      <p:sp>
        <p:nvSpPr>
          <p:cNvPr id="113" name="Google Shape;113;g2e62b4b96fb_0_11"/>
          <p:cNvSpPr txBox="1">
            <a:spLocks noGrp="1"/>
          </p:cNvSpPr>
          <p:nvPr>
            <p:ph type="body" idx="1"/>
          </p:nvPr>
        </p:nvSpPr>
        <p:spPr>
          <a:xfrm>
            <a:off x="989106" y="1572768"/>
            <a:ext cx="10213800" cy="4783595"/>
          </a:xfrm>
          <a:prstGeom prst="rect">
            <a:avLst/>
          </a:prstGeom>
          <a:solidFill>
            <a:srgbClr val="F7DBB9"/>
          </a:solidFill>
          <a:ln>
            <a:noFill/>
          </a:ln>
        </p:spPr>
        <p:txBody>
          <a:bodyPr spcFirstLastPara="1" wrap="square" lIns="91425" tIns="45700" rIns="91425" bIns="45700" anchor="t" anchorCtr="0">
            <a:noAutofit/>
          </a:bodyPr>
          <a:lstStyle/>
          <a:p>
            <a:pPr marL="0" lvl="0" indent="0" algn="l" rtl="0">
              <a:lnSpc>
                <a:spcPct val="115000"/>
              </a:lnSpc>
              <a:spcBef>
                <a:spcPts val="1200"/>
              </a:spcBef>
              <a:spcAft>
                <a:spcPts val="0"/>
              </a:spcAft>
              <a:buClr>
                <a:schemeClr val="dk1"/>
              </a:buClr>
              <a:buSzPts val="1100"/>
              <a:buFont typeface="Arial"/>
              <a:buNone/>
            </a:pPr>
            <a:r>
              <a:rPr lang="en-US" sz="1600" b="1" u="sng" dirty="0">
                <a:solidFill>
                  <a:srgbClr val="000000"/>
                </a:solidFill>
                <a:latin typeface="Arial"/>
                <a:ea typeface="Arial"/>
                <a:cs typeface="Arial"/>
                <a:sym typeface="Arial"/>
              </a:rPr>
              <a:t>Data Obtained</a:t>
            </a:r>
            <a:endParaRPr sz="1600" b="1" u="sng" dirty="0">
              <a:solidFill>
                <a:srgbClr val="000000"/>
              </a:solidFill>
              <a:latin typeface="Arial"/>
              <a:ea typeface="Arial"/>
              <a:cs typeface="Arial"/>
              <a:sym typeface="Arial"/>
            </a:endParaRPr>
          </a:p>
          <a:p>
            <a:pPr marL="0" lvl="0" indent="0" algn="l" rtl="0">
              <a:lnSpc>
                <a:spcPct val="115000"/>
              </a:lnSpc>
              <a:spcBef>
                <a:spcPts val="1200"/>
              </a:spcBef>
              <a:spcAft>
                <a:spcPts val="0"/>
              </a:spcAft>
              <a:buClr>
                <a:schemeClr val="dk1"/>
              </a:buClr>
              <a:buSzPts val="1100"/>
              <a:buFont typeface="Arial"/>
              <a:buNone/>
            </a:pPr>
            <a:r>
              <a:rPr lang="en-US" sz="1600" dirty="0">
                <a:solidFill>
                  <a:srgbClr val="000000"/>
                </a:solidFill>
                <a:latin typeface="Arial"/>
                <a:ea typeface="Arial"/>
                <a:cs typeface="Arial"/>
                <a:sym typeface="Arial"/>
              </a:rPr>
              <a:t>List what data sets are used and where we got them from </a:t>
            </a:r>
            <a:endParaRPr sz="1600" dirty="0">
              <a:solidFill>
                <a:schemeClr val="dk1"/>
              </a:solidFill>
              <a:latin typeface="Arial"/>
              <a:ea typeface="Arial"/>
              <a:cs typeface="Arial"/>
              <a:sym typeface="Arial"/>
            </a:endParaRPr>
          </a:p>
          <a:p>
            <a:pPr marL="457200" lvl="0" indent="-330200" algn="l" rtl="0">
              <a:lnSpc>
                <a:spcPct val="115000"/>
              </a:lnSpc>
              <a:spcBef>
                <a:spcPts val="1200"/>
              </a:spcBef>
              <a:spcAft>
                <a:spcPts val="0"/>
              </a:spcAft>
              <a:buClr>
                <a:schemeClr val="dk1"/>
              </a:buClr>
              <a:buSzPts val="1600"/>
              <a:buChar char="•"/>
            </a:pPr>
            <a:r>
              <a:rPr lang="en-US" sz="1600" dirty="0">
                <a:solidFill>
                  <a:schemeClr val="dk1"/>
                </a:solidFill>
                <a:latin typeface="Arial"/>
                <a:ea typeface="Arial"/>
                <a:cs typeface="Arial"/>
                <a:sym typeface="Arial"/>
              </a:rPr>
              <a:t>Top 10 AI companies</a:t>
            </a:r>
            <a:r>
              <a:rPr lang="en-US" sz="1600" dirty="0">
                <a:solidFill>
                  <a:srgbClr val="3C78D8"/>
                </a:solidFill>
                <a:latin typeface="Arial"/>
                <a:ea typeface="Arial"/>
                <a:cs typeface="Arial"/>
                <a:sym typeface="Arial"/>
              </a:rPr>
              <a:t> </a:t>
            </a:r>
            <a:r>
              <a:rPr lang="en-US" sz="1600" u="sng" dirty="0">
                <a:solidFill>
                  <a:srgbClr val="3C78D8"/>
                </a:solidFill>
                <a:latin typeface="Arial"/>
                <a:ea typeface="Arial"/>
                <a:cs typeface="Arial"/>
                <a:sym typeface="Arial"/>
                <a:hlinkClick r:id="rId3">
                  <a:extLst>
                    <a:ext uri="{A12FA001-AC4F-418D-AE19-62706E023703}">
                      <ahyp:hlinkClr xmlns:ahyp="http://schemas.microsoft.com/office/drawing/2018/hyperlinkcolor" val="tx"/>
                    </a:ext>
                  </a:extLst>
                </a:hlinkClick>
              </a:rPr>
              <a:t>kaggle dataset </a:t>
            </a:r>
            <a:r>
              <a:rPr lang="en-US" sz="1600" dirty="0">
                <a:solidFill>
                  <a:schemeClr val="dk1"/>
                </a:solidFill>
                <a:latin typeface="Arial"/>
                <a:ea typeface="Arial"/>
                <a:cs typeface="Arial"/>
                <a:sym typeface="Arial"/>
              </a:rPr>
              <a:t>1990 through present as selected by Forbes</a:t>
            </a:r>
            <a:endParaRPr sz="1600" dirty="0">
              <a:solidFill>
                <a:schemeClr val="dk1"/>
              </a:solidFill>
              <a:latin typeface="Arial"/>
              <a:ea typeface="Arial"/>
              <a:cs typeface="Arial"/>
              <a:sym typeface="Arial"/>
            </a:endParaRPr>
          </a:p>
          <a:p>
            <a:pPr marL="457200" lvl="0" indent="-330200" algn="l" rtl="0">
              <a:lnSpc>
                <a:spcPct val="115000"/>
              </a:lnSpc>
              <a:spcBef>
                <a:spcPts val="0"/>
              </a:spcBef>
              <a:spcAft>
                <a:spcPts val="0"/>
              </a:spcAft>
              <a:buClr>
                <a:schemeClr val="dk1"/>
              </a:buClr>
              <a:buSzPts val="1600"/>
              <a:buChar char="•"/>
            </a:pPr>
            <a:r>
              <a:rPr lang="en-US" sz="1600" dirty="0">
                <a:solidFill>
                  <a:schemeClr val="dk1"/>
                </a:solidFill>
                <a:latin typeface="Arial"/>
                <a:ea typeface="Arial"/>
                <a:cs typeface="Arial"/>
                <a:sym typeface="Arial"/>
              </a:rPr>
              <a:t>S&amp;P 500 and Dow Jones index ETF funds gathered through </a:t>
            </a:r>
            <a:r>
              <a:rPr lang="en-US" sz="1600" u="sng" dirty="0">
                <a:solidFill>
                  <a:srgbClr val="3C78D8"/>
                </a:solidFill>
                <a:latin typeface="Arial"/>
                <a:ea typeface="Arial"/>
                <a:cs typeface="Arial"/>
                <a:sym typeface="Arial"/>
                <a:hlinkClick r:id="rId4">
                  <a:extLst>
                    <a:ext uri="{A12FA001-AC4F-418D-AE19-62706E023703}">
                      <ahyp:hlinkClr xmlns:ahyp="http://schemas.microsoft.com/office/drawing/2018/hyperlinkcolor" val="tx"/>
                    </a:ext>
                  </a:extLst>
                </a:hlinkClick>
              </a:rPr>
              <a:t>alphavantage.co</a:t>
            </a:r>
            <a:r>
              <a:rPr lang="en-US" sz="1600" dirty="0">
                <a:solidFill>
                  <a:schemeClr val="dk1"/>
                </a:solidFill>
                <a:latin typeface="Arial"/>
                <a:ea typeface="Arial"/>
                <a:cs typeface="Arial"/>
                <a:sym typeface="Arial"/>
              </a:rPr>
              <a:t> API</a:t>
            </a:r>
            <a:endParaRPr sz="1600" dirty="0">
              <a:solidFill>
                <a:schemeClr val="dk1"/>
              </a:solidFill>
              <a:latin typeface="Arial"/>
              <a:ea typeface="Arial"/>
              <a:cs typeface="Arial"/>
              <a:sym typeface="Arial"/>
            </a:endParaRPr>
          </a:p>
          <a:p>
            <a:pPr marL="0" lvl="0" indent="0" algn="l" rtl="0">
              <a:lnSpc>
                <a:spcPct val="115000"/>
              </a:lnSpc>
              <a:spcBef>
                <a:spcPts val="1200"/>
              </a:spcBef>
              <a:spcAft>
                <a:spcPts val="0"/>
              </a:spcAft>
              <a:buClr>
                <a:schemeClr val="dk1"/>
              </a:buClr>
              <a:buSzPts val="1100"/>
              <a:buFont typeface="Arial"/>
              <a:buNone/>
            </a:pPr>
            <a:r>
              <a:rPr lang="en-US" sz="1600" b="1" u="sng" dirty="0">
                <a:solidFill>
                  <a:srgbClr val="000000"/>
                </a:solidFill>
                <a:latin typeface="Arial"/>
                <a:ea typeface="Arial"/>
                <a:cs typeface="Arial"/>
                <a:sym typeface="Arial"/>
              </a:rPr>
              <a:t>Data Details</a:t>
            </a:r>
            <a:endParaRPr sz="1600" b="1" u="sng" dirty="0">
              <a:solidFill>
                <a:srgbClr val="000000"/>
              </a:solidFill>
              <a:latin typeface="Arial"/>
              <a:ea typeface="Arial"/>
              <a:cs typeface="Arial"/>
              <a:sym typeface="Arial"/>
            </a:endParaRPr>
          </a:p>
          <a:p>
            <a:pPr marL="0" lvl="0" indent="0" algn="l" rtl="0">
              <a:lnSpc>
                <a:spcPct val="115000"/>
              </a:lnSpc>
              <a:spcBef>
                <a:spcPts val="1200"/>
              </a:spcBef>
              <a:spcAft>
                <a:spcPts val="0"/>
              </a:spcAft>
              <a:buSzPts val="1800"/>
              <a:buNone/>
            </a:pPr>
            <a:r>
              <a:rPr lang="en-US" sz="1600" dirty="0">
                <a:solidFill>
                  <a:srgbClr val="000000"/>
                </a:solidFill>
                <a:latin typeface="Arial"/>
                <a:ea typeface="Arial"/>
                <a:cs typeface="Arial"/>
                <a:sym typeface="Arial"/>
              </a:rPr>
              <a:t>Datasets contained columns: Symbol, date, open, high, low, close, volume, adjusted</a:t>
            </a:r>
            <a:endParaRPr sz="1600" dirty="0">
              <a:solidFill>
                <a:srgbClr val="000000"/>
              </a:solidFill>
              <a:latin typeface="Arial"/>
              <a:ea typeface="Arial"/>
              <a:cs typeface="Arial"/>
              <a:sym typeface="Arial"/>
            </a:endParaRPr>
          </a:p>
          <a:p>
            <a:pPr marL="0" lvl="0" indent="0" algn="l" rtl="0">
              <a:lnSpc>
                <a:spcPct val="115000"/>
              </a:lnSpc>
              <a:spcBef>
                <a:spcPts val="1200"/>
              </a:spcBef>
              <a:spcAft>
                <a:spcPts val="0"/>
              </a:spcAft>
              <a:buSzPts val="1800"/>
              <a:buNone/>
            </a:pPr>
            <a:r>
              <a:rPr lang="en-US" sz="1600" b="1" u="sng" dirty="0">
                <a:solidFill>
                  <a:srgbClr val="000000"/>
                </a:solidFill>
                <a:latin typeface="Arial"/>
                <a:ea typeface="Arial"/>
                <a:cs typeface="Arial"/>
                <a:sym typeface="Arial"/>
              </a:rPr>
              <a:t>Derived Variables</a:t>
            </a:r>
            <a:endParaRPr sz="1600" b="1" u="sng" dirty="0">
              <a:solidFill>
                <a:srgbClr val="000000"/>
              </a:solidFill>
              <a:latin typeface="Arial"/>
              <a:ea typeface="Arial"/>
              <a:cs typeface="Arial"/>
              <a:sym typeface="Arial"/>
            </a:endParaRPr>
          </a:p>
          <a:p>
            <a:pPr marL="0" lvl="0" indent="0" algn="l" rtl="0">
              <a:lnSpc>
                <a:spcPct val="115000"/>
              </a:lnSpc>
              <a:spcBef>
                <a:spcPts val="1200"/>
              </a:spcBef>
              <a:spcAft>
                <a:spcPts val="0"/>
              </a:spcAft>
              <a:buSzPts val="1800"/>
              <a:buNone/>
            </a:pPr>
            <a:r>
              <a:rPr lang="en-US" sz="1600" dirty="0">
                <a:solidFill>
                  <a:srgbClr val="000000"/>
                </a:solidFill>
                <a:latin typeface="Arial"/>
                <a:ea typeface="Arial"/>
                <a:cs typeface="Arial"/>
                <a:sym typeface="Arial"/>
              </a:rPr>
              <a:t>Cleaning done on columns to align datasets, data types correction, and filtered for last 5 years</a:t>
            </a:r>
            <a:endParaRPr sz="1600" dirty="0">
              <a:solidFill>
                <a:srgbClr val="000000"/>
              </a:solidFill>
              <a:latin typeface="Arial"/>
              <a:ea typeface="Arial"/>
              <a:cs typeface="Arial"/>
              <a:sym typeface="Arial"/>
            </a:endParaRPr>
          </a:p>
          <a:p>
            <a:pPr marL="0" lvl="0" indent="0" algn="l" rtl="0">
              <a:lnSpc>
                <a:spcPct val="115000"/>
              </a:lnSpc>
              <a:spcBef>
                <a:spcPts val="1200"/>
              </a:spcBef>
              <a:spcAft>
                <a:spcPts val="0"/>
              </a:spcAft>
              <a:buSzPts val="1800"/>
              <a:buNone/>
            </a:pPr>
            <a:r>
              <a:rPr lang="en-US" sz="1600" dirty="0">
                <a:solidFill>
                  <a:srgbClr val="000000"/>
                </a:solidFill>
                <a:latin typeface="Arial"/>
                <a:ea typeface="Arial"/>
                <a:cs typeface="Arial"/>
                <a:sym typeface="Arial"/>
              </a:rPr>
              <a:t>Daily returns and cumulative returns generated as decimal</a:t>
            </a:r>
            <a:endParaRPr sz="1600" dirty="0">
              <a:solidFill>
                <a:srgbClr val="000000"/>
              </a:solidFill>
              <a:latin typeface="Arial"/>
              <a:ea typeface="Arial"/>
              <a:cs typeface="Arial"/>
              <a:sym typeface="Arial"/>
            </a:endParaRPr>
          </a:p>
          <a:p>
            <a:pPr marL="0" lvl="0" indent="0" algn="l" rtl="0">
              <a:lnSpc>
                <a:spcPct val="115000"/>
              </a:lnSpc>
              <a:spcBef>
                <a:spcPts val="1200"/>
              </a:spcBef>
              <a:spcAft>
                <a:spcPts val="0"/>
              </a:spcAft>
              <a:buSzPts val="1800"/>
              <a:buNone/>
            </a:pPr>
            <a:r>
              <a:rPr lang="en-US" sz="1600" dirty="0">
                <a:solidFill>
                  <a:srgbClr val="000000"/>
                </a:solidFill>
                <a:latin typeface="Arial"/>
                <a:ea typeface="Arial"/>
                <a:cs typeface="Arial"/>
                <a:sym typeface="Arial"/>
              </a:rPr>
              <a:t>Volatility calculated as standard deviation of returns</a:t>
            </a:r>
            <a:endParaRPr sz="1600" dirty="0">
              <a:solidFill>
                <a:srgbClr val="000000"/>
              </a:solidFill>
              <a:latin typeface="Arial"/>
              <a:ea typeface="Arial"/>
              <a:cs typeface="Arial"/>
              <a:sym typeface="Arial"/>
            </a:endParaRPr>
          </a:p>
          <a:p>
            <a:pPr marL="0" lvl="0" indent="0" algn="l" rtl="0">
              <a:lnSpc>
                <a:spcPct val="115000"/>
              </a:lnSpc>
              <a:spcBef>
                <a:spcPts val="1200"/>
              </a:spcBef>
              <a:spcAft>
                <a:spcPts val="0"/>
              </a:spcAft>
              <a:buSzPts val="1800"/>
              <a:buNone/>
            </a:pPr>
            <a:r>
              <a:rPr lang="en-US" sz="1600" dirty="0">
                <a:solidFill>
                  <a:srgbClr val="000000"/>
                </a:solidFill>
                <a:latin typeface="Arial"/>
                <a:ea typeface="Arial"/>
                <a:cs typeface="Arial"/>
                <a:sym typeface="Arial"/>
              </a:rPr>
              <a:t>Data grouped by stock symbol and year</a:t>
            </a:r>
            <a:endParaRPr sz="1600" dirty="0">
              <a:solidFill>
                <a:srgbClr val="000000"/>
              </a:solidFill>
              <a:latin typeface="Arial"/>
              <a:ea typeface="Arial"/>
              <a:cs typeface="Arial"/>
              <a:sym typeface="Arial"/>
            </a:endParaRPr>
          </a:p>
          <a:p>
            <a:pPr marL="0" lvl="0" indent="0" algn="l" rtl="0">
              <a:lnSpc>
                <a:spcPct val="115000"/>
              </a:lnSpc>
              <a:spcBef>
                <a:spcPts val="1200"/>
              </a:spcBef>
              <a:spcAft>
                <a:spcPts val="1200"/>
              </a:spcAft>
              <a:buClr>
                <a:schemeClr val="dk1"/>
              </a:buClr>
              <a:buSzPts val="1100"/>
              <a:buFont typeface="Arial"/>
              <a:buNone/>
            </a:pPr>
            <a:endParaRPr sz="1600" dirty="0">
              <a:solidFill>
                <a:srgbClr val="D1D2D3"/>
              </a:solidFill>
              <a:highlight>
                <a:srgbClr val="1A1D21"/>
              </a:highlight>
              <a:latin typeface="Arial"/>
              <a:ea typeface="Arial"/>
              <a:cs typeface="Arial"/>
              <a:sym typeface="Arial"/>
            </a:endParaRPr>
          </a:p>
        </p:txBody>
      </p:sp>
      <p:sp>
        <p:nvSpPr>
          <p:cNvPr id="114" name="Google Shape;114;g2e62b4b96fb_0_11"/>
          <p:cNvSpPr txBox="1">
            <a:spLocks noGrp="1"/>
          </p:cNvSpPr>
          <p:nvPr>
            <p:ph type="sldNum" idx="12"/>
          </p:nvPr>
        </p:nvSpPr>
        <p:spPr>
          <a:xfrm>
            <a:off x="119600" y="6356363"/>
            <a:ext cx="3414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4</a:t>
            </a:fld>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2e5b37fad8a_2_1"/>
          <p:cNvSpPr txBox="1">
            <a:spLocks noGrp="1"/>
          </p:cNvSpPr>
          <p:nvPr>
            <p:ph type="title"/>
          </p:nvPr>
        </p:nvSpPr>
        <p:spPr>
          <a:xfrm>
            <a:off x="886968" y="468400"/>
            <a:ext cx="10867982" cy="6828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Arial"/>
              <a:buNone/>
            </a:pPr>
            <a:r>
              <a:rPr lang="en-US" b="1" dirty="0"/>
              <a:t>Stock Performance Analysis </a:t>
            </a:r>
            <a:endParaRPr dirty="0"/>
          </a:p>
        </p:txBody>
      </p:sp>
      <p:sp>
        <p:nvSpPr>
          <p:cNvPr id="120" name="Google Shape;120;g2e5b37fad8a_2_1"/>
          <p:cNvSpPr txBox="1">
            <a:spLocks noGrp="1"/>
          </p:cNvSpPr>
          <p:nvPr>
            <p:ph type="body" idx="1"/>
          </p:nvPr>
        </p:nvSpPr>
        <p:spPr>
          <a:xfrm>
            <a:off x="886968" y="1151200"/>
            <a:ext cx="10798982" cy="5139872"/>
          </a:xfrm>
          <a:prstGeom prst="rect">
            <a:avLst/>
          </a:prstGeom>
          <a:solidFill>
            <a:srgbClr val="F7DBB9"/>
          </a:solidFill>
          <a:ln>
            <a:noFill/>
          </a:ln>
        </p:spPr>
        <p:txBody>
          <a:bodyPr spcFirstLastPara="1" wrap="square" lIns="91425" tIns="45700" rIns="91425" bIns="45700" anchor="t" anchorCtr="0">
            <a:normAutofit/>
          </a:bodyPr>
          <a:lstStyle/>
          <a:p>
            <a:pPr marL="0" lvl="0" indent="0" algn="l" rtl="0">
              <a:lnSpc>
                <a:spcPct val="115000"/>
              </a:lnSpc>
              <a:spcBef>
                <a:spcPts val="1200"/>
              </a:spcBef>
              <a:spcAft>
                <a:spcPts val="0"/>
              </a:spcAft>
              <a:buClr>
                <a:schemeClr val="dk1"/>
              </a:buClr>
              <a:buSzPts val="1100"/>
              <a:buFont typeface="Arial"/>
              <a:buNone/>
            </a:pPr>
            <a:r>
              <a:rPr lang="en-US" sz="1800" dirty="0">
                <a:solidFill>
                  <a:schemeClr val="dk1"/>
                </a:solidFill>
                <a:latin typeface="Arial"/>
                <a:ea typeface="Arial"/>
                <a:cs typeface="Arial"/>
                <a:sym typeface="Arial"/>
              </a:rPr>
              <a:t>Analyzing stock performance involves multiple factors. In this project, we used a simplified approach based on parameters such as average stock prices, daily and cumulative returns, and volatility.</a:t>
            </a:r>
            <a:endParaRPr sz="1800" dirty="0">
              <a:solidFill>
                <a:schemeClr val="dk1"/>
              </a:solidFill>
              <a:latin typeface="Arial"/>
              <a:ea typeface="Arial"/>
              <a:cs typeface="Arial"/>
              <a:sym typeface="Arial"/>
            </a:endParaRPr>
          </a:p>
          <a:p>
            <a:pPr marL="0" lvl="0" indent="0" algn="l" rtl="0">
              <a:lnSpc>
                <a:spcPct val="115000"/>
              </a:lnSpc>
              <a:spcBef>
                <a:spcPts val="1200"/>
              </a:spcBef>
              <a:spcAft>
                <a:spcPts val="0"/>
              </a:spcAft>
              <a:buClr>
                <a:schemeClr val="dk1"/>
              </a:buClr>
              <a:buSzPts val="1100"/>
              <a:buFont typeface="Arial"/>
              <a:buNone/>
            </a:pPr>
            <a:r>
              <a:rPr lang="en-US" sz="1800" b="1" dirty="0">
                <a:solidFill>
                  <a:schemeClr val="dk1"/>
                </a:solidFill>
                <a:latin typeface="Arial"/>
                <a:ea typeface="Arial"/>
                <a:cs typeface="Arial"/>
                <a:sym typeface="Arial"/>
              </a:rPr>
              <a:t>Basics:</a:t>
            </a:r>
            <a:endParaRPr sz="1800" b="1" dirty="0">
              <a:solidFill>
                <a:schemeClr val="dk1"/>
              </a:solidFill>
              <a:latin typeface="Arial"/>
              <a:ea typeface="Arial"/>
              <a:cs typeface="Arial"/>
              <a:sym typeface="Arial"/>
            </a:endParaRPr>
          </a:p>
          <a:p>
            <a:pPr marL="457200" lvl="0" indent="-355600" algn="l" rtl="0">
              <a:lnSpc>
                <a:spcPct val="115000"/>
              </a:lnSpc>
              <a:spcBef>
                <a:spcPts val="1200"/>
              </a:spcBef>
              <a:spcAft>
                <a:spcPts val="0"/>
              </a:spcAft>
              <a:buClr>
                <a:schemeClr val="dk1"/>
              </a:buClr>
              <a:buSzPts val="2000"/>
              <a:buChar char="●"/>
            </a:pPr>
            <a:r>
              <a:rPr lang="en-US" sz="1800" b="1" dirty="0">
                <a:solidFill>
                  <a:schemeClr val="dk1"/>
                </a:solidFill>
                <a:latin typeface="Arial"/>
                <a:ea typeface="Arial"/>
                <a:cs typeface="Arial"/>
                <a:sym typeface="Arial"/>
              </a:rPr>
              <a:t>Daily and Cumulative Returns</a:t>
            </a:r>
            <a:r>
              <a:rPr lang="en-US" sz="1800" dirty="0">
                <a:solidFill>
                  <a:schemeClr val="dk1"/>
                </a:solidFill>
                <a:latin typeface="Arial"/>
                <a:ea typeface="Arial"/>
                <a:cs typeface="Arial"/>
                <a:sym typeface="Arial"/>
              </a:rPr>
              <a:t>: Indicators of a stock's performance over specific periods.</a:t>
            </a:r>
            <a:endParaRPr sz="1800" dirty="0">
              <a:solidFill>
                <a:schemeClr val="dk1"/>
              </a:solidFill>
              <a:latin typeface="Arial"/>
              <a:ea typeface="Arial"/>
              <a:cs typeface="Arial"/>
              <a:sym typeface="Arial"/>
            </a:endParaRPr>
          </a:p>
          <a:p>
            <a:pPr marL="457200" lvl="0" indent="-355600" algn="l" rtl="0">
              <a:lnSpc>
                <a:spcPct val="115000"/>
              </a:lnSpc>
              <a:spcBef>
                <a:spcPts val="0"/>
              </a:spcBef>
              <a:spcAft>
                <a:spcPts val="0"/>
              </a:spcAft>
              <a:buClr>
                <a:schemeClr val="dk1"/>
              </a:buClr>
              <a:buSzPts val="2000"/>
              <a:buChar char="●"/>
            </a:pPr>
            <a:r>
              <a:rPr lang="en-US" sz="1800" b="1" dirty="0">
                <a:solidFill>
                  <a:schemeClr val="dk1"/>
                </a:solidFill>
                <a:latin typeface="Arial"/>
                <a:ea typeface="Arial"/>
                <a:cs typeface="Arial"/>
                <a:sym typeface="Arial"/>
              </a:rPr>
              <a:t>Volatility (Standard Deviation)</a:t>
            </a:r>
            <a:r>
              <a:rPr lang="en-US" sz="1800" dirty="0">
                <a:solidFill>
                  <a:schemeClr val="dk1"/>
                </a:solidFill>
                <a:latin typeface="Arial"/>
                <a:ea typeface="Arial"/>
                <a:cs typeface="Arial"/>
                <a:sym typeface="Arial"/>
              </a:rPr>
              <a:t>: Measures stock risk. Higher deviation indicates higher risk.</a:t>
            </a:r>
            <a:endParaRPr sz="1800" dirty="0">
              <a:solidFill>
                <a:schemeClr val="dk1"/>
              </a:solidFill>
              <a:latin typeface="Arial"/>
              <a:ea typeface="Arial"/>
              <a:cs typeface="Arial"/>
              <a:sym typeface="Arial"/>
            </a:endParaRPr>
          </a:p>
          <a:p>
            <a:pPr marL="0" lvl="0" indent="0" algn="l" rtl="0">
              <a:lnSpc>
                <a:spcPct val="115000"/>
              </a:lnSpc>
              <a:spcBef>
                <a:spcPts val="1200"/>
              </a:spcBef>
              <a:spcAft>
                <a:spcPts val="0"/>
              </a:spcAft>
              <a:buClr>
                <a:schemeClr val="dk1"/>
              </a:buClr>
              <a:buSzPts val="1100"/>
              <a:buFont typeface="Arial"/>
              <a:buNone/>
            </a:pPr>
            <a:r>
              <a:rPr lang="en-US" sz="1800" b="1" dirty="0">
                <a:solidFill>
                  <a:schemeClr val="dk1"/>
                </a:solidFill>
                <a:latin typeface="Arial"/>
                <a:ea typeface="Arial"/>
                <a:cs typeface="Arial"/>
                <a:sym typeface="Arial"/>
              </a:rPr>
              <a:t>Risk Levels Based on Standard Deviation (STD):</a:t>
            </a:r>
            <a:endParaRPr sz="1800" b="1" dirty="0">
              <a:solidFill>
                <a:schemeClr val="dk1"/>
              </a:solidFill>
              <a:latin typeface="Arial"/>
              <a:ea typeface="Arial"/>
              <a:cs typeface="Arial"/>
              <a:sym typeface="Arial"/>
            </a:endParaRPr>
          </a:p>
          <a:p>
            <a:pPr marL="457200" lvl="0" indent="-355600" algn="l" rtl="0">
              <a:lnSpc>
                <a:spcPct val="115000"/>
              </a:lnSpc>
              <a:spcBef>
                <a:spcPts val="1200"/>
              </a:spcBef>
              <a:spcAft>
                <a:spcPts val="0"/>
              </a:spcAft>
              <a:buClr>
                <a:schemeClr val="dk1"/>
              </a:buClr>
              <a:buSzPts val="2000"/>
              <a:buFont typeface="Avenir"/>
              <a:buChar char="●"/>
            </a:pPr>
            <a:r>
              <a:rPr lang="en-US" sz="1800" dirty="0">
                <a:solidFill>
                  <a:schemeClr val="dk1"/>
                </a:solidFill>
                <a:latin typeface="Arial"/>
                <a:ea typeface="Arial"/>
                <a:cs typeface="Arial"/>
                <a:sym typeface="Arial"/>
              </a:rPr>
              <a:t>Low risk: &lt; 10% STD</a:t>
            </a:r>
            <a:endParaRPr sz="1800" dirty="0">
              <a:solidFill>
                <a:schemeClr val="dk1"/>
              </a:solidFill>
              <a:latin typeface="Arial"/>
              <a:ea typeface="Arial"/>
              <a:cs typeface="Arial"/>
              <a:sym typeface="Arial"/>
            </a:endParaRPr>
          </a:p>
          <a:p>
            <a:pPr marL="457200" lvl="0" indent="-355600" algn="l" rtl="0">
              <a:lnSpc>
                <a:spcPct val="115000"/>
              </a:lnSpc>
              <a:spcBef>
                <a:spcPts val="0"/>
              </a:spcBef>
              <a:spcAft>
                <a:spcPts val="0"/>
              </a:spcAft>
              <a:buClr>
                <a:schemeClr val="dk1"/>
              </a:buClr>
              <a:buSzPts val="2000"/>
              <a:buFont typeface="Avenir"/>
              <a:buChar char="●"/>
            </a:pPr>
            <a:r>
              <a:rPr lang="en-US" sz="1800" dirty="0">
                <a:solidFill>
                  <a:schemeClr val="dk1"/>
                </a:solidFill>
                <a:latin typeface="Arial"/>
                <a:ea typeface="Arial"/>
                <a:cs typeface="Arial"/>
                <a:sym typeface="Arial"/>
              </a:rPr>
              <a:t>Medium risk: 10% ≤ STD &lt; 20%</a:t>
            </a:r>
            <a:endParaRPr sz="1800" dirty="0">
              <a:solidFill>
                <a:schemeClr val="dk1"/>
              </a:solidFill>
              <a:latin typeface="Arial"/>
              <a:ea typeface="Arial"/>
              <a:cs typeface="Arial"/>
              <a:sym typeface="Arial"/>
            </a:endParaRPr>
          </a:p>
          <a:p>
            <a:pPr marL="457200" lvl="0" indent="-355600" algn="l" rtl="0">
              <a:lnSpc>
                <a:spcPct val="115000"/>
              </a:lnSpc>
              <a:spcBef>
                <a:spcPts val="0"/>
              </a:spcBef>
              <a:spcAft>
                <a:spcPts val="0"/>
              </a:spcAft>
              <a:buClr>
                <a:schemeClr val="dk1"/>
              </a:buClr>
              <a:buSzPts val="2000"/>
              <a:buFont typeface="Avenir"/>
              <a:buChar char="●"/>
            </a:pPr>
            <a:r>
              <a:rPr lang="en-US" sz="1800" dirty="0">
                <a:solidFill>
                  <a:schemeClr val="dk1"/>
                </a:solidFill>
                <a:latin typeface="Arial"/>
                <a:ea typeface="Arial"/>
                <a:cs typeface="Arial"/>
                <a:sym typeface="Arial"/>
              </a:rPr>
              <a:t>High risk: ≥ 20% STD</a:t>
            </a:r>
            <a:endParaRPr sz="1800" dirty="0">
              <a:solidFill>
                <a:schemeClr val="dk1"/>
              </a:solidFill>
              <a:latin typeface="Arial"/>
              <a:ea typeface="Arial"/>
              <a:cs typeface="Arial"/>
              <a:sym typeface="Arial"/>
            </a:endParaRPr>
          </a:p>
          <a:p>
            <a:pPr marL="0" lvl="0" indent="0" algn="l" rtl="0">
              <a:lnSpc>
                <a:spcPct val="125000"/>
              </a:lnSpc>
              <a:spcBef>
                <a:spcPts val="1200"/>
              </a:spcBef>
              <a:spcAft>
                <a:spcPts val="0"/>
              </a:spcAft>
              <a:buSzPts val="1800"/>
              <a:buNone/>
            </a:pPr>
            <a:r>
              <a:rPr lang="en-US" sz="1800" dirty="0">
                <a:solidFill>
                  <a:schemeClr val="dk1"/>
                </a:solidFill>
                <a:latin typeface="Arial"/>
                <a:ea typeface="Arial"/>
                <a:cs typeface="Arial"/>
                <a:sym typeface="Arial"/>
              </a:rPr>
              <a:t>Now, let's move on to the graphs that illustrate these concepts in the context of our analysis.</a:t>
            </a:r>
            <a:endParaRPr sz="1800" dirty="0">
              <a:solidFill>
                <a:schemeClr val="dk1"/>
              </a:solidFill>
              <a:latin typeface="Arial"/>
              <a:ea typeface="Arial"/>
              <a:cs typeface="Arial"/>
              <a:sym typeface="Arial"/>
            </a:endParaRPr>
          </a:p>
          <a:p>
            <a:pPr marL="228600" lvl="0" indent="0" algn="l" rtl="0">
              <a:lnSpc>
                <a:spcPct val="125000"/>
              </a:lnSpc>
              <a:spcBef>
                <a:spcPts val="1000"/>
              </a:spcBef>
              <a:spcAft>
                <a:spcPts val="0"/>
              </a:spcAft>
              <a:buSzPts val="1800"/>
              <a:buNone/>
            </a:pPr>
            <a:endParaRPr dirty="0"/>
          </a:p>
        </p:txBody>
      </p:sp>
      <p:sp>
        <p:nvSpPr>
          <p:cNvPr id="121" name="Google Shape;121;g2e5b37fad8a_2_1"/>
          <p:cNvSpPr/>
          <p:nvPr/>
        </p:nvSpPr>
        <p:spPr>
          <a:xfrm>
            <a:off x="0" y="0"/>
            <a:ext cx="12192000" cy="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1800"/>
              <a:buFont typeface="Arial"/>
              <a:buChar char="•"/>
            </a:pPr>
            <a:r>
              <a:rPr lang="en-US" sz="1800" b="0" i="0" u="none" strike="noStrike" cap="none" dirty="0">
                <a:solidFill>
                  <a:schemeClr val="lt1"/>
                </a:solidFill>
                <a:latin typeface="Arial"/>
                <a:ea typeface="Arial"/>
                <a:cs typeface="Arial"/>
                <a:sym typeface="Arial"/>
              </a:rPr>
              <a:t>Daily Return=Closing Price YesterdayClosing Price Today−Closing Price Yesterday​</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lt1"/>
              </a:buClr>
              <a:buSzPts val="1800"/>
              <a:buFont typeface="Avenir"/>
              <a:buNone/>
            </a:pPr>
            <a:endParaRPr sz="1800" b="0" i="0" u="none" strike="noStrike" cap="none" dirty="0">
              <a:solidFill>
                <a:schemeClr val="lt1"/>
              </a:solidFill>
              <a:latin typeface="Arial"/>
              <a:ea typeface="Arial"/>
              <a:cs typeface="Arial"/>
              <a:sym typeface="Arial"/>
            </a:endParaRPr>
          </a:p>
        </p:txBody>
      </p:sp>
      <p:sp>
        <p:nvSpPr>
          <p:cNvPr id="122" name="Google Shape;122;g2e5b37fad8a_2_1"/>
          <p:cNvSpPr txBox="1">
            <a:spLocks noGrp="1"/>
          </p:cNvSpPr>
          <p:nvPr>
            <p:ph type="sldNum" idx="12"/>
          </p:nvPr>
        </p:nvSpPr>
        <p:spPr>
          <a:xfrm>
            <a:off x="119600" y="6356363"/>
            <a:ext cx="3414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5</a:t>
            </a:fld>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3"/>
          <p:cNvSpPr txBox="1">
            <a:spLocks noGrp="1"/>
          </p:cNvSpPr>
          <p:nvPr>
            <p:ph type="title"/>
          </p:nvPr>
        </p:nvSpPr>
        <p:spPr>
          <a:xfrm>
            <a:off x="905250" y="468400"/>
            <a:ext cx="10849800" cy="6828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Arial"/>
              <a:buNone/>
            </a:pPr>
            <a:endParaRPr dirty="0"/>
          </a:p>
        </p:txBody>
      </p:sp>
      <p:sp>
        <p:nvSpPr>
          <p:cNvPr id="128" name="Google Shape;128;p3"/>
          <p:cNvSpPr txBox="1">
            <a:spLocks noGrp="1"/>
          </p:cNvSpPr>
          <p:nvPr>
            <p:ph type="body" idx="1"/>
          </p:nvPr>
        </p:nvSpPr>
        <p:spPr>
          <a:xfrm>
            <a:off x="73400" y="63000"/>
            <a:ext cx="12192000" cy="6732000"/>
          </a:xfrm>
          <a:prstGeom prst="rect">
            <a:avLst/>
          </a:prstGeom>
          <a:solidFill>
            <a:srgbClr val="F7DBB9"/>
          </a:solidFill>
          <a:ln>
            <a:noFill/>
          </a:ln>
        </p:spPr>
        <p:txBody>
          <a:bodyPr spcFirstLastPara="1" wrap="square" lIns="91425" tIns="45700" rIns="91425" bIns="45700" anchor="t" anchorCtr="0">
            <a:normAutofit/>
          </a:bodyPr>
          <a:lstStyle/>
          <a:p>
            <a:pPr marL="228600" lvl="0" indent="0" algn="l" rtl="0">
              <a:lnSpc>
                <a:spcPct val="125000"/>
              </a:lnSpc>
              <a:spcBef>
                <a:spcPts val="1000"/>
              </a:spcBef>
              <a:spcAft>
                <a:spcPts val="0"/>
              </a:spcAft>
              <a:buSzPts val="1800"/>
              <a:buNone/>
            </a:pPr>
            <a:endParaRPr sz="3400" b="1" dirty="0">
              <a:solidFill>
                <a:schemeClr val="dk1"/>
              </a:solidFill>
            </a:endParaRPr>
          </a:p>
          <a:p>
            <a:pPr marL="228600" lvl="0" indent="0" algn="l" rtl="0">
              <a:lnSpc>
                <a:spcPct val="125000"/>
              </a:lnSpc>
              <a:spcBef>
                <a:spcPts val="1000"/>
              </a:spcBef>
              <a:spcAft>
                <a:spcPts val="0"/>
              </a:spcAft>
              <a:buSzPts val="1800"/>
              <a:buNone/>
            </a:pPr>
            <a:endParaRPr dirty="0">
              <a:solidFill>
                <a:schemeClr val="dk1"/>
              </a:solidFill>
            </a:endParaRPr>
          </a:p>
          <a:p>
            <a:pPr marL="228600" lvl="0" indent="0" algn="l" rtl="0">
              <a:lnSpc>
                <a:spcPct val="125000"/>
              </a:lnSpc>
              <a:spcBef>
                <a:spcPts val="1000"/>
              </a:spcBef>
              <a:spcAft>
                <a:spcPts val="0"/>
              </a:spcAft>
              <a:buSzPts val="1800"/>
              <a:buNone/>
            </a:pPr>
            <a:endParaRPr dirty="0"/>
          </a:p>
        </p:txBody>
      </p:sp>
      <p:sp>
        <p:nvSpPr>
          <p:cNvPr id="129" name="Google Shape;129;p3"/>
          <p:cNvSpPr/>
          <p:nvPr/>
        </p:nvSpPr>
        <p:spPr>
          <a:xfrm>
            <a:off x="0" y="0"/>
            <a:ext cx="12192000" cy="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1800"/>
              <a:buFont typeface="Arial"/>
              <a:buChar char="•"/>
            </a:pPr>
            <a:r>
              <a:rPr lang="en-US" sz="1800" b="0" i="0" u="none" strike="noStrike" cap="none" dirty="0">
                <a:solidFill>
                  <a:schemeClr val="lt1"/>
                </a:solidFill>
                <a:latin typeface="Arial"/>
                <a:ea typeface="Arial"/>
                <a:cs typeface="Arial"/>
                <a:sym typeface="Arial"/>
              </a:rPr>
              <a:t>Daily Return=Closing Price YesterdayClosing Price Today−Closing Price Yesterday​</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lt1"/>
              </a:buClr>
              <a:buSzPts val="1800"/>
              <a:buFont typeface="Avenir"/>
              <a:buNone/>
            </a:pPr>
            <a:endParaRPr sz="1800" b="0" i="0" u="none" strike="noStrike" cap="none" dirty="0">
              <a:solidFill>
                <a:schemeClr val="lt1"/>
              </a:solidFill>
              <a:latin typeface="Arial"/>
              <a:ea typeface="Arial"/>
              <a:cs typeface="Arial"/>
              <a:sym typeface="Arial"/>
            </a:endParaRPr>
          </a:p>
        </p:txBody>
      </p:sp>
      <p:sp>
        <p:nvSpPr>
          <p:cNvPr id="130" name="Google Shape;130;p3"/>
          <p:cNvSpPr txBox="1"/>
          <p:nvPr/>
        </p:nvSpPr>
        <p:spPr>
          <a:xfrm>
            <a:off x="73400" y="45100"/>
            <a:ext cx="831850" cy="6732000"/>
          </a:xfrm>
          <a:prstGeom prst="rect">
            <a:avLst/>
          </a:prstGeom>
          <a:solidFill>
            <a:srgbClr val="F7DBB9"/>
          </a:solidFill>
          <a:ln>
            <a:noFill/>
          </a:ln>
        </p:spPr>
        <p:txBody>
          <a:bodyPr spcFirstLastPara="1" wrap="square" lIns="91425" tIns="91425" rIns="91425" bIns="91425" anchor="ctr" anchorCtr="0">
            <a:noAutofit/>
          </a:bodyPr>
          <a:lstStyle/>
          <a:p>
            <a:pPr marL="0" marR="0" lvl="0" indent="0" algn="ctr" rtl="0">
              <a:lnSpc>
                <a:spcPct val="150000"/>
              </a:lnSpc>
              <a:spcBef>
                <a:spcPts val="0"/>
              </a:spcBef>
              <a:spcAft>
                <a:spcPts val="0"/>
              </a:spcAft>
              <a:buClr>
                <a:srgbClr val="000000"/>
              </a:buClr>
              <a:buSzPts val="2000"/>
              <a:buFont typeface="Arial"/>
              <a:buNone/>
            </a:pPr>
            <a:endParaRPr sz="2000" b="0" i="0" u="none" strike="noStrike" cap="none" dirty="0">
              <a:solidFill>
                <a:schemeClr val="dk1"/>
              </a:solidFill>
              <a:latin typeface="Avenir"/>
              <a:ea typeface="Avenir"/>
              <a:cs typeface="Avenir"/>
              <a:sym typeface="Avenir"/>
            </a:endParaRPr>
          </a:p>
        </p:txBody>
      </p:sp>
      <p:pic>
        <p:nvPicPr>
          <p:cNvPr id="131" name="Google Shape;131;p3"/>
          <p:cNvPicPr preferRelativeResize="0"/>
          <p:nvPr/>
        </p:nvPicPr>
        <p:blipFill rotWithShape="1">
          <a:blip r:embed="rId3">
            <a:alphaModFix/>
          </a:blip>
          <a:srcRect/>
          <a:stretch/>
        </p:blipFill>
        <p:spPr>
          <a:xfrm>
            <a:off x="436950" y="119063"/>
            <a:ext cx="11555825" cy="6619875"/>
          </a:xfrm>
          <a:prstGeom prst="rect">
            <a:avLst/>
          </a:prstGeom>
          <a:noFill/>
          <a:ln>
            <a:noFill/>
          </a:ln>
        </p:spPr>
      </p:pic>
      <p:sp>
        <p:nvSpPr>
          <p:cNvPr id="132" name="Google Shape;132;p3"/>
          <p:cNvSpPr txBox="1">
            <a:spLocks noGrp="1"/>
          </p:cNvSpPr>
          <p:nvPr>
            <p:ph type="sldNum" idx="12"/>
          </p:nvPr>
        </p:nvSpPr>
        <p:spPr>
          <a:xfrm>
            <a:off x="119600" y="6356363"/>
            <a:ext cx="3414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6</a:t>
            </a:fld>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4"/>
          <p:cNvSpPr txBox="1">
            <a:spLocks noGrp="1"/>
          </p:cNvSpPr>
          <p:nvPr>
            <p:ph type="title"/>
          </p:nvPr>
        </p:nvSpPr>
        <p:spPr>
          <a:xfrm>
            <a:off x="905250" y="468400"/>
            <a:ext cx="10849800" cy="6828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Arial"/>
              <a:buNone/>
            </a:pPr>
            <a:endParaRPr dirty="0"/>
          </a:p>
        </p:txBody>
      </p:sp>
      <p:sp>
        <p:nvSpPr>
          <p:cNvPr id="138" name="Google Shape;138;p4"/>
          <p:cNvSpPr txBox="1">
            <a:spLocks noGrp="1"/>
          </p:cNvSpPr>
          <p:nvPr>
            <p:ph type="body" idx="1"/>
          </p:nvPr>
        </p:nvSpPr>
        <p:spPr>
          <a:xfrm>
            <a:off x="73400" y="63000"/>
            <a:ext cx="12192000" cy="6732000"/>
          </a:xfrm>
          <a:prstGeom prst="rect">
            <a:avLst/>
          </a:prstGeom>
          <a:solidFill>
            <a:srgbClr val="F7DBB9"/>
          </a:solidFill>
          <a:ln>
            <a:noFill/>
          </a:ln>
        </p:spPr>
        <p:txBody>
          <a:bodyPr spcFirstLastPara="1" wrap="square" lIns="91425" tIns="45700" rIns="91425" bIns="45700" anchor="t" anchorCtr="0">
            <a:normAutofit/>
          </a:bodyPr>
          <a:lstStyle/>
          <a:p>
            <a:pPr marL="228600" lvl="0" indent="0" algn="l" rtl="0">
              <a:lnSpc>
                <a:spcPct val="125000"/>
              </a:lnSpc>
              <a:spcBef>
                <a:spcPts val="1000"/>
              </a:spcBef>
              <a:spcAft>
                <a:spcPts val="0"/>
              </a:spcAft>
              <a:buSzPts val="1800"/>
              <a:buNone/>
            </a:pPr>
            <a:endParaRPr sz="3400" b="1" dirty="0">
              <a:solidFill>
                <a:schemeClr val="dk1"/>
              </a:solidFill>
            </a:endParaRPr>
          </a:p>
          <a:p>
            <a:pPr marL="228600" lvl="0" indent="0" algn="l" rtl="0">
              <a:lnSpc>
                <a:spcPct val="125000"/>
              </a:lnSpc>
              <a:spcBef>
                <a:spcPts val="1000"/>
              </a:spcBef>
              <a:spcAft>
                <a:spcPts val="0"/>
              </a:spcAft>
              <a:buSzPts val="1800"/>
              <a:buNone/>
            </a:pPr>
            <a:endParaRPr dirty="0">
              <a:solidFill>
                <a:schemeClr val="dk1"/>
              </a:solidFill>
            </a:endParaRPr>
          </a:p>
          <a:p>
            <a:pPr marL="228600" lvl="0" indent="0" algn="l" rtl="0">
              <a:lnSpc>
                <a:spcPct val="125000"/>
              </a:lnSpc>
              <a:spcBef>
                <a:spcPts val="1000"/>
              </a:spcBef>
              <a:spcAft>
                <a:spcPts val="0"/>
              </a:spcAft>
              <a:buSzPts val="1800"/>
              <a:buNone/>
            </a:pPr>
            <a:endParaRPr dirty="0"/>
          </a:p>
        </p:txBody>
      </p:sp>
      <p:sp>
        <p:nvSpPr>
          <p:cNvPr id="139" name="Google Shape;139;p4"/>
          <p:cNvSpPr/>
          <p:nvPr/>
        </p:nvSpPr>
        <p:spPr>
          <a:xfrm>
            <a:off x="0" y="0"/>
            <a:ext cx="12192000" cy="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1800"/>
              <a:buFont typeface="Arial"/>
              <a:buChar char="•"/>
            </a:pPr>
            <a:r>
              <a:rPr lang="en-US" sz="1800" b="0" i="0" u="none" strike="noStrike" cap="none" dirty="0">
                <a:solidFill>
                  <a:schemeClr val="lt1"/>
                </a:solidFill>
                <a:latin typeface="Arial"/>
                <a:ea typeface="Arial"/>
                <a:cs typeface="Arial"/>
                <a:sym typeface="Arial"/>
              </a:rPr>
              <a:t>Daily Return=Closing Price YesterdayClosing Price Today−Closing Price Yesterday​</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lt1"/>
              </a:buClr>
              <a:buSzPts val="1800"/>
              <a:buFont typeface="Avenir"/>
              <a:buNone/>
            </a:pPr>
            <a:endParaRPr sz="1800" b="0" i="0" u="none" strike="noStrike" cap="none" dirty="0">
              <a:solidFill>
                <a:schemeClr val="lt1"/>
              </a:solidFill>
              <a:latin typeface="Arial"/>
              <a:ea typeface="Arial"/>
              <a:cs typeface="Arial"/>
              <a:sym typeface="Arial"/>
            </a:endParaRPr>
          </a:p>
        </p:txBody>
      </p:sp>
      <p:sp>
        <p:nvSpPr>
          <p:cNvPr id="140" name="Google Shape;140;p4"/>
          <p:cNvSpPr txBox="1">
            <a:spLocks noGrp="1"/>
          </p:cNvSpPr>
          <p:nvPr>
            <p:ph type="sldNum" idx="12"/>
          </p:nvPr>
        </p:nvSpPr>
        <p:spPr>
          <a:xfrm>
            <a:off x="119600" y="6356363"/>
            <a:ext cx="3414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7</a:t>
            </a:fld>
            <a:endParaRPr dirty="0"/>
          </a:p>
        </p:txBody>
      </p:sp>
      <p:pic>
        <p:nvPicPr>
          <p:cNvPr id="141" name="Google Shape;141;p4"/>
          <p:cNvPicPr preferRelativeResize="0"/>
          <p:nvPr/>
        </p:nvPicPr>
        <p:blipFill rotWithShape="1">
          <a:blip r:embed="rId3">
            <a:alphaModFix/>
          </a:blip>
          <a:srcRect/>
          <a:stretch/>
        </p:blipFill>
        <p:spPr>
          <a:xfrm>
            <a:off x="460999" y="246888"/>
            <a:ext cx="11611401" cy="64970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g2e66350fd99_24_9"/>
          <p:cNvSpPr txBox="1">
            <a:spLocks noGrp="1"/>
          </p:cNvSpPr>
          <p:nvPr>
            <p:ph type="title"/>
          </p:nvPr>
        </p:nvSpPr>
        <p:spPr>
          <a:xfrm>
            <a:off x="905250" y="468400"/>
            <a:ext cx="10849800" cy="6828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Arial"/>
              <a:buNone/>
            </a:pPr>
            <a:endParaRPr dirty="0"/>
          </a:p>
        </p:txBody>
      </p:sp>
      <p:sp>
        <p:nvSpPr>
          <p:cNvPr id="147" name="Google Shape;147;g2e66350fd99_24_9"/>
          <p:cNvSpPr txBox="1">
            <a:spLocks noGrp="1"/>
          </p:cNvSpPr>
          <p:nvPr>
            <p:ph type="body" idx="1"/>
          </p:nvPr>
        </p:nvSpPr>
        <p:spPr>
          <a:xfrm>
            <a:off x="73400" y="63000"/>
            <a:ext cx="12192000" cy="6732000"/>
          </a:xfrm>
          <a:prstGeom prst="rect">
            <a:avLst/>
          </a:prstGeom>
          <a:solidFill>
            <a:srgbClr val="F7DBB9"/>
          </a:solidFill>
          <a:ln>
            <a:noFill/>
          </a:ln>
        </p:spPr>
        <p:txBody>
          <a:bodyPr spcFirstLastPara="1" wrap="square" lIns="91425" tIns="45700" rIns="91425" bIns="45700" anchor="t" anchorCtr="0">
            <a:normAutofit/>
          </a:bodyPr>
          <a:lstStyle/>
          <a:p>
            <a:pPr marL="228600" lvl="0" indent="0" algn="l" rtl="0">
              <a:lnSpc>
                <a:spcPct val="125000"/>
              </a:lnSpc>
              <a:spcBef>
                <a:spcPts val="1000"/>
              </a:spcBef>
              <a:spcAft>
                <a:spcPts val="0"/>
              </a:spcAft>
              <a:buSzPts val="1800"/>
              <a:buNone/>
            </a:pPr>
            <a:endParaRPr sz="3400" b="1" dirty="0">
              <a:solidFill>
                <a:schemeClr val="dk1"/>
              </a:solidFill>
            </a:endParaRPr>
          </a:p>
          <a:p>
            <a:pPr marL="228600" lvl="0" indent="0" algn="l" rtl="0">
              <a:lnSpc>
                <a:spcPct val="125000"/>
              </a:lnSpc>
              <a:spcBef>
                <a:spcPts val="1000"/>
              </a:spcBef>
              <a:spcAft>
                <a:spcPts val="0"/>
              </a:spcAft>
              <a:buSzPts val="1800"/>
              <a:buNone/>
            </a:pPr>
            <a:endParaRPr dirty="0">
              <a:solidFill>
                <a:schemeClr val="dk1"/>
              </a:solidFill>
            </a:endParaRPr>
          </a:p>
          <a:p>
            <a:pPr marL="228600" lvl="0" indent="0" algn="l" rtl="0">
              <a:lnSpc>
                <a:spcPct val="125000"/>
              </a:lnSpc>
              <a:spcBef>
                <a:spcPts val="1000"/>
              </a:spcBef>
              <a:spcAft>
                <a:spcPts val="0"/>
              </a:spcAft>
              <a:buSzPts val="1800"/>
              <a:buNone/>
            </a:pPr>
            <a:endParaRPr dirty="0"/>
          </a:p>
        </p:txBody>
      </p:sp>
      <p:sp>
        <p:nvSpPr>
          <p:cNvPr id="148" name="Google Shape;148;g2e66350fd99_24_9"/>
          <p:cNvSpPr/>
          <p:nvPr/>
        </p:nvSpPr>
        <p:spPr>
          <a:xfrm>
            <a:off x="0" y="0"/>
            <a:ext cx="12192000" cy="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1800"/>
              <a:buFont typeface="Arial"/>
              <a:buChar char="•"/>
            </a:pPr>
            <a:r>
              <a:rPr lang="en-US" sz="1800" b="0" i="0" u="none" strike="noStrike" cap="none" dirty="0">
                <a:solidFill>
                  <a:schemeClr val="lt1"/>
                </a:solidFill>
                <a:latin typeface="Arial"/>
                <a:ea typeface="Arial"/>
                <a:cs typeface="Arial"/>
                <a:sym typeface="Arial"/>
              </a:rPr>
              <a:t>Daily Return=Closing Price YesterdayClosing Price Today−Closing Price Yesterday​</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lt1"/>
              </a:buClr>
              <a:buSzPts val="1800"/>
              <a:buFont typeface="Avenir"/>
              <a:buNone/>
            </a:pPr>
            <a:endParaRPr sz="1800" b="0" i="0" u="none" strike="noStrike" cap="none" dirty="0">
              <a:solidFill>
                <a:schemeClr val="lt1"/>
              </a:solidFill>
              <a:latin typeface="Arial"/>
              <a:ea typeface="Arial"/>
              <a:cs typeface="Arial"/>
              <a:sym typeface="Arial"/>
            </a:endParaRPr>
          </a:p>
        </p:txBody>
      </p:sp>
      <p:sp>
        <p:nvSpPr>
          <p:cNvPr id="149" name="Google Shape;149;g2e66350fd99_24_9"/>
          <p:cNvSpPr txBox="1">
            <a:spLocks noGrp="1"/>
          </p:cNvSpPr>
          <p:nvPr>
            <p:ph type="sldNum" idx="12"/>
          </p:nvPr>
        </p:nvSpPr>
        <p:spPr>
          <a:xfrm>
            <a:off x="119600" y="6356375"/>
            <a:ext cx="4023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8</a:t>
            </a:fld>
            <a:endParaRPr dirty="0"/>
          </a:p>
        </p:txBody>
      </p:sp>
      <p:pic>
        <p:nvPicPr>
          <p:cNvPr id="150" name="Google Shape;150;g2e66350fd99_24_9"/>
          <p:cNvPicPr preferRelativeResize="0"/>
          <p:nvPr/>
        </p:nvPicPr>
        <p:blipFill rotWithShape="1">
          <a:blip r:embed="rId3">
            <a:alphaModFix/>
          </a:blip>
          <a:srcRect/>
          <a:stretch/>
        </p:blipFill>
        <p:spPr>
          <a:xfrm>
            <a:off x="602418" y="468400"/>
            <a:ext cx="11152632" cy="5715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5"/>
          <p:cNvSpPr txBox="1">
            <a:spLocks noGrp="1"/>
          </p:cNvSpPr>
          <p:nvPr>
            <p:ph type="title"/>
          </p:nvPr>
        </p:nvSpPr>
        <p:spPr>
          <a:xfrm>
            <a:off x="905250" y="468400"/>
            <a:ext cx="10849800" cy="6828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Arial"/>
              <a:buNone/>
            </a:pPr>
            <a:endParaRPr dirty="0"/>
          </a:p>
        </p:txBody>
      </p:sp>
      <p:sp>
        <p:nvSpPr>
          <p:cNvPr id="156" name="Google Shape;156;p5"/>
          <p:cNvSpPr txBox="1">
            <a:spLocks noGrp="1"/>
          </p:cNvSpPr>
          <p:nvPr>
            <p:ph type="body" idx="1"/>
          </p:nvPr>
        </p:nvSpPr>
        <p:spPr>
          <a:xfrm>
            <a:off x="73400" y="63000"/>
            <a:ext cx="12192000" cy="6732000"/>
          </a:xfrm>
          <a:prstGeom prst="rect">
            <a:avLst/>
          </a:prstGeom>
          <a:solidFill>
            <a:srgbClr val="F7DBB9"/>
          </a:solidFill>
          <a:ln>
            <a:noFill/>
          </a:ln>
        </p:spPr>
        <p:txBody>
          <a:bodyPr spcFirstLastPara="1" wrap="square" lIns="91425" tIns="45700" rIns="91425" bIns="45700" anchor="t" anchorCtr="0">
            <a:normAutofit/>
          </a:bodyPr>
          <a:lstStyle/>
          <a:p>
            <a:pPr marL="228600" lvl="0" indent="0" algn="l" rtl="0">
              <a:lnSpc>
                <a:spcPct val="125000"/>
              </a:lnSpc>
              <a:spcBef>
                <a:spcPts val="1000"/>
              </a:spcBef>
              <a:spcAft>
                <a:spcPts val="0"/>
              </a:spcAft>
              <a:buSzPts val="1800"/>
              <a:buNone/>
            </a:pPr>
            <a:endParaRPr sz="3400" b="1" dirty="0">
              <a:solidFill>
                <a:schemeClr val="dk1"/>
              </a:solidFill>
            </a:endParaRPr>
          </a:p>
          <a:p>
            <a:pPr marL="228600" lvl="0" indent="0" algn="l" rtl="0">
              <a:lnSpc>
                <a:spcPct val="125000"/>
              </a:lnSpc>
              <a:spcBef>
                <a:spcPts val="1000"/>
              </a:spcBef>
              <a:spcAft>
                <a:spcPts val="0"/>
              </a:spcAft>
              <a:buSzPts val="1800"/>
              <a:buNone/>
            </a:pPr>
            <a:endParaRPr dirty="0">
              <a:solidFill>
                <a:schemeClr val="dk1"/>
              </a:solidFill>
            </a:endParaRPr>
          </a:p>
          <a:p>
            <a:pPr marL="228600" lvl="0" indent="0" algn="l" rtl="0">
              <a:lnSpc>
                <a:spcPct val="125000"/>
              </a:lnSpc>
              <a:spcBef>
                <a:spcPts val="1000"/>
              </a:spcBef>
              <a:spcAft>
                <a:spcPts val="0"/>
              </a:spcAft>
              <a:buSzPts val="1800"/>
              <a:buNone/>
            </a:pPr>
            <a:endParaRPr dirty="0"/>
          </a:p>
        </p:txBody>
      </p:sp>
      <p:sp>
        <p:nvSpPr>
          <p:cNvPr id="157" name="Google Shape;157;p5"/>
          <p:cNvSpPr/>
          <p:nvPr/>
        </p:nvSpPr>
        <p:spPr>
          <a:xfrm>
            <a:off x="0" y="0"/>
            <a:ext cx="12192000" cy="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1800"/>
              <a:buFont typeface="Arial"/>
              <a:buChar char="•"/>
            </a:pPr>
            <a:r>
              <a:rPr lang="en-US" sz="1800" b="0" i="0" u="none" strike="noStrike" cap="none" dirty="0">
                <a:solidFill>
                  <a:schemeClr val="lt1"/>
                </a:solidFill>
                <a:latin typeface="Arial"/>
                <a:ea typeface="Arial"/>
                <a:cs typeface="Arial"/>
                <a:sym typeface="Arial"/>
              </a:rPr>
              <a:t>Daily Return=Closing Price YesterdayClosing Price Today−Closing Price Yesterday​</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lt1"/>
              </a:buClr>
              <a:buSzPts val="1800"/>
              <a:buFont typeface="Avenir"/>
              <a:buNone/>
            </a:pPr>
            <a:endParaRPr sz="1800" b="0" i="0" u="none" strike="noStrike" cap="none" dirty="0">
              <a:solidFill>
                <a:schemeClr val="lt1"/>
              </a:solidFill>
              <a:latin typeface="Arial"/>
              <a:ea typeface="Arial"/>
              <a:cs typeface="Arial"/>
              <a:sym typeface="Arial"/>
            </a:endParaRPr>
          </a:p>
        </p:txBody>
      </p:sp>
      <p:pic>
        <p:nvPicPr>
          <p:cNvPr id="158" name="Google Shape;158;p5"/>
          <p:cNvPicPr preferRelativeResize="0"/>
          <p:nvPr/>
        </p:nvPicPr>
        <p:blipFill rotWithShape="1">
          <a:blip r:embed="rId3">
            <a:alphaModFix/>
          </a:blip>
          <a:srcRect/>
          <a:stretch/>
        </p:blipFill>
        <p:spPr>
          <a:xfrm>
            <a:off x="436950" y="63000"/>
            <a:ext cx="10996450" cy="6570713"/>
          </a:xfrm>
          <a:prstGeom prst="rect">
            <a:avLst/>
          </a:prstGeom>
          <a:noFill/>
          <a:ln>
            <a:noFill/>
          </a:ln>
        </p:spPr>
      </p:pic>
      <p:sp>
        <p:nvSpPr>
          <p:cNvPr id="159" name="Google Shape;159;p5"/>
          <p:cNvSpPr txBox="1">
            <a:spLocks noGrp="1"/>
          </p:cNvSpPr>
          <p:nvPr>
            <p:ph type="sldNum" idx="12"/>
          </p:nvPr>
        </p:nvSpPr>
        <p:spPr>
          <a:xfrm>
            <a:off x="119600" y="6356363"/>
            <a:ext cx="3414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9</a:t>
            </a:fld>
            <a:endParaRPr dirty="0"/>
          </a:p>
        </p:txBody>
      </p:sp>
    </p:spTree>
  </p:cSld>
  <p:clrMapOvr>
    <a:masterClrMapping/>
  </p:clrMapOvr>
</p:sld>
</file>

<file path=ppt/theme/theme1.xml><?xml version="1.0" encoding="utf-8"?>
<a:theme xmlns:a="http://schemas.openxmlformats.org/drawingml/2006/main" name="PebbleVTI">
  <a:themeElements>
    <a:clrScheme name="Blush 3">
      <a:dk1>
        <a:srgbClr val="000000"/>
      </a:dk1>
      <a:lt1>
        <a:srgbClr val="FFFFFF"/>
      </a:lt1>
      <a:dk2>
        <a:srgbClr val="B15E4E"/>
      </a:dk2>
      <a:lt2>
        <a:srgbClr val="FFFFFF"/>
      </a:lt2>
      <a:accent1>
        <a:srgbClr val="C5B096"/>
      </a:accent1>
      <a:accent2>
        <a:srgbClr val="ECA855"/>
      </a:accent2>
      <a:accent3>
        <a:srgbClr val="9BBFB0"/>
      </a:accent3>
      <a:accent4>
        <a:srgbClr val="A9AEA7"/>
      </a:accent4>
      <a:accent5>
        <a:srgbClr val="6A787C"/>
      </a:accent5>
      <a:accent6>
        <a:srgbClr val="3B4345"/>
      </a:accent6>
      <a:hlink>
        <a:srgbClr val="ECA855"/>
      </a:hlink>
      <a:folHlink>
        <a:srgbClr val="6A392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1862</Words>
  <Application>Microsoft Office PowerPoint</Application>
  <PresentationFormat>Widescreen</PresentationFormat>
  <Paragraphs>185</Paragraphs>
  <Slides>25</Slides>
  <Notes>25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Quattrocento Sans</vt:lpstr>
      <vt:lpstr>Avenir</vt:lpstr>
      <vt:lpstr>PebbleVTI</vt:lpstr>
      <vt:lpstr>Tech Giants Face-Off:   AI Companies vs.  S&amp;P 500 and Dow Jones</vt:lpstr>
      <vt:lpstr>Objective</vt:lpstr>
      <vt:lpstr>Hypothesis: Question, Null, &amp; Alt </vt:lpstr>
      <vt:lpstr>Data Description </vt:lpstr>
      <vt:lpstr>Stock Performance Analysis </vt:lpstr>
      <vt:lpstr>PowerPoint Presentation</vt:lpstr>
      <vt:lpstr>PowerPoint Presentation</vt:lpstr>
      <vt:lpstr>PowerPoint Presentation</vt:lpstr>
      <vt:lpstr>PowerPoint Presentation</vt:lpstr>
      <vt:lpstr>PowerPoint Presentation</vt:lpstr>
      <vt:lpstr>Graph analysis</vt:lpstr>
      <vt:lpstr>PowerPoint Presentation</vt:lpstr>
      <vt:lpstr>PowerPoint Presentation</vt:lpstr>
      <vt:lpstr>PowerPoint Presentation</vt:lpstr>
      <vt:lpstr>PowerPoint Presentation</vt:lpstr>
      <vt:lpstr>Statistical Test #1: Repeated Measures Anova </vt:lpstr>
      <vt:lpstr>Statistical Test #2: Post-hoc Pairwise T-Tests</vt:lpstr>
      <vt:lpstr>PowerPoint Presentation</vt:lpstr>
      <vt:lpstr>PowerPoint Presentation</vt:lpstr>
      <vt:lpstr>PowerPoint Presentation</vt:lpstr>
      <vt:lpstr>Conclusion</vt:lpstr>
      <vt:lpstr>Data Limitations </vt:lpstr>
      <vt:lpstr>Q&amp;A</vt:lpstr>
      <vt:lpstr>Thank you, all for listening and a special thank you to our team, for the great collaboration!</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Sabrina Linden</dc:creator>
  <cp:lastModifiedBy>Sabrina Linden</cp:lastModifiedBy>
  <cp:revision>1</cp:revision>
  <dcterms:created xsi:type="dcterms:W3CDTF">2024-06-06T17:33:11Z</dcterms:created>
  <dcterms:modified xsi:type="dcterms:W3CDTF">2024-07-11T20:46:25Z</dcterms:modified>
</cp:coreProperties>
</file>