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81" r:id="rId8"/>
    <p:sldId id="262" r:id="rId9"/>
    <p:sldId id="282" r:id="rId10"/>
    <p:sldId id="263" r:id="rId11"/>
    <p:sldId id="283" r:id="rId12"/>
    <p:sldId id="264" r:id="rId13"/>
    <p:sldId id="265" r:id="rId14"/>
    <p:sldId id="284" r:id="rId15"/>
    <p:sldId id="266" r:id="rId16"/>
    <p:sldId id="267" r:id="rId17"/>
    <p:sldId id="268" r:id="rId18"/>
    <p:sldId id="269" r:id="rId19"/>
    <p:sldId id="270" r:id="rId20"/>
    <p:sldId id="285" r:id="rId21"/>
    <p:sldId id="271" r:id="rId22"/>
    <p:sldId id="276" r:id="rId23"/>
    <p:sldId id="277" r:id="rId24"/>
    <p:sldId id="278" r:id="rId25"/>
    <p:sldId id="279" r:id="rId26"/>
    <p:sldId id="272" r:id="rId27"/>
    <p:sldId id="280" r:id="rId28"/>
    <p:sldId id="273" r:id="rId29"/>
    <p:sldId id="274" r:id="rId30"/>
    <p:sldId id="27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qtzwJjDA1SL6CmJddyUWFl667d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as Castro Hernandez" initials="" lastIdx="1" clrIdx="0"/>
  <p:cmAuthor id="1" name="Sabrina Linden" initials="SL" lastIdx="1" clrIdx="1">
    <p:extLst>
      <p:ext uri="{19B8F6BF-5375-455C-9EA6-DF929625EA0E}">
        <p15:presenceInfo xmlns:p15="http://schemas.microsoft.com/office/powerpoint/2012/main" userId="4141cdfdf4223e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4CA5C-C85A-4BB5-895E-28E5E544E9B0}" v="5" dt="2024-07-11T08:10:56.879"/>
  </p1510:revLst>
</p1510:revInfo>
</file>

<file path=ppt/tableStyles.xml><?xml version="1.0" encoding="utf-8"?>
<a:tblStyleLst xmlns:a="http://schemas.openxmlformats.org/drawingml/2006/main" def="{5E4A0808-236A-4024-AA36-770B3121F0DB}">
  <a:tblStyle styleId="{5E4A0808-236A-4024-AA36-770B3121F0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Linden" userId="4141cdfdf4223e57" providerId="LiveId" clId="{2184CA5C-C85A-4BB5-895E-28E5E544E9B0}"/>
    <pc:docChg chg="undo custSel addSld delSld modSld sldOrd">
      <pc:chgData name="Sabrina Linden" userId="4141cdfdf4223e57" providerId="LiveId" clId="{2184CA5C-C85A-4BB5-895E-28E5E544E9B0}" dt="2024-07-11T08:11:21.872" v="1645" actId="255"/>
      <pc:docMkLst>
        <pc:docMk/>
      </pc:docMkLst>
      <pc:sldChg chg="modSp mod">
        <pc:chgData name="Sabrina Linden" userId="4141cdfdf4223e57" providerId="LiveId" clId="{2184CA5C-C85A-4BB5-895E-28E5E544E9B0}" dt="2024-07-11T08:11:21.872" v="1645" actId="255"/>
        <pc:sldMkLst>
          <pc:docMk/>
          <pc:sldMk cId="0" sldId="256"/>
        </pc:sldMkLst>
        <pc:spChg chg="mod">
          <ac:chgData name="Sabrina Linden" userId="4141cdfdf4223e57" providerId="LiveId" clId="{2184CA5C-C85A-4BB5-895E-28E5E544E9B0}" dt="2024-07-11T08:11:02.266" v="1639" actId="1076"/>
          <ac:spMkLst>
            <pc:docMk/>
            <pc:sldMk cId="0" sldId="256"/>
            <ac:spMk id="91" creationId="{00000000-0000-0000-0000-000000000000}"/>
          </ac:spMkLst>
        </pc:spChg>
        <pc:spChg chg="mod">
          <ac:chgData name="Sabrina Linden" userId="4141cdfdf4223e57" providerId="LiveId" clId="{2184CA5C-C85A-4BB5-895E-28E5E544E9B0}" dt="2024-07-11T08:11:21.872" v="1645" actId="255"/>
          <ac:spMkLst>
            <pc:docMk/>
            <pc:sldMk cId="0" sldId="256"/>
            <ac:spMk id="92" creationId="{00000000-0000-0000-0000-000000000000}"/>
          </ac:spMkLst>
        </pc:spChg>
      </pc:sldChg>
      <pc:sldChg chg="modSp mod">
        <pc:chgData name="Sabrina Linden" userId="4141cdfdf4223e57" providerId="LiveId" clId="{2184CA5C-C85A-4BB5-895E-28E5E544E9B0}" dt="2024-07-11T08:10:51.934" v="1632" actId="27636"/>
        <pc:sldMkLst>
          <pc:docMk/>
          <pc:sldMk cId="0" sldId="257"/>
        </pc:sldMkLst>
        <pc:spChg chg="mod">
          <ac:chgData name="Sabrina Linden" userId="4141cdfdf4223e57" providerId="LiveId" clId="{2184CA5C-C85A-4BB5-895E-28E5E544E9B0}" dt="2024-07-11T08:10:51.934" v="1632" actId="27636"/>
          <ac:spMkLst>
            <pc:docMk/>
            <pc:sldMk cId="0" sldId="257"/>
            <ac:spMk id="99" creationId="{00000000-0000-0000-0000-000000000000}"/>
          </ac:spMkLst>
        </pc:spChg>
      </pc:sldChg>
      <pc:sldChg chg="modSp mod">
        <pc:chgData name="Sabrina Linden" userId="4141cdfdf4223e57" providerId="LiveId" clId="{2184CA5C-C85A-4BB5-895E-28E5E544E9B0}" dt="2024-07-11T07:07:27.543" v="2" actId="113"/>
        <pc:sldMkLst>
          <pc:docMk/>
          <pc:sldMk cId="0" sldId="259"/>
        </pc:sldMkLst>
        <pc:spChg chg="mod">
          <ac:chgData name="Sabrina Linden" userId="4141cdfdf4223e57" providerId="LiveId" clId="{2184CA5C-C85A-4BB5-895E-28E5E544E9B0}" dt="2024-07-11T07:07:27.543" v="2" actId="113"/>
          <ac:spMkLst>
            <pc:docMk/>
            <pc:sldMk cId="0" sldId="259"/>
            <ac:spMk id="114" creationId="{00000000-0000-0000-0000-000000000000}"/>
          </ac:spMkLst>
        </pc:spChg>
      </pc:sldChg>
      <pc:sldChg chg="delSp modSp add del mod">
        <pc:chgData name="Sabrina Linden" userId="4141cdfdf4223e57" providerId="LiveId" clId="{2184CA5C-C85A-4BB5-895E-28E5E544E9B0}" dt="2024-07-11T07:09:17.076" v="25" actId="20577"/>
        <pc:sldMkLst>
          <pc:docMk/>
          <pc:sldMk cId="0" sldId="261"/>
        </pc:sldMkLst>
        <pc:spChg chg="mod">
          <ac:chgData name="Sabrina Linden" userId="4141cdfdf4223e57" providerId="LiveId" clId="{2184CA5C-C85A-4BB5-895E-28E5E544E9B0}" dt="2024-07-11T07:09:17.076" v="25" actId="20577"/>
          <ac:spMkLst>
            <pc:docMk/>
            <pc:sldMk cId="0" sldId="261"/>
            <ac:spMk id="131" creationId="{00000000-0000-0000-0000-000000000000}"/>
          </ac:spMkLst>
        </pc:spChg>
        <pc:picChg chg="del">
          <ac:chgData name="Sabrina Linden" userId="4141cdfdf4223e57" providerId="LiveId" clId="{2184CA5C-C85A-4BB5-895E-28E5E544E9B0}" dt="2024-07-11T07:08:48.471" v="6" actId="478"/>
          <ac:picMkLst>
            <pc:docMk/>
            <pc:sldMk cId="0" sldId="261"/>
            <ac:picMk id="132" creationId="{00000000-0000-0000-0000-000000000000}"/>
          </ac:picMkLst>
        </pc:picChg>
      </pc:sldChg>
      <pc:sldChg chg="delSp modSp add del mod">
        <pc:chgData name="Sabrina Linden" userId="4141cdfdf4223e57" providerId="LiveId" clId="{2184CA5C-C85A-4BB5-895E-28E5E544E9B0}" dt="2024-07-11T07:39:57.907" v="768" actId="12"/>
        <pc:sldMkLst>
          <pc:docMk/>
          <pc:sldMk cId="0" sldId="262"/>
        </pc:sldMkLst>
        <pc:spChg chg="mod">
          <ac:chgData name="Sabrina Linden" userId="4141cdfdf4223e57" providerId="LiveId" clId="{2184CA5C-C85A-4BB5-895E-28E5E544E9B0}" dt="2024-07-11T07:39:57.907" v="768" actId="12"/>
          <ac:spMkLst>
            <pc:docMk/>
            <pc:sldMk cId="0" sldId="262"/>
            <ac:spMk id="142" creationId="{00000000-0000-0000-0000-000000000000}"/>
          </ac:spMkLst>
        </pc:spChg>
        <pc:picChg chg="del">
          <ac:chgData name="Sabrina Linden" userId="4141cdfdf4223e57" providerId="LiveId" clId="{2184CA5C-C85A-4BB5-895E-28E5E544E9B0}" dt="2024-07-11T07:23:05.502" v="33" actId="478"/>
          <ac:picMkLst>
            <pc:docMk/>
            <pc:sldMk cId="0" sldId="262"/>
            <ac:picMk id="141" creationId="{00000000-0000-0000-0000-000000000000}"/>
          </ac:picMkLst>
        </pc:picChg>
      </pc:sldChg>
      <pc:sldChg chg="delSp modSp mod">
        <pc:chgData name="Sabrina Linden" userId="4141cdfdf4223e57" providerId="LiveId" clId="{2184CA5C-C85A-4BB5-895E-28E5E544E9B0}" dt="2024-07-11T07:39:52.911" v="766" actId="12"/>
        <pc:sldMkLst>
          <pc:docMk/>
          <pc:sldMk cId="0" sldId="263"/>
        </pc:sldMkLst>
        <pc:spChg chg="del mod">
          <ac:chgData name="Sabrina Linden" userId="4141cdfdf4223e57" providerId="LiveId" clId="{2184CA5C-C85A-4BB5-895E-28E5E544E9B0}" dt="2024-07-11T07:28:56.188" v="372" actId="478"/>
          <ac:spMkLst>
            <pc:docMk/>
            <pc:sldMk cId="0" sldId="263"/>
            <ac:spMk id="151" creationId="{00000000-0000-0000-0000-000000000000}"/>
          </ac:spMkLst>
        </pc:spChg>
        <pc:spChg chg="del mod">
          <ac:chgData name="Sabrina Linden" userId="4141cdfdf4223e57" providerId="LiveId" clId="{2184CA5C-C85A-4BB5-895E-28E5E544E9B0}" dt="2024-07-11T07:28:27.045" v="349" actId="478"/>
          <ac:spMkLst>
            <pc:docMk/>
            <pc:sldMk cId="0" sldId="263"/>
            <ac:spMk id="153" creationId="{00000000-0000-0000-0000-000000000000}"/>
          </ac:spMkLst>
        </pc:spChg>
        <pc:spChg chg="mod">
          <ac:chgData name="Sabrina Linden" userId="4141cdfdf4223e57" providerId="LiveId" clId="{2184CA5C-C85A-4BB5-895E-28E5E544E9B0}" dt="2024-07-11T07:39:52.911" v="766" actId="12"/>
          <ac:spMkLst>
            <pc:docMk/>
            <pc:sldMk cId="0" sldId="263"/>
            <ac:spMk id="154" creationId="{00000000-0000-0000-0000-000000000000}"/>
          </ac:spMkLst>
        </pc:spChg>
        <pc:picChg chg="del">
          <ac:chgData name="Sabrina Linden" userId="4141cdfdf4223e57" providerId="LiveId" clId="{2184CA5C-C85A-4BB5-895E-28E5E544E9B0}" dt="2024-07-11T07:27:42.880" v="338" actId="478"/>
          <ac:picMkLst>
            <pc:docMk/>
            <pc:sldMk cId="0" sldId="263"/>
            <ac:picMk id="152" creationId="{00000000-0000-0000-0000-000000000000}"/>
          </ac:picMkLst>
        </pc:picChg>
      </pc:sldChg>
      <pc:sldChg chg="modSp mod">
        <pc:chgData name="Sabrina Linden" userId="4141cdfdf4223e57" providerId="LiveId" clId="{2184CA5C-C85A-4BB5-895E-28E5E544E9B0}" dt="2024-07-11T07:34:53.768" v="706" actId="1076"/>
        <pc:sldMkLst>
          <pc:docMk/>
          <pc:sldMk cId="0" sldId="264"/>
        </pc:sldMkLst>
        <pc:spChg chg="mod">
          <ac:chgData name="Sabrina Linden" userId="4141cdfdf4223e57" providerId="LiveId" clId="{2184CA5C-C85A-4BB5-895E-28E5E544E9B0}" dt="2024-07-11T07:34:11.191" v="697" actId="20577"/>
          <ac:spMkLst>
            <pc:docMk/>
            <pc:sldMk cId="0" sldId="264"/>
            <ac:spMk id="163" creationId="{00000000-0000-0000-0000-000000000000}"/>
          </ac:spMkLst>
        </pc:spChg>
        <pc:spChg chg="mod">
          <ac:chgData name="Sabrina Linden" userId="4141cdfdf4223e57" providerId="LiveId" clId="{2184CA5C-C85A-4BB5-895E-28E5E544E9B0}" dt="2024-07-11T07:34:53.768" v="706" actId="1076"/>
          <ac:spMkLst>
            <pc:docMk/>
            <pc:sldMk cId="0" sldId="264"/>
            <ac:spMk id="165" creationId="{00000000-0000-0000-0000-000000000000}"/>
          </ac:spMkLst>
        </pc:spChg>
        <pc:picChg chg="mod">
          <ac:chgData name="Sabrina Linden" userId="4141cdfdf4223e57" providerId="LiveId" clId="{2184CA5C-C85A-4BB5-895E-28E5E544E9B0}" dt="2024-07-11T07:34:34.358" v="703" actId="14100"/>
          <ac:picMkLst>
            <pc:docMk/>
            <pc:sldMk cId="0" sldId="264"/>
            <ac:picMk id="164" creationId="{00000000-0000-0000-0000-000000000000}"/>
          </ac:picMkLst>
        </pc:picChg>
      </pc:sldChg>
      <pc:sldChg chg="delSp modSp mod addCm delCm">
        <pc:chgData name="Sabrina Linden" userId="4141cdfdf4223e57" providerId="LiveId" clId="{2184CA5C-C85A-4BB5-895E-28E5E544E9B0}" dt="2024-07-11T07:48:57.887" v="1449" actId="20577"/>
        <pc:sldMkLst>
          <pc:docMk/>
          <pc:sldMk cId="0" sldId="265"/>
        </pc:sldMkLst>
        <pc:spChg chg="mod">
          <ac:chgData name="Sabrina Linden" userId="4141cdfdf4223e57" providerId="LiveId" clId="{2184CA5C-C85A-4BB5-895E-28E5E544E9B0}" dt="2024-07-11T07:48:57.887" v="1449" actId="20577"/>
          <ac:spMkLst>
            <pc:docMk/>
            <pc:sldMk cId="0" sldId="265"/>
            <ac:spMk id="174" creationId="{00000000-0000-0000-0000-000000000000}"/>
          </ac:spMkLst>
        </pc:spChg>
        <pc:spChg chg="del">
          <ac:chgData name="Sabrina Linden" userId="4141cdfdf4223e57" providerId="LiveId" clId="{2184CA5C-C85A-4BB5-895E-28E5E544E9B0}" dt="2024-07-11T07:40:33.231" v="772" actId="478"/>
          <ac:spMkLst>
            <pc:docMk/>
            <pc:sldMk cId="0" sldId="265"/>
            <ac:spMk id="176" creationId="{00000000-0000-0000-0000-000000000000}"/>
          </ac:spMkLst>
        </pc:spChg>
        <pc:picChg chg="del">
          <ac:chgData name="Sabrina Linden" userId="4141cdfdf4223e57" providerId="LiveId" clId="{2184CA5C-C85A-4BB5-895E-28E5E544E9B0}" dt="2024-07-11T07:40:24.751" v="770" actId="478"/>
          <ac:picMkLst>
            <pc:docMk/>
            <pc:sldMk cId="0" sldId="265"/>
            <ac:picMk id="175" creationId="{00000000-0000-0000-0000-000000000000}"/>
          </ac:picMkLst>
        </pc:picChg>
      </pc:sldChg>
      <pc:sldChg chg="delSp modSp mod">
        <pc:chgData name="Sabrina Linden" userId="4141cdfdf4223e57" providerId="LiveId" clId="{2184CA5C-C85A-4BB5-895E-28E5E544E9B0}" dt="2024-07-11T07:51:18.421" v="1491" actId="20577"/>
        <pc:sldMkLst>
          <pc:docMk/>
          <pc:sldMk cId="0" sldId="270"/>
        </pc:sldMkLst>
        <pc:spChg chg="mod">
          <ac:chgData name="Sabrina Linden" userId="4141cdfdf4223e57" providerId="LiveId" clId="{2184CA5C-C85A-4BB5-895E-28E5E544E9B0}" dt="2024-07-11T07:51:18.421" v="1491" actId="20577"/>
          <ac:spMkLst>
            <pc:docMk/>
            <pc:sldMk cId="0" sldId="270"/>
            <ac:spMk id="223" creationId="{00000000-0000-0000-0000-000000000000}"/>
          </ac:spMkLst>
        </pc:spChg>
        <pc:picChg chg="del">
          <ac:chgData name="Sabrina Linden" userId="4141cdfdf4223e57" providerId="LiveId" clId="{2184CA5C-C85A-4BB5-895E-28E5E544E9B0}" dt="2024-07-11T07:50:50.675" v="1467" actId="478"/>
          <ac:picMkLst>
            <pc:docMk/>
            <pc:sldMk cId="0" sldId="270"/>
            <ac:picMk id="224" creationId="{00000000-0000-0000-0000-000000000000}"/>
          </ac:picMkLst>
        </pc:picChg>
      </pc:sldChg>
      <pc:sldChg chg="modSp mod ord">
        <pc:chgData name="Sabrina Linden" userId="4141cdfdf4223e57" providerId="LiveId" clId="{2184CA5C-C85A-4BB5-895E-28E5E544E9B0}" dt="2024-07-11T08:10:51.954" v="1633" actId="27636"/>
        <pc:sldMkLst>
          <pc:docMk/>
          <pc:sldMk cId="0" sldId="272"/>
        </pc:sldMkLst>
        <pc:spChg chg="mod">
          <ac:chgData name="Sabrina Linden" userId="4141cdfdf4223e57" providerId="LiveId" clId="{2184CA5C-C85A-4BB5-895E-28E5E544E9B0}" dt="2024-07-11T08:10:51.954" v="1633" actId="27636"/>
          <ac:spMkLst>
            <pc:docMk/>
            <pc:sldMk cId="0" sldId="272"/>
            <ac:spMk id="240" creationId="{00000000-0000-0000-0000-000000000000}"/>
          </ac:spMkLst>
        </pc:spChg>
      </pc:sldChg>
      <pc:sldChg chg="ord">
        <pc:chgData name="Sabrina Linden" userId="4141cdfdf4223e57" providerId="LiveId" clId="{2184CA5C-C85A-4BB5-895E-28E5E544E9B0}" dt="2024-07-11T07:35:50.957" v="710"/>
        <pc:sldMkLst>
          <pc:docMk/>
          <pc:sldMk cId="0" sldId="273"/>
        </pc:sldMkLst>
      </pc:sldChg>
      <pc:sldChg chg="modSp mod">
        <pc:chgData name="Sabrina Linden" userId="4141cdfdf4223e57" providerId="LiveId" clId="{2184CA5C-C85A-4BB5-895E-28E5E544E9B0}" dt="2024-07-11T08:10:51.961" v="1634" actId="27636"/>
        <pc:sldMkLst>
          <pc:docMk/>
          <pc:sldMk cId="0" sldId="274"/>
        </pc:sldMkLst>
        <pc:spChg chg="mod">
          <ac:chgData name="Sabrina Linden" userId="4141cdfdf4223e57" providerId="LiveId" clId="{2184CA5C-C85A-4BB5-895E-28E5E544E9B0}" dt="2024-07-11T08:10:51.961" v="1634" actId="27636"/>
          <ac:spMkLst>
            <pc:docMk/>
            <pc:sldMk cId="0" sldId="274"/>
            <ac:spMk id="256" creationId="{00000000-0000-0000-0000-000000000000}"/>
          </ac:spMkLst>
        </pc:spChg>
      </pc:sldChg>
      <pc:sldChg chg="addSp delSp modSp add del mod">
        <pc:chgData name="Sabrina Linden" userId="4141cdfdf4223e57" providerId="LiveId" clId="{2184CA5C-C85A-4BB5-895E-28E5E544E9B0}" dt="2024-07-11T07:55:24.709" v="1594" actId="1076"/>
        <pc:sldMkLst>
          <pc:docMk/>
          <pc:sldMk cId="0" sldId="275"/>
        </pc:sldMkLst>
        <pc:spChg chg="mod">
          <ac:chgData name="Sabrina Linden" userId="4141cdfdf4223e57" providerId="LiveId" clId="{2184CA5C-C85A-4BB5-895E-28E5E544E9B0}" dt="2024-07-11T07:38:31.551" v="759" actId="20577"/>
          <ac:spMkLst>
            <pc:docMk/>
            <pc:sldMk cId="0" sldId="275"/>
            <ac:spMk id="265" creationId="{00000000-0000-0000-0000-000000000000}"/>
          </ac:spMkLst>
        </pc:spChg>
        <pc:picChg chg="add mod">
          <ac:chgData name="Sabrina Linden" userId="4141cdfdf4223e57" providerId="LiveId" clId="{2184CA5C-C85A-4BB5-895E-28E5E544E9B0}" dt="2024-07-11T07:55:24.709" v="1594" actId="1076"/>
          <ac:picMkLst>
            <pc:docMk/>
            <pc:sldMk cId="0" sldId="275"/>
            <ac:picMk id="3" creationId="{1FEF59AC-E891-8651-C0AC-A5D1AD57FAA4}"/>
          </ac:picMkLst>
        </pc:picChg>
        <pc:picChg chg="del">
          <ac:chgData name="Sabrina Linden" userId="4141cdfdf4223e57" providerId="LiveId" clId="{2184CA5C-C85A-4BB5-895E-28E5E544E9B0}" dt="2024-07-11T07:55:10.351" v="1589" actId="478"/>
          <ac:picMkLst>
            <pc:docMk/>
            <pc:sldMk cId="0" sldId="275"/>
            <ac:picMk id="267" creationId="{00000000-0000-0000-0000-000000000000}"/>
          </ac:picMkLst>
        </pc:picChg>
      </pc:sldChg>
      <pc:sldChg chg="ord">
        <pc:chgData name="Sabrina Linden" userId="4141cdfdf4223e57" providerId="LiveId" clId="{2184CA5C-C85A-4BB5-895E-28E5E544E9B0}" dt="2024-07-11T07:35:49.407" v="708"/>
        <pc:sldMkLst>
          <pc:docMk/>
          <pc:sldMk cId="0" sldId="276"/>
        </pc:sldMkLst>
      </pc:sldChg>
      <pc:sldChg chg="ord">
        <pc:chgData name="Sabrina Linden" userId="4141cdfdf4223e57" providerId="LiveId" clId="{2184CA5C-C85A-4BB5-895E-28E5E544E9B0}" dt="2024-07-11T07:35:52.829" v="712"/>
        <pc:sldMkLst>
          <pc:docMk/>
          <pc:sldMk cId="0" sldId="277"/>
        </pc:sldMkLst>
      </pc:sldChg>
      <pc:sldChg chg="ord">
        <pc:chgData name="Sabrina Linden" userId="4141cdfdf4223e57" providerId="LiveId" clId="{2184CA5C-C85A-4BB5-895E-28E5E544E9B0}" dt="2024-07-11T07:35:55.183" v="714"/>
        <pc:sldMkLst>
          <pc:docMk/>
          <pc:sldMk cId="0" sldId="278"/>
        </pc:sldMkLst>
      </pc:sldChg>
      <pc:sldChg chg="ord">
        <pc:chgData name="Sabrina Linden" userId="4141cdfdf4223e57" providerId="LiveId" clId="{2184CA5C-C85A-4BB5-895E-28E5E544E9B0}" dt="2024-07-11T07:36:09.298" v="716"/>
        <pc:sldMkLst>
          <pc:docMk/>
          <pc:sldMk cId="0" sldId="279"/>
        </pc:sldMkLst>
      </pc:sldChg>
      <pc:sldChg chg="modSp mod ord">
        <pc:chgData name="Sabrina Linden" userId="4141cdfdf4223e57" providerId="LiveId" clId="{2184CA5C-C85A-4BB5-895E-28E5E544E9B0}" dt="2024-07-11T07:59:08.579" v="1629" actId="20577"/>
        <pc:sldMkLst>
          <pc:docMk/>
          <pc:sldMk cId="0" sldId="280"/>
        </pc:sldMkLst>
        <pc:spChg chg="mod">
          <ac:chgData name="Sabrina Linden" userId="4141cdfdf4223e57" providerId="LiveId" clId="{2184CA5C-C85A-4BB5-895E-28E5E544E9B0}" dt="2024-07-11T07:59:08.579" v="1629" actId="20577"/>
          <ac:spMkLst>
            <pc:docMk/>
            <pc:sldMk cId="0" sldId="280"/>
            <ac:spMk id="317" creationId="{00000000-0000-0000-0000-000000000000}"/>
          </ac:spMkLst>
        </pc:spChg>
      </pc:sldChg>
      <pc:sldChg chg="modSp add mod">
        <pc:chgData name="Sabrina Linden" userId="4141cdfdf4223e57" providerId="LiveId" clId="{2184CA5C-C85A-4BB5-895E-28E5E544E9B0}" dt="2024-07-11T07:09:36.268" v="29" actId="14100"/>
        <pc:sldMkLst>
          <pc:docMk/>
          <pc:sldMk cId="1883983627" sldId="281"/>
        </pc:sldMkLst>
        <pc:spChg chg="mod">
          <ac:chgData name="Sabrina Linden" userId="4141cdfdf4223e57" providerId="LiveId" clId="{2184CA5C-C85A-4BB5-895E-28E5E544E9B0}" dt="2024-07-11T07:09:29.826" v="28" actId="14100"/>
          <ac:spMkLst>
            <pc:docMk/>
            <pc:sldMk cId="1883983627" sldId="281"/>
            <ac:spMk id="131" creationId="{00000000-0000-0000-0000-000000000000}"/>
          </ac:spMkLst>
        </pc:spChg>
        <pc:picChg chg="mod">
          <ac:chgData name="Sabrina Linden" userId="4141cdfdf4223e57" providerId="LiveId" clId="{2184CA5C-C85A-4BB5-895E-28E5E544E9B0}" dt="2024-07-11T07:09:36.268" v="29" actId="14100"/>
          <ac:picMkLst>
            <pc:docMk/>
            <pc:sldMk cId="1883983627" sldId="281"/>
            <ac:picMk id="132" creationId="{00000000-0000-0000-0000-000000000000}"/>
          </ac:picMkLst>
        </pc:picChg>
      </pc:sldChg>
      <pc:sldChg chg="addSp delSp modSp add mod">
        <pc:chgData name="Sabrina Linden" userId="4141cdfdf4223e57" providerId="LiveId" clId="{2184CA5C-C85A-4BB5-895E-28E5E544E9B0}" dt="2024-07-11T07:26:38.477" v="317" actId="14100"/>
        <pc:sldMkLst>
          <pc:docMk/>
          <pc:sldMk cId="2018411104" sldId="282"/>
        </pc:sldMkLst>
        <pc:spChg chg="del mod">
          <ac:chgData name="Sabrina Linden" userId="4141cdfdf4223e57" providerId="LiveId" clId="{2184CA5C-C85A-4BB5-895E-28E5E544E9B0}" dt="2024-07-11T07:26:13.265" v="311" actId="478"/>
          <ac:spMkLst>
            <pc:docMk/>
            <pc:sldMk cId="2018411104" sldId="282"/>
            <ac:spMk id="142" creationId="{00000000-0000-0000-0000-000000000000}"/>
          </ac:spMkLst>
        </pc:spChg>
        <pc:picChg chg="add mod">
          <ac:chgData name="Sabrina Linden" userId="4141cdfdf4223e57" providerId="LiveId" clId="{2184CA5C-C85A-4BB5-895E-28E5E544E9B0}" dt="2024-07-11T07:26:38.477" v="317" actId="14100"/>
          <ac:picMkLst>
            <pc:docMk/>
            <pc:sldMk cId="2018411104" sldId="282"/>
            <ac:picMk id="3" creationId="{EA5488C5-EDFF-422A-D2F9-742F1677C586}"/>
          </ac:picMkLst>
        </pc:picChg>
        <pc:picChg chg="del">
          <ac:chgData name="Sabrina Linden" userId="4141cdfdf4223e57" providerId="LiveId" clId="{2184CA5C-C85A-4BB5-895E-28E5E544E9B0}" dt="2024-07-11T07:26:14.636" v="312" actId="478"/>
          <ac:picMkLst>
            <pc:docMk/>
            <pc:sldMk cId="2018411104" sldId="282"/>
            <ac:picMk id="141" creationId="{00000000-0000-0000-0000-000000000000}"/>
          </ac:picMkLst>
        </pc:picChg>
      </pc:sldChg>
      <pc:sldChg chg="addSp delSp modSp add mod">
        <pc:chgData name="Sabrina Linden" userId="4141cdfdf4223e57" providerId="LiveId" clId="{2184CA5C-C85A-4BB5-895E-28E5E544E9B0}" dt="2024-07-11T07:27:40.435" v="337" actId="1076"/>
        <pc:sldMkLst>
          <pc:docMk/>
          <pc:sldMk cId="2456248111" sldId="283"/>
        </pc:sldMkLst>
        <pc:spChg chg="del mod">
          <ac:chgData name="Sabrina Linden" userId="4141cdfdf4223e57" providerId="LiveId" clId="{2184CA5C-C85A-4BB5-895E-28E5E544E9B0}" dt="2024-07-11T07:27:22.925" v="333" actId="478"/>
          <ac:spMkLst>
            <pc:docMk/>
            <pc:sldMk cId="2456248111" sldId="283"/>
            <ac:spMk id="151" creationId="{00000000-0000-0000-0000-000000000000}"/>
          </ac:spMkLst>
        </pc:spChg>
        <pc:spChg chg="del mod">
          <ac:chgData name="Sabrina Linden" userId="4141cdfdf4223e57" providerId="LiveId" clId="{2184CA5C-C85A-4BB5-895E-28E5E544E9B0}" dt="2024-07-11T07:27:19.053" v="330" actId="478"/>
          <ac:spMkLst>
            <pc:docMk/>
            <pc:sldMk cId="2456248111" sldId="283"/>
            <ac:spMk id="153" creationId="{00000000-0000-0000-0000-000000000000}"/>
          </ac:spMkLst>
        </pc:spChg>
        <pc:spChg chg="del mod">
          <ac:chgData name="Sabrina Linden" userId="4141cdfdf4223e57" providerId="LiveId" clId="{2184CA5C-C85A-4BB5-895E-28E5E544E9B0}" dt="2024-07-11T07:27:15.162" v="327" actId="478"/>
          <ac:spMkLst>
            <pc:docMk/>
            <pc:sldMk cId="2456248111" sldId="283"/>
            <ac:spMk id="154" creationId="{00000000-0000-0000-0000-000000000000}"/>
          </ac:spMkLst>
        </pc:spChg>
        <pc:picChg chg="add del mod">
          <ac:chgData name="Sabrina Linden" userId="4141cdfdf4223e57" providerId="LiveId" clId="{2184CA5C-C85A-4BB5-895E-28E5E544E9B0}" dt="2024-07-11T07:27:40.435" v="337" actId="1076"/>
          <ac:picMkLst>
            <pc:docMk/>
            <pc:sldMk cId="2456248111" sldId="283"/>
            <ac:picMk id="152" creationId="{00000000-0000-0000-0000-000000000000}"/>
          </ac:picMkLst>
        </pc:picChg>
      </pc:sldChg>
      <pc:sldChg chg="addSp delSp modSp add mod">
        <pc:chgData name="Sabrina Linden" userId="4141cdfdf4223e57" providerId="LiveId" clId="{2184CA5C-C85A-4BB5-895E-28E5E544E9B0}" dt="2024-07-11T07:49:44.863" v="1462" actId="14100"/>
        <pc:sldMkLst>
          <pc:docMk/>
          <pc:sldMk cId="183530125" sldId="284"/>
        </pc:sldMkLst>
        <pc:spChg chg="del mod">
          <ac:chgData name="Sabrina Linden" userId="4141cdfdf4223e57" providerId="LiveId" clId="{2184CA5C-C85A-4BB5-895E-28E5E544E9B0}" dt="2024-07-11T07:49:17.818" v="1454" actId="478"/>
          <ac:spMkLst>
            <pc:docMk/>
            <pc:sldMk cId="183530125" sldId="284"/>
            <ac:spMk id="174" creationId="{00000000-0000-0000-0000-000000000000}"/>
          </ac:spMkLst>
        </pc:spChg>
        <pc:spChg chg="add del mod">
          <ac:chgData name="Sabrina Linden" userId="4141cdfdf4223e57" providerId="LiveId" clId="{2184CA5C-C85A-4BB5-895E-28E5E544E9B0}" dt="2024-07-11T07:49:44.863" v="1462" actId="14100"/>
          <ac:spMkLst>
            <pc:docMk/>
            <pc:sldMk cId="183530125" sldId="284"/>
            <ac:spMk id="176" creationId="{00000000-0000-0000-0000-000000000000}"/>
          </ac:spMkLst>
        </pc:spChg>
        <pc:picChg chg="mod">
          <ac:chgData name="Sabrina Linden" userId="4141cdfdf4223e57" providerId="LiveId" clId="{2184CA5C-C85A-4BB5-895E-28E5E544E9B0}" dt="2024-07-11T07:49:28.774" v="1457" actId="14100"/>
          <ac:picMkLst>
            <pc:docMk/>
            <pc:sldMk cId="183530125" sldId="284"/>
            <ac:picMk id="175" creationId="{00000000-0000-0000-0000-000000000000}"/>
          </ac:picMkLst>
        </pc:picChg>
      </pc:sldChg>
      <pc:sldChg chg="modSp add mod">
        <pc:chgData name="Sabrina Linden" userId="4141cdfdf4223e57" providerId="LiveId" clId="{2184CA5C-C85A-4BB5-895E-28E5E544E9B0}" dt="2024-07-11T07:50:42.494" v="1466" actId="14100"/>
        <pc:sldMkLst>
          <pc:docMk/>
          <pc:sldMk cId="1142151072" sldId="285"/>
        </pc:sldMkLst>
        <pc:spChg chg="mod">
          <ac:chgData name="Sabrina Linden" userId="4141cdfdf4223e57" providerId="LiveId" clId="{2184CA5C-C85A-4BB5-895E-28E5E544E9B0}" dt="2024-07-11T07:50:33.126" v="1464" actId="20577"/>
          <ac:spMkLst>
            <pc:docMk/>
            <pc:sldMk cId="1142151072" sldId="285"/>
            <ac:spMk id="223" creationId="{00000000-0000-0000-0000-000000000000}"/>
          </ac:spMkLst>
        </pc:spChg>
        <pc:picChg chg="mod">
          <ac:chgData name="Sabrina Linden" userId="4141cdfdf4223e57" providerId="LiveId" clId="{2184CA5C-C85A-4BB5-895E-28E5E544E9B0}" dt="2024-07-11T07:50:42.494" v="1466" actId="14100"/>
          <ac:picMkLst>
            <pc:docMk/>
            <pc:sldMk cId="1142151072" sldId="285"/>
            <ac:picMk id="224" creationId="{00000000-0000-0000-0000-00000000000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4-06-07T03:56:44.447" idx="1">
    <p:pos x="570" y="480"/>
    <p:text>You may need to do some standardization of your data, particularly since you are sourcing data from two different sources. 
In particular, make sure to standardize date formats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PRI-Ln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orbes.com/advisor/investing/best-ai-stock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forbes.com/sites/seanhanlon-1/2024/03/28/ai-is-coming-no-its-already-he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seanhanlon-1/2024/03/28/ai-is-coming-no-its-already-her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https://www.forbes.com/advisor/investing/best-ai-stocks/</a:t>
            </a:r>
            <a:endParaRPr/>
          </a:p>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3b4d55cb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AI stock in 2020 is an artefact of the IPO - initial public offering (going public)</a:t>
            </a:r>
            <a:endParaRPr/>
          </a:p>
          <a:p>
            <a:pPr marL="0" lvl="0" indent="0" algn="l" rtl="0">
              <a:spcBef>
                <a:spcPts val="0"/>
              </a:spcBef>
              <a:spcAft>
                <a:spcPts val="0"/>
              </a:spcAft>
              <a:buNone/>
            </a:pPr>
            <a:r>
              <a:rPr lang="en-US" u="sng">
                <a:solidFill>
                  <a:schemeClr val="hlink"/>
                </a:solidFill>
                <a:hlinkClick r:id="rId3"/>
              </a:rPr>
              <a:t>https://www.forbes.com/sites/seanhanlon-1/2024/03/28/ai-is-coming-no-its-already-here/</a:t>
            </a:r>
            <a:endParaRPr/>
          </a:p>
          <a:p>
            <a:pPr marL="0" lvl="0" indent="0" algn="l" rtl="0">
              <a:spcBef>
                <a:spcPts val="0"/>
              </a:spcBef>
              <a:spcAft>
                <a:spcPts val="0"/>
              </a:spcAft>
              <a:buNone/>
            </a:pPr>
            <a:endParaRPr/>
          </a:p>
        </p:txBody>
      </p:sp>
      <p:sp>
        <p:nvSpPr>
          <p:cNvPr id="146" name="Google Shape;146;g273b4d55cb1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3b4d55cb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AI stock in 2020 is an artefact of the IPO - initial public offering (going public)</a:t>
            </a:r>
            <a:endParaRPr/>
          </a:p>
          <a:p>
            <a:pPr marL="0" lvl="0" indent="0" algn="l" rtl="0">
              <a:spcBef>
                <a:spcPts val="0"/>
              </a:spcBef>
              <a:spcAft>
                <a:spcPts val="0"/>
              </a:spcAft>
              <a:buNone/>
            </a:pPr>
            <a:r>
              <a:rPr lang="en-US" u="sng">
                <a:solidFill>
                  <a:schemeClr val="hlink"/>
                </a:solidFill>
                <a:hlinkClick r:id="rId3"/>
              </a:rPr>
              <a:t>https://www.forbes.com/sites/seanhanlon-1/2024/03/28/ai-is-coming-no-its-already-here/</a:t>
            </a:r>
            <a:endParaRPr/>
          </a:p>
          <a:p>
            <a:pPr marL="0" lvl="0" indent="0" algn="l" rtl="0">
              <a:spcBef>
                <a:spcPts val="0"/>
              </a:spcBef>
              <a:spcAft>
                <a:spcPts val="0"/>
              </a:spcAft>
              <a:buNone/>
            </a:pPr>
            <a:endParaRPr/>
          </a:p>
        </p:txBody>
      </p:sp>
      <p:sp>
        <p:nvSpPr>
          <p:cNvPr id="146" name="Google Shape;146;g273b4d55cb1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1368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3b4d55cb1_1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8" name="Google Shape;158;g273b4d55cb1_1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5b37fad8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69" name="Google Shape;169;g2e5b37fad8a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5b37fad8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69" name="Google Shape;169;g2e5b37fad8a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6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3aabd9b2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300"/>
          </a:p>
        </p:txBody>
      </p:sp>
      <p:sp>
        <p:nvSpPr>
          <p:cNvPr id="180" name="Google Shape;180;g273aabd9b2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3aabd9b2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90" name="Google Shape;190;g273aabd9b2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e62b4b9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a:t>1 critical val: 2.9   2. critical val: 2.5</a:t>
            </a:r>
            <a:endParaRPr/>
          </a:p>
        </p:txBody>
      </p:sp>
      <p:sp>
        <p:nvSpPr>
          <p:cNvPr id="198" name="Google Shape;198;g2e62b4b9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3aabd9b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a:p>
            <a:pPr marL="0" lvl="0" indent="0" algn="l" rtl="0">
              <a:spcBef>
                <a:spcPts val="0"/>
              </a:spcBef>
              <a:spcAft>
                <a:spcPts val="0"/>
              </a:spcAft>
              <a:buNone/>
            </a:pPr>
            <a:r>
              <a:rPr lang="en-US"/>
              <a:t>eliminated</a:t>
            </a:r>
            <a:r>
              <a:rPr lang="en-US">
                <a:solidFill>
                  <a:schemeClr val="dk1"/>
                </a:solidFill>
              </a:rPr>
              <a:t> </a:t>
            </a:r>
            <a:r>
              <a:rPr lang="en-US" sz="1150">
                <a:solidFill>
                  <a:schemeClr val="dk1"/>
                </a:solidFill>
              </a:rPr>
              <a:t>AI and PATH as the datasets were not blanced. they did not go the whole 5 years.</a:t>
            </a:r>
            <a:endParaRPr>
              <a:solidFill>
                <a:schemeClr val="dk1"/>
              </a:solidFill>
            </a:endParaRPr>
          </a:p>
        </p:txBody>
      </p:sp>
      <p:sp>
        <p:nvSpPr>
          <p:cNvPr id="208" name="Google Shape;208;g273aabd9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73b4d55cb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218" name="Google Shape;218;g273b4d55cb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e36fb7efa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96" name="Google Shape;96;g2e36fb7efa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73b4d55cb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218" name="Google Shape;218;g273b4d55cb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886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e5b37fad8a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228" name="Google Shape;228;g2e5b37fad8a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73aabd9b2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73aabd9b2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73aabd9b2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273aabd9b2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e66350fd99_2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292" name="Google Shape;292;g2e66350fd99_2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3b4d55cb1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273b4d55cb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238" name="Google Shape;23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5e70cd92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2e5e70cd92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568130d3f_4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568130d3f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a:p>
            <a:pPr marL="0" lvl="0" indent="0" algn="l" rtl="0">
              <a:spcBef>
                <a:spcPts val="0"/>
              </a:spcBef>
              <a:spcAft>
                <a:spcPts val="0"/>
              </a:spcAft>
              <a:buNone/>
            </a:pPr>
            <a:r>
              <a:rPr lang="en-US"/>
              <a:t>Final measure ave daily return year over year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62b4b96f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62b4b96f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The US stock market opens at 9:30 a.m. ET and closes at 4:00 p.m. ET (6:30 AM -1:00 PM), Monday through Friday</a:t>
            </a:r>
            <a:endParaRPr/>
          </a:p>
          <a:p>
            <a:pPr marL="0" lvl="0" indent="0" algn="l" rtl="0">
              <a:spcBef>
                <a:spcPts val="0"/>
              </a:spcBef>
              <a:spcAft>
                <a:spcPts val="0"/>
              </a:spcAft>
              <a:buNone/>
            </a:pPr>
            <a:r>
              <a:rPr lang="en-US"/>
              <a:t>align datasets, match column names for later processing, match date formats, remove adjusted as it is only in some data. Dtype correction, some numbers were object type not numerics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5b37fad8a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Presenter:</a:t>
            </a:r>
            <a:endParaRPr/>
          </a:p>
        </p:txBody>
      </p:sp>
      <p:sp>
        <p:nvSpPr>
          <p:cNvPr id="118" name="Google Shape;118;g2e5b37fad8a_2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5b37fad8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26" name="Google Shape;126;g2e5b37fad8a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5b37fad8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26" name="Google Shape;126;g2e5b37fad8a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341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66350fd99_2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g2e66350fd99_2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66350fd99_2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g2e66350fd99_2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02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762000" y="1524000"/>
            <a:ext cx="10668000" cy="2286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2"/>
          <p:cNvSpPr txBox="1">
            <a:spLocks noGrp="1"/>
          </p:cNvSpPr>
          <p:nvPr>
            <p:ph type="subTitle" idx="1"/>
          </p:nvPr>
        </p:nvSpPr>
        <p:spPr>
          <a:xfrm>
            <a:off x="762000" y="4571999"/>
            <a:ext cx="10668000" cy="1524000"/>
          </a:xfrm>
          <a:prstGeom prst="rect">
            <a:avLst/>
          </a:prstGeom>
          <a:noFill/>
          <a:ln>
            <a:noFill/>
          </a:ln>
        </p:spPr>
        <p:txBody>
          <a:bodyPr spcFirstLastPara="1" wrap="square" lIns="91425" tIns="45700" rIns="91425" bIns="45700" anchor="t" anchorCtr="0">
            <a:normAutofit/>
          </a:bodyPr>
          <a:lstStyle>
            <a:lvl1pPr lvl="0" algn="ctr">
              <a:lnSpc>
                <a:spcPct val="125000"/>
              </a:lnSpc>
              <a:spcBef>
                <a:spcPts val="1000"/>
              </a:spcBef>
              <a:spcAft>
                <a:spcPts val="0"/>
              </a:spcAft>
              <a:buClr>
                <a:schemeClr val="lt1"/>
              </a:buClr>
              <a:buSzPts val="2400"/>
              <a:buNone/>
              <a:defRPr sz="2400"/>
            </a:lvl1pPr>
            <a:lvl2pPr lvl="1" algn="ctr">
              <a:lnSpc>
                <a:spcPct val="125000"/>
              </a:lnSpc>
              <a:spcBef>
                <a:spcPts val="500"/>
              </a:spcBef>
              <a:spcAft>
                <a:spcPts val="0"/>
              </a:spcAft>
              <a:buClr>
                <a:schemeClr val="lt1"/>
              </a:buClr>
              <a:buSzPts val="2000"/>
              <a:buNone/>
              <a:defRPr sz="2000"/>
            </a:lvl2pPr>
            <a:lvl3pPr lvl="2" algn="ctr">
              <a:lnSpc>
                <a:spcPct val="125000"/>
              </a:lnSpc>
              <a:spcBef>
                <a:spcPts val="500"/>
              </a:spcBef>
              <a:spcAft>
                <a:spcPts val="0"/>
              </a:spcAft>
              <a:buClr>
                <a:schemeClr val="lt1"/>
              </a:buClr>
              <a:buSzPts val="1800"/>
              <a:buNone/>
              <a:defRPr sz="1800"/>
            </a:lvl3pPr>
            <a:lvl4pPr lvl="3" algn="ctr">
              <a:lnSpc>
                <a:spcPct val="125000"/>
              </a:lnSpc>
              <a:spcBef>
                <a:spcPts val="500"/>
              </a:spcBef>
              <a:spcAft>
                <a:spcPts val="0"/>
              </a:spcAft>
              <a:buClr>
                <a:schemeClr val="lt1"/>
              </a:buClr>
              <a:buSzPts val="1600"/>
              <a:buNone/>
              <a:defRPr sz="1600"/>
            </a:lvl4pPr>
            <a:lvl5pPr lvl="4" algn="ctr">
              <a:lnSpc>
                <a:spcPct val="125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2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1"/>
          <p:cNvSpPr txBox="1">
            <a:spLocks noGrp="1"/>
          </p:cNvSpPr>
          <p:nvPr>
            <p:ph type="body" idx="1"/>
          </p:nvPr>
        </p:nvSpPr>
        <p:spPr>
          <a:xfrm rot="5400000">
            <a:off x="4186959" y="-1138958"/>
            <a:ext cx="3818083"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3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rot="5400000">
            <a:off x="7619997" y="2286000"/>
            <a:ext cx="5334001" cy="228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2"/>
          <p:cNvSpPr txBox="1">
            <a:spLocks noGrp="1"/>
          </p:cNvSpPr>
          <p:nvPr>
            <p:ph type="body" idx="1"/>
          </p:nvPr>
        </p:nvSpPr>
        <p:spPr>
          <a:xfrm rot="5400000">
            <a:off x="1905000" y="-381000"/>
            <a:ext cx="5334001" cy="7619999"/>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0" name="Google Shape;80;p32"/>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3"/>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23"/>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sldNum" idx="12"/>
          </p:nvPr>
        </p:nvSpPr>
        <p:spPr>
          <a:xfrm>
            <a:off x="119600" y="6356363"/>
            <a:ext cx="341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762000" y="1524000"/>
            <a:ext cx="10668000" cy="30384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762000" y="4589463"/>
            <a:ext cx="10668000" cy="1506537"/>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2400"/>
              <a:buNone/>
              <a:defRPr sz="2400">
                <a:solidFill>
                  <a:schemeClr val="lt1"/>
                </a:solidFill>
              </a:defRPr>
            </a:lvl1pPr>
            <a:lvl2pPr marL="914400" lvl="1" indent="-228600" algn="l">
              <a:lnSpc>
                <a:spcPct val="125000"/>
              </a:lnSpc>
              <a:spcBef>
                <a:spcPts val="500"/>
              </a:spcBef>
              <a:spcAft>
                <a:spcPts val="0"/>
              </a:spcAft>
              <a:buClr>
                <a:schemeClr val="lt1"/>
              </a:buClr>
              <a:buSzPts val="2000"/>
              <a:buNone/>
              <a:defRPr sz="2000">
                <a:solidFill>
                  <a:schemeClr val="lt1"/>
                </a:solidFill>
              </a:defRPr>
            </a:lvl2pPr>
            <a:lvl3pPr marL="1371600" lvl="2" indent="-228600" algn="l">
              <a:lnSpc>
                <a:spcPct val="125000"/>
              </a:lnSpc>
              <a:spcBef>
                <a:spcPts val="500"/>
              </a:spcBef>
              <a:spcAft>
                <a:spcPts val="0"/>
              </a:spcAft>
              <a:buClr>
                <a:schemeClr val="lt1"/>
              </a:buClr>
              <a:buSzPts val="1800"/>
              <a:buNone/>
              <a:defRPr sz="1800">
                <a:solidFill>
                  <a:schemeClr val="lt1"/>
                </a:solidFill>
              </a:defRPr>
            </a:lvl3pPr>
            <a:lvl4pPr marL="1828800" lvl="3" indent="-228600" algn="l">
              <a:lnSpc>
                <a:spcPct val="125000"/>
              </a:lnSpc>
              <a:spcBef>
                <a:spcPts val="500"/>
              </a:spcBef>
              <a:spcAft>
                <a:spcPts val="0"/>
              </a:spcAft>
              <a:buClr>
                <a:schemeClr val="lt1"/>
              </a:buClr>
              <a:buSzPts val="1600"/>
              <a:buNone/>
              <a:defRPr sz="1600">
                <a:solidFill>
                  <a:schemeClr val="lt1"/>
                </a:solidFill>
              </a:defRPr>
            </a:lvl4pPr>
            <a:lvl5pPr marL="2286000" lvl="4" indent="-228600" algn="l">
              <a:lnSpc>
                <a:spcPct val="125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24"/>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txBox="1">
            <a:spLocks noGrp="1"/>
          </p:cNvSpPr>
          <p:nvPr>
            <p:ph type="body" idx="1"/>
          </p:nvPr>
        </p:nvSpPr>
        <p:spPr>
          <a:xfrm>
            <a:off x="762000" y="2285999"/>
            <a:ext cx="5151119"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25"/>
          <p:cNvSpPr txBox="1">
            <a:spLocks noGrp="1"/>
          </p:cNvSpPr>
          <p:nvPr>
            <p:ph type="body" idx="2"/>
          </p:nvPr>
        </p:nvSpPr>
        <p:spPr>
          <a:xfrm>
            <a:off x="6278879" y="2285999"/>
            <a:ext cx="5151121" cy="3810001"/>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25"/>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762000" y="2285999"/>
            <a:ext cx="5151119"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6"/>
          <p:cNvSpPr txBox="1">
            <a:spLocks noGrp="1"/>
          </p:cNvSpPr>
          <p:nvPr>
            <p:ph type="body" idx="2"/>
          </p:nvPr>
        </p:nvSpPr>
        <p:spPr>
          <a:xfrm>
            <a:off x="762000" y="3048000"/>
            <a:ext cx="5151119"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6"/>
          <p:cNvSpPr txBox="1">
            <a:spLocks noGrp="1"/>
          </p:cNvSpPr>
          <p:nvPr>
            <p:ph type="body" idx="3"/>
          </p:nvPr>
        </p:nvSpPr>
        <p:spPr>
          <a:xfrm>
            <a:off x="6278878" y="2286000"/>
            <a:ext cx="5151122" cy="761999"/>
          </a:xfrm>
          <a:prstGeom prst="rect">
            <a:avLst/>
          </a:prstGeom>
          <a:noFill/>
          <a:ln>
            <a:noFill/>
          </a:ln>
        </p:spPr>
        <p:txBody>
          <a:bodyPr spcFirstLastPara="1" wrap="square" lIns="91425" tIns="45700" rIns="91425" bIns="45700" anchor="b" anchorCtr="0">
            <a:normAutofit/>
          </a:bodyPr>
          <a:lstStyle>
            <a:lvl1pPr marL="457200" lvl="0" indent="-228600" algn="l">
              <a:lnSpc>
                <a:spcPct val="125000"/>
              </a:lnSpc>
              <a:spcBef>
                <a:spcPts val="1000"/>
              </a:spcBef>
              <a:spcAft>
                <a:spcPts val="0"/>
              </a:spcAft>
              <a:buClr>
                <a:schemeClr val="lt1"/>
              </a:buClr>
              <a:buSzPts val="2400"/>
              <a:buNone/>
              <a:defRPr sz="2400" b="1"/>
            </a:lvl1pPr>
            <a:lvl2pPr marL="914400" lvl="1" indent="-228600" algn="l">
              <a:lnSpc>
                <a:spcPct val="125000"/>
              </a:lnSpc>
              <a:spcBef>
                <a:spcPts val="500"/>
              </a:spcBef>
              <a:spcAft>
                <a:spcPts val="0"/>
              </a:spcAft>
              <a:buClr>
                <a:schemeClr val="lt1"/>
              </a:buClr>
              <a:buSzPts val="2000"/>
              <a:buNone/>
              <a:defRPr sz="2000" b="1"/>
            </a:lvl2pPr>
            <a:lvl3pPr marL="1371600" lvl="2" indent="-228600" algn="l">
              <a:lnSpc>
                <a:spcPct val="125000"/>
              </a:lnSpc>
              <a:spcBef>
                <a:spcPts val="500"/>
              </a:spcBef>
              <a:spcAft>
                <a:spcPts val="0"/>
              </a:spcAft>
              <a:buClr>
                <a:schemeClr val="lt1"/>
              </a:buClr>
              <a:buSzPts val="1800"/>
              <a:buNone/>
              <a:defRPr sz="1800" b="1"/>
            </a:lvl3pPr>
            <a:lvl4pPr marL="1828800" lvl="3" indent="-228600" algn="l">
              <a:lnSpc>
                <a:spcPct val="125000"/>
              </a:lnSpc>
              <a:spcBef>
                <a:spcPts val="500"/>
              </a:spcBef>
              <a:spcAft>
                <a:spcPts val="0"/>
              </a:spcAft>
              <a:buClr>
                <a:schemeClr val="lt1"/>
              </a:buClr>
              <a:buSzPts val="1600"/>
              <a:buNone/>
              <a:defRPr sz="1600" b="1"/>
            </a:lvl4pPr>
            <a:lvl5pPr marL="2286000" lvl="4" indent="-228600" algn="l">
              <a:lnSpc>
                <a:spcPct val="125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6"/>
          <p:cNvSpPr txBox="1">
            <a:spLocks noGrp="1"/>
          </p:cNvSpPr>
          <p:nvPr>
            <p:ph type="body" idx="4"/>
          </p:nvPr>
        </p:nvSpPr>
        <p:spPr>
          <a:xfrm>
            <a:off x="6278878" y="3048000"/>
            <a:ext cx="5151122" cy="3048000"/>
          </a:xfrm>
          <a:prstGeom prst="rect">
            <a:avLst/>
          </a:prstGeom>
          <a:noFill/>
          <a:ln>
            <a:noFill/>
          </a:ln>
        </p:spPr>
        <p:txBody>
          <a:bodyPr spcFirstLastPara="1" wrap="square" lIns="91425" tIns="45700" rIns="91425" bIns="45700" anchor="t" anchorCtr="0">
            <a:normAutofit/>
          </a:bodyPr>
          <a:lstStyle>
            <a:lvl1pPr marL="457200" lvl="0" indent="-342900" algn="l">
              <a:lnSpc>
                <a:spcPct val="125000"/>
              </a:lnSpc>
              <a:spcBef>
                <a:spcPts val="1000"/>
              </a:spcBef>
              <a:spcAft>
                <a:spcPts val="0"/>
              </a:spcAft>
              <a:buClr>
                <a:schemeClr val="lt1"/>
              </a:buClr>
              <a:buSzPts val="1800"/>
              <a:buChar char="•"/>
              <a:defRPr/>
            </a:lvl1pPr>
            <a:lvl2pPr marL="914400" lvl="1" indent="-342900" algn="l">
              <a:lnSpc>
                <a:spcPct val="125000"/>
              </a:lnSpc>
              <a:spcBef>
                <a:spcPts val="500"/>
              </a:spcBef>
              <a:spcAft>
                <a:spcPts val="0"/>
              </a:spcAft>
              <a:buClr>
                <a:schemeClr val="lt1"/>
              </a:buClr>
              <a:buSzPts val="1800"/>
              <a:buChar char="•"/>
              <a:defRPr/>
            </a:lvl2pPr>
            <a:lvl3pPr marL="1371600" lvl="2" indent="-342900" algn="l">
              <a:lnSpc>
                <a:spcPct val="125000"/>
              </a:lnSpc>
              <a:spcBef>
                <a:spcPts val="500"/>
              </a:spcBef>
              <a:spcAft>
                <a:spcPts val="0"/>
              </a:spcAft>
              <a:buClr>
                <a:schemeClr val="lt1"/>
              </a:buClr>
              <a:buSzPts val="1800"/>
              <a:buChar char="•"/>
              <a:defRPr/>
            </a:lvl3pPr>
            <a:lvl4pPr marL="1828800" lvl="3" indent="-342900" algn="l">
              <a:lnSpc>
                <a:spcPct val="125000"/>
              </a:lnSpc>
              <a:spcBef>
                <a:spcPts val="500"/>
              </a:spcBef>
              <a:spcAft>
                <a:spcPts val="0"/>
              </a:spcAft>
              <a:buClr>
                <a:schemeClr val="lt1"/>
              </a:buClr>
              <a:buSzPts val="1800"/>
              <a:buChar char="•"/>
              <a:defRPr/>
            </a:lvl4pPr>
            <a:lvl5pPr marL="2286000" lvl="4" indent="-342900" algn="l">
              <a:lnSpc>
                <a:spcPct val="125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6"/>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7"/>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7"/>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8"/>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8"/>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762000" y="761998"/>
            <a:ext cx="3810000" cy="152400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9"/>
          <p:cNvSpPr txBox="1">
            <a:spLocks noGrp="1"/>
          </p:cNvSpPr>
          <p:nvPr>
            <p:ph type="body" idx="1"/>
          </p:nvPr>
        </p:nvSpPr>
        <p:spPr>
          <a:xfrm>
            <a:off x="5334000" y="762001"/>
            <a:ext cx="6096000" cy="5334000"/>
          </a:xfrm>
          <a:prstGeom prst="rect">
            <a:avLst/>
          </a:prstGeom>
          <a:noFill/>
          <a:ln>
            <a:noFill/>
          </a:ln>
        </p:spPr>
        <p:txBody>
          <a:bodyPr spcFirstLastPara="1" wrap="square" lIns="91425" tIns="45700" rIns="91425" bIns="45700" anchor="t" anchorCtr="0">
            <a:normAutofit/>
          </a:bodyPr>
          <a:lstStyle>
            <a:lvl1pPr marL="457200" lvl="0" indent="-431800" algn="l">
              <a:lnSpc>
                <a:spcPct val="125000"/>
              </a:lnSpc>
              <a:spcBef>
                <a:spcPts val="1000"/>
              </a:spcBef>
              <a:spcAft>
                <a:spcPts val="0"/>
              </a:spcAft>
              <a:buClr>
                <a:schemeClr val="lt1"/>
              </a:buClr>
              <a:buSzPts val="3200"/>
              <a:buChar char="•"/>
              <a:defRPr sz="3200"/>
            </a:lvl1pPr>
            <a:lvl2pPr marL="914400" lvl="1" indent="-406400" algn="l">
              <a:lnSpc>
                <a:spcPct val="125000"/>
              </a:lnSpc>
              <a:spcBef>
                <a:spcPts val="500"/>
              </a:spcBef>
              <a:spcAft>
                <a:spcPts val="0"/>
              </a:spcAft>
              <a:buClr>
                <a:schemeClr val="lt1"/>
              </a:buClr>
              <a:buSzPts val="2800"/>
              <a:buChar char="•"/>
              <a:defRPr sz="2800"/>
            </a:lvl2pPr>
            <a:lvl3pPr marL="1371600" lvl="2" indent="-381000" algn="l">
              <a:lnSpc>
                <a:spcPct val="125000"/>
              </a:lnSpc>
              <a:spcBef>
                <a:spcPts val="500"/>
              </a:spcBef>
              <a:spcAft>
                <a:spcPts val="0"/>
              </a:spcAft>
              <a:buClr>
                <a:schemeClr val="lt1"/>
              </a:buClr>
              <a:buSzPts val="2400"/>
              <a:buChar char="•"/>
              <a:defRPr sz="2400"/>
            </a:lvl3pPr>
            <a:lvl4pPr marL="1828800" lvl="3" indent="-355600" algn="l">
              <a:lnSpc>
                <a:spcPct val="125000"/>
              </a:lnSpc>
              <a:spcBef>
                <a:spcPts val="500"/>
              </a:spcBef>
              <a:spcAft>
                <a:spcPts val="0"/>
              </a:spcAft>
              <a:buClr>
                <a:schemeClr val="lt1"/>
              </a:buClr>
              <a:buSzPts val="2000"/>
              <a:buChar char="•"/>
              <a:defRPr sz="2000"/>
            </a:lvl4pPr>
            <a:lvl5pPr marL="2286000" lvl="4" indent="-355600" algn="l">
              <a:lnSpc>
                <a:spcPct val="125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0" name="Google Shape;60;p29"/>
          <p:cNvSpPr txBox="1">
            <a:spLocks noGrp="1"/>
          </p:cNvSpPr>
          <p:nvPr>
            <p:ph type="body" idx="2"/>
          </p:nvPr>
        </p:nvSpPr>
        <p:spPr>
          <a:xfrm>
            <a:off x="762000" y="2286000"/>
            <a:ext cx="38100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9"/>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9"/>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0"/>
          <p:cNvSpPr txBox="1">
            <a:spLocks noGrp="1"/>
          </p:cNvSpPr>
          <p:nvPr>
            <p:ph type="title"/>
          </p:nvPr>
        </p:nvSpPr>
        <p:spPr>
          <a:xfrm>
            <a:off x="762001" y="762000"/>
            <a:ext cx="3809999" cy="152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0"/>
          <p:cNvSpPr>
            <a:spLocks noGrp="1"/>
          </p:cNvSpPr>
          <p:nvPr>
            <p:ph type="pic" idx="2"/>
          </p:nvPr>
        </p:nvSpPr>
        <p:spPr>
          <a:xfrm>
            <a:off x="5334000" y="762001"/>
            <a:ext cx="6021388" cy="5334000"/>
          </a:xfrm>
          <a:prstGeom prst="rect">
            <a:avLst/>
          </a:prstGeom>
          <a:noFill/>
          <a:ln>
            <a:noFill/>
          </a:ln>
        </p:spPr>
      </p:sp>
      <p:sp>
        <p:nvSpPr>
          <p:cNvPr id="67" name="Google Shape;67;p30"/>
          <p:cNvSpPr txBox="1">
            <a:spLocks noGrp="1"/>
          </p:cNvSpPr>
          <p:nvPr>
            <p:ph type="body" idx="1"/>
          </p:nvPr>
        </p:nvSpPr>
        <p:spPr>
          <a:xfrm>
            <a:off x="762001" y="2286000"/>
            <a:ext cx="3809999"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chemeClr val="lt1"/>
              </a:buClr>
              <a:buSzPts val="1600"/>
              <a:buNone/>
              <a:defRPr sz="1600"/>
            </a:lvl1pPr>
            <a:lvl2pPr marL="914400" lvl="1" indent="-228600" algn="l">
              <a:lnSpc>
                <a:spcPct val="125000"/>
              </a:lnSpc>
              <a:spcBef>
                <a:spcPts val="500"/>
              </a:spcBef>
              <a:spcAft>
                <a:spcPts val="0"/>
              </a:spcAft>
              <a:buClr>
                <a:schemeClr val="lt1"/>
              </a:buClr>
              <a:buSzPts val="1400"/>
              <a:buNone/>
              <a:defRPr sz="1400"/>
            </a:lvl2pPr>
            <a:lvl3pPr marL="1371600" lvl="2" indent="-228600" algn="l">
              <a:lnSpc>
                <a:spcPct val="125000"/>
              </a:lnSpc>
              <a:spcBef>
                <a:spcPts val="500"/>
              </a:spcBef>
              <a:spcAft>
                <a:spcPts val="0"/>
              </a:spcAft>
              <a:buClr>
                <a:schemeClr val="lt1"/>
              </a:buClr>
              <a:buSzPts val="1200"/>
              <a:buNone/>
              <a:defRPr sz="1200"/>
            </a:lvl3pPr>
            <a:lvl4pPr marL="1828800" lvl="3" indent="-228600" algn="l">
              <a:lnSpc>
                <a:spcPct val="125000"/>
              </a:lnSpc>
              <a:spcBef>
                <a:spcPts val="500"/>
              </a:spcBef>
              <a:spcAft>
                <a:spcPts val="0"/>
              </a:spcAft>
              <a:buClr>
                <a:schemeClr val="lt1"/>
              </a:buClr>
              <a:buSzPts val="1000"/>
              <a:buNone/>
              <a:defRPr sz="1000"/>
            </a:lvl4pPr>
            <a:lvl5pPr marL="2286000" lvl="4" indent="-228600" algn="l">
              <a:lnSpc>
                <a:spcPct val="125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30"/>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0"/>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21"/>
          <p:cNvSpPr/>
          <p:nvPr/>
        </p:nvSpPr>
        <p:spPr>
          <a:xfrm>
            <a:off x="8157843" y="6244836"/>
            <a:ext cx="4034156" cy="613164"/>
          </a:xfrm>
          <a:custGeom>
            <a:avLst/>
            <a:gdLst/>
            <a:ahLst/>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500"/>
              <a:buFont typeface="Avenir"/>
              <a:buNone/>
            </a:pPr>
            <a:endParaRPr sz="1500" b="0" i="0" u="none" strike="noStrike" cap="none">
              <a:solidFill>
                <a:srgbClr val="FFFFFF"/>
              </a:solidFill>
              <a:latin typeface="Avenir"/>
              <a:ea typeface="Avenir"/>
              <a:cs typeface="Avenir"/>
              <a:sym typeface="Avenir"/>
            </a:endParaRPr>
          </a:p>
        </p:txBody>
      </p:sp>
      <p:sp>
        <p:nvSpPr>
          <p:cNvPr id="7" name="Google Shape;7;p21"/>
          <p:cNvSpPr/>
          <p:nvPr/>
        </p:nvSpPr>
        <p:spPr>
          <a:xfrm>
            <a:off x="1" y="688126"/>
            <a:ext cx="448491" cy="1634252"/>
          </a:xfrm>
          <a:custGeom>
            <a:avLst/>
            <a:gdLst/>
            <a:ahLst/>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rgbClr val="FFFFFF"/>
              </a:solidFill>
              <a:latin typeface="Avenir"/>
              <a:ea typeface="Avenir"/>
              <a:cs typeface="Avenir"/>
              <a:sym typeface="Avenir"/>
            </a:endParaRPr>
          </a:p>
        </p:txBody>
      </p:sp>
      <p:sp>
        <p:nvSpPr>
          <p:cNvPr id="8" name="Google Shape;8;p21"/>
          <p:cNvSpPr/>
          <p:nvPr/>
        </p:nvSpPr>
        <p:spPr>
          <a:xfrm>
            <a:off x="7309459" y="6144069"/>
            <a:ext cx="4418271" cy="718159"/>
          </a:xfrm>
          <a:custGeom>
            <a:avLst/>
            <a:gdLst/>
            <a:ahLst/>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Avenir"/>
              <a:ea typeface="Avenir"/>
              <a:cs typeface="Avenir"/>
              <a:sym typeface="Avenir"/>
            </a:endParaRPr>
          </a:p>
        </p:txBody>
      </p:sp>
      <p:sp>
        <p:nvSpPr>
          <p:cNvPr id="9" name="Google Shape;9;p21"/>
          <p:cNvSpPr txBox="1">
            <a:spLocks noGrp="1"/>
          </p:cNvSpPr>
          <p:nvPr>
            <p:ph type="title"/>
          </p:nvPr>
        </p:nvSpPr>
        <p:spPr>
          <a:xfrm>
            <a:off x="762000" y="762000"/>
            <a:ext cx="10668000" cy="1524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1"/>
          <p:cNvSpPr txBox="1">
            <a:spLocks noGrp="1"/>
          </p:cNvSpPr>
          <p:nvPr>
            <p:ph type="body" idx="1"/>
          </p:nvPr>
        </p:nvSpPr>
        <p:spPr>
          <a:xfrm>
            <a:off x="762000" y="2286000"/>
            <a:ext cx="10668000" cy="381808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25000"/>
              </a:lnSpc>
              <a:spcBef>
                <a:spcPts val="1000"/>
              </a:spcBef>
              <a:spcAft>
                <a:spcPts val="0"/>
              </a:spcAft>
              <a:buClr>
                <a:schemeClr val="lt1"/>
              </a:buClr>
              <a:buSzPts val="2800"/>
              <a:buFont typeface="Arial"/>
              <a:buChar char="•"/>
              <a:defRPr sz="2800" b="0" i="0" u="none" strike="noStrike" cap="none">
                <a:solidFill>
                  <a:schemeClr val="lt1"/>
                </a:solidFill>
                <a:latin typeface="Avenir"/>
                <a:ea typeface="Avenir"/>
                <a:cs typeface="Avenir"/>
                <a:sym typeface="Avenir"/>
              </a:defRPr>
            </a:lvl1pPr>
            <a:lvl2pPr marL="914400" marR="0" lvl="1" indent="-381000" algn="l" rtl="0">
              <a:lnSpc>
                <a:spcPct val="125000"/>
              </a:lnSpc>
              <a:spcBef>
                <a:spcPts val="500"/>
              </a:spcBef>
              <a:spcAft>
                <a:spcPts val="0"/>
              </a:spcAft>
              <a:buClr>
                <a:schemeClr val="lt1"/>
              </a:buClr>
              <a:buSzPts val="2400"/>
              <a:buFont typeface="Arial"/>
              <a:buChar char="•"/>
              <a:defRPr sz="2400" b="0" i="0" u="none" strike="noStrike" cap="none">
                <a:solidFill>
                  <a:schemeClr val="lt1"/>
                </a:solidFill>
                <a:latin typeface="Avenir"/>
                <a:ea typeface="Avenir"/>
                <a:cs typeface="Avenir"/>
                <a:sym typeface="Avenir"/>
              </a:defRPr>
            </a:lvl2pPr>
            <a:lvl3pPr marL="1371600" marR="0" lvl="2" indent="-355600" algn="l" rtl="0">
              <a:lnSpc>
                <a:spcPct val="125000"/>
              </a:lnSpc>
              <a:spcBef>
                <a:spcPts val="500"/>
              </a:spcBef>
              <a:spcAft>
                <a:spcPts val="0"/>
              </a:spcAft>
              <a:buClr>
                <a:schemeClr val="lt1"/>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4pPr>
            <a:lvl5pPr marL="2286000" marR="0" lvl="4" indent="-342900" algn="l" rtl="0">
              <a:lnSpc>
                <a:spcPct val="125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1" name="Google Shape;11;p21"/>
          <p:cNvSpPr txBox="1">
            <a:spLocks noGrp="1"/>
          </p:cNvSpPr>
          <p:nvPr>
            <p:ph type="dt" idx="10"/>
          </p:nvPr>
        </p:nvSpPr>
        <p:spPr>
          <a:xfrm>
            <a:off x="9389165" y="194320"/>
            <a:ext cx="2040835"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2" name="Google Shape;12;p21"/>
          <p:cNvSpPr txBox="1">
            <a:spLocks noGrp="1"/>
          </p:cNvSpPr>
          <p:nvPr>
            <p:ph type="ftr" idx="11"/>
          </p:nvPr>
        </p:nvSpPr>
        <p:spPr>
          <a:xfrm>
            <a:off x="761999" y="6356350"/>
            <a:ext cx="661283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3" name="Google Shape;13;p21"/>
          <p:cNvSpPr txBox="1">
            <a:spLocks noGrp="1"/>
          </p:cNvSpPr>
          <p:nvPr>
            <p:ph type="sldNum" idx="12"/>
          </p:nvPr>
        </p:nvSpPr>
        <p:spPr>
          <a:xfrm>
            <a:off x="107075" y="6406375"/>
            <a:ext cx="4485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venir"/>
                <a:ea typeface="Avenir"/>
                <a:cs typeface="Avenir"/>
                <a:sym typeface="Avenir"/>
              </a:defRPr>
            </a:lvl1pPr>
            <a:lvl2pPr marL="0" marR="0" lvl="1" indent="0" algn="r" rtl="0">
              <a:spcBef>
                <a:spcPts val="0"/>
              </a:spcBef>
              <a:buNone/>
              <a:defRPr sz="1200" b="0" i="0" u="none" strike="noStrike" cap="none">
                <a:solidFill>
                  <a:schemeClr val="dk1"/>
                </a:solidFill>
                <a:latin typeface="Avenir"/>
                <a:ea typeface="Avenir"/>
                <a:cs typeface="Avenir"/>
                <a:sym typeface="Avenir"/>
              </a:defRPr>
            </a:lvl2pPr>
            <a:lvl3pPr marL="0" marR="0" lvl="2" indent="0" algn="r" rtl="0">
              <a:spcBef>
                <a:spcPts val="0"/>
              </a:spcBef>
              <a:buNone/>
              <a:defRPr sz="1200" b="0" i="0" u="none" strike="noStrike" cap="none">
                <a:solidFill>
                  <a:schemeClr val="dk1"/>
                </a:solidFill>
                <a:latin typeface="Avenir"/>
                <a:ea typeface="Avenir"/>
                <a:cs typeface="Avenir"/>
                <a:sym typeface="Avenir"/>
              </a:defRPr>
            </a:lvl3pPr>
            <a:lvl4pPr marL="0" marR="0" lvl="3" indent="0" algn="r" rtl="0">
              <a:spcBef>
                <a:spcPts val="0"/>
              </a:spcBef>
              <a:buNone/>
              <a:defRPr sz="1200" b="0" i="0" u="none" strike="noStrike" cap="none">
                <a:solidFill>
                  <a:schemeClr val="dk1"/>
                </a:solidFill>
                <a:latin typeface="Avenir"/>
                <a:ea typeface="Avenir"/>
                <a:cs typeface="Avenir"/>
                <a:sym typeface="Avenir"/>
              </a:defRPr>
            </a:lvl4pPr>
            <a:lvl5pPr marL="0" marR="0" lvl="4" indent="0" algn="r" rtl="0">
              <a:spcBef>
                <a:spcPts val="0"/>
              </a:spcBef>
              <a:buNone/>
              <a:defRPr sz="1200" b="0" i="0" u="none" strike="noStrike" cap="none">
                <a:solidFill>
                  <a:schemeClr val="dk1"/>
                </a:solidFill>
                <a:latin typeface="Avenir"/>
                <a:ea typeface="Avenir"/>
                <a:cs typeface="Avenir"/>
                <a:sym typeface="Avenir"/>
              </a:defRPr>
            </a:lvl5pPr>
            <a:lvl6pPr marL="0" marR="0" lvl="5" indent="0" algn="r" rtl="0">
              <a:spcBef>
                <a:spcPts val="0"/>
              </a:spcBef>
              <a:buNone/>
              <a:defRPr sz="1200" b="0" i="0" u="none" strike="noStrike" cap="none">
                <a:solidFill>
                  <a:schemeClr val="dk1"/>
                </a:solidFill>
                <a:latin typeface="Avenir"/>
                <a:ea typeface="Avenir"/>
                <a:cs typeface="Avenir"/>
                <a:sym typeface="Avenir"/>
              </a:defRPr>
            </a:lvl6pPr>
            <a:lvl7pPr marL="0" marR="0" lvl="6" indent="0" algn="r" rtl="0">
              <a:spcBef>
                <a:spcPts val="0"/>
              </a:spcBef>
              <a:buNone/>
              <a:defRPr sz="1200" b="0" i="0" u="none" strike="noStrike" cap="none">
                <a:solidFill>
                  <a:schemeClr val="dk1"/>
                </a:solidFill>
                <a:latin typeface="Avenir"/>
                <a:ea typeface="Avenir"/>
                <a:cs typeface="Avenir"/>
                <a:sym typeface="Avenir"/>
              </a:defRPr>
            </a:lvl7pPr>
            <a:lvl8pPr marL="0" marR="0" lvl="7" indent="0" algn="r" rtl="0">
              <a:spcBef>
                <a:spcPts val="0"/>
              </a:spcBef>
              <a:buNone/>
              <a:defRPr sz="1200" b="0" i="0" u="none" strike="noStrike" cap="none">
                <a:solidFill>
                  <a:schemeClr val="dk1"/>
                </a:solidFill>
                <a:latin typeface="Avenir"/>
                <a:ea typeface="Avenir"/>
                <a:cs typeface="Avenir"/>
                <a:sym typeface="Avenir"/>
              </a:defRPr>
            </a:lvl8pPr>
            <a:lvl9pPr marL="0" marR="0" lvl="8" indent="0" algn="r" rtl="0">
              <a:spcBef>
                <a:spcPts val="0"/>
              </a:spcBef>
              <a:buNone/>
              <a:defRPr sz="12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lamorworld.com/clapping-for-health-five-benefits-that-will-surprise-you/"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vladimirmijatovic/ai-stock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alphavantage.c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6"/>
        <p:cNvGrpSpPr/>
        <p:nvPr/>
      </p:nvGrpSpPr>
      <p:grpSpPr>
        <a:xfrm>
          <a:off x="0" y="0"/>
          <a:ext cx="0" cy="0"/>
          <a:chOff x="0" y="0"/>
          <a:chExt cx="0" cy="0"/>
        </a:xfrm>
      </p:grpSpPr>
      <p:sp>
        <p:nvSpPr>
          <p:cNvPr id="87" name="Google Shape;87;p1"/>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pic>
        <p:nvPicPr>
          <p:cNvPr id="88" name="Google Shape;88;p1" descr="Robot operating a machine"/>
          <p:cNvPicPr preferRelativeResize="0"/>
          <p:nvPr/>
        </p:nvPicPr>
        <p:blipFill rotWithShape="1">
          <a:blip r:embed="rId3">
            <a:alphaModFix/>
          </a:blip>
          <a:srcRect l="268" r="2" b="2"/>
          <a:stretch/>
        </p:blipFill>
        <p:spPr>
          <a:xfrm>
            <a:off x="6492240" y="-1"/>
            <a:ext cx="5699760" cy="5550409"/>
          </a:xfrm>
          <a:custGeom>
            <a:avLst/>
            <a:gdLst/>
            <a:ahLst/>
            <a:cxnLst/>
            <a:rect l="l" t="t" r="r" b="b"/>
            <a:pathLst>
              <a:path w="6927272" h="5330949" extrusionOk="0">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noFill/>
          <a:ln>
            <a:noFill/>
          </a:ln>
        </p:spPr>
      </p:pic>
      <p:sp>
        <p:nvSpPr>
          <p:cNvPr id="89" name="Google Shape;89;p1"/>
          <p:cNvSpPr/>
          <p:nvPr/>
        </p:nvSpPr>
        <p:spPr>
          <a:xfrm rot="-5400000" flipH="1">
            <a:off x="5791199" y="-1219198"/>
            <a:ext cx="5181601" cy="7620000"/>
          </a:xfrm>
          <a:custGeom>
            <a:avLst/>
            <a:gdLst/>
            <a:ahLst/>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cap="flat" cmpd="sng">
            <a:solidFill>
              <a:srgbClr val="F3CA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venir"/>
              <a:ea typeface="Avenir"/>
              <a:cs typeface="Avenir"/>
              <a:sym typeface="Avenir"/>
            </a:endParaRPr>
          </a:p>
        </p:txBody>
      </p:sp>
      <p:sp>
        <p:nvSpPr>
          <p:cNvPr id="90" name="Google Shape;90;p1"/>
          <p:cNvSpPr txBox="1">
            <a:spLocks noGrp="1"/>
          </p:cNvSpPr>
          <p:nvPr>
            <p:ph type="ctrTitle"/>
          </p:nvPr>
        </p:nvSpPr>
        <p:spPr>
          <a:xfrm>
            <a:off x="314575" y="245200"/>
            <a:ext cx="5638200" cy="2842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33CC"/>
              </a:buClr>
              <a:buSzPts val="3600"/>
              <a:buFont typeface="Arial"/>
              <a:buNone/>
            </a:pPr>
            <a:r>
              <a:rPr lang="en-US" sz="3600" b="1"/>
              <a:t>Tech Giants Face-Off: </a:t>
            </a:r>
            <a:br>
              <a:rPr lang="en-US" sz="3600" b="1"/>
            </a:br>
            <a:br>
              <a:rPr lang="en-US" sz="3600" b="1"/>
            </a:br>
            <a:r>
              <a:rPr lang="en-US" sz="3600" b="1"/>
              <a:t>AI Companies vs. </a:t>
            </a:r>
            <a:br>
              <a:rPr lang="en-US" sz="3600" b="1"/>
            </a:br>
            <a:r>
              <a:rPr lang="en-US" sz="3600" b="1"/>
              <a:t>S&amp;P 500 and Dow Jones</a:t>
            </a:r>
            <a:endParaRPr/>
          </a:p>
        </p:txBody>
      </p:sp>
      <p:sp>
        <p:nvSpPr>
          <p:cNvPr id="91" name="Google Shape;91;p1"/>
          <p:cNvSpPr txBox="1">
            <a:spLocks noGrp="1"/>
          </p:cNvSpPr>
          <p:nvPr>
            <p:ph type="subTitle" idx="1"/>
          </p:nvPr>
        </p:nvSpPr>
        <p:spPr>
          <a:xfrm>
            <a:off x="207720" y="4651002"/>
            <a:ext cx="6076800" cy="1551600"/>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0"/>
              </a:spcBef>
              <a:spcAft>
                <a:spcPts val="0"/>
              </a:spcAft>
              <a:buClr>
                <a:srgbClr val="0033CC"/>
              </a:buClr>
              <a:buSzPts val="2400"/>
              <a:buNone/>
            </a:pPr>
            <a:r>
              <a:rPr lang="en-US" sz="3000" b="1" dirty="0"/>
              <a:t>Do AI stocks have higher daily or cumulative returns with lower risks?</a:t>
            </a:r>
            <a:endParaRPr sz="3000" dirty="0"/>
          </a:p>
        </p:txBody>
      </p:sp>
      <p:sp>
        <p:nvSpPr>
          <p:cNvPr id="92" name="Google Shape;92;p1"/>
          <p:cNvSpPr txBox="1"/>
          <p:nvPr/>
        </p:nvSpPr>
        <p:spPr>
          <a:xfrm>
            <a:off x="184875" y="3478491"/>
            <a:ext cx="6307365" cy="11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solidFill>
                  <a:schemeClr val="lt1"/>
                </a:solidFill>
                <a:latin typeface="Avenir"/>
                <a:ea typeface="Avenir"/>
                <a:cs typeface="Avenir"/>
                <a:sym typeface="Avenir"/>
              </a:rPr>
              <a:t>Presentation by: Nate S., Andrea M. Dante P., Sabrina L., Melissa G., and Krissy K.</a:t>
            </a:r>
            <a:endParaRPr sz="2500" dirty="0">
              <a:solidFill>
                <a:schemeClr val="lt1"/>
              </a:solidFill>
              <a:latin typeface="Avenir"/>
              <a:ea typeface="Avenir"/>
              <a:cs typeface="Avenir"/>
              <a:sym typeface="Avenir"/>
            </a:endParaRPr>
          </a:p>
        </p:txBody>
      </p:sp>
      <p:sp>
        <p:nvSpPr>
          <p:cNvPr id="93" name="Google Shape;93;p1"/>
          <p:cNvSpPr txBox="1">
            <a:spLocks noGrp="1"/>
          </p:cNvSpPr>
          <p:nvPr>
            <p:ph type="sldNum" idx="12"/>
          </p:nvPr>
        </p:nvSpPr>
        <p:spPr>
          <a:xfrm>
            <a:off x="0" y="6358175"/>
            <a:ext cx="448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00"/>
                                        <p:tgtEl>
                                          <p:spTgt spid="90"/>
                                        </p:tgtEl>
                                      </p:cBhvr>
                                    </p:animEffect>
                                  </p:childTnLst>
                                </p:cTn>
                              </p:par>
                              <p:par>
                                <p:cTn id="8" presetID="10" presetClass="entr" presetSubtype="0" fill="hold" nodeType="withEffect">
                                  <p:stCondLst>
                                    <p:cond delay="1500"/>
                                  </p:stCondLst>
                                  <p:childTnLst>
                                    <p:set>
                                      <p:cBhvr>
                                        <p:cTn id="9" dur="1" fill="hold">
                                          <p:stCondLst>
                                            <p:cond delay="0"/>
                                          </p:stCondLst>
                                        </p:cTn>
                                        <p:tgtEl>
                                          <p:spTgt spid="91">
                                            <p:txEl>
                                              <p:pRg st="0" end="0"/>
                                            </p:txEl>
                                          </p:spTgt>
                                        </p:tgtEl>
                                        <p:attrNameLst>
                                          <p:attrName>style.visibility</p:attrName>
                                        </p:attrNameLst>
                                      </p:cBhvr>
                                      <p:to>
                                        <p:strVal val="visible"/>
                                      </p:to>
                                    </p:set>
                                    <p:animEffect transition="in" filter="fade">
                                      <p:cBhvr>
                                        <p:cTn id="10" dur="7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73b4d55cb1_2_12"/>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49" name="Google Shape;149;g273b4d55cb1_2_12"/>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50" name="Google Shape;150;g273b4d55cb1_2_12"/>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54" name="Google Shape;154;g273b4d55cb1_2_12"/>
          <p:cNvSpPr txBox="1"/>
          <p:nvPr/>
        </p:nvSpPr>
        <p:spPr>
          <a:xfrm>
            <a:off x="1042416" y="63000"/>
            <a:ext cx="10241279" cy="6584688"/>
          </a:xfrm>
          <a:prstGeom prst="rect">
            <a:avLst/>
          </a:prstGeom>
          <a:noFill/>
          <a:ln>
            <a:noFill/>
          </a:ln>
        </p:spPr>
        <p:txBody>
          <a:bodyPr spcFirstLastPara="1" wrap="square" lIns="91425" tIns="91425" rIns="91425" bIns="91425" anchor="ctr" anchorCtr="0">
            <a:noAutofit/>
          </a:bodyPr>
          <a:lstStyle/>
          <a:p>
            <a:pPr marL="342900" lvl="0" indent="-342900" rtl="0">
              <a:lnSpc>
                <a:spcPct val="150000"/>
              </a:lnSpc>
              <a:spcBef>
                <a:spcPts val="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Next slide shows average daily returns for each company and indexes for each year. </a:t>
            </a:r>
          </a:p>
          <a:p>
            <a:pPr marL="342900" lvl="0" indent="-342900" rtl="0">
              <a:lnSpc>
                <a:spcPct val="150000"/>
              </a:lnSpc>
              <a:spcBef>
                <a:spcPts val="0"/>
              </a:spcBef>
              <a:spcAft>
                <a:spcPts val="0"/>
              </a:spcAft>
              <a:buFont typeface="Arial" panose="020B0604020202020204" pitchFamily="34" charset="0"/>
              <a:buChar char="•"/>
            </a:pPr>
            <a:endParaRPr lang="en-US" sz="2200" dirty="0">
              <a:solidFill>
                <a:schemeClr val="dk1"/>
              </a:solidFill>
              <a:latin typeface="Avenir"/>
              <a:ea typeface="Avenir"/>
              <a:cs typeface="Avenir"/>
              <a:sym typeface="Avenir"/>
            </a:endParaRPr>
          </a:p>
          <a:p>
            <a:pPr marL="342900" lvl="0" indent="-342900" rtl="0">
              <a:lnSpc>
                <a:spcPct val="150000"/>
              </a:lnSpc>
              <a:spcBef>
                <a:spcPts val="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They also show that AI stocks (with exception of a few companies) did not significantly outperformed S&amp;P 500 and Dow Jones.</a:t>
            </a:r>
            <a:endParaRPr sz="2200" dirty="0">
              <a:solidFill>
                <a:schemeClr val="dk1"/>
              </a:solidFill>
              <a:latin typeface="Avenir"/>
              <a:ea typeface="Avenir"/>
              <a:cs typeface="Avenir"/>
              <a:sym typeface="Avenir"/>
            </a:endParaRPr>
          </a:p>
        </p:txBody>
      </p:sp>
      <p:sp>
        <p:nvSpPr>
          <p:cNvPr id="155" name="Google Shape;155;g273b4d55cb1_2_12"/>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73b4d55cb1_2_12"/>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49" name="Google Shape;149;g273b4d55cb1_2_12"/>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p:txBody>
      </p:sp>
      <p:sp>
        <p:nvSpPr>
          <p:cNvPr id="150" name="Google Shape;150;g273b4d55cb1_2_12"/>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pic>
        <p:nvPicPr>
          <p:cNvPr id="152" name="Google Shape;152;g273b4d55cb1_2_12"/>
          <p:cNvPicPr preferRelativeResize="0"/>
          <p:nvPr/>
        </p:nvPicPr>
        <p:blipFill>
          <a:blip r:embed="rId3">
            <a:alphaModFix/>
          </a:blip>
          <a:stretch>
            <a:fillRect/>
          </a:stretch>
        </p:blipFill>
        <p:spPr>
          <a:xfrm>
            <a:off x="436950" y="63000"/>
            <a:ext cx="10996450" cy="6570713"/>
          </a:xfrm>
          <a:prstGeom prst="rect">
            <a:avLst/>
          </a:prstGeom>
          <a:noFill/>
          <a:ln>
            <a:noFill/>
          </a:ln>
        </p:spPr>
      </p:pic>
      <p:sp>
        <p:nvSpPr>
          <p:cNvPr id="155" name="Google Shape;155;g273b4d55cb1_2_12"/>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245624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73b4d55cb1_14_12"/>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61" name="Google Shape;161;g273b4d55cb1_14_12"/>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62" name="Google Shape;162;g273b4d55cb1_14_12"/>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63" name="Google Shape;163;g273b4d55cb1_14_12"/>
          <p:cNvSpPr txBox="1"/>
          <p:nvPr/>
        </p:nvSpPr>
        <p:spPr>
          <a:xfrm>
            <a:off x="73400" y="1379800"/>
            <a:ext cx="3799200" cy="5238900"/>
          </a:xfrm>
          <a:prstGeom prst="rect">
            <a:avLst/>
          </a:prstGeom>
          <a:solidFill>
            <a:srgbClr val="F7DBB9"/>
          </a:solidFill>
          <a:ln>
            <a:noFill/>
          </a:ln>
        </p:spPr>
        <p:txBody>
          <a:bodyPr spcFirstLastPara="1" wrap="square" lIns="91425" tIns="91425" rIns="91425" bIns="91425" anchor="t" anchorCtr="0">
            <a:noAutofit/>
          </a:bodyPr>
          <a:lstStyle/>
          <a:p>
            <a:pPr marL="457200" lvl="0" indent="-368300" algn="l" rtl="0">
              <a:lnSpc>
                <a:spcPct val="100000"/>
              </a:lnSpc>
              <a:spcBef>
                <a:spcPts val="0"/>
              </a:spcBef>
              <a:spcAft>
                <a:spcPts val="0"/>
              </a:spcAft>
              <a:buClr>
                <a:schemeClr val="dk1"/>
              </a:buClr>
              <a:buSzPts val="2200"/>
              <a:buFont typeface="Avenir"/>
              <a:buChar char="●"/>
            </a:pPr>
            <a:endParaRPr sz="2400" b="1" dirty="0">
              <a:solidFill>
                <a:schemeClr val="dk1"/>
              </a:solidFill>
              <a:latin typeface="Avenir"/>
              <a:ea typeface="Avenir"/>
              <a:cs typeface="Avenir"/>
              <a:sym typeface="Avenir"/>
            </a:endParaRPr>
          </a:p>
        </p:txBody>
      </p:sp>
      <p:pic>
        <p:nvPicPr>
          <p:cNvPr id="164" name="Google Shape;164;g273b4d55cb1_14_12"/>
          <p:cNvPicPr preferRelativeResize="0"/>
          <p:nvPr/>
        </p:nvPicPr>
        <p:blipFill>
          <a:blip r:embed="rId3">
            <a:alphaModFix/>
          </a:blip>
          <a:stretch>
            <a:fillRect/>
          </a:stretch>
        </p:blipFill>
        <p:spPr>
          <a:xfrm>
            <a:off x="347600" y="310275"/>
            <a:ext cx="11844401" cy="6237449"/>
          </a:xfrm>
          <a:prstGeom prst="rect">
            <a:avLst/>
          </a:prstGeom>
          <a:noFill/>
          <a:ln>
            <a:noFill/>
          </a:ln>
        </p:spPr>
      </p:pic>
      <p:sp>
        <p:nvSpPr>
          <p:cNvPr id="165" name="Google Shape;165;g273b4d55cb1_14_12"/>
          <p:cNvSpPr txBox="1"/>
          <p:nvPr/>
        </p:nvSpPr>
        <p:spPr>
          <a:xfrm>
            <a:off x="347600" y="99838"/>
            <a:ext cx="3303600" cy="2657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Avenir"/>
                <a:ea typeface="Avenir"/>
                <a:cs typeface="Avenir"/>
                <a:sym typeface="Avenir"/>
              </a:rPr>
              <a:t>Covid Snapshot</a:t>
            </a:r>
            <a:endParaRPr sz="1800" dirty="0">
              <a:solidFill>
                <a:schemeClr val="dk1"/>
              </a:solidFill>
              <a:latin typeface="Avenir"/>
              <a:ea typeface="Avenir"/>
              <a:cs typeface="Avenir"/>
              <a:sym typeface="Avenir"/>
            </a:endParaRPr>
          </a:p>
        </p:txBody>
      </p:sp>
      <p:sp>
        <p:nvSpPr>
          <p:cNvPr id="166" name="Google Shape;166;g273b4d55cb1_14_12"/>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e5b37fad8a_2_4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72" name="Google Shape;172;g2e5b37fad8a_2_4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73" name="Google Shape;173;g2e5b37fad8a_2_4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74" name="Google Shape;174;g2e5b37fad8a_2_48"/>
          <p:cNvSpPr txBox="1"/>
          <p:nvPr/>
        </p:nvSpPr>
        <p:spPr>
          <a:xfrm>
            <a:off x="0" y="63000"/>
            <a:ext cx="12118600" cy="6669300"/>
          </a:xfrm>
          <a:prstGeom prst="rect">
            <a:avLst/>
          </a:prstGeom>
          <a:solidFill>
            <a:srgbClr val="F7DBB9"/>
          </a:solidFill>
          <a:ln>
            <a:noFill/>
          </a:ln>
        </p:spPr>
        <p:txBody>
          <a:bodyPr spcFirstLastPara="1" wrap="square" lIns="91425" tIns="91425" rIns="91425" bIns="91425" anchor="ctr" anchorCtr="0">
            <a:noAutofit/>
          </a:bodyPr>
          <a:lstStyle/>
          <a:p>
            <a:pPr marL="342900" lvl="0" indent="-342900" rtl="0">
              <a:lnSpc>
                <a:spcPct val="115000"/>
              </a:lnSpc>
              <a:spcBef>
                <a:spcPts val="120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This graph on the next slide shows average daily returns with different colors indicating volatility (standard deviation) in % (the highest volatile and 2 lowest volatile companies, compared to S&amp;P 500 and Dow Jo9nes). </a:t>
            </a:r>
          </a:p>
          <a:p>
            <a:pPr marL="342900" indent="-342900">
              <a:lnSpc>
                <a:spcPct val="115000"/>
              </a:lnSpc>
              <a:spcBef>
                <a:spcPts val="1200"/>
              </a:spcBef>
              <a:buFont typeface="Arial" panose="020B0604020202020204" pitchFamily="34" charset="0"/>
              <a:buChar char="•"/>
            </a:pPr>
            <a:r>
              <a:rPr lang="en-US" sz="2200" dirty="0">
                <a:solidFill>
                  <a:schemeClr val="dk1"/>
                </a:solidFill>
                <a:latin typeface="Avenir"/>
                <a:ea typeface="Avenir"/>
                <a:cs typeface="Avenir"/>
                <a:sym typeface="Avenir"/>
              </a:rPr>
              <a:t>This finding suggests no statistically significant difference in overall risk between the AI companies and the S&amp;P 500 and Dow Jones indices.</a:t>
            </a:r>
            <a:endParaRPr sz="2200" dirty="0">
              <a:solidFill>
                <a:schemeClr val="dk1"/>
              </a:solidFill>
              <a:latin typeface="Avenir"/>
              <a:ea typeface="Avenir"/>
              <a:cs typeface="Avenir"/>
              <a:sym typeface="Avenir"/>
            </a:endParaRPr>
          </a:p>
          <a:p>
            <a:pPr marL="342900" lvl="0" indent="-342900" rtl="0">
              <a:lnSpc>
                <a:spcPct val="115000"/>
              </a:lnSpc>
              <a:spcBef>
                <a:spcPts val="120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Our analysis revealed that AI and Tesla exhibited the highest volatility among the examined stocks. However, the remaining AI companies displayed relatively low risk with standard deviation measures falling below 10%. </a:t>
            </a:r>
          </a:p>
          <a:p>
            <a:pPr marL="342900" lvl="0" indent="-342900" rtl="0">
              <a:lnSpc>
                <a:spcPct val="115000"/>
              </a:lnSpc>
              <a:spcBef>
                <a:spcPts val="1200"/>
              </a:spcBef>
              <a:spcAft>
                <a:spcPts val="0"/>
              </a:spcAft>
              <a:buFont typeface="Arial" panose="020B0604020202020204" pitchFamily="34" charset="0"/>
              <a:buChar char="•"/>
            </a:pPr>
            <a:r>
              <a:rPr lang="en-US" sz="2200" dirty="0">
                <a:latin typeface="Avenir"/>
              </a:rPr>
              <a:t>Our dataset does not provide insights into the reasons behind the increased volatility observed in Tesla and AI stock prices. For a deeper analysis, we recommend examining the publicly available financial records during the relevant period. This should include changes in key financial metrics such as sales numbers or revenue. Additionally, a sentiment analysis of media coverage, focusing on the frequency and tone of negative articles, may offer further insights.</a:t>
            </a:r>
          </a:p>
        </p:txBody>
      </p:sp>
      <p:sp>
        <p:nvSpPr>
          <p:cNvPr id="177" name="Google Shape;177;g2e5b37fad8a_2_48"/>
          <p:cNvSpPr txBox="1">
            <a:spLocks noGrp="1"/>
          </p:cNvSpPr>
          <p:nvPr>
            <p:ph type="sldNum" idx="12"/>
          </p:nvPr>
        </p:nvSpPr>
        <p:spPr>
          <a:xfrm>
            <a:off x="107075" y="6406375"/>
            <a:ext cx="41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e5b37fad8a_2_4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72" name="Google Shape;172;g2e5b37fad8a_2_4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73" name="Google Shape;173;g2e5b37fad8a_2_4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pic>
        <p:nvPicPr>
          <p:cNvPr id="175" name="Google Shape;175;g2e5b37fad8a_2_48"/>
          <p:cNvPicPr preferRelativeResize="0"/>
          <p:nvPr/>
        </p:nvPicPr>
        <p:blipFill>
          <a:blip r:embed="rId3">
            <a:alphaModFix/>
          </a:blip>
          <a:stretch>
            <a:fillRect/>
          </a:stretch>
        </p:blipFill>
        <p:spPr>
          <a:xfrm>
            <a:off x="555650" y="63000"/>
            <a:ext cx="11709752" cy="6732000"/>
          </a:xfrm>
          <a:prstGeom prst="rect">
            <a:avLst/>
          </a:prstGeom>
          <a:noFill/>
          <a:ln>
            <a:noFill/>
          </a:ln>
        </p:spPr>
      </p:pic>
      <p:sp>
        <p:nvSpPr>
          <p:cNvPr id="176" name="Google Shape;176;g2e5b37fad8a_2_48"/>
          <p:cNvSpPr/>
          <p:nvPr/>
        </p:nvSpPr>
        <p:spPr>
          <a:xfrm>
            <a:off x="11017720" y="3770150"/>
            <a:ext cx="906056" cy="405900"/>
          </a:xfrm>
          <a:prstGeom prst="leftArrow">
            <a:avLst>
              <a:gd name="adj1" fmla="val 50000"/>
              <a:gd name="adj2" fmla="val 81075"/>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sp>
        <p:nvSpPr>
          <p:cNvPr id="177" name="Google Shape;177;g2e5b37fad8a_2_48"/>
          <p:cNvSpPr txBox="1">
            <a:spLocks noGrp="1"/>
          </p:cNvSpPr>
          <p:nvPr>
            <p:ph type="sldNum" idx="12"/>
          </p:nvPr>
        </p:nvSpPr>
        <p:spPr>
          <a:xfrm>
            <a:off x="107075" y="6406375"/>
            <a:ext cx="414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1835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73aabd9b20_0_27"/>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83" name="Google Shape;183;g273aabd9b20_0_27"/>
          <p:cNvSpPr txBox="1">
            <a:spLocks noGrp="1"/>
          </p:cNvSpPr>
          <p:nvPr>
            <p:ph type="body" idx="1"/>
          </p:nvPr>
        </p:nvSpPr>
        <p:spPr>
          <a:xfrm>
            <a:off x="217525" y="241175"/>
            <a:ext cx="11735400" cy="63765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84" name="Google Shape;184;g273aabd9b20_0_27"/>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85" name="Google Shape;185;g273aabd9b20_0_27"/>
          <p:cNvSpPr txBox="1"/>
          <p:nvPr/>
        </p:nvSpPr>
        <p:spPr>
          <a:xfrm>
            <a:off x="272675" y="369650"/>
            <a:ext cx="3045600" cy="5891400"/>
          </a:xfrm>
          <a:prstGeom prst="rect">
            <a:avLst/>
          </a:prstGeom>
          <a:solidFill>
            <a:srgbClr val="F7DBB9"/>
          </a:solid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US" sz="2700" b="1" u="sng">
                <a:solidFill>
                  <a:schemeClr val="dk1"/>
                </a:solidFill>
                <a:latin typeface="Avenir"/>
                <a:ea typeface="Avenir"/>
                <a:cs typeface="Avenir"/>
                <a:sym typeface="Avenir"/>
              </a:rPr>
              <a:t>Statistical testing and visualization</a:t>
            </a:r>
            <a:endParaRPr sz="2700" b="1" u="sng">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At first glance, distributions looks similar</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Statistical testing necessary to prove that</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1200"/>
              </a:spcAft>
              <a:buNone/>
            </a:pPr>
            <a:r>
              <a:rPr lang="en-US" sz="1800">
                <a:solidFill>
                  <a:schemeClr val="dk1"/>
                </a:solidFill>
                <a:latin typeface="Avenir"/>
                <a:ea typeface="Avenir"/>
                <a:cs typeface="Avenir"/>
                <a:sym typeface="Avenir"/>
              </a:rPr>
              <a:t>Extrema go to 0.42 in some cases</a:t>
            </a:r>
            <a:endParaRPr sz="1800">
              <a:solidFill>
                <a:schemeClr val="dk1"/>
              </a:solidFill>
              <a:latin typeface="Avenir"/>
              <a:ea typeface="Avenir"/>
              <a:cs typeface="Avenir"/>
              <a:sym typeface="Avenir"/>
            </a:endParaRPr>
          </a:p>
        </p:txBody>
      </p:sp>
      <p:pic>
        <p:nvPicPr>
          <p:cNvPr id="186" name="Google Shape;186;g273aabd9b20_0_27"/>
          <p:cNvPicPr preferRelativeResize="0"/>
          <p:nvPr/>
        </p:nvPicPr>
        <p:blipFill>
          <a:blip r:embed="rId3">
            <a:alphaModFix/>
          </a:blip>
          <a:stretch>
            <a:fillRect/>
          </a:stretch>
        </p:blipFill>
        <p:spPr>
          <a:xfrm>
            <a:off x="3318275" y="304475"/>
            <a:ext cx="8333200" cy="6249900"/>
          </a:xfrm>
          <a:prstGeom prst="rect">
            <a:avLst/>
          </a:prstGeom>
          <a:noFill/>
          <a:ln>
            <a:noFill/>
          </a:ln>
        </p:spPr>
      </p:pic>
      <p:sp>
        <p:nvSpPr>
          <p:cNvPr id="187" name="Google Shape;187;g273aabd9b20_0_27"/>
          <p:cNvSpPr txBox="1">
            <a:spLocks noGrp="1"/>
          </p:cNvSpPr>
          <p:nvPr>
            <p:ph type="sldNum" idx="12"/>
          </p:nvPr>
        </p:nvSpPr>
        <p:spPr>
          <a:xfrm>
            <a:off x="74950" y="6342125"/>
            <a:ext cx="4068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73aabd9b20_0_15"/>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93" name="Google Shape;193;g273aabd9b20_0_15"/>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pic>
        <p:nvPicPr>
          <p:cNvPr id="194" name="Google Shape;194;g273aabd9b20_0_15"/>
          <p:cNvPicPr preferRelativeResize="0"/>
          <p:nvPr/>
        </p:nvPicPr>
        <p:blipFill>
          <a:blip r:embed="rId3">
            <a:alphaModFix/>
          </a:blip>
          <a:stretch>
            <a:fillRect/>
          </a:stretch>
        </p:blipFill>
        <p:spPr>
          <a:xfrm>
            <a:off x="776961" y="232000"/>
            <a:ext cx="10638074" cy="6394000"/>
          </a:xfrm>
          <a:prstGeom prst="rect">
            <a:avLst/>
          </a:prstGeom>
          <a:noFill/>
          <a:ln>
            <a:noFill/>
          </a:ln>
        </p:spPr>
      </p:pic>
      <p:sp>
        <p:nvSpPr>
          <p:cNvPr id="195" name="Google Shape;195;g273aabd9b20_0_15"/>
          <p:cNvSpPr txBox="1">
            <a:spLocks noGrp="1"/>
          </p:cNvSpPr>
          <p:nvPr>
            <p:ph type="sldNum" idx="12"/>
          </p:nvPr>
        </p:nvSpPr>
        <p:spPr>
          <a:xfrm>
            <a:off x="119600" y="6356375"/>
            <a:ext cx="386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e62b4b96fb_0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Statistical Test #1: Repeated Measures Anova </a:t>
            </a:r>
            <a:endParaRPr/>
          </a:p>
        </p:txBody>
      </p:sp>
      <p:sp>
        <p:nvSpPr>
          <p:cNvPr id="201" name="Google Shape;201;g2e62b4b96fb_0_0"/>
          <p:cNvSpPr txBox="1">
            <a:spLocks noGrp="1"/>
          </p:cNvSpPr>
          <p:nvPr>
            <p:ph type="body" idx="1"/>
          </p:nvPr>
        </p:nvSpPr>
        <p:spPr>
          <a:xfrm>
            <a:off x="73400" y="1619600"/>
            <a:ext cx="12035700" cy="51753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02" name="Google Shape;202;g2e62b4b96fb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03" name="Google Shape;203;g2e62b4b96fb_0_0"/>
          <p:cNvSpPr txBox="1"/>
          <p:nvPr/>
        </p:nvSpPr>
        <p:spPr>
          <a:xfrm>
            <a:off x="905250" y="1805850"/>
            <a:ext cx="9596400" cy="2412300"/>
          </a:xfrm>
          <a:prstGeom prst="rect">
            <a:avLst/>
          </a:prstGeom>
          <a:solidFill>
            <a:srgbClr val="F7DBB9"/>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700" b="1" u="sng">
                <a:solidFill>
                  <a:schemeClr val="dk1"/>
                </a:solidFill>
                <a:latin typeface="Avenir"/>
                <a:ea typeface="Avenir"/>
                <a:cs typeface="Avenir"/>
                <a:sym typeface="Avenir"/>
              </a:rPr>
              <a:t>Repeated measures ANOVA</a:t>
            </a:r>
            <a:r>
              <a:rPr lang="en-US" sz="1700">
                <a:solidFill>
                  <a:schemeClr val="dk1"/>
                </a:solidFill>
                <a:latin typeface="Avenir"/>
                <a:ea typeface="Avenir"/>
                <a:cs typeface="Avenir"/>
                <a:sym typeface="Avenir"/>
              </a:rPr>
              <a:t> is used to test the difference between means over time for multiple groups. We want to know whether there is a statistical difference in the average daily mean return between the top 10 AI companies and the indices from 2019 to 2024.</a:t>
            </a:r>
            <a:endParaRPr sz="17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700" b="1" u="sng">
                <a:solidFill>
                  <a:schemeClr val="dk1"/>
                </a:solidFill>
                <a:latin typeface="Avenir"/>
                <a:ea typeface="Avenir"/>
                <a:cs typeface="Avenir"/>
                <a:sym typeface="Avenir"/>
              </a:rPr>
              <a:t>General Hypothesis</a:t>
            </a:r>
            <a:r>
              <a:rPr lang="en-US" sz="1700" b="1">
                <a:solidFill>
                  <a:schemeClr val="dk1"/>
                </a:solidFill>
                <a:latin typeface="Avenir"/>
                <a:ea typeface="Avenir"/>
                <a:cs typeface="Avenir"/>
                <a:sym typeface="Avenir"/>
              </a:rPr>
              <a:t> H0: all means are equal ; Ha: at least one mean is different</a:t>
            </a:r>
            <a:endParaRPr sz="1700" b="1">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700" b="1" u="sng">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700" b="1" u="sng">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700" b="1" u="sng">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700" b="1" u="sng">
              <a:solidFill>
                <a:schemeClr val="dk1"/>
              </a:solidFill>
              <a:latin typeface="Avenir"/>
              <a:ea typeface="Avenir"/>
              <a:cs typeface="Avenir"/>
              <a:sym typeface="Avenir"/>
            </a:endParaRPr>
          </a:p>
          <a:p>
            <a:pPr marL="457200" lvl="0" indent="-336550" algn="l" rtl="0">
              <a:lnSpc>
                <a:spcPct val="115000"/>
              </a:lnSpc>
              <a:spcBef>
                <a:spcPts val="120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1: Fail to reject the null hypothesis. There is not enough evidence to suggest al difference between AI aggregate performance and indices ETFs</a:t>
            </a:r>
            <a:endParaRPr sz="1700">
              <a:solidFill>
                <a:schemeClr val="dk1"/>
              </a:solidFill>
              <a:latin typeface="Avenir"/>
              <a:ea typeface="Avenir"/>
              <a:cs typeface="Avenir"/>
              <a:sym typeface="Avenir"/>
            </a:endParaRPr>
          </a:p>
          <a:p>
            <a:pPr marL="457200" lvl="0" indent="-336550" algn="l" rtl="0">
              <a:lnSpc>
                <a:spcPct val="115000"/>
              </a:lnSpc>
              <a:spcBef>
                <a:spcPts val="0"/>
              </a:spcBef>
              <a:spcAft>
                <a:spcPts val="0"/>
              </a:spcAft>
              <a:buClr>
                <a:schemeClr val="dk1"/>
              </a:buClr>
              <a:buSzPts val="1700"/>
              <a:buFont typeface="Avenir"/>
              <a:buChar char="●"/>
            </a:pPr>
            <a:r>
              <a:rPr lang="en-US" sz="1700">
                <a:solidFill>
                  <a:schemeClr val="dk1"/>
                </a:solidFill>
                <a:latin typeface="Avenir"/>
                <a:ea typeface="Avenir"/>
                <a:cs typeface="Avenir"/>
                <a:sym typeface="Avenir"/>
              </a:rPr>
              <a:t>2: Reject the null hypothesis. There is a significant difference in average daily returns per year across the top AI companies. </a:t>
            </a:r>
            <a:endParaRPr sz="1700">
              <a:solidFill>
                <a:schemeClr val="dk1"/>
              </a:solidFill>
              <a:latin typeface="Avenir"/>
              <a:ea typeface="Avenir"/>
              <a:cs typeface="Avenir"/>
              <a:sym typeface="Avenir"/>
            </a:endParaRPr>
          </a:p>
          <a:p>
            <a:pPr marL="0" lvl="0" indent="0" algn="l" rtl="0">
              <a:lnSpc>
                <a:spcPct val="115000"/>
              </a:lnSpc>
              <a:spcBef>
                <a:spcPts val="1200"/>
              </a:spcBef>
              <a:spcAft>
                <a:spcPts val="1200"/>
              </a:spcAft>
              <a:buNone/>
            </a:pPr>
            <a:endParaRPr sz="1800">
              <a:solidFill>
                <a:schemeClr val="dk1"/>
              </a:solidFill>
              <a:latin typeface="Avenir"/>
              <a:ea typeface="Avenir"/>
              <a:cs typeface="Avenir"/>
              <a:sym typeface="Avenir"/>
            </a:endParaRPr>
          </a:p>
        </p:txBody>
      </p:sp>
      <p:graphicFrame>
        <p:nvGraphicFramePr>
          <p:cNvPr id="204" name="Google Shape;204;g2e62b4b96fb_0_0"/>
          <p:cNvGraphicFramePr/>
          <p:nvPr/>
        </p:nvGraphicFramePr>
        <p:xfrm>
          <a:off x="989875" y="3311550"/>
          <a:ext cx="9697975" cy="1740700"/>
        </p:xfrm>
        <a:graphic>
          <a:graphicData uri="http://schemas.openxmlformats.org/drawingml/2006/table">
            <a:tbl>
              <a:tblPr>
                <a:noFill/>
                <a:tableStyleId>{5E4A0808-236A-4024-AA36-770B3121F0DB}</a:tableStyleId>
              </a:tblPr>
              <a:tblGrid>
                <a:gridCol w="3162925">
                  <a:extLst>
                    <a:ext uri="{9D8B030D-6E8A-4147-A177-3AD203B41FA5}">
                      <a16:colId xmlns:a16="http://schemas.microsoft.com/office/drawing/2014/main" val="20000"/>
                    </a:ext>
                  </a:extLst>
                </a:gridCol>
                <a:gridCol w="1677450">
                  <a:extLst>
                    <a:ext uri="{9D8B030D-6E8A-4147-A177-3AD203B41FA5}">
                      <a16:colId xmlns:a16="http://schemas.microsoft.com/office/drawing/2014/main" val="20001"/>
                    </a:ext>
                  </a:extLst>
                </a:gridCol>
                <a:gridCol w="1715100">
                  <a:extLst>
                    <a:ext uri="{9D8B030D-6E8A-4147-A177-3AD203B41FA5}">
                      <a16:colId xmlns:a16="http://schemas.microsoft.com/office/drawing/2014/main" val="20002"/>
                    </a:ext>
                  </a:extLst>
                </a:gridCol>
                <a:gridCol w="1876975">
                  <a:extLst>
                    <a:ext uri="{9D8B030D-6E8A-4147-A177-3AD203B41FA5}">
                      <a16:colId xmlns:a16="http://schemas.microsoft.com/office/drawing/2014/main" val="20003"/>
                    </a:ext>
                  </a:extLst>
                </a:gridCol>
                <a:gridCol w="1265525">
                  <a:extLst>
                    <a:ext uri="{9D8B030D-6E8A-4147-A177-3AD203B41FA5}">
                      <a16:colId xmlns:a16="http://schemas.microsoft.com/office/drawing/2014/main" val="20004"/>
                    </a:ext>
                  </a:extLst>
                </a:gridCol>
              </a:tblGrid>
              <a:tr h="485900">
                <a:tc>
                  <a:txBody>
                    <a:bodyPr/>
                    <a:lstStyle/>
                    <a:p>
                      <a:pPr marL="0" lvl="0" indent="0" algn="l" rtl="0">
                        <a:spcBef>
                          <a:spcPts val="0"/>
                        </a:spcBef>
                        <a:spcAft>
                          <a:spcPts val="0"/>
                        </a:spcAft>
                        <a:buNone/>
                      </a:pPr>
                      <a:r>
                        <a:rPr lang="en-US" sz="1600"/>
                        <a:t>Hypotheses:</a:t>
                      </a:r>
                      <a:endParaRPr sz="16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sz="1600"/>
                        <a:t>F-Statistic</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t>Numerator DF</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t>Denominator DF</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600"/>
                        <a:t>P-Value</a:t>
                      </a:r>
                      <a:endParaRPr sz="1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27400">
                <a:tc>
                  <a:txBody>
                    <a:bodyPr/>
                    <a:lstStyle/>
                    <a:p>
                      <a:pPr marL="0" lvl="0" indent="0" algn="l" rtl="0">
                        <a:spcBef>
                          <a:spcPts val="0"/>
                        </a:spcBef>
                        <a:spcAft>
                          <a:spcPts val="0"/>
                        </a:spcAft>
                        <a:buNone/>
                      </a:pPr>
                      <a:r>
                        <a:rPr lang="en-US" sz="1600"/>
                        <a:t>1.  AI companies and indices </a:t>
                      </a:r>
                      <a:endParaRPr sz="1600"/>
                    </a:p>
                  </a:txBody>
                  <a:tcPr marL="91425" marR="91425" marT="91425" marB="91425"/>
                </a:tc>
                <a:tc>
                  <a:txBody>
                    <a:bodyPr/>
                    <a:lstStyle/>
                    <a:p>
                      <a:pPr marL="0" lvl="0" indent="0" algn="l" rtl="0">
                        <a:spcBef>
                          <a:spcPts val="0"/>
                        </a:spcBef>
                        <a:spcAft>
                          <a:spcPts val="0"/>
                        </a:spcAft>
                        <a:buNone/>
                      </a:pPr>
                      <a:r>
                        <a:rPr lang="en-US" sz="1600"/>
                        <a:t>2.6513</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a:t>5</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a:t>15</a:t>
                      </a:r>
                      <a:endParaRPr sz="16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a:t>0.0655</a:t>
                      </a:r>
                      <a:endParaRPr sz="16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627400">
                <a:tc>
                  <a:txBody>
                    <a:bodyPr/>
                    <a:lstStyle/>
                    <a:p>
                      <a:pPr marL="0" lvl="0" indent="0" algn="l" rtl="0">
                        <a:spcBef>
                          <a:spcPts val="0"/>
                        </a:spcBef>
                        <a:spcAft>
                          <a:spcPts val="0"/>
                        </a:spcAft>
                        <a:buNone/>
                      </a:pPr>
                      <a:r>
                        <a:rPr lang="en-US" sz="1600"/>
                        <a:t>2. AI companies only</a:t>
                      </a:r>
                      <a:endParaRPr sz="1600"/>
                    </a:p>
                  </a:txBody>
                  <a:tcPr marL="91425" marR="91425" marT="91425" marB="91425"/>
                </a:tc>
                <a:tc>
                  <a:txBody>
                    <a:bodyPr/>
                    <a:lstStyle/>
                    <a:p>
                      <a:pPr marL="0" lvl="0" indent="0" algn="l" rtl="0">
                        <a:spcBef>
                          <a:spcPts val="0"/>
                        </a:spcBef>
                        <a:spcAft>
                          <a:spcPts val="0"/>
                        </a:spcAft>
                        <a:buNone/>
                      </a:pPr>
                      <a:r>
                        <a:rPr lang="en-US" sz="1600"/>
                        <a:t>8.6322</a:t>
                      </a:r>
                      <a:endParaRPr sz="1600"/>
                    </a:p>
                  </a:txBody>
                  <a:tcPr marL="91425" marR="91425" marT="91425" marB="91425"/>
                </a:tc>
                <a:tc>
                  <a:txBody>
                    <a:bodyPr/>
                    <a:lstStyle/>
                    <a:p>
                      <a:pPr marL="0" lvl="0" indent="0" algn="l" rtl="0">
                        <a:spcBef>
                          <a:spcPts val="0"/>
                        </a:spcBef>
                        <a:spcAft>
                          <a:spcPts val="0"/>
                        </a:spcAft>
                        <a:buNone/>
                      </a:pPr>
                      <a:r>
                        <a:rPr lang="en-US" sz="1600"/>
                        <a:t>5</a:t>
                      </a:r>
                      <a:endParaRPr sz="1600"/>
                    </a:p>
                  </a:txBody>
                  <a:tcPr marL="91425" marR="91425" marT="91425" marB="91425"/>
                </a:tc>
                <a:tc>
                  <a:txBody>
                    <a:bodyPr/>
                    <a:lstStyle/>
                    <a:p>
                      <a:pPr marL="0" lvl="0" indent="0" algn="l" rtl="0">
                        <a:spcBef>
                          <a:spcPts val="0"/>
                        </a:spcBef>
                        <a:spcAft>
                          <a:spcPts val="0"/>
                        </a:spcAft>
                        <a:buNone/>
                      </a:pPr>
                      <a:r>
                        <a:rPr lang="en-US" sz="1600"/>
                        <a:t>35</a:t>
                      </a:r>
                      <a:endParaRPr sz="1600"/>
                    </a:p>
                  </a:txBody>
                  <a:tcPr marL="91425" marR="91425" marT="91425" marB="91425"/>
                </a:tc>
                <a:tc>
                  <a:txBody>
                    <a:bodyPr/>
                    <a:lstStyle/>
                    <a:p>
                      <a:pPr marL="0" lvl="0" indent="0" algn="l" rtl="0">
                        <a:spcBef>
                          <a:spcPts val="0"/>
                        </a:spcBef>
                        <a:spcAft>
                          <a:spcPts val="0"/>
                        </a:spcAft>
                        <a:buNone/>
                      </a:pPr>
                      <a:r>
                        <a:rPr lang="en-US" sz="1600"/>
                        <a:t>0.0000</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05" name="Google Shape;205;g2e62b4b96fb_0_0"/>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73aabd9b20_0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Statistical Test #2: Post-hoc Pairwise T-Tests</a:t>
            </a:r>
            <a:endParaRPr/>
          </a:p>
        </p:txBody>
      </p:sp>
      <p:sp>
        <p:nvSpPr>
          <p:cNvPr id="211" name="Google Shape;211;g273aabd9b20_0_0"/>
          <p:cNvSpPr txBox="1">
            <a:spLocks noGrp="1"/>
          </p:cNvSpPr>
          <p:nvPr>
            <p:ph type="body" idx="1"/>
          </p:nvPr>
        </p:nvSpPr>
        <p:spPr>
          <a:xfrm>
            <a:off x="73400" y="1619600"/>
            <a:ext cx="12035700" cy="51753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12" name="Google Shape;212;g273aabd9b20_0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13" name="Google Shape;213;g273aabd9b20_0_0"/>
          <p:cNvSpPr txBox="1"/>
          <p:nvPr/>
        </p:nvSpPr>
        <p:spPr>
          <a:xfrm>
            <a:off x="1210050" y="3881725"/>
            <a:ext cx="9552300" cy="2642400"/>
          </a:xfrm>
          <a:prstGeom prst="rect">
            <a:avLst/>
          </a:prstGeom>
          <a:solidFill>
            <a:srgbClr val="F7DBB9"/>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800" b="1" u="sng">
                <a:solidFill>
                  <a:schemeClr val="dk1"/>
                </a:solidFill>
                <a:latin typeface="Avenir"/>
                <a:ea typeface="Avenir"/>
                <a:cs typeface="Avenir"/>
                <a:sym typeface="Avenir"/>
              </a:rPr>
              <a:t>Post-hoc pairwise t-tests</a:t>
            </a:r>
            <a:r>
              <a:rPr lang="en-US" sz="1800">
                <a:solidFill>
                  <a:schemeClr val="dk1"/>
                </a:solidFill>
                <a:latin typeface="Avenir"/>
                <a:ea typeface="Avenir"/>
                <a:cs typeface="Avenir"/>
                <a:sym typeface="Avenir"/>
              </a:rPr>
              <a:t> are performed after a significant ANOVA test to see which mean pairs are driving the differences found among the groups.</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A </a:t>
            </a:r>
            <a:r>
              <a:rPr lang="en-US" sz="1800" b="1" u="sng">
                <a:solidFill>
                  <a:schemeClr val="dk1"/>
                </a:solidFill>
                <a:latin typeface="Avenir"/>
                <a:ea typeface="Avenir"/>
                <a:cs typeface="Avenir"/>
                <a:sym typeface="Avenir"/>
              </a:rPr>
              <a:t>Bonferroni</a:t>
            </a:r>
            <a:r>
              <a:rPr lang="en-US" sz="1800">
                <a:solidFill>
                  <a:schemeClr val="dk1"/>
                </a:solidFill>
                <a:latin typeface="Avenir"/>
                <a:ea typeface="Avenir"/>
                <a:cs typeface="Avenir"/>
                <a:sym typeface="Avenir"/>
              </a:rPr>
              <a:t> adjustment is used to test for multiple comparisons, a necessary p-value adjustment when performing multiple tests. </a:t>
            </a:r>
            <a:endParaRPr sz="1800">
              <a:solidFill>
                <a:schemeClr val="dk1"/>
              </a:solidFill>
              <a:latin typeface="Avenir"/>
              <a:ea typeface="Avenir"/>
              <a:cs typeface="Avenir"/>
              <a:sym typeface="Avenir"/>
            </a:endParaRPr>
          </a:p>
          <a:p>
            <a:pPr marL="457200" lvl="0" indent="-342900" algn="l" rtl="0">
              <a:lnSpc>
                <a:spcPct val="115000"/>
              </a:lnSpc>
              <a:spcBef>
                <a:spcPts val="120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The t-test pairs showing a significant mean between 2019-2024 are between NVDA and AMZN and then NVDA and META. </a:t>
            </a:r>
            <a:endParaRPr sz="1800">
              <a:solidFill>
                <a:schemeClr val="dk1"/>
              </a:solidFill>
              <a:latin typeface="Avenir"/>
              <a:ea typeface="Avenir"/>
              <a:cs typeface="Avenir"/>
              <a:sym typeface="Avenir"/>
            </a:endParaRPr>
          </a:p>
          <a:p>
            <a:pPr marL="45720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1200"/>
              </a:spcAft>
              <a:buNone/>
            </a:pPr>
            <a:endParaRPr sz="1800">
              <a:solidFill>
                <a:schemeClr val="dk1"/>
              </a:solidFill>
              <a:latin typeface="Avenir"/>
              <a:ea typeface="Avenir"/>
              <a:cs typeface="Avenir"/>
              <a:sym typeface="Avenir"/>
            </a:endParaRPr>
          </a:p>
        </p:txBody>
      </p:sp>
      <p:graphicFrame>
        <p:nvGraphicFramePr>
          <p:cNvPr id="214" name="Google Shape;214;g273aabd9b20_0_0"/>
          <p:cNvGraphicFramePr/>
          <p:nvPr/>
        </p:nvGraphicFramePr>
        <p:xfrm>
          <a:off x="2472525" y="1836175"/>
          <a:ext cx="7715250" cy="1980300"/>
        </p:xfrm>
        <a:graphic>
          <a:graphicData uri="http://schemas.openxmlformats.org/drawingml/2006/table">
            <a:tbl>
              <a:tblPr>
                <a:noFill/>
                <a:tableStyleId>{5E4A0808-236A-4024-AA36-770B3121F0DB}</a:tableStyleId>
              </a:tblPr>
              <a:tblGrid>
                <a:gridCol w="25717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tblGrid>
              <a:tr h="660100">
                <a:tc>
                  <a:txBody>
                    <a:bodyPr/>
                    <a:lstStyle/>
                    <a:p>
                      <a:pPr marL="0" lvl="0" indent="0" algn="l" rtl="0">
                        <a:spcBef>
                          <a:spcPts val="0"/>
                        </a:spcBef>
                        <a:spcAft>
                          <a:spcPts val="0"/>
                        </a:spcAft>
                        <a:buNone/>
                      </a:pPr>
                      <a:r>
                        <a:rPr lang="en-US" sz="1600"/>
                        <a:t>Pairwise Post-hoc Tests</a:t>
                      </a:r>
                      <a:endParaRPr sz="1600"/>
                    </a:p>
                  </a:txBody>
                  <a:tcPr marL="91425" marR="91425" marT="91425" marB="91425"/>
                </a:tc>
                <a:tc>
                  <a:txBody>
                    <a:bodyPr/>
                    <a:lstStyle/>
                    <a:p>
                      <a:pPr marL="0" lvl="0" indent="0" algn="l" rtl="0">
                        <a:spcBef>
                          <a:spcPts val="0"/>
                        </a:spcBef>
                        <a:spcAft>
                          <a:spcPts val="0"/>
                        </a:spcAft>
                        <a:buNone/>
                      </a:pPr>
                      <a:r>
                        <a:rPr lang="en-US" sz="1600"/>
                        <a:t>T-Test statistic</a:t>
                      </a:r>
                      <a:endParaRPr sz="1600"/>
                    </a:p>
                  </a:txBody>
                  <a:tcPr marL="91425" marR="91425" marT="91425" marB="91425"/>
                </a:tc>
                <a:tc>
                  <a:txBody>
                    <a:bodyPr/>
                    <a:lstStyle/>
                    <a:p>
                      <a:pPr marL="0" lvl="0" indent="0" algn="l" rtl="0">
                        <a:spcBef>
                          <a:spcPts val="0"/>
                        </a:spcBef>
                        <a:spcAft>
                          <a:spcPts val="0"/>
                        </a:spcAft>
                        <a:buNone/>
                      </a:pPr>
                      <a:r>
                        <a:rPr lang="en-US" sz="1600">
                          <a:solidFill>
                            <a:schemeClr val="dk1"/>
                          </a:solidFill>
                        </a:rPr>
                        <a:t>P-Value</a:t>
                      </a:r>
                      <a:endParaRPr sz="1600"/>
                    </a:p>
                  </a:txBody>
                  <a:tcPr marL="91425" marR="91425" marT="91425" marB="91425"/>
                </a:tc>
                <a:extLst>
                  <a:ext uri="{0D108BD9-81ED-4DB2-BD59-A6C34878D82A}">
                    <a16:rowId xmlns:a16="http://schemas.microsoft.com/office/drawing/2014/main" val="10000"/>
                  </a:ext>
                </a:extLst>
              </a:tr>
              <a:tr h="660100">
                <a:tc>
                  <a:txBody>
                    <a:bodyPr/>
                    <a:lstStyle/>
                    <a:p>
                      <a:pPr marL="0" lvl="0" indent="0" algn="l" rtl="0">
                        <a:spcBef>
                          <a:spcPts val="0"/>
                        </a:spcBef>
                        <a:spcAft>
                          <a:spcPts val="0"/>
                        </a:spcAft>
                        <a:buNone/>
                      </a:pPr>
                      <a:r>
                        <a:rPr lang="en-US" sz="1600"/>
                        <a:t>AMZN &amp; NVDA</a:t>
                      </a:r>
                      <a:endParaRPr sz="1600"/>
                    </a:p>
                  </a:txBody>
                  <a:tcPr marL="91425" marR="91425" marT="91425" marB="91425"/>
                </a:tc>
                <a:tc>
                  <a:txBody>
                    <a:bodyPr/>
                    <a:lstStyle/>
                    <a:p>
                      <a:pPr marL="0" lvl="0" indent="0" algn="l" rtl="0">
                        <a:spcBef>
                          <a:spcPts val="0"/>
                        </a:spcBef>
                        <a:spcAft>
                          <a:spcPts val="0"/>
                        </a:spcAft>
                        <a:buNone/>
                      </a:pPr>
                      <a:r>
                        <a:rPr lang="en-US" sz="1600"/>
                        <a:t>-2.8266</a:t>
                      </a:r>
                      <a:endParaRPr sz="1600"/>
                    </a:p>
                  </a:txBody>
                  <a:tcPr marL="91425" marR="91425" marT="91425" marB="91425"/>
                </a:tc>
                <a:tc>
                  <a:txBody>
                    <a:bodyPr/>
                    <a:lstStyle/>
                    <a:p>
                      <a:pPr marL="0" lvl="0" indent="0" algn="l" rtl="0">
                        <a:spcBef>
                          <a:spcPts val="0"/>
                        </a:spcBef>
                        <a:spcAft>
                          <a:spcPts val="0"/>
                        </a:spcAft>
                        <a:buNone/>
                      </a:pPr>
                      <a:r>
                        <a:rPr lang="en-US" sz="1600"/>
                        <a:t>0.0368</a:t>
                      </a:r>
                      <a:endParaRPr sz="1600"/>
                    </a:p>
                  </a:txBody>
                  <a:tcPr marL="91425" marR="91425" marT="91425" marB="91425"/>
                </a:tc>
                <a:extLst>
                  <a:ext uri="{0D108BD9-81ED-4DB2-BD59-A6C34878D82A}">
                    <a16:rowId xmlns:a16="http://schemas.microsoft.com/office/drawing/2014/main" val="10001"/>
                  </a:ext>
                </a:extLst>
              </a:tr>
              <a:tr h="660100">
                <a:tc>
                  <a:txBody>
                    <a:bodyPr/>
                    <a:lstStyle/>
                    <a:p>
                      <a:pPr marL="0" lvl="0" indent="0" algn="l" rtl="0">
                        <a:spcBef>
                          <a:spcPts val="0"/>
                        </a:spcBef>
                        <a:spcAft>
                          <a:spcPts val="0"/>
                        </a:spcAft>
                        <a:buNone/>
                      </a:pPr>
                      <a:r>
                        <a:rPr lang="en-US" sz="1600"/>
                        <a:t>META &amp; NVDA</a:t>
                      </a:r>
                      <a:endParaRPr sz="1600"/>
                    </a:p>
                  </a:txBody>
                  <a:tcPr marL="91425" marR="91425" marT="91425" marB="91425"/>
                </a:tc>
                <a:tc>
                  <a:txBody>
                    <a:bodyPr/>
                    <a:lstStyle/>
                    <a:p>
                      <a:pPr marL="0" lvl="0" indent="0" algn="l" rtl="0">
                        <a:spcBef>
                          <a:spcPts val="0"/>
                        </a:spcBef>
                        <a:spcAft>
                          <a:spcPts val="0"/>
                        </a:spcAft>
                        <a:buNone/>
                      </a:pPr>
                      <a:r>
                        <a:rPr lang="en-US" sz="1600"/>
                        <a:t>-2.9126</a:t>
                      </a:r>
                      <a:endParaRPr sz="1600"/>
                    </a:p>
                  </a:txBody>
                  <a:tcPr marL="91425" marR="91425" marT="91425" marB="91425"/>
                </a:tc>
                <a:tc>
                  <a:txBody>
                    <a:bodyPr/>
                    <a:lstStyle/>
                    <a:p>
                      <a:pPr marL="0" lvl="0" indent="0" algn="l" rtl="0">
                        <a:spcBef>
                          <a:spcPts val="0"/>
                        </a:spcBef>
                        <a:spcAft>
                          <a:spcPts val="0"/>
                        </a:spcAft>
                        <a:buNone/>
                      </a:pPr>
                      <a:r>
                        <a:rPr lang="en-US" sz="1600"/>
                        <a:t>0.0332</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15" name="Google Shape;215;g273aabd9b20_0_0"/>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73b4d55cb1_2_3"/>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21" name="Google Shape;221;g273b4d55cb1_2_3"/>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22" name="Google Shape;222;g273b4d55cb1_2_3"/>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23" name="Google Shape;223;g273b4d55cb1_2_3"/>
          <p:cNvSpPr txBox="1"/>
          <p:nvPr/>
        </p:nvSpPr>
        <p:spPr>
          <a:xfrm>
            <a:off x="241200" y="91975"/>
            <a:ext cx="11700864" cy="6534000"/>
          </a:xfrm>
          <a:prstGeom prst="rect">
            <a:avLst/>
          </a:prstGeom>
          <a:solidFill>
            <a:srgbClr val="F7DBB9"/>
          </a:solidFill>
          <a:ln>
            <a:noFill/>
          </a:ln>
        </p:spPr>
        <p:txBody>
          <a:bodyPr spcFirstLastPara="1" wrap="square" lIns="91425" tIns="91425" rIns="91425" bIns="91425" anchor="ctr" anchorCtr="0">
            <a:noAutofit/>
          </a:bodyPr>
          <a:lstStyle/>
          <a:p>
            <a:pPr marL="342900" lvl="0" indent="-342900" rtl="0">
              <a:lnSpc>
                <a:spcPct val="115000"/>
              </a:lnSpc>
              <a:spcBef>
                <a:spcPts val="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This line graph on the next slide shows that the stock prices of most AI companies are below those of the S&amp;P 500 (SPY symbol) and above those of the Dow Jones Industrial Average (DOW symbol). </a:t>
            </a:r>
            <a:endParaRPr sz="2200" dirty="0">
              <a:solidFill>
                <a:schemeClr val="dk1"/>
              </a:solidFill>
              <a:latin typeface="Avenir"/>
              <a:ea typeface="Avenir"/>
              <a:cs typeface="Avenir"/>
              <a:sym typeface="Avenir"/>
            </a:endParaRPr>
          </a:p>
          <a:p>
            <a:pPr marL="342900" lvl="0" indent="-342900" rtl="0">
              <a:lnSpc>
                <a:spcPct val="115000"/>
              </a:lnSpc>
              <a:spcBef>
                <a:spcPts val="0"/>
              </a:spcBef>
              <a:spcAft>
                <a:spcPts val="0"/>
              </a:spcAft>
              <a:buFont typeface="Arial" panose="020B0604020202020204" pitchFamily="34" charset="0"/>
              <a:buChar char="•"/>
            </a:pPr>
            <a:endParaRPr sz="2200" dirty="0">
              <a:solidFill>
                <a:schemeClr val="dk1"/>
              </a:solidFill>
              <a:latin typeface="Avenir"/>
              <a:ea typeface="Avenir"/>
              <a:cs typeface="Avenir"/>
              <a:sym typeface="Avenir"/>
            </a:endParaRPr>
          </a:p>
          <a:p>
            <a:pPr marL="342900" lvl="0" indent="-342900" rtl="0">
              <a:lnSpc>
                <a:spcPct val="115000"/>
              </a:lnSpc>
              <a:spcBef>
                <a:spcPts val="0"/>
              </a:spcBef>
              <a:spcAft>
                <a:spcPts val="0"/>
              </a:spcAft>
              <a:buFont typeface="Arial" panose="020B0604020202020204" pitchFamily="34" charset="0"/>
              <a:buChar char="•"/>
            </a:pPr>
            <a:r>
              <a:rPr lang="en-US" sz="2200" dirty="0">
                <a:solidFill>
                  <a:schemeClr val="dk1"/>
                </a:solidFill>
                <a:latin typeface="Avenir"/>
                <a:ea typeface="Avenir"/>
                <a:cs typeface="Avenir"/>
                <a:sym typeface="Avenir"/>
              </a:rPr>
              <a:t>The prices of AI companies appear to fluctuate more compared to the S&amp;P 500 and the Dow Jones. This indicates that for conservative investors, AI companies may not be the safest investment option.</a:t>
            </a:r>
            <a:endParaRPr sz="2200" dirty="0">
              <a:solidFill>
                <a:schemeClr val="dk1"/>
              </a:solidFill>
              <a:latin typeface="Avenir"/>
              <a:ea typeface="Avenir"/>
              <a:cs typeface="Avenir"/>
              <a:sym typeface="Avenir"/>
            </a:endParaRPr>
          </a:p>
        </p:txBody>
      </p:sp>
      <p:sp>
        <p:nvSpPr>
          <p:cNvPr id="225" name="Google Shape;225;g273b4d55cb1_2_3"/>
          <p:cNvSpPr txBox="1">
            <a:spLocks noGrp="1"/>
          </p:cNvSpPr>
          <p:nvPr>
            <p:ph type="sldNum" idx="12"/>
          </p:nvPr>
        </p:nvSpPr>
        <p:spPr>
          <a:xfrm>
            <a:off x="119600" y="6356375"/>
            <a:ext cx="394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e36fb7efa1_0_2"/>
          <p:cNvSpPr txBox="1">
            <a:spLocks noGrp="1"/>
          </p:cNvSpPr>
          <p:nvPr>
            <p:ph type="title"/>
          </p:nvPr>
        </p:nvSpPr>
        <p:spPr>
          <a:xfrm>
            <a:off x="905256" y="762000"/>
            <a:ext cx="10213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a:t>Objective</a:t>
            </a:r>
            <a:endParaRPr/>
          </a:p>
        </p:txBody>
      </p:sp>
      <p:sp>
        <p:nvSpPr>
          <p:cNvPr id="99" name="Google Shape;99;g2e36fb7efa1_0_2"/>
          <p:cNvSpPr txBox="1">
            <a:spLocks noGrp="1"/>
          </p:cNvSpPr>
          <p:nvPr>
            <p:ph type="body" idx="1"/>
          </p:nvPr>
        </p:nvSpPr>
        <p:spPr>
          <a:xfrm>
            <a:off x="905250" y="1444750"/>
            <a:ext cx="6435000" cy="4659300"/>
          </a:xfrm>
          <a:prstGeom prst="rect">
            <a:avLst/>
          </a:prstGeom>
          <a:solidFill>
            <a:srgbClr val="F7DBB9"/>
          </a:solidFill>
          <a:ln>
            <a:noFill/>
          </a:ln>
        </p:spPr>
        <p:txBody>
          <a:bodyPr spcFirstLastPara="1" wrap="square" lIns="91425" tIns="45700" rIns="91425" bIns="45700" anchor="ctr" anchorCtr="0">
            <a:normAutofit fontScale="92500"/>
          </a:bodyPr>
          <a:lstStyle/>
          <a:p>
            <a:pPr marL="228600" lvl="0" indent="-50800" algn="l" rtl="0">
              <a:lnSpc>
                <a:spcPct val="125000"/>
              </a:lnSpc>
              <a:spcBef>
                <a:spcPts val="0"/>
              </a:spcBef>
              <a:spcAft>
                <a:spcPts val="0"/>
              </a:spcAft>
              <a:buClr>
                <a:schemeClr val="lt1"/>
              </a:buClr>
              <a:buSzPct val="100000"/>
              <a:buNone/>
            </a:pPr>
            <a:endParaRPr dirty="0"/>
          </a:p>
          <a:p>
            <a:pPr marL="228600" lvl="0" indent="-50800" algn="l" rtl="0">
              <a:lnSpc>
                <a:spcPct val="125000"/>
              </a:lnSpc>
              <a:spcBef>
                <a:spcPts val="0"/>
              </a:spcBef>
              <a:spcAft>
                <a:spcPts val="0"/>
              </a:spcAft>
              <a:buClr>
                <a:schemeClr val="lt1"/>
              </a:buClr>
              <a:buSzPct val="100000"/>
              <a:buNone/>
            </a:pPr>
            <a:endParaRPr dirty="0"/>
          </a:p>
          <a:p>
            <a:pPr marL="228600" lvl="0" indent="0" algn="l" rtl="0">
              <a:lnSpc>
                <a:spcPct val="125000"/>
              </a:lnSpc>
              <a:spcBef>
                <a:spcPts val="1000"/>
              </a:spcBef>
              <a:spcAft>
                <a:spcPts val="0"/>
              </a:spcAft>
              <a:buNone/>
            </a:pPr>
            <a:r>
              <a:rPr lang="en-US" sz="3050" dirty="0">
                <a:solidFill>
                  <a:schemeClr val="dk1"/>
                </a:solidFill>
              </a:rPr>
              <a:t>This presentation provides a comparative analysis of daily and cumulative returns, as well as volatility (risks), of the top 10 AI companies' stocks with the S&amp;P 500 and Dow Jones indices for the last 5 years.</a:t>
            </a:r>
            <a:endParaRPr sz="3050" dirty="0">
              <a:solidFill>
                <a:schemeClr val="dk1"/>
              </a:solidFill>
            </a:endParaRPr>
          </a:p>
          <a:p>
            <a:pPr marL="228600" lvl="0" indent="0" algn="l" rtl="0">
              <a:lnSpc>
                <a:spcPct val="125000"/>
              </a:lnSpc>
              <a:spcBef>
                <a:spcPts val="1000"/>
              </a:spcBef>
              <a:spcAft>
                <a:spcPts val="0"/>
              </a:spcAft>
              <a:buNone/>
            </a:pPr>
            <a:endParaRPr dirty="0">
              <a:solidFill>
                <a:schemeClr val="dk1"/>
              </a:solidFill>
            </a:endParaRPr>
          </a:p>
          <a:p>
            <a:pPr marL="228600" lvl="0" indent="0" algn="l" rtl="0">
              <a:lnSpc>
                <a:spcPct val="125000"/>
              </a:lnSpc>
              <a:spcBef>
                <a:spcPts val="1000"/>
              </a:spcBef>
              <a:spcAft>
                <a:spcPts val="0"/>
              </a:spcAft>
              <a:buNone/>
            </a:pPr>
            <a:endParaRPr dirty="0"/>
          </a:p>
          <a:p>
            <a:pPr marL="177800" lvl="0" indent="0" algn="l" rtl="0">
              <a:lnSpc>
                <a:spcPct val="125000"/>
              </a:lnSpc>
              <a:spcBef>
                <a:spcPts val="1000"/>
              </a:spcBef>
              <a:spcAft>
                <a:spcPts val="0"/>
              </a:spcAft>
              <a:buClr>
                <a:schemeClr val="lt1"/>
              </a:buClr>
              <a:buSzPct val="100000"/>
              <a:buNone/>
            </a:pPr>
            <a:endParaRPr dirty="0"/>
          </a:p>
        </p:txBody>
      </p:sp>
      <p:pic>
        <p:nvPicPr>
          <p:cNvPr id="100" name="Google Shape;100;g2e36fb7efa1_0_2" title="Bullish Chart GIF"/>
          <p:cNvPicPr preferRelativeResize="0"/>
          <p:nvPr/>
        </p:nvPicPr>
        <p:blipFill>
          <a:blip r:embed="rId3">
            <a:alphaModFix/>
          </a:blip>
          <a:stretch>
            <a:fillRect/>
          </a:stretch>
        </p:blipFill>
        <p:spPr>
          <a:xfrm>
            <a:off x="7487175" y="1444800"/>
            <a:ext cx="4225950" cy="4595275"/>
          </a:xfrm>
          <a:prstGeom prst="rect">
            <a:avLst/>
          </a:prstGeom>
          <a:noFill/>
          <a:ln>
            <a:noFill/>
          </a:ln>
        </p:spPr>
      </p:pic>
      <p:sp>
        <p:nvSpPr>
          <p:cNvPr id="101" name="Google Shape;101;g2e36fb7efa1_0_2"/>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73b4d55cb1_2_3"/>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21" name="Google Shape;221;g273b4d55cb1_2_3"/>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22" name="Google Shape;222;g273b4d55cb1_2_3"/>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23" name="Google Shape;223;g273b4d55cb1_2_3"/>
          <p:cNvSpPr txBox="1"/>
          <p:nvPr/>
        </p:nvSpPr>
        <p:spPr>
          <a:xfrm>
            <a:off x="241200" y="91975"/>
            <a:ext cx="3292800" cy="65340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2000" dirty="0">
              <a:solidFill>
                <a:schemeClr val="dk1"/>
              </a:solidFill>
              <a:latin typeface="Avenir"/>
              <a:ea typeface="Avenir"/>
              <a:cs typeface="Avenir"/>
              <a:sym typeface="Avenir"/>
            </a:endParaRPr>
          </a:p>
        </p:txBody>
      </p:sp>
      <p:pic>
        <p:nvPicPr>
          <p:cNvPr id="224" name="Google Shape;224;g273b4d55cb1_2_3"/>
          <p:cNvPicPr preferRelativeResize="0"/>
          <p:nvPr/>
        </p:nvPicPr>
        <p:blipFill>
          <a:blip r:embed="rId3">
            <a:alphaModFix/>
          </a:blip>
          <a:stretch>
            <a:fillRect/>
          </a:stretch>
        </p:blipFill>
        <p:spPr>
          <a:xfrm>
            <a:off x="329184" y="91975"/>
            <a:ext cx="11862816" cy="6629500"/>
          </a:xfrm>
          <a:prstGeom prst="rect">
            <a:avLst/>
          </a:prstGeom>
          <a:noFill/>
          <a:ln>
            <a:noFill/>
          </a:ln>
        </p:spPr>
      </p:pic>
      <p:sp>
        <p:nvSpPr>
          <p:cNvPr id="225" name="Google Shape;225;g273b4d55cb1_2_3"/>
          <p:cNvSpPr txBox="1">
            <a:spLocks noGrp="1"/>
          </p:cNvSpPr>
          <p:nvPr>
            <p:ph type="sldNum" idx="12"/>
          </p:nvPr>
        </p:nvSpPr>
        <p:spPr>
          <a:xfrm>
            <a:off x="119600" y="6356375"/>
            <a:ext cx="394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1142151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2e5b37fad8a_2_56"/>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31" name="Google Shape;231;g2e5b37fad8a_2_56"/>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32" name="Google Shape;232;g2e5b37fad8a_2_56"/>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33" name="Google Shape;233;g2e5b37fad8a_2_56"/>
          <p:cNvSpPr txBox="1"/>
          <p:nvPr/>
        </p:nvSpPr>
        <p:spPr>
          <a:xfrm>
            <a:off x="136350" y="765600"/>
            <a:ext cx="2370000" cy="53268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US" sz="2000" dirty="0">
                <a:solidFill>
                  <a:schemeClr val="dk1"/>
                </a:solidFill>
                <a:latin typeface="Avenir"/>
                <a:ea typeface="Avenir"/>
                <a:cs typeface="Avenir"/>
                <a:sym typeface="Avenir"/>
              </a:rPr>
              <a:t>The previous slide showed a line graph; this slide presents a scatter plot of the same information:</a:t>
            </a:r>
            <a:endParaRPr sz="2000" dirty="0">
              <a:solidFill>
                <a:schemeClr val="dk1"/>
              </a:solidFill>
              <a:latin typeface="Avenir"/>
              <a:ea typeface="Avenir"/>
              <a:cs typeface="Avenir"/>
              <a:sym typeface="Avenir"/>
            </a:endParaRPr>
          </a:p>
          <a:p>
            <a:pPr marL="0" lvl="0" indent="0" algn="ctr" rtl="0">
              <a:lnSpc>
                <a:spcPct val="115000"/>
              </a:lnSpc>
              <a:spcBef>
                <a:spcPts val="1200"/>
              </a:spcBef>
              <a:spcAft>
                <a:spcPts val="0"/>
              </a:spcAft>
              <a:buClr>
                <a:schemeClr val="dk1"/>
              </a:buClr>
              <a:buSzPts val="1100"/>
              <a:buFont typeface="Arial"/>
              <a:buNone/>
            </a:pPr>
            <a:endParaRPr sz="2000" dirty="0">
              <a:solidFill>
                <a:schemeClr val="dk1"/>
              </a:solidFill>
              <a:latin typeface="Avenir"/>
              <a:ea typeface="Avenir"/>
              <a:cs typeface="Avenir"/>
              <a:sym typeface="Avenir"/>
            </a:endParaRPr>
          </a:p>
          <a:p>
            <a:pPr marL="0" lvl="0" indent="0" algn="ctr" rtl="0">
              <a:lnSpc>
                <a:spcPct val="115000"/>
              </a:lnSpc>
              <a:spcBef>
                <a:spcPts val="1200"/>
              </a:spcBef>
              <a:spcAft>
                <a:spcPts val="1200"/>
              </a:spcAft>
              <a:buNone/>
            </a:pPr>
            <a:r>
              <a:rPr lang="en-US" sz="2000" dirty="0">
                <a:solidFill>
                  <a:schemeClr val="dk1"/>
                </a:solidFill>
                <a:latin typeface="Avenir"/>
                <a:ea typeface="Avenir"/>
                <a:cs typeface="Avenir"/>
                <a:sym typeface="Avenir"/>
              </a:rPr>
              <a:t>Average closing price of each stock/index during 2019 - 2024</a:t>
            </a:r>
            <a:endParaRPr sz="2000" dirty="0">
              <a:solidFill>
                <a:schemeClr val="dk1"/>
              </a:solidFill>
              <a:latin typeface="Avenir"/>
              <a:ea typeface="Avenir"/>
              <a:cs typeface="Avenir"/>
              <a:sym typeface="Avenir"/>
            </a:endParaRPr>
          </a:p>
        </p:txBody>
      </p:sp>
      <p:pic>
        <p:nvPicPr>
          <p:cNvPr id="234" name="Google Shape;234;g2e5b37fad8a_2_56"/>
          <p:cNvPicPr preferRelativeResize="0"/>
          <p:nvPr/>
        </p:nvPicPr>
        <p:blipFill>
          <a:blip r:embed="rId3">
            <a:alphaModFix/>
          </a:blip>
          <a:stretch>
            <a:fillRect/>
          </a:stretch>
        </p:blipFill>
        <p:spPr>
          <a:xfrm>
            <a:off x="2506350" y="123825"/>
            <a:ext cx="9759051" cy="6610350"/>
          </a:xfrm>
          <a:prstGeom prst="rect">
            <a:avLst/>
          </a:prstGeom>
          <a:noFill/>
          <a:ln>
            <a:noFill/>
          </a:ln>
        </p:spPr>
      </p:pic>
      <p:sp>
        <p:nvSpPr>
          <p:cNvPr id="235" name="Google Shape;235;g2e5b37fad8a_2_56"/>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73aabd9b20_0_8"/>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74" name="Google Shape;274;g273aabd9b20_0_8"/>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75" name="Google Shape;275;g273aabd9b20_0_8"/>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76" name="Google Shape;276;g273aabd9b20_0_8"/>
          <p:cNvSpPr txBox="1"/>
          <p:nvPr/>
        </p:nvSpPr>
        <p:spPr>
          <a:xfrm>
            <a:off x="272675" y="241175"/>
            <a:ext cx="2212500" cy="62499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US" sz="1800">
                <a:solidFill>
                  <a:schemeClr val="dk1"/>
                </a:solidFill>
                <a:latin typeface="Avenir"/>
                <a:ea typeface="Avenir"/>
                <a:cs typeface="Avenir"/>
                <a:sym typeface="Avenir"/>
              </a:rPr>
              <a:t>Outlined tails to display extrema clearly.</a:t>
            </a:r>
            <a:endParaRPr sz="1800">
              <a:solidFill>
                <a:schemeClr val="dk1"/>
              </a:solidFill>
              <a:latin typeface="Avenir"/>
              <a:ea typeface="Avenir"/>
              <a:cs typeface="Avenir"/>
              <a:sym typeface="Avenir"/>
            </a:endParaRPr>
          </a:p>
          <a:p>
            <a:pPr marL="0" lvl="0" indent="0" algn="ctr"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ctr" rtl="0">
              <a:lnSpc>
                <a:spcPct val="115000"/>
              </a:lnSpc>
              <a:spcBef>
                <a:spcPts val="1200"/>
              </a:spcBef>
              <a:spcAft>
                <a:spcPts val="1200"/>
              </a:spcAft>
              <a:buNone/>
            </a:pPr>
            <a:r>
              <a:rPr lang="en-US" sz="1800">
                <a:solidFill>
                  <a:schemeClr val="dk1"/>
                </a:solidFill>
                <a:latin typeface="Avenir"/>
                <a:ea typeface="Avenir"/>
                <a:cs typeface="Avenir"/>
                <a:sym typeface="Avenir"/>
              </a:rPr>
              <a:t>Violin plots do not highlight extreme values like box plots do</a:t>
            </a:r>
            <a:endParaRPr sz="1800">
              <a:solidFill>
                <a:schemeClr val="dk1"/>
              </a:solidFill>
              <a:latin typeface="Avenir"/>
              <a:ea typeface="Avenir"/>
              <a:cs typeface="Avenir"/>
              <a:sym typeface="Avenir"/>
            </a:endParaRPr>
          </a:p>
        </p:txBody>
      </p:sp>
      <p:pic>
        <p:nvPicPr>
          <p:cNvPr id="277" name="Google Shape;277;g273aabd9b20_0_8"/>
          <p:cNvPicPr preferRelativeResize="0"/>
          <p:nvPr/>
        </p:nvPicPr>
        <p:blipFill>
          <a:blip r:embed="rId3">
            <a:alphaModFix/>
          </a:blip>
          <a:stretch>
            <a:fillRect/>
          </a:stretch>
        </p:blipFill>
        <p:spPr>
          <a:xfrm>
            <a:off x="3724825" y="561550"/>
            <a:ext cx="8030234" cy="6022675"/>
          </a:xfrm>
          <a:prstGeom prst="rect">
            <a:avLst/>
          </a:prstGeom>
          <a:noFill/>
          <a:ln>
            <a:noFill/>
          </a:ln>
        </p:spPr>
      </p:pic>
      <p:sp>
        <p:nvSpPr>
          <p:cNvPr id="278" name="Google Shape;278;g273aabd9b20_0_8"/>
          <p:cNvSpPr txBox="1">
            <a:spLocks noGrp="1"/>
          </p:cNvSpPr>
          <p:nvPr>
            <p:ph type="sldNum" idx="12"/>
          </p:nvPr>
        </p:nvSpPr>
        <p:spPr>
          <a:xfrm>
            <a:off x="119600" y="6356375"/>
            <a:ext cx="378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73aabd9b20_0_4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84" name="Google Shape;284;g273aabd9b20_0_4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85" name="Google Shape;285;g273aabd9b20_0_4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86" name="Google Shape;286;g273aabd9b20_0_40"/>
          <p:cNvSpPr txBox="1"/>
          <p:nvPr/>
        </p:nvSpPr>
        <p:spPr>
          <a:xfrm>
            <a:off x="272675" y="241175"/>
            <a:ext cx="2212500" cy="62499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endParaRPr sz="1800">
              <a:solidFill>
                <a:schemeClr val="dk1"/>
              </a:solidFill>
              <a:latin typeface="Avenir"/>
              <a:ea typeface="Avenir"/>
              <a:cs typeface="Avenir"/>
              <a:sym typeface="Avenir"/>
            </a:endParaRPr>
          </a:p>
        </p:txBody>
      </p:sp>
      <p:pic>
        <p:nvPicPr>
          <p:cNvPr id="287" name="Google Shape;287;g273aabd9b20_0_40"/>
          <p:cNvPicPr preferRelativeResize="0"/>
          <p:nvPr/>
        </p:nvPicPr>
        <p:blipFill>
          <a:blip r:embed="rId3">
            <a:alphaModFix/>
          </a:blip>
          <a:stretch>
            <a:fillRect/>
          </a:stretch>
        </p:blipFill>
        <p:spPr>
          <a:xfrm>
            <a:off x="668850" y="0"/>
            <a:ext cx="10972800" cy="6858000"/>
          </a:xfrm>
          <a:prstGeom prst="rect">
            <a:avLst/>
          </a:prstGeom>
          <a:noFill/>
          <a:ln>
            <a:noFill/>
          </a:ln>
        </p:spPr>
      </p:pic>
      <p:sp>
        <p:nvSpPr>
          <p:cNvPr id="288" name="Google Shape;288;g273aabd9b20_0_40"/>
          <p:cNvSpPr txBox="1"/>
          <p:nvPr/>
        </p:nvSpPr>
        <p:spPr>
          <a:xfrm>
            <a:off x="6986075" y="0"/>
            <a:ext cx="2480100" cy="3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latin typeface="Avenir"/>
                <a:ea typeface="Avenir"/>
                <a:cs typeface="Avenir"/>
                <a:sym typeface="Avenir"/>
              </a:rPr>
              <a:t>Outlined tailed</a:t>
            </a:r>
            <a:endParaRPr sz="1600">
              <a:solidFill>
                <a:schemeClr val="dk1"/>
              </a:solidFill>
              <a:latin typeface="Avenir"/>
              <a:ea typeface="Avenir"/>
              <a:cs typeface="Avenir"/>
              <a:sym typeface="Avenir"/>
            </a:endParaRPr>
          </a:p>
        </p:txBody>
      </p:sp>
      <p:sp>
        <p:nvSpPr>
          <p:cNvPr id="289" name="Google Shape;289;g273aabd9b20_0_40"/>
          <p:cNvSpPr txBox="1">
            <a:spLocks noGrp="1"/>
          </p:cNvSpPr>
          <p:nvPr>
            <p:ph type="sldNum" idx="12"/>
          </p:nvPr>
        </p:nvSpPr>
        <p:spPr>
          <a:xfrm>
            <a:off x="119600" y="6356375"/>
            <a:ext cx="386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e66350fd99_24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295" name="Google Shape;295;g2e66350fd99_24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296" name="Google Shape;296;g2e66350fd99_24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97" name="Google Shape;297;g2e66350fd99_24_9"/>
          <p:cNvSpPr txBox="1"/>
          <p:nvPr/>
        </p:nvSpPr>
        <p:spPr>
          <a:xfrm>
            <a:off x="241175" y="150"/>
            <a:ext cx="2076300" cy="67320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dk1"/>
                </a:solidFill>
                <a:latin typeface="Avenir"/>
                <a:ea typeface="Avenir"/>
                <a:cs typeface="Avenir"/>
                <a:sym typeface="Avenir"/>
              </a:rPr>
              <a:t>The graph suggests higher cumulative returns for AI companies.</a:t>
            </a:r>
            <a:endParaRPr sz="2400">
              <a:solidFill>
                <a:schemeClr val="dk1"/>
              </a:solidFill>
              <a:latin typeface="Avenir"/>
              <a:ea typeface="Avenir"/>
              <a:cs typeface="Avenir"/>
              <a:sym typeface="Avenir"/>
            </a:endParaRPr>
          </a:p>
          <a:p>
            <a:pPr marL="0" lvl="0" indent="0" algn="ctr" rtl="0">
              <a:spcBef>
                <a:spcPts val="0"/>
              </a:spcBef>
              <a:spcAft>
                <a:spcPts val="0"/>
              </a:spcAft>
              <a:buNone/>
            </a:pPr>
            <a:endParaRPr sz="2400">
              <a:solidFill>
                <a:schemeClr val="dk1"/>
              </a:solidFill>
              <a:latin typeface="Avenir"/>
              <a:ea typeface="Avenir"/>
              <a:cs typeface="Avenir"/>
              <a:sym typeface="Avenir"/>
            </a:endParaRPr>
          </a:p>
          <a:p>
            <a:pPr marL="0" lvl="0" indent="0" algn="ctr" rtl="0">
              <a:spcBef>
                <a:spcPts val="0"/>
              </a:spcBef>
              <a:spcAft>
                <a:spcPts val="0"/>
              </a:spcAft>
              <a:buNone/>
            </a:pPr>
            <a:r>
              <a:rPr lang="en-US" sz="2400">
                <a:solidFill>
                  <a:schemeClr val="dk1"/>
                </a:solidFill>
                <a:latin typeface="Avenir"/>
                <a:ea typeface="Avenir"/>
                <a:cs typeface="Avenir"/>
                <a:sym typeface="Avenir"/>
              </a:rPr>
              <a:t> We will examine statistical testing in more details in the later on.</a:t>
            </a:r>
            <a:endParaRPr sz="2400">
              <a:solidFill>
                <a:schemeClr val="dk1"/>
              </a:solidFill>
              <a:latin typeface="Avenir"/>
              <a:ea typeface="Avenir"/>
              <a:cs typeface="Avenir"/>
              <a:sym typeface="Avenir"/>
            </a:endParaRPr>
          </a:p>
        </p:txBody>
      </p:sp>
      <p:sp>
        <p:nvSpPr>
          <p:cNvPr id="298" name="Google Shape;298;g2e66350fd99_24_9"/>
          <p:cNvSpPr txBox="1">
            <a:spLocks noGrp="1"/>
          </p:cNvSpPr>
          <p:nvPr>
            <p:ph type="sldNum" idx="12"/>
          </p:nvPr>
        </p:nvSpPr>
        <p:spPr>
          <a:xfrm>
            <a:off x="119600" y="6356375"/>
            <a:ext cx="40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pic>
        <p:nvPicPr>
          <p:cNvPr id="299" name="Google Shape;299;g2e66350fd99_24_9"/>
          <p:cNvPicPr preferRelativeResize="0"/>
          <p:nvPr/>
        </p:nvPicPr>
        <p:blipFill>
          <a:blip r:embed="rId3">
            <a:alphaModFix/>
          </a:blip>
          <a:stretch>
            <a:fillRect/>
          </a:stretch>
        </p:blipFill>
        <p:spPr>
          <a:xfrm>
            <a:off x="381000" y="571500"/>
            <a:ext cx="11430000" cy="571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73b4d55cb1_7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305" name="Google Shape;305;g273b4d55cb1_7_0"/>
          <p:cNvSpPr txBox="1">
            <a:spLocks noGrp="1"/>
          </p:cNvSpPr>
          <p:nvPr>
            <p:ph type="body" idx="1"/>
          </p:nvPr>
        </p:nvSpPr>
        <p:spPr>
          <a:xfrm>
            <a:off x="67050" y="63000"/>
            <a:ext cx="120579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306" name="Google Shape;306;g273b4d55cb1_7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307" name="Google Shape;307;g273b4d55cb1_7_0"/>
          <p:cNvSpPr txBox="1"/>
          <p:nvPr/>
        </p:nvSpPr>
        <p:spPr>
          <a:xfrm>
            <a:off x="272675" y="1328650"/>
            <a:ext cx="4119300" cy="5162400"/>
          </a:xfrm>
          <a:prstGeom prst="rect">
            <a:avLst/>
          </a:prstGeom>
          <a:solidFill>
            <a:srgbClr val="F7DBB9"/>
          </a:solid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Indicates which stocks might be used as indicators for others</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May indicate if stocks in the same industry have a major impact on others</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Or if they are all equally subject to the same market pressures</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endParaRPr sz="1800">
              <a:solidFill>
                <a:schemeClr val="dk1"/>
              </a:solidFill>
              <a:latin typeface="Avenir"/>
              <a:ea typeface="Avenir"/>
              <a:cs typeface="Avenir"/>
              <a:sym typeface="Avenir"/>
            </a:endParaRPr>
          </a:p>
          <a:p>
            <a:pPr marL="0" lvl="0" indent="0" algn="l" rtl="0">
              <a:lnSpc>
                <a:spcPct val="115000"/>
              </a:lnSpc>
              <a:spcBef>
                <a:spcPts val="1200"/>
              </a:spcBef>
              <a:spcAft>
                <a:spcPts val="0"/>
              </a:spcAft>
              <a:buNone/>
            </a:pPr>
            <a:r>
              <a:rPr lang="en-US" sz="1800">
                <a:solidFill>
                  <a:schemeClr val="dk1"/>
                </a:solidFill>
                <a:latin typeface="Avenir"/>
                <a:ea typeface="Avenir"/>
                <a:cs typeface="Avenir"/>
                <a:sym typeface="Avenir"/>
              </a:rPr>
              <a:t>Meta returns are largely independent of other stocks (except Amazon)</a:t>
            </a:r>
            <a:endParaRPr sz="1800">
              <a:solidFill>
                <a:schemeClr val="dk1"/>
              </a:solidFill>
              <a:latin typeface="Avenir"/>
              <a:ea typeface="Avenir"/>
              <a:cs typeface="Avenir"/>
              <a:sym typeface="Avenir"/>
            </a:endParaRPr>
          </a:p>
          <a:p>
            <a:pPr marL="0" lvl="0" indent="0" algn="l" rtl="0">
              <a:lnSpc>
                <a:spcPct val="115000"/>
              </a:lnSpc>
              <a:spcBef>
                <a:spcPts val="1200"/>
              </a:spcBef>
              <a:spcAft>
                <a:spcPts val="1200"/>
              </a:spcAft>
              <a:buNone/>
            </a:pPr>
            <a:r>
              <a:rPr lang="en-US" sz="1800">
                <a:solidFill>
                  <a:schemeClr val="dk1"/>
                </a:solidFill>
                <a:latin typeface="Avenir"/>
                <a:ea typeface="Avenir"/>
                <a:cs typeface="Avenir"/>
                <a:sym typeface="Avenir"/>
              </a:rPr>
              <a:t>Nvidia, AMD, are greatly correlated, as expectly being largely GPU makers</a:t>
            </a:r>
            <a:endParaRPr sz="1800">
              <a:solidFill>
                <a:schemeClr val="dk1"/>
              </a:solidFill>
              <a:latin typeface="Avenir"/>
              <a:ea typeface="Avenir"/>
              <a:cs typeface="Avenir"/>
              <a:sym typeface="Avenir"/>
            </a:endParaRPr>
          </a:p>
        </p:txBody>
      </p:sp>
      <p:pic>
        <p:nvPicPr>
          <p:cNvPr id="308" name="Google Shape;308;g273b4d55cb1_7_0"/>
          <p:cNvPicPr preferRelativeResize="0"/>
          <p:nvPr/>
        </p:nvPicPr>
        <p:blipFill>
          <a:blip r:embed="rId3">
            <a:alphaModFix/>
          </a:blip>
          <a:stretch>
            <a:fillRect/>
          </a:stretch>
        </p:blipFill>
        <p:spPr>
          <a:xfrm>
            <a:off x="4858550" y="127113"/>
            <a:ext cx="6603775" cy="6603775"/>
          </a:xfrm>
          <a:prstGeom prst="rect">
            <a:avLst/>
          </a:prstGeom>
          <a:noFill/>
          <a:ln>
            <a:noFill/>
          </a:ln>
        </p:spPr>
      </p:pic>
      <p:sp>
        <p:nvSpPr>
          <p:cNvPr id="309" name="Google Shape;309;g273b4d55cb1_7_0"/>
          <p:cNvSpPr txBox="1"/>
          <p:nvPr/>
        </p:nvSpPr>
        <p:spPr>
          <a:xfrm>
            <a:off x="253575" y="273875"/>
            <a:ext cx="4392000" cy="780900"/>
          </a:xfrm>
          <a:prstGeom prst="rect">
            <a:avLst/>
          </a:prstGeom>
          <a:solidFill>
            <a:srgbClr val="F7DBB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Avenir"/>
                <a:ea typeface="Avenir"/>
                <a:cs typeface="Avenir"/>
                <a:sym typeface="Avenir"/>
              </a:rPr>
              <a:t>Correlation heatmap</a:t>
            </a:r>
            <a:endParaRPr sz="2800">
              <a:solidFill>
                <a:schemeClr val="dk1"/>
              </a:solidFill>
              <a:latin typeface="Avenir"/>
              <a:ea typeface="Avenir"/>
              <a:cs typeface="Avenir"/>
              <a:sym typeface="Avenir"/>
            </a:endParaRPr>
          </a:p>
        </p:txBody>
      </p:sp>
      <p:sp>
        <p:nvSpPr>
          <p:cNvPr id="310" name="Google Shape;310;g273b4d55cb1_7_0"/>
          <p:cNvSpPr txBox="1"/>
          <p:nvPr/>
        </p:nvSpPr>
        <p:spPr>
          <a:xfrm>
            <a:off x="5893150" y="273875"/>
            <a:ext cx="3621300" cy="2251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800">
                <a:solidFill>
                  <a:schemeClr val="dk1"/>
                </a:solidFill>
                <a:latin typeface="Avenir"/>
                <a:ea typeface="Avenir"/>
                <a:cs typeface="Avenir"/>
                <a:sym typeface="Avenir"/>
              </a:rPr>
              <a:t>Avg daily returns</a:t>
            </a:r>
            <a:endParaRPr sz="2800">
              <a:solidFill>
                <a:schemeClr val="dk1"/>
              </a:solidFill>
              <a:latin typeface="Avenir"/>
              <a:ea typeface="Avenir"/>
              <a:cs typeface="Avenir"/>
              <a:sym typeface="Avenir"/>
            </a:endParaRPr>
          </a:p>
          <a:p>
            <a:pPr marL="0" lvl="0" indent="0" algn="r" rtl="0">
              <a:spcBef>
                <a:spcPts val="0"/>
              </a:spcBef>
              <a:spcAft>
                <a:spcPts val="0"/>
              </a:spcAft>
              <a:buNone/>
            </a:pPr>
            <a:r>
              <a:rPr lang="en-US" sz="2800">
                <a:solidFill>
                  <a:schemeClr val="dk1"/>
                </a:solidFill>
                <a:latin typeface="Avenir"/>
                <a:ea typeface="Avenir"/>
                <a:cs typeface="Avenir"/>
                <a:sym typeface="Avenir"/>
              </a:rPr>
              <a:t>by year</a:t>
            </a:r>
            <a:endParaRPr sz="2800">
              <a:solidFill>
                <a:schemeClr val="dk1"/>
              </a:solidFill>
              <a:latin typeface="Avenir"/>
              <a:ea typeface="Avenir"/>
              <a:cs typeface="Avenir"/>
              <a:sym typeface="Avenir"/>
            </a:endParaRPr>
          </a:p>
        </p:txBody>
      </p:sp>
      <p:sp>
        <p:nvSpPr>
          <p:cNvPr id="311" name="Google Shape;311;g273b4d55cb1_7_0"/>
          <p:cNvSpPr txBox="1">
            <a:spLocks noGrp="1"/>
          </p:cNvSpPr>
          <p:nvPr>
            <p:ph type="sldNum" idx="12"/>
          </p:nvPr>
        </p:nvSpPr>
        <p:spPr>
          <a:xfrm>
            <a:off x="119600" y="6356375"/>
            <a:ext cx="418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5"/>
          <p:cNvSpPr txBox="1">
            <a:spLocks noGrp="1"/>
          </p:cNvSpPr>
          <p:nvPr>
            <p:ph type="body" idx="1"/>
          </p:nvPr>
        </p:nvSpPr>
        <p:spPr>
          <a:xfrm>
            <a:off x="905250" y="933275"/>
            <a:ext cx="10381500" cy="5344500"/>
          </a:xfrm>
          <a:prstGeom prst="rect">
            <a:avLst/>
          </a:prstGeom>
          <a:solidFill>
            <a:srgbClr val="F7DBB9"/>
          </a:solidFill>
          <a:ln>
            <a:noFill/>
          </a:ln>
        </p:spPr>
        <p:txBody>
          <a:bodyPr spcFirstLastPara="1" wrap="square" lIns="91425" tIns="45700" rIns="91425" bIns="45700" anchor="ctr" anchorCtr="0">
            <a:normAutofit fontScale="92500" lnSpcReduction="10000"/>
          </a:bodyPr>
          <a:lstStyle/>
          <a:p>
            <a:pPr marL="0" lvl="0" indent="0" algn="ctr" rtl="0">
              <a:lnSpc>
                <a:spcPct val="150000"/>
              </a:lnSpc>
              <a:spcBef>
                <a:spcPts val="1200"/>
              </a:spcBef>
              <a:spcAft>
                <a:spcPts val="0"/>
              </a:spcAft>
              <a:buNone/>
            </a:pPr>
            <a:r>
              <a:rPr lang="en-US" sz="3000">
                <a:solidFill>
                  <a:schemeClr val="dk1"/>
                </a:solidFill>
                <a:latin typeface="Arial"/>
                <a:ea typeface="Arial"/>
                <a:cs typeface="Arial"/>
                <a:sym typeface="Arial"/>
              </a:rPr>
              <a:t>Our analysis shows that while AI companies have strong returns and generally low volatility; they do not outperform or display lower risk than the S&amp;P 500 and Dow Jones indices consistently.</a:t>
            </a:r>
            <a:endParaRPr sz="3000">
              <a:solidFill>
                <a:schemeClr val="dk1"/>
              </a:solidFill>
              <a:latin typeface="Arial"/>
              <a:ea typeface="Arial"/>
              <a:cs typeface="Arial"/>
              <a:sym typeface="Arial"/>
            </a:endParaRPr>
          </a:p>
          <a:p>
            <a:pPr marL="0" lvl="0" indent="0" algn="ctr" rtl="0">
              <a:lnSpc>
                <a:spcPct val="150000"/>
              </a:lnSpc>
              <a:spcBef>
                <a:spcPts val="1200"/>
              </a:spcBef>
              <a:spcAft>
                <a:spcPts val="0"/>
              </a:spcAft>
              <a:buNone/>
            </a:pPr>
            <a:r>
              <a:rPr lang="en-US" sz="3000">
                <a:solidFill>
                  <a:schemeClr val="dk1"/>
                </a:solidFill>
                <a:latin typeface="Arial"/>
                <a:ea typeface="Arial"/>
                <a:cs typeface="Arial"/>
                <a:sym typeface="Arial"/>
              </a:rPr>
              <a:t>Since any difference is largely statistically insignificant, we fail to reject our null hypothesis, indicating AI companies in general are not different from the indices. Specific companies like Nvidia may not adhere to this generalization.</a:t>
            </a:r>
            <a:endParaRPr b="1">
              <a:solidFill>
                <a:schemeClr val="dk1"/>
              </a:solidFill>
            </a:endParaRPr>
          </a:p>
        </p:txBody>
      </p:sp>
      <p:sp>
        <p:nvSpPr>
          <p:cNvPr id="241" name="Google Shape;241;p15"/>
          <p:cNvSpPr txBox="1">
            <a:spLocks noGrp="1"/>
          </p:cNvSpPr>
          <p:nvPr>
            <p:ph type="title"/>
          </p:nvPr>
        </p:nvSpPr>
        <p:spPr>
          <a:xfrm>
            <a:off x="779400" y="251675"/>
            <a:ext cx="10213800" cy="68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a:t>Conclusion</a:t>
            </a:r>
            <a:endParaRPr b="1"/>
          </a:p>
        </p:txBody>
      </p:sp>
      <p:sp>
        <p:nvSpPr>
          <p:cNvPr id="242" name="Google Shape;242;p1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lt1"/>
              </a:buClr>
              <a:buSzPts val="1800"/>
              <a:buFont typeface="Arial"/>
              <a:buChar char="•"/>
            </a:pPr>
            <a:r>
              <a:rPr lang="en-US" sz="1800" b="1" i="0" u="none" strike="noStrike" cap="none">
                <a:solidFill>
                  <a:schemeClr val="lt1"/>
                </a:solidFill>
                <a:latin typeface="Arial"/>
                <a:ea typeface="Arial"/>
                <a:cs typeface="Arial"/>
                <a:sym typeface="Arial"/>
              </a:rPr>
              <a:t>Compare with Benchmark</a:t>
            </a:r>
            <a:r>
              <a:rPr lang="en-US" sz="1800" b="0" i="0" u="none" strike="noStrike" cap="none">
                <a:solidFill>
                  <a:schemeClr val="lt1"/>
                </a:solidFill>
                <a:latin typeface="Arial"/>
                <a:ea typeface="Arial"/>
                <a:cs typeface="Arial"/>
                <a:sym typeface="Arial"/>
              </a:rPr>
              <a:t>: Evaluate how each AI company's performance compares with the S&amp;P 500.</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43" name="Google Shape;243;p15"/>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1"/>
          <p:cNvSpPr txBox="1">
            <a:spLocks noGrp="1"/>
          </p:cNvSpPr>
          <p:nvPr>
            <p:ph type="title"/>
          </p:nvPr>
        </p:nvSpPr>
        <p:spPr>
          <a:xfrm>
            <a:off x="905256" y="762000"/>
            <a:ext cx="10213848" cy="6827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rial"/>
              <a:buNone/>
            </a:pPr>
            <a:r>
              <a:rPr lang="en-US" sz="3600" b="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Data</a:t>
            </a:r>
            <a:r>
              <a:rPr lang="en-US" sz="3600" b="1" dirty="0"/>
              <a:t> Limitations </a:t>
            </a:r>
            <a:endParaRPr sz="3600" dirty="0"/>
          </a:p>
        </p:txBody>
      </p:sp>
      <p:sp>
        <p:nvSpPr>
          <p:cNvPr id="317" name="Google Shape;317;p11"/>
          <p:cNvSpPr txBox="1">
            <a:spLocks noGrp="1"/>
          </p:cNvSpPr>
          <p:nvPr>
            <p:ph type="body" idx="1"/>
          </p:nvPr>
        </p:nvSpPr>
        <p:spPr>
          <a:xfrm>
            <a:off x="987552" y="1636776"/>
            <a:ext cx="10131552" cy="4659331"/>
          </a:xfrm>
          <a:prstGeom prst="rect">
            <a:avLst/>
          </a:prstGeom>
          <a:solidFill>
            <a:srgbClr val="F7DBB9"/>
          </a:solidFill>
          <a:ln>
            <a:noFill/>
          </a:ln>
        </p:spPr>
        <p:txBody>
          <a:bodyPr spcFirstLastPara="1" wrap="square" lIns="91425" tIns="45700" rIns="91425" bIns="45700" anchor="ctr" anchorCtr="0">
            <a:normAutofit/>
          </a:bodyPr>
          <a:lstStyle/>
          <a:p>
            <a:pPr marL="228600" lvl="0" indent="-50800" algn="l" rtl="0">
              <a:lnSpc>
                <a:spcPct val="125000"/>
              </a:lnSpc>
              <a:spcBef>
                <a:spcPts val="0"/>
              </a:spcBef>
              <a:spcAft>
                <a:spcPts val="0"/>
              </a:spcAft>
              <a:buClr>
                <a:schemeClr val="lt1"/>
              </a:buClr>
              <a:buSzPts val="2800"/>
              <a:buNone/>
            </a:pPr>
            <a:endParaRPr sz="2200" b="1" dirty="0">
              <a:solidFill>
                <a:schemeClr val="tx1"/>
              </a:solidFill>
            </a:endParaRPr>
          </a:p>
          <a:p>
            <a:pPr marL="520700">
              <a:buSzPts val="2800"/>
            </a:pPr>
            <a:r>
              <a:rPr lang="en-US" sz="2200" dirty="0">
                <a:solidFill>
                  <a:schemeClr val="tx1"/>
                </a:solidFill>
              </a:rPr>
              <a:t>The S&amp;P 500 includes 8 of the 10 AI companies we are comparing. </a:t>
            </a:r>
          </a:p>
          <a:p>
            <a:pPr marL="520700">
              <a:buSzPts val="2800"/>
            </a:pPr>
            <a:r>
              <a:rPr lang="en-US" sz="2200" dirty="0">
                <a:solidFill>
                  <a:schemeClr val="tx1"/>
                </a:solidFill>
              </a:rPr>
              <a:t>Notably, some of the top 10 companies are not exclusively focused on AI products. </a:t>
            </a:r>
          </a:p>
          <a:p>
            <a:pPr marL="520700">
              <a:buSzPts val="2800"/>
            </a:pPr>
            <a:r>
              <a:rPr lang="en-US" sz="2200" dirty="0">
                <a:solidFill>
                  <a:schemeClr val="tx1"/>
                </a:solidFill>
              </a:rPr>
              <a:t>The dataset available for free is quite limited. </a:t>
            </a:r>
          </a:p>
          <a:p>
            <a:pPr marL="520700">
              <a:buSzPts val="2800"/>
            </a:pPr>
            <a:r>
              <a:rPr lang="en-US" sz="2200" dirty="0">
                <a:solidFill>
                  <a:schemeClr val="tx1"/>
                </a:solidFill>
              </a:rPr>
              <a:t>Our sample of 10 AI companies does not necessarily represent general AI market trends, but rather the stock performance of specific companies. Additionally, we aligned the timepoints between the Polygon API and the Kaggle dataset for consistent analysis.</a:t>
            </a:r>
            <a:endParaRPr sz="2200" dirty="0">
              <a:solidFill>
                <a:schemeClr val="tx1"/>
              </a:solidFill>
            </a:endParaRPr>
          </a:p>
        </p:txBody>
      </p:sp>
      <p:sp>
        <p:nvSpPr>
          <p:cNvPr id="318" name="Google Shape;318;p11"/>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e5e70cd92a_1_0"/>
          <p:cNvSpPr txBox="1">
            <a:spLocks noGrp="1"/>
          </p:cNvSpPr>
          <p:nvPr>
            <p:ph type="title"/>
          </p:nvPr>
        </p:nvSpPr>
        <p:spPr>
          <a:xfrm>
            <a:off x="779400" y="467875"/>
            <a:ext cx="10213800" cy="5560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Arial"/>
              <a:buNone/>
            </a:pPr>
            <a:r>
              <a:rPr lang="en-US" sz="20000"/>
              <a:t>Q&amp;A</a:t>
            </a:r>
            <a:endParaRPr sz="20000" b="1"/>
          </a:p>
        </p:txBody>
      </p:sp>
      <p:sp>
        <p:nvSpPr>
          <p:cNvPr id="249" name="Google Shape;249;g2e5e70cd92a_1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1" i="0" u="none" strike="noStrike" cap="none">
                <a:solidFill>
                  <a:schemeClr val="lt1"/>
                </a:solidFill>
                <a:latin typeface="Arial"/>
                <a:ea typeface="Arial"/>
                <a:cs typeface="Arial"/>
                <a:sym typeface="Arial"/>
              </a:rPr>
              <a:t>Compare with Benchmark</a:t>
            </a:r>
            <a:r>
              <a:rPr lang="en-US" sz="1800" b="0" i="0" u="none" strike="noStrike" cap="none">
                <a:solidFill>
                  <a:schemeClr val="lt1"/>
                </a:solidFill>
                <a:latin typeface="Arial"/>
                <a:ea typeface="Arial"/>
                <a:cs typeface="Arial"/>
                <a:sym typeface="Arial"/>
              </a:rPr>
              <a:t>: Evaluate how each AI company's performance compares with the S&amp;P 500.</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250" name="Google Shape;250;g2e5e70cd92a_1_0"/>
          <p:cNvSpPr txBox="1">
            <a:spLocks noGrp="1"/>
          </p:cNvSpPr>
          <p:nvPr>
            <p:ph type="sldNum" idx="12"/>
          </p:nvPr>
        </p:nvSpPr>
        <p:spPr>
          <a:xfrm>
            <a:off x="119600" y="6356375"/>
            <a:ext cx="394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692100" y="762000"/>
            <a:ext cx="10737900" cy="968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sz="3200" b="1"/>
              <a:t>Thank you, all for listening and a special thank you to our team, for the great collaboration!</a:t>
            </a:r>
            <a:endParaRPr/>
          </a:p>
        </p:txBody>
      </p:sp>
      <p:sp>
        <p:nvSpPr>
          <p:cNvPr id="256" name="Google Shape;256;p19"/>
          <p:cNvSpPr txBox="1">
            <a:spLocks noGrp="1"/>
          </p:cNvSpPr>
          <p:nvPr>
            <p:ph type="body" idx="1"/>
          </p:nvPr>
        </p:nvSpPr>
        <p:spPr>
          <a:xfrm>
            <a:off x="1067839" y="1539127"/>
            <a:ext cx="9711900" cy="4659300"/>
          </a:xfrm>
          <a:prstGeom prst="rect">
            <a:avLst/>
          </a:prstGeom>
          <a:noFill/>
          <a:ln>
            <a:noFill/>
          </a:ln>
        </p:spPr>
        <p:txBody>
          <a:bodyPr spcFirstLastPara="1" wrap="square" lIns="91425" tIns="45700" rIns="91425" bIns="45700" anchor="t" anchorCtr="0">
            <a:normAutofit/>
          </a:bodyPr>
          <a:lstStyle/>
          <a:p>
            <a:pPr marL="228600" lvl="0" indent="-50800" algn="l" rtl="0">
              <a:lnSpc>
                <a:spcPct val="125000"/>
              </a:lnSpc>
              <a:spcBef>
                <a:spcPts val="0"/>
              </a:spcBef>
              <a:spcAft>
                <a:spcPts val="0"/>
              </a:spcAft>
              <a:buClr>
                <a:schemeClr val="lt1"/>
              </a:buClr>
              <a:buSzPts val="2800"/>
              <a:buNone/>
            </a:pPr>
            <a:endParaRPr/>
          </a:p>
          <a:p>
            <a:pPr marL="228600" lvl="0" indent="-228600" algn="l" rtl="0">
              <a:lnSpc>
                <a:spcPct val="125000"/>
              </a:lnSpc>
              <a:spcBef>
                <a:spcPts val="1000"/>
              </a:spcBef>
              <a:spcAft>
                <a:spcPts val="0"/>
              </a:spcAft>
              <a:buClr>
                <a:schemeClr val="lt1"/>
              </a:buClr>
              <a:buSzPts val="2800"/>
              <a:buChar char="•"/>
            </a:pPr>
            <a:r>
              <a:rPr lang="en-US"/>
              <a:t>Andrea M.</a:t>
            </a:r>
            <a:endParaRPr/>
          </a:p>
          <a:p>
            <a:pPr marL="228600" lvl="0" indent="-228600" algn="l" rtl="0">
              <a:lnSpc>
                <a:spcPct val="125000"/>
              </a:lnSpc>
              <a:spcBef>
                <a:spcPts val="1000"/>
              </a:spcBef>
              <a:spcAft>
                <a:spcPts val="0"/>
              </a:spcAft>
              <a:buClr>
                <a:schemeClr val="lt1"/>
              </a:buClr>
              <a:buSzPts val="2800"/>
              <a:buChar char="•"/>
            </a:pPr>
            <a:r>
              <a:rPr lang="en-US"/>
              <a:t>Dante P.</a:t>
            </a:r>
            <a:endParaRPr/>
          </a:p>
          <a:p>
            <a:pPr marL="228600" lvl="0" indent="-228600" algn="l" rtl="0">
              <a:lnSpc>
                <a:spcPct val="125000"/>
              </a:lnSpc>
              <a:spcBef>
                <a:spcPts val="1000"/>
              </a:spcBef>
              <a:spcAft>
                <a:spcPts val="0"/>
              </a:spcAft>
              <a:buClr>
                <a:schemeClr val="lt1"/>
              </a:buClr>
              <a:buSzPts val="2800"/>
              <a:buChar char="•"/>
            </a:pPr>
            <a:r>
              <a:rPr lang="en-US"/>
              <a:t>Krissy Nalani K.</a:t>
            </a:r>
            <a:endParaRPr/>
          </a:p>
          <a:p>
            <a:pPr marL="228600" lvl="0" indent="-228600" algn="l" rtl="0">
              <a:spcBef>
                <a:spcPts val="1000"/>
              </a:spcBef>
              <a:spcAft>
                <a:spcPts val="0"/>
              </a:spcAft>
              <a:buSzPts val="1800"/>
              <a:buChar char="•"/>
            </a:pPr>
            <a:r>
              <a:rPr lang="en-US"/>
              <a:t>Melissa G.</a:t>
            </a:r>
            <a:endParaRPr/>
          </a:p>
          <a:p>
            <a:pPr marL="228600" lvl="0" indent="-228600" algn="l" rtl="0">
              <a:lnSpc>
                <a:spcPct val="125000"/>
              </a:lnSpc>
              <a:spcBef>
                <a:spcPts val="1000"/>
              </a:spcBef>
              <a:spcAft>
                <a:spcPts val="0"/>
              </a:spcAft>
              <a:buClr>
                <a:schemeClr val="lt1"/>
              </a:buClr>
              <a:buSzPts val="2800"/>
              <a:buChar char="•"/>
            </a:pPr>
            <a:r>
              <a:rPr lang="en-US"/>
              <a:t>Nate S.</a:t>
            </a:r>
            <a:endParaRPr/>
          </a:p>
          <a:p>
            <a:pPr marL="228600" lvl="0" indent="-228600" algn="l" rtl="0">
              <a:lnSpc>
                <a:spcPct val="125000"/>
              </a:lnSpc>
              <a:spcBef>
                <a:spcPts val="1000"/>
              </a:spcBef>
              <a:spcAft>
                <a:spcPts val="0"/>
              </a:spcAft>
              <a:buClr>
                <a:schemeClr val="lt1"/>
              </a:buClr>
              <a:buSzPts val="2800"/>
              <a:buChar char="•"/>
            </a:pPr>
            <a:r>
              <a:rPr lang="en-US"/>
              <a:t>Olga Sabrina L</a:t>
            </a:r>
            <a:endParaRPr/>
          </a:p>
          <a:p>
            <a:pPr marL="228600" lvl="0" indent="0" algn="l" rtl="0">
              <a:lnSpc>
                <a:spcPct val="125000"/>
              </a:lnSpc>
              <a:spcBef>
                <a:spcPts val="1000"/>
              </a:spcBef>
              <a:spcAft>
                <a:spcPts val="0"/>
              </a:spcAft>
              <a:buNone/>
            </a:pPr>
            <a:endParaRPr/>
          </a:p>
        </p:txBody>
      </p:sp>
      <p:sp>
        <p:nvSpPr>
          <p:cNvPr id="257" name="Google Shape;257;p19"/>
          <p:cNvSpPr txBox="1"/>
          <p:nvPr/>
        </p:nvSpPr>
        <p:spPr>
          <a:xfrm>
            <a:off x="6077228" y="3893615"/>
            <a:ext cx="4193608"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u="sng">
                <a:solidFill>
                  <a:schemeClr val="lt1"/>
                </a:solidFill>
                <a:latin typeface="Avenir"/>
                <a:ea typeface="Avenir"/>
                <a:cs typeface="Avenir"/>
                <a:sym typeface="Avenir"/>
                <a:hlinkClick r:id="rId3">
                  <a:extLst>
                    <a:ext uri="{A12FA001-AC4F-418D-AE19-62706E023703}">
                      <ahyp:hlinkClr xmlns:ahyp="http://schemas.microsoft.com/office/drawing/2018/hyperlinkcolor" val="tx"/>
                    </a:ext>
                  </a:extLst>
                </a:hlinkClick>
              </a:rPr>
              <a:t>T</a:t>
            </a:r>
            <a:endParaRPr sz="900">
              <a:solidFill>
                <a:schemeClr val="lt1"/>
              </a:solidFill>
              <a:latin typeface="Avenir"/>
              <a:ea typeface="Avenir"/>
              <a:cs typeface="Avenir"/>
              <a:sym typeface="Avenir"/>
            </a:endParaRPr>
          </a:p>
        </p:txBody>
      </p:sp>
      <p:pic>
        <p:nvPicPr>
          <p:cNvPr id="258" name="Google Shape;258;p19" title="Pokemon Pikachu GIF"/>
          <p:cNvPicPr preferRelativeResize="0"/>
          <p:nvPr/>
        </p:nvPicPr>
        <p:blipFill>
          <a:blip r:embed="rId4">
            <a:alphaModFix/>
          </a:blip>
          <a:stretch>
            <a:fillRect/>
          </a:stretch>
        </p:blipFill>
        <p:spPr>
          <a:xfrm>
            <a:off x="7059525" y="1850700"/>
            <a:ext cx="3543350" cy="3507775"/>
          </a:xfrm>
          <a:prstGeom prst="rect">
            <a:avLst/>
          </a:prstGeom>
          <a:noFill/>
          <a:ln>
            <a:noFill/>
          </a:ln>
        </p:spPr>
      </p:pic>
      <p:sp>
        <p:nvSpPr>
          <p:cNvPr id="259" name="Google Shape;259;p19"/>
          <p:cNvSpPr txBox="1">
            <a:spLocks noGrp="1"/>
          </p:cNvSpPr>
          <p:nvPr>
            <p:ph type="sldNum" idx="12"/>
          </p:nvPr>
        </p:nvSpPr>
        <p:spPr>
          <a:xfrm>
            <a:off x="119600" y="6356375"/>
            <a:ext cx="410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e568130d3f_4_5"/>
          <p:cNvSpPr txBox="1">
            <a:spLocks noGrp="1"/>
          </p:cNvSpPr>
          <p:nvPr>
            <p:ph type="title"/>
          </p:nvPr>
        </p:nvSpPr>
        <p:spPr>
          <a:xfrm>
            <a:off x="762000" y="762000"/>
            <a:ext cx="10668000" cy="88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950" b="1"/>
              <a:t>Hypothesis: Question, Null, &amp; Alt </a:t>
            </a:r>
            <a:endParaRPr sz="3950" b="1"/>
          </a:p>
        </p:txBody>
      </p:sp>
      <p:sp>
        <p:nvSpPr>
          <p:cNvPr id="107" name="Google Shape;107;g2e568130d3f_4_5"/>
          <p:cNvSpPr txBox="1">
            <a:spLocks noGrp="1"/>
          </p:cNvSpPr>
          <p:nvPr>
            <p:ph type="body" idx="1"/>
          </p:nvPr>
        </p:nvSpPr>
        <p:spPr>
          <a:xfrm>
            <a:off x="762006" y="1645502"/>
            <a:ext cx="10213800" cy="4659300"/>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u="sng">
                <a:solidFill>
                  <a:srgbClr val="000000"/>
                </a:solidFill>
              </a:rPr>
              <a:t>Question</a:t>
            </a:r>
            <a:endParaRPr sz="1600" u="sng">
              <a:solidFill>
                <a:srgbClr val="000000"/>
              </a:solidFill>
            </a:endParaRPr>
          </a:p>
          <a:p>
            <a:pPr marL="0" lvl="0" indent="0" algn="l" rtl="0">
              <a:lnSpc>
                <a:spcPct val="115000"/>
              </a:lnSpc>
              <a:spcBef>
                <a:spcPts val="1200"/>
              </a:spcBef>
              <a:spcAft>
                <a:spcPts val="0"/>
              </a:spcAft>
              <a:buClr>
                <a:schemeClr val="dk1"/>
              </a:buClr>
              <a:buSzPts val="1100"/>
              <a:buFont typeface="Arial"/>
              <a:buNone/>
            </a:pPr>
            <a:r>
              <a:rPr lang="en-US" sz="1600">
                <a:solidFill>
                  <a:srgbClr val="000000"/>
                </a:solidFill>
              </a:rPr>
              <a:t>Does the growth of AI stocks in the last 5 years suggest that investing in these companies is significantly more profitable than investing in most other companies based on the market indices?</a:t>
            </a:r>
            <a:endParaRPr sz="1600">
              <a:solidFill>
                <a:srgbClr val="000000"/>
              </a:solidFill>
            </a:endParaRPr>
          </a:p>
          <a:p>
            <a:pPr marL="0" lvl="0" indent="0" algn="l" rtl="0">
              <a:lnSpc>
                <a:spcPct val="115000"/>
              </a:lnSpc>
              <a:spcBef>
                <a:spcPts val="1200"/>
              </a:spcBef>
              <a:spcAft>
                <a:spcPts val="0"/>
              </a:spcAft>
              <a:buClr>
                <a:schemeClr val="dk1"/>
              </a:buClr>
              <a:buSzPts val="1100"/>
              <a:buFont typeface="Arial"/>
              <a:buNone/>
            </a:pPr>
            <a:r>
              <a:rPr lang="en-US" sz="1600" u="sng">
                <a:solidFill>
                  <a:srgbClr val="000000"/>
                </a:solidFill>
              </a:rPr>
              <a:t>If-Then</a:t>
            </a:r>
            <a:endParaRPr sz="1600" u="sng">
              <a:solidFill>
                <a:srgbClr val="000000"/>
              </a:solidFill>
            </a:endParaRPr>
          </a:p>
          <a:p>
            <a:pPr marL="0" lvl="0" indent="0" algn="l" rtl="0">
              <a:lnSpc>
                <a:spcPct val="115000"/>
              </a:lnSpc>
              <a:spcBef>
                <a:spcPts val="1200"/>
              </a:spcBef>
              <a:spcAft>
                <a:spcPts val="0"/>
              </a:spcAft>
              <a:buNone/>
            </a:pPr>
            <a:r>
              <a:rPr lang="en-US" sz="1600">
                <a:solidFill>
                  <a:srgbClr val="000000"/>
                </a:solidFill>
              </a:rPr>
              <a:t>If I invest in the top AI companies, then I will see better profit compared to the market indices, because there is a significant difference in the growth of these stocks and the market indices.</a:t>
            </a:r>
            <a:endParaRPr sz="1600">
              <a:solidFill>
                <a:srgbClr val="000000"/>
              </a:solidFill>
            </a:endParaRPr>
          </a:p>
          <a:p>
            <a:pPr marL="0" lvl="0" indent="0" algn="l" rtl="0">
              <a:lnSpc>
                <a:spcPct val="115000"/>
              </a:lnSpc>
              <a:spcBef>
                <a:spcPts val="1200"/>
              </a:spcBef>
              <a:spcAft>
                <a:spcPts val="0"/>
              </a:spcAft>
              <a:buNone/>
            </a:pPr>
            <a:r>
              <a:rPr lang="en-US" sz="1600" u="sng">
                <a:solidFill>
                  <a:srgbClr val="000000"/>
                </a:solidFill>
              </a:rPr>
              <a:t>Null Hypothesis</a:t>
            </a:r>
            <a:endParaRPr sz="1600" u="sng">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600">
                <a:solidFill>
                  <a:schemeClr val="dk1"/>
                </a:solidFill>
              </a:rPr>
              <a:t>There is no significant difference between the growth of AI stocks and the market indices, as determined by average daily return year over year from 2019-2024, as compared to the S&amp;P 500 or DOW.</a:t>
            </a:r>
            <a:endParaRPr sz="1600">
              <a:solidFill>
                <a:schemeClr val="dk1"/>
              </a:solidFill>
            </a:endParaRPr>
          </a:p>
          <a:p>
            <a:pPr marL="0" lvl="0" indent="0" algn="l" rtl="0">
              <a:lnSpc>
                <a:spcPct val="115000"/>
              </a:lnSpc>
              <a:spcBef>
                <a:spcPts val="1200"/>
              </a:spcBef>
              <a:spcAft>
                <a:spcPts val="0"/>
              </a:spcAft>
              <a:buNone/>
            </a:pPr>
            <a:r>
              <a:rPr lang="en-US" sz="1600" u="sng">
                <a:solidFill>
                  <a:schemeClr val="dk1"/>
                </a:solidFill>
              </a:rPr>
              <a:t>Alt Hypothesis</a:t>
            </a:r>
            <a:endParaRPr sz="1600" u="sng">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US" sz="1600">
                <a:solidFill>
                  <a:schemeClr val="dk1"/>
                </a:solidFill>
              </a:rPr>
              <a:t>There is a significant difference between the growth of AI stocks and the market indices as determined by average daily return year over year from 2019-2024, as compared to S&amp;P 500 or DOW.</a:t>
            </a:r>
            <a:endParaRPr sz="1600">
              <a:solidFill>
                <a:srgbClr val="D1D2D3"/>
              </a:solidFill>
              <a:highlight>
                <a:srgbClr val="1A1D21"/>
              </a:highlight>
              <a:latin typeface="Arial"/>
              <a:ea typeface="Arial"/>
              <a:cs typeface="Arial"/>
              <a:sym typeface="Arial"/>
            </a:endParaRPr>
          </a:p>
        </p:txBody>
      </p:sp>
      <p:sp>
        <p:nvSpPr>
          <p:cNvPr id="108" name="Google Shape;108;g2e568130d3f_4_5"/>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762000" y="443060"/>
            <a:ext cx="10668000" cy="7824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Arial"/>
              <a:buNone/>
            </a:pPr>
            <a:r>
              <a:rPr lang="en-US" sz="3200" b="1"/>
              <a:t>The end.</a:t>
            </a:r>
            <a:endParaRPr sz="3200"/>
          </a:p>
        </p:txBody>
      </p:sp>
      <p:sp>
        <p:nvSpPr>
          <p:cNvPr id="265" name="Google Shape;265;p20"/>
          <p:cNvSpPr txBox="1">
            <a:spLocks noGrp="1"/>
          </p:cNvSpPr>
          <p:nvPr>
            <p:ph type="body" idx="1"/>
          </p:nvPr>
        </p:nvSpPr>
        <p:spPr>
          <a:xfrm>
            <a:off x="762000" y="1371600"/>
            <a:ext cx="10668000" cy="4732483"/>
          </a:xfrm>
          <a:prstGeom prst="rect">
            <a:avLst/>
          </a:prstGeom>
          <a:noFill/>
          <a:ln>
            <a:noFill/>
          </a:ln>
        </p:spPr>
        <p:txBody>
          <a:bodyPr spcFirstLastPara="1" wrap="square" lIns="91425" tIns="45700" rIns="91425" bIns="45700" anchor="t" anchorCtr="0">
            <a:normAutofit/>
          </a:bodyPr>
          <a:lstStyle/>
          <a:p>
            <a:pPr marL="0" lvl="0" indent="0" algn="ctr" rtl="0">
              <a:lnSpc>
                <a:spcPct val="125000"/>
              </a:lnSpc>
              <a:spcBef>
                <a:spcPts val="0"/>
              </a:spcBef>
              <a:spcAft>
                <a:spcPts val="0"/>
              </a:spcAft>
              <a:buClr>
                <a:schemeClr val="lt1"/>
              </a:buClr>
              <a:buSzPts val="3200"/>
              <a:buNone/>
            </a:pPr>
            <a:r>
              <a:rPr lang="en-US" sz="3200" b="1" dirty="0"/>
              <a:t>Thank you for your interest!</a:t>
            </a:r>
            <a:endParaRPr dirty="0"/>
          </a:p>
          <a:p>
            <a:pPr marL="0" lvl="0" indent="0" algn="ctr" rtl="0">
              <a:lnSpc>
                <a:spcPct val="125000"/>
              </a:lnSpc>
              <a:spcBef>
                <a:spcPts val="1000"/>
              </a:spcBef>
              <a:spcAft>
                <a:spcPts val="0"/>
              </a:spcAft>
              <a:buClr>
                <a:schemeClr val="lt1"/>
              </a:buClr>
              <a:buSzPts val="3200"/>
              <a:buNone/>
            </a:pPr>
            <a:endParaRPr sz="3200" b="1" dirty="0"/>
          </a:p>
          <a:p>
            <a:pPr marL="0" lvl="0" indent="0" algn="ctr" rtl="0">
              <a:lnSpc>
                <a:spcPct val="125000"/>
              </a:lnSpc>
              <a:spcBef>
                <a:spcPts val="1000"/>
              </a:spcBef>
              <a:spcAft>
                <a:spcPts val="0"/>
              </a:spcAft>
              <a:buClr>
                <a:schemeClr val="lt1"/>
              </a:buClr>
              <a:buSzPts val="3200"/>
              <a:buNone/>
            </a:pPr>
            <a:endParaRPr sz="3200" b="1" dirty="0"/>
          </a:p>
          <a:p>
            <a:pPr marL="228600" lvl="0" indent="-50800" algn="ctr" rtl="0">
              <a:lnSpc>
                <a:spcPct val="125000"/>
              </a:lnSpc>
              <a:spcBef>
                <a:spcPts val="1000"/>
              </a:spcBef>
              <a:spcAft>
                <a:spcPts val="0"/>
              </a:spcAft>
              <a:buClr>
                <a:schemeClr val="lt1"/>
              </a:buClr>
              <a:buSzPts val="2800"/>
              <a:buNone/>
            </a:pPr>
            <a:endParaRPr dirty="0"/>
          </a:p>
          <a:p>
            <a:pPr marL="228600" lvl="0" indent="-50800" algn="ctr" rtl="0">
              <a:lnSpc>
                <a:spcPct val="125000"/>
              </a:lnSpc>
              <a:spcBef>
                <a:spcPts val="1000"/>
              </a:spcBef>
              <a:spcAft>
                <a:spcPts val="0"/>
              </a:spcAft>
              <a:buClr>
                <a:schemeClr val="lt1"/>
              </a:buClr>
              <a:buSzPts val="2800"/>
              <a:buNone/>
            </a:pPr>
            <a:endParaRPr dirty="0"/>
          </a:p>
        </p:txBody>
      </p:sp>
      <p:sp>
        <p:nvSpPr>
          <p:cNvPr id="266" name="Google Shape;266;p20"/>
          <p:cNvSpPr txBox="1"/>
          <p:nvPr/>
        </p:nvSpPr>
        <p:spPr>
          <a:xfrm>
            <a:off x="7393916" y="5806150"/>
            <a:ext cx="2501400" cy="23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900">
              <a:solidFill>
                <a:schemeClr val="lt1"/>
              </a:solidFill>
              <a:latin typeface="Avenir"/>
              <a:ea typeface="Avenir"/>
              <a:cs typeface="Avenir"/>
              <a:sym typeface="Avenir"/>
            </a:endParaRPr>
          </a:p>
        </p:txBody>
      </p:sp>
      <p:sp>
        <p:nvSpPr>
          <p:cNvPr id="268" name="Google Shape;268;p20"/>
          <p:cNvSpPr txBox="1">
            <a:spLocks noGrp="1"/>
          </p:cNvSpPr>
          <p:nvPr>
            <p:ph type="sldNum" idx="12"/>
          </p:nvPr>
        </p:nvSpPr>
        <p:spPr>
          <a:xfrm>
            <a:off x="119600" y="6356375"/>
            <a:ext cx="4023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pic>
        <p:nvPicPr>
          <p:cNvPr id="3" name="Picture 2">
            <a:extLst>
              <a:ext uri="{FF2B5EF4-FFF2-40B4-BE49-F238E27FC236}">
                <a16:creationId xmlns:a16="http://schemas.microsoft.com/office/drawing/2014/main" id="{1FEF59AC-E891-8651-C0AC-A5D1AD57FAA4}"/>
              </a:ext>
            </a:extLst>
          </p:cNvPr>
          <p:cNvPicPr>
            <a:picLocks noChangeAspect="1"/>
          </p:cNvPicPr>
          <p:nvPr/>
        </p:nvPicPr>
        <p:blipFill>
          <a:blip r:embed="rId3"/>
          <a:stretch>
            <a:fillRect/>
          </a:stretch>
        </p:blipFill>
        <p:spPr>
          <a:xfrm>
            <a:off x="3787140" y="2102715"/>
            <a:ext cx="4617720" cy="37034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e62b4b96fb_0_11"/>
          <p:cNvSpPr txBox="1">
            <a:spLocks noGrp="1"/>
          </p:cNvSpPr>
          <p:nvPr>
            <p:ph type="title"/>
          </p:nvPr>
        </p:nvSpPr>
        <p:spPr>
          <a:xfrm>
            <a:off x="762000" y="762000"/>
            <a:ext cx="10668000" cy="1524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Data Description </a:t>
            </a:r>
            <a:endParaRPr/>
          </a:p>
        </p:txBody>
      </p:sp>
      <p:sp>
        <p:nvSpPr>
          <p:cNvPr id="114" name="Google Shape;114;g2e62b4b96fb_0_11"/>
          <p:cNvSpPr txBox="1">
            <a:spLocks noGrp="1"/>
          </p:cNvSpPr>
          <p:nvPr>
            <p:ph type="body" idx="1"/>
          </p:nvPr>
        </p:nvSpPr>
        <p:spPr>
          <a:xfrm>
            <a:off x="989106" y="1930327"/>
            <a:ext cx="10213800" cy="4659300"/>
          </a:xfrm>
          <a:prstGeom prst="rect">
            <a:avLst/>
          </a:prstGeom>
          <a:solidFill>
            <a:srgbClr val="F7DBB9"/>
          </a:solid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rPr>
              <a:t>Data Obtained</a:t>
            </a:r>
            <a:endParaRPr sz="1600" b="1" u="sng" dirty="0">
              <a:solidFill>
                <a:srgbClr val="000000"/>
              </a:solidFill>
            </a:endParaRPr>
          </a:p>
          <a:p>
            <a:pPr marL="0" lvl="0" indent="0" algn="l" rtl="0">
              <a:lnSpc>
                <a:spcPct val="115000"/>
              </a:lnSpc>
              <a:spcBef>
                <a:spcPts val="1200"/>
              </a:spcBef>
              <a:spcAft>
                <a:spcPts val="0"/>
              </a:spcAft>
              <a:buClr>
                <a:schemeClr val="dk1"/>
              </a:buClr>
              <a:buSzPts val="1100"/>
              <a:buFont typeface="Arial"/>
              <a:buNone/>
            </a:pPr>
            <a:r>
              <a:rPr lang="en-US" sz="1600" dirty="0">
                <a:solidFill>
                  <a:srgbClr val="000000"/>
                </a:solidFill>
              </a:rPr>
              <a:t>List what data sets are used and where we got them from </a:t>
            </a:r>
            <a:endParaRPr sz="1600" dirty="0">
              <a:solidFill>
                <a:schemeClr val="dk1"/>
              </a:solidFill>
            </a:endParaRPr>
          </a:p>
          <a:p>
            <a:pPr marL="457200" lvl="0" indent="-330200" algn="l" rtl="0">
              <a:lnSpc>
                <a:spcPct val="115000"/>
              </a:lnSpc>
              <a:spcBef>
                <a:spcPts val="1200"/>
              </a:spcBef>
              <a:spcAft>
                <a:spcPts val="0"/>
              </a:spcAft>
              <a:buClr>
                <a:schemeClr val="dk1"/>
              </a:buClr>
              <a:buSzPts val="1600"/>
              <a:buChar char="•"/>
            </a:pPr>
            <a:r>
              <a:rPr lang="en-US" sz="1600" dirty="0">
                <a:solidFill>
                  <a:schemeClr val="dk1"/>
                </a:solidFill>
              </a:rPr>
              <a:t>Top 10 AI companies</a:t>
            </a:r>
            <a:r>
              <a:rPr lang="en-US" sz="1600" dirty="0">
                <a:solidFill>
                  <a:srgbClr val="3C78D8"/>
                </a:solidFill>
              </a:rPr>
              <a:t> </a:t>
            </a:r>
            <a:r>
              <a:rPr lang="en-US" sz="1600" u="sng" dirty="0" err="1">
                <a:solidFill>
                  <a:srgbClr val="3C78D8"/>
                </a:solidFill>
                <a:hlinkClick r:id="rId3">
                  <a:extLst>
                    <a:ext uri="{A12FA001-AC4F-418D-AE19-62706E023703}">
                      <ahyp:hlinkClr xmlns:ahyp="http://schemas.microsoft.com/office/drawing/2018/hyperlinkcolor" val="tx"/>
                    </a:ext>
                  </a:extLst>
                </a:hlinkClick>
              </a:rPr>
              <a:t>kaggle</a:t>
            </a:r>
            <a:r>
              <a:rPr lang="en-US" sz="1600" u="sng" dirty="0">
                <a:solidFill>
                  <a:srgbClr val="3C78D8"/>
                </a:solidFill>
                <a:hlinkClick r:id="rId3">
                  <a:extLst>
                    <a:ext uri="{A12FA001-AC4F-418D-AE19-62706E023703}">
                      <ahyp:hlinkClr xmlns:ahyp="http://schemas.microsoft.com/office/drawing/2018/hyperlinkcolor" val="tx"/>
                    </a:ext>
                  </a:extLst>
                </a:hlinkClick>
              </a:rPr>
              <a:t> dataset </a:t>
            </a:r>
            <a:r>
              <a:rPr lang="en-US" sz="1600" dirty="0">
                <a:solidFill>
                  <a:schemeClr val="dk1"/>
                </a:solidFill>
              </a:rPr>
              <a:t>1990 through present as selected by Forbes</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dirty="0">
                <a:solidFill>
                  <a:schemeClr val="dk1"/>
                </a:solidFill>
              </a:rPr>
              <a:t>S&amp;P 500 and Dow Jones index ETF funds gathered through </a:t>
            </a:r>
            <a:r>
              <a:rPr lang="en-US" sz="1600" u="sng" dirty="0">
                <a:solidFill>
                  <a:srgbClr val="3C78D8"/>
                </a:solidFill>
                <a:hlinkClick r:id="rId4">
                  <a:extLst>
                    <a:ext uri="{A12FA001-AC4F-418D-AE19-62706E023703}">
                      <ahyp:hlinkClr xmlns:ahyp="http://schemas.microsoft.com/office/drawing/2018/hyperlinkcolor" val="tx"/>
                    </a:ext>
                  </a:extLst>
                </a:hlinkClick>
              </a:rPr>
              <a:t>alphavantage.co</a:t>
            </a:r>
            <a:r>
              <a:rPr lang="en-US" sz="1600" dirty="0">
                <a:solidFill>
                  <a:schemeClr val="dk1"/>
                </a:solidFill>
              </a:rPr>
              <a:t> API</a:t>
            </a:r>
            <a:endParaRPr sz="16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600" b="1" u="sng" dirty="0">
                <a:solidFill>
                  <a:srgbClr val="000000"/>
                </a:solidFill>
              </a:rPr>
              <a:t>Data Details</a:t>
            </a:r>
            <a:endParaRPr sz="1600" b="1" u="sng"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Datasets contained columns: Symbol, date, open, high, low, close, volume, adjusted</a:t>
            </a:r>
            <a:endParaRPr sz="1600" dirty="0">
              <a:solidFill>
                <a:srgbClr val="000000"/>
              </a:solidFill>
            </a:endParaRPr>
          </a:p>
          <a:p>
            <a:pPr marL="0" lvl="0" indent="0" algn="l" rtl="0">
              <a:lnSpc>
                <a:spcPct val="115000"/>
              </a:lnSpc>
              <a:spcBef>
                <a:spcPts val="1200"/>
              </a:spcBef>
              <a:spcAft>
                <a:spcPts val="0"/>
              </a:spcAft>
              <a:buNone/>
            </a:pPr>
            <a:r>
              <a:rPr lang="en-US" sz="1600" b="1" u="sng" dirty="0">
                <a:solidFill>
                  <a:srgbClr val="000000"/>
                </a:solidFill>
              </a:rPr>
              <a:t>Derived Variables</a:t>
            </a:r>
            <a:endParaRPr sz="1600" b="1" u="sng"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Cleaning done on columns to align datasets, data types correction, and filtered for last 5 years</a:t>
            </a:r>
            <a:endParaRPr sz="1600"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Daily returns and cumulative returns generated as decimal</a:t>
            </a:r>
            <a:endParaRPr sz="1600"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Volatility calculated as standard deviation of returns</a:t>
            </a:r>
            <a:endParaRPr sz="1600" dirty="0">
              <a:solidFill>
                <a:srgbClr val="000000"/>
              </a:solidFill>
            </a:endParaRPr>
          </a:p>
          <a:p>
            <a:pPr marL="0" lvl="0" indent="0" algn="l" rtl="0">
              <a:lnSpc>
                <a:spcPct val="115000"/>
              </a:lnSpc>
              <a:spcBef>
                <a:spcPts val="1200"/>
              </a:spcBef>
              <a:spcAft>
                <a:spcPts val="0"/>
              </a:spcAft>
              <a:buNone/>
            </a:pPr>
            <a:r>
              <a:rPr lang="en-US" sz="1600" dirty="0">
                <a:solidFill>
                  <a:srgbClr val="000000"/>
                </a:solidFill>
              </a:rPr>
              <a:t>Data grouped by stock symbol and year</a:t>
            </a:r>
            <a:endParaRPr sz="1600" dirty="0">
              <a:solidFill>
                <a:srgbClr val="000000"/>
              </a:solidFill>
            </a:endParaRPr>
          </a:p>
          <a:p>
            <a:pPr marL="0" lvl="0" indent="0" algn="l" rtl="0">
              <a:lnSpc>
                <a:spcPct val="115000"/>
              </a:lnSpc>
              <a:spcBef>
                <a:spcPts val="1200"/>
              </a:spcBef>
              <a:spcAft>
                <a:spcPts val="1200"/>
              </a:spcAft>
              <a:buClr>
                <a:schemeClr val="dk1"/>
              </a:buClr>
              <a:buSzPts val="1100"/>
              <a:buFont typeface="Arial"/>
              <a:buNone/>
            </a:pPr>
            <a:endParaRPr sz="1600" dirty="0">
              <a:solidFill>
                <a:srgbClr val="D1D2D3"/>
              </a:solidFill>
              <a:highlight>
                <a:srgbClr val="1A1D21"/>
              </a:highlight>
              <a:latin typeface="Arial"/>
              <a:ea typeface="Arial"/>
              <a:cs typeface="Arial"/>
              <a:sym typeface="Arial"/>
            </a:endParaRPr>
          </a:p>
        </p:txBody>
      </p:sp>
      <p:sp>
        <p:nvSpPr>
          <p:cNvPr id="115" name="Google Shape;115;g2e62b4b96fb_0_11"/>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e5b37fad8a_2_1"/>
          <p:cNvSpPr txBox="1">
            <a:spLocks noGrp="1"/>
          </p:cNvSpPr>
          <p:nvPr>
            <p:ph type="title"/>
          </p:nvPr>
        </p:nvSpPr>
        <p:spPr>
          <a:xfrm>
            <a:off x="419450" y="468400"/>
            <a:ext cx="113355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b="1"/>
              <a:t>Stock Performance Analysis </a:t>
            </a:r>
            <a:endParaRPr/>
          </a:p>
        </p:txBody>
      </p:sp>
      <p:sp>
        <p:nvSpPr>
          <p:cNvPr id="121" name="Google Shape;121;g2e5b37fad8a_2_1"/>
          <p:cNvSpPr txBox="1">
            <a:spLocks noGrp="1"/>
          </p:cNvSpPr>
          <p:nvPr>
            <p:ph type="body" idx="1"/>
          </p:nvPr>
        </p:nvSpPr>
        <p:spPr>
          <a:xfrm>
            <a:off x="419450" y="1151200"/>
            <a:ext cx="11266500" cy="5402700"/>
          </a:xfrm>
          <a:prstGeom prst="rect">
            <a:avLst/>
          </a:prstGeom>
          <a:solidFill>
            <a:srgbClr val="F7DBB9"/>
          </a:solid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2000">
                <a:solidFill>
                  <a:schemeClr val="dk1"/>
                </a:solidFill>
              </a:rPr>
              <a:t>Analyzing stock performance involves multiple factors. In this project, we used a simplified approach based on parameters such as average stock prices, daily and cumulative returns, and volatility.</a:t>
            </a:r>
            <a:endParaRPr sz="2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rPr>
              <a:t>Basics:</a:t>
            </a:r>
            <a:endParaRPr sz="2000" b="1">
              <a:solidFill>
                <a:schemeClr val="dk1"/>
              </a:solidFill>
            </a:endParaRPr>
          </a:p>
          <a:p>
            <a:pPr marL="457200" lvl="0" indent="-355600" algn="l" rtl="0">
              <a:lnSpc>
                <a:spcPct val="115000"/>
              </a:lnSpc>
              <a:spcBef>
                <a:spcPts val="1200"/>
              </a:spcBef>
              <a:spcAft>
                <a:spcPts val="0"/>
              </a:spcAft>
              <a:buClr>
                <a:schemeClr val="dk1"/>
              </a:buClr>
              <a:buSzPts val="2000"/>
              <a:buChar char="●"/>
            </a:pPr>
            <a:r>
              <a:rPr lang="en-US" sz="2000" b="1">
                <a:solidFill>
                  <a:schemeClr val="dk1"/>
                </a:solidFill>
              </a:rPr>
              <a:t>Daily and Cumulative Returns</a:t>
            </a:r>
            <a:r>
              <a:rPr lang="en-US" sz="2000">
                <a:solidFill>
                  <a:schemeClr val="dk1"/>
                </a:solidFill>
              </a:rPr>
              <a:t>: Indicators of a stock's performance over specific periods.</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US" sz="2000" b="1">
                <a:solidFill>
                  <a:schemeClr val="dk1"/>
                </a:solidFill>
              </a:rPr>
              <a:t>Volatility (Standard Deviation)</a:t>
            </a:r>
            <a:r>
              <a:rPr lang="en-US" sz="2000">
                <a:solidFill>
                  <a:schemeClr val="dk1"/>
                </a:solidFill>
              </a:rPr>
              <a:t>: Measures stock risk. Higher deviation indicates higher risk.</a:t>
            </a:r>
            <a:endParaRPr sz="20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rPr>
              <a:t>Risk Levels Based on Standard Deviation (STD):</a:t>
            </a:r>
            <a:endParaRPr sz="2000" b="1">
              <a:solidFill>
                <a:schemeClr val="dk1"/>
              </a:solidFill>
            </a:endParaRPr>
          </a:p>
          <a:p>
            <a:pPr marL="457200" lvl="0" indent="-355600" algn="l" rtl="0">
              <a:lnSpc>
                <a:spcPct val="115000"/>
              </a:lnSpc>
              <a:spcBef>
                <a:spcPts val="1200"/>
              </a:spcBef>
              <a:spcAft>
                <a:spcPts val="0"/>
              </a:spcAft>
              <a:buClr>
                <a:schemeClr val="dk1"/>
              </a:buClr>
              <a:buSzPts val="2000"/>
              <a:buFont typeface="Avenir"/>
              <a:buChar char="●"/>
            </a:pPr>
            <a:r>
              <a:rPr lang="en-US" sz="2000">
                <a:solidFill>
                  <a:schemeClr val="dk1"/>
                </a:solidFill>
              </a:rPr>
              <a:t>Low risk: &lt; 10% STD</a:t>
            </a:r>
            <a:endParaRPr sz="2000">
              <a:solidFill>
                <a:schemeClr val="dk1"/>
              </a:solidFill>
            </a:endParaRPr>
          </a:p>
          <a:p>
            <a:pPr marL="457200" lvl="0" indent="-355600" algn="l" rtl="0">
              <a:lnSpc>
                <a:spcPct val="115000"/>
              </a:lnSpc>
              <a:spcBef>
                <a:spcPts val="0"/>
              </a:spcBef>
              <a:spcAft>
                <a:spcPts val="0"/>
              </a:spcAft>
              <a:buClr>
                <a:schemeClr val="dk1"/>
              </a:buClr>
              <a:buSzPts val="2000"/>
              <a:buFont typeface="Avenir"/>
              <a:buChar char="●"/>
            </a:pPr>
            <a:r>
              <a:rPr lang="en-US" sz="2000">
                <a:solidFill>
                  <a:schemeClr val="dk1"/>
                </a:solidFill>
              </a:rPr>
              <a:t>Medium risk: 10% ≤ STD &lt; 20%</a:t>
            </a:r>
            <a:endParaRPr sz="2000">
              <a:solidFill>
                <a:schemeClr val="dk1"/>
              </a:solidFill>
            </a:endParaRPr>
          </a:p>
          <a:p>
            <a:pPr marL="457200" lvl="0" indent="-355600" algn="l" rtl="0">
              <a:lnSpc>
                <a:spcPct val="115000"/>
              </a:lnSpc>
              <a:spcBef>
                <a:spcPts val="0"/>
              </a:spcBef>
              <a:spcAft>
                <a:spcPts val="0"/>
              </a:spcAft>
              <a:buClr>
                <a:schemeClr val="dk1"/>
              </a:buClr>
              <a:buSzPts val="2000"/>
              <a:buFont typeface="Avenir"/>
              <a:buChar char="●"/>
            </a:pPr>
            <a:r>
              <a:rPr lang="en-US" sz="2000">
                <a:solidFill>
                  <a:schemeClr val="dk1"/>
                </a:solidFill>
              </a:rPr>
              <a:t>High risk: ≥ 20% STD</a:t>
            </a:r>
            <a:endParaRPr sz="2000">
              <a:solidFill>
                <a:schemeClr val="dk1"/>
              </a:solidFill>
            </a:endParaRPr>
          </a:p>
          <a:p>
            <a:pPr marL="0" lvl="0" indent="0" algn="l" rtl="0">
              <a:spcBef>
                <a:spcPts val="1200"/>
              </a:spcBef>
              <a:spcAft>
                <a:spcPts val="0"/>
              </a:spcAft>
              <a:buNone/>
            </a:pPr>
            <a:r>
              <a:rPr lang="en-US" sz="2000">
                <a:solidFill>
                  <a:schemeClr val="dk1"/>
                </a:solidFill>
              </a:rPr>
              <a:t>Now, let's move on to the graphs that illustrate these concepts in the context of our analysis.</a:t>
            </a:r>
            <a:endParaRPr sz="2000">
              <a:solidFill>
                <a:schemeClr val="dk1"/>
              </a:solidFill>
            </a:endParaRPr>
          </a:p>
          <a:p>
            <a:pPr marL="228600" lvl="0" indent="0" algn="l" rtl="0">
              <a:lnSpc>
                <a:spcPct val="125000"/>
              </a:lnSpc>
              <a:spcBef>
                <a:spcPts val="1000"/>
              </a:spcBef>
              <a:spcAft>
                <a:spcPts val="0"/>
              </a:spcAft>
              <a:buNone/>
            </a:pPr>
            <a:endParaRPr/>
          </a:p>
        </p:txBody>
      </p:sp>
      <p:sp>
        <p:nvSpPr>
          <p:cNvPr id="122" name="Google Shape;122;g2e5b37fad8a_2_1"/>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23" name="Google Shape;123;g2e5b37fad8a_2_1"/>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e5b37fad8a_2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29" name="Google Shape;129;g2e5b37fad8a_2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30" name="Google Shape;130;g2e5b37fad8a_2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31" name="Google Shape;131;g2e5b37fad8a_2_9"/>
          <p:cNvSpPr txBox="1"/>
          <p:nvPr/>
        </p:nvSpPr>
        <p:spPr>
          <a:xfrm>
            <a:off x="1408176" y="45100"/>
            <a:ext cx="9262872" cy="67320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2400" dirty="0">
                <a:solidFill>
                  <a:schemeClr val="dk1"/>
                </a:solidFill>
                <a:latin typeface="Avenir"/>
                <a:ea typeface="Avenir"/>
                <a:cs typeface="Avenir"/>
                <a:sym typeface="Avenir"/>
              </a:rPr>
              <a:t>This bar graph on the next slide shows an average cumulative return of each stock during 2019-2024. </a:t>
            </a:r>
          </a:p>
          <a:p>
            <a:pPr marL="0" lvl="0" indent="0" algn="ctr" rtl="0">
              <a:lnSpc>
                <a:spcPct val="150000"/>
              </a:lnSpc>
              <a:spcBef>
                <a:spcPts val="0"/>
              </a:spcBef>
              <a:spcAft>
                <a:spcPts val="0"/>
              </a:spcAft>
              <a:buNone/>
            </a:pPr>
            <a:endParaRPr lang="en-US" sz="2400" dirty="0">
              <a:solidFill>
                <a:schemeClr val="dk1"/>
              </a:solidFill>
              <a:latin typeface="Avenir"/>
              <a:ea typeface="Avenir"/>
              <a:cs typeface="Avenir"/>
              <a:sym typeface="Avenir"/>
            </a:endParaRPr>
          </a:p>
          <a:p>
            <a:pPr marL="0" lvl="0" indent="0" algn="ctr" rtl="0">
              <a:lnSpc>
                <a:spcPct val="150000"/>
              </a:lnSpc>
              <a:spcBef>
                <a:spcPts val="0"/>
              </a:spcBef>
              <a:spcAft>
                <a:spcPts val="0"/>
              </a:spcAft>
              <a:buNone/>
            </a:pPr>
            <a:r>
              <a:rPr lang="en-US" sz="2400" dirty="0">
                <a:solidFill>
                  <a:schemeClr val="dk1"/>
                </a:solidFill>
                <a:latin typeface="Avenir"/>
                <a:ea typeface="Avenir"/>
                <a:cs typeface="Avenir"/>
                <a:sym typeface="Avenir"/>
              </a:rPr>
              <a:t>It indicate that some AI companies outperformed S&amp;P 500 and Dow Jones, while others under performed. </a:t>
            </a:r>
            <a:endParaRPr sz="2000" dirty="0">
              <a:solidFill>
                <a:schemeClr val="dk1"/>
              </a:solidFill>
              <a:latin typeface="Avenir"/>
              <a:ea typeface="Avenir"/>
              <a:cs typeface="Avenir"/>
              <a:sym typeface="Avenir"/>
            </a:endParaRPr>
          </a:p>
        </p:txBody>
      </p:sp>
      <p:sp>
        <p:nvSpPr>
          <p:cNvPr id="133" name="Google Shape;133;g2e5b37fad8a_2_9"/>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e5b37fad8a_2_9"/>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29" name="Google Shape;129;g2e5b37fad8a_2_9"/>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30" name="Google Shape;130;g2e5b37fad8a_2_9"/>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31" name="Google Shape;131;g2e5b37fad8a_2_9"/>
          <p:cNvSpPr txBox="1"/>
          <p:nvPr/>
        </p:nvSpPr>
        <p:spPr>
          <a:xfrm>
            <a:off x="73400" y="45100"/>
            <a:ext cx="831850" cy="6732000"/>
          </a:xfrm>
          <a:prstGeom prst="rect">
            <a:avLst/>
          </a:prstGeom>
          <a:solidFill>
            <a:srgbClr val="F7DBB9"/>
          </a:solid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2000" dirty="0">
              <a:solidFill>
                <a:schemeClr val="dk1"/>
              </a:solidFill>
              <a:latin typeface="Avenir"/>
              <a:ea typeface="Avenir"/>
              <a:cs typeface="Avenir"/>
              <a:sym typeface="Avenir"/>
            </a:endParaRPr>
          </a:p>
        </p:txBody>
      </p:sp>
      <p:pic>
        <p:nvPicPr>
          <p:cNvPr id="132" name="Google Shape;132;g2e5b37fad8a_2_9"/>
          <p:cNvPicPr preferRelativeResize="0"/>
          <p:nvPr/>
        </p:nvPicPr>
        <p:blipFill>
          <a:blip r:embed="rId3">
            <a:alphaModFix/>
          </a:blip>
          <a:stretch>
            <a:fillRect/>
          </a:stretch>
        </p:blipFill>
        <p:spPr>
          <a:xfrm>
            <a:off x="436950" y="119063"/>
            <a:ext cx="11555825" cy="6619875"/>
          </a:xfrm>
          <a:prstGeom prst="rect">
            <a:avLst/>
          </a:prstGeom>
          <a:noFill/>
          <a:ln>
            <a:noFill/>
          </a:ln>
        </p:spPr>
      </p:pic>
      <p:sp>
        <p:nvSpPr>
          <p:cNvPr id="133" name="Google Shape;133;g2e5b37fad8a_2_9"/>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188398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e66350fd99_24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39" name="Google Shape;139;g2e66350fd99_24_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40" name="Google Shape;140;g2e66350fd99_24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42" name="Google Shape;142;g2e66350fd99_24_0"/>
          <p:cNvSpPr txBox="1"/>
          <p:nvPr/>
        </p:nvSpPr>
        <p:spPr>
          <a:xfrm>
            <a:off x="1115568" y="128016"/>
            <a:ext cx="10040112" cy="6604134"/>
          </a:xfrm>
          <a:prstGeom prst="rect">
            <a:avLst/>
          </a:prstGeom>
          <a:solidFill>
            <a:srgbClr val="F7DBB9"/>
          </a:solidFill>
          <a:ln>
            <a:noFill/>
          </a:ln>
        </p:spPr>
        <p:txBody>
          <a:bodyPr spcFirstLastPara="1" wrap="square" lIns="91425" tIns="91425" rIns="91425" bIns="91425" anchor="ctr" anchorCtr="0">
            <a:noAutofit/>
          </a:bodyPr>
          <a:lstStyle/>
          <a:p>
            <a:pPr marL="342900" lvl="0" indent="-342900" rtl="0">
              <a:spcBef>
                <a:spcPts val="0"/>
              </a:spcBef>
              <a:spcAft>
                <a:spcPts val="0"/>
              </a:spcAft>
              <a:buFont typeface="Arial" panose="020B0604020202020204" pitchFamily="34" charset="0"/>
              <a:buChar char="•"/>
            </a:pPr>
            <a:r>
              <a:rPr lang="en-US" sz="2400" dirty="0">
                <a:solidFill>
                  <a:schemeClr val="dk1"/>
                </a:solidFill>
                <a:latin typeface="Avenir"/>
                <a:ea typeface="Avenir"/>
                <a:cs typeface="Avenir"/>
                <a:sym typeface="Avenir"/>
              </a:rPr>
              <a:t>The graph on the next slide compares cumulative returns of S&amp;P 500 and Dow Jones to the average of the analyzed AI companies.</a:t>
            </a:r>
          </a:p>
          <a:p>
            <a:pPr marL="342900" lvl="0" indent="-342900" rtl="0">
              <a:spcBef>
                <a:spcPts val="0"/>
              </a:spcBef>
              <a:spcAft>
                <a:spcPts val="0"/>
              </a:spcAft>
              <a:buFont typeface="Arial" panose="020B0604020202020204" pitchFamily="34" charset="0"/>
              <a:buChar char="•"/>
            </a:pPr>
            <a:endParaRPr lang="en-US" sz="2400" dirty="0">
              <a:solidFill>
                <a:schemeClr val="dk1"/>
              </a:solidFill>
              <a:latin typeface="Avenir"/>
              <a:ea typeface="Avenir"/>
              <a:cs typeface="Avenir"/>
              <a:sym typeface="Avenir"/>
            </a:endParaRPr>
          </a:p>
          <a:p>
            <a:pPr marL="342900" lvl="0" indent="-342900" rtl="0">
              <a:spcBef>
                <a:spcPts val="0"/>
              </a:spcBef>
              <a:spcAft>
                <a:spcPts val="0"/>
              </a:spcAft>
              <a:buFont typeface="Arial" panose="020B0604020202020204" pitchFamily="34" charset="0"/>
              <a:buChar char="•"/>
            </a:pPr>
            <a:r>
              <a:rPr lang="en-US" sz="2400" dirty="0">
                <a:solidFill>
                  <a:schemeClr val="dk1"/>
                </a:solidFill>
                <a:latin typeface="Avenir"/>
                <a:ea typeface="Avenir"/>
                <a:cs typeface="Avenir"/>
                <a:sym typeface="Avenir"/>
              </a:rPr>
              <a:t>It shows that on average, the stocks of AI companies did not overperformed S&amp;P 500 and Dow Jones.</a:t>
            </a:r>
            <a:endParaRPr sz="2400" dirty="0">
              <a:solidFill>
                <a:schemeClr val="dk1"/>
              </a:solidFill>
              <a:latin typeface="Avenir"/>
              <a:ea typeface="Avenir"/>
              <a:cs typeface="Avenir"/>
              <a:sym typeface="Avenir"/>
            </a:endParaRPr>
          </a:p>
          <a:p>
            <a:pPr marL="342900" lvl="0" indent="-342900" rtl="0">
              <a:spcBef>
                <a:spcPts val="0"/>
              </a:spcBef>
              <a:spcAft>
                <a:spcPts val="0"/>
              </a:spcAft>
              <a:buFont typeface="Arial" panose="020B0604020202020204" pitchFamily="34" charset="0"/>
              <a:buChar char="•"/>
            </a:pPr>
            <a:endParaRPr sz="2400" dirty="0">
              <a:solidFill>
                <a:schemeClr val="dk1"/>
              </a:solidFill>
              <a:latin typeface="Avenir"/>
              <a:ea typeface="Avenir"/>
              <a:cs typeface="Avenir"/>
              <a:sym typeface="Avenir"/>
            </a:endParaRPr>
          </a:p>
          <a:p>
            <a:pPr marL="342900" lvl="0" indent="-342900" rtl="0">
              <a:spcBef>
                <a:spcPts val="0"/>
              </a:spcBef>
              <a:spcAft>
                <a:spcPts val="0"/>
              </a:spcAft>
              <a:buFont typeface="Arial" panose="020B0604020202020204" pitchFamily="34" charset="0"/>
              <a:buChar char="•"/>
            </a:pPr>
            <a:r>
              <a:rPr lang="en-US" sz="2400" dirty="0">
                <a:solidFill>
                  <a:schemeClr val="dk1"/>
                </a:solidFill>
                <a:latin typeface="Avenir"/>
                <a:ea typeface="Avenir"/>
                <a:cs typeface="Avenir"/>
                <a:sym typeface="Avenir"/>
              </a:rPr>
              <a:t> We will examine statistical testing in more details in the later slides.</a:t>
            </a:r>
            <a:endParaRPr sz="2400" dirty="0">
              <a:solidFill>
                <a:schemeClr val="dk1"/>
              </a:solidFill>
              <a:latin typeface="Avenir"/>
              <a:ea typeface="Avenir"/>
              <a:cs typeface="Avenir"/>
              <a:sym typeface="Avenir"/>
            </a:endParaRPr>
          </a:p>
        </p:txBody>
      </p:sp>
      <p:sp>
        <p:nvSpPr>
          <p:cNvPr id="143" name="Google Shape;143;g2e66350fd99_24_0"/>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e66350fd99_24_0"/>
          <p:cNvSpPr txBox="1">
            <a:spLocks noGrp="1"/>
          </p:cNvSpPr>
          <p:nvPr>
            <p:ph type="title"/>
          </p:nvPr>
        </p:nvSpPr>
        <p:spPr>
          <a:xfrm>
            <a:off x="905250" y="468400"/>
            <a:ext cx="10849800" cy="682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endParaRPr/>
          </a:p>
        </p:txBody>
      </p:sp>
      <p:sp>
        <p:nvSpPr>
          <p:cNvPr id="139" name="Google Shape;139;g2e66350fd99_24_0"/>
          <p:cNvSpPr txBox="1">
            <a:spLocks noGrp="1"/>
          </p:cNvSpPr>
          <p:nvPr>
            <p:ph type="body" idx="1"/>
          </p:nvPr>
        </p:nvSpPr>
        <p:spPr>
          <a:xfrm>
            <a:off x="73400" y="63000"/>
            <a:ext cx="12192000" cy="6732000"/>
          </a:xfrm>
          <a:prstGeom prst="rect">
            <a:avLst/>
          </a:prstGeom>
          <a:solidFill>
            <a:srgbClr val="F7DBB9"/>
          </a:solidFill>
          <a:ln>
            <a:noFill/>
          </a:ln>
        </p:spPr>
        <p:txBody>
          <a:bodyPr spcFirstLastPara="1" wrap="square" lIns="91425" tIns="45700" rIns="91425" bIns="45700" anchor="t" anchorCtr="0">
            <a:normAutofit/>
          </a:bodyPr>
          <a:lstStyle/>
          <a:p>
            <a:pPr marL="228600" lvl="0" indent="0" algn="l" rtl="0">
              <a:lnSpc>
                <a:spcPct val="125000"/>
              </a:lnSpc>
              <a:spcBef>
                <a:spcPts val="1000"/>
              </a:spcBef>
              <a:spcAft>
                <a:spcPts val="0"/>
              </a:spcAft>
              <a:buNone/>
            </a:pPr>
            <a:endParaRPr sz="3400" b="1">
              <a:solidFill>
                <a:schemeClr val="dk1"/>
              </a:solidFill>
            </a:endParaRPr>
          </a:p>
          <a:p>
            <a:pPr marL="228600" lvl="0" indent="0" algn="l" rtl="0">
              <a:lnSpc>
                <a:spcPct val="125000"/>
              </a:lnSpc>
              <a:spcBef>
                <a:spcPts val="1000"/>
              </a:spcBef>
              <a:spcAft>
                <a:spcPts val="0"/>
              </a:spcAft>
              <a:buNone/>
            </a:pPr>
            <a:endParaRPr>
              <a:solidFill>
                <a:schemeClr val="dk1"/>
              </a:solidFill>
            </a:endParaRPr>
          </a:p>
          <a:p>
            <a:pPr marL="228600" lvl="0" indent="0" algn="l" rtl="0">
              <a:lnSpc>
                <a:spcPct val="125000"/>
              </a:lnSpc>
              <a:spcBef>
                <a:spcPts val="1000"/>
              </a:spcBef>
              <a:spcAft>
                <a:spcPts val="0"/>
              </a:spcAft>
              <a:buNone/>
            </a:pPr>
            <a:endParaRPr/>
          </a:p>
        </p:txBody>
      </p:sp>
      <p:sp>
        <p:nvSpPr>
          <p:cNvPr id="140" name="Google Shape;140;g2e66350fd99_24_0"/>
          <p:cNvSpPr/>
          <p:nvPr/>
        </p:nvSpPr>
        <p:spPr>
          <a:xfrm>
            <a:off x="0" y="0"/>
            <a:ext cx="12192000" cy="0"/>
          </a:xfrm>
          <a:prstGeom prst="rect">
            <a:avLst/>
          </a:prstGeom>
          <a:noFill/>
          <a:ln>
            <a:noFill/>
          </a:ln>
        </p:spPr>
        <p:txBody>
          <a:bodyPr spcFirstLastPara="1" wrap="square" lIns="91425" tIns="45700" rIns="91425" bIns="45700" anchor="ctr" anchorCtr="0">
            <a:noAutofit/>
          </a:bodyPr>
          <a:lstStyle/>
          <a:p>
            <a:pPr marL="0" marR="0" lvl="0" indent="-114300" algn="l" rtl="0">
              <a:lnSpc>
                <a:spcPct val="100000"/>
              </a:lnSpc>
              <a:spcBef>
                <a:spcPts val="0"/>
              </a:spcBef>
              <a:spcAft>
                <a:spcPts val="0"/>
              </a:spcAft>
              <a:buClr>
                <a:schemeClr val="lt1"/>
              </a:buClr>
              <a:buSzPts val="1800"/>
              <a:buFont typeface="Arial"/>
              <a:buChar char="•"/>
            </a:pPr>
            <a:r>
              <a:rPr lang="en-US" sz="1800" b="0" i="0" u="none" strike="noStrike" cap="none">
                <a:solidFill>
                  <a:schemeClr val="lt1"/>
                </a:solidFill>
                <a:latin typeface="Arial"/>
                <a:ea typeface="Arial"/>
                <a:cs typeface="Arial"/>
                <a:sym typeface="Arial"/>
              </a:rPr>
              <a:t>Daily Return=Closing Price YesterdayClosing Price Today−Closing Price Yesterday​</a:t>
            </a:r>
            <a:endParaRPr/>
          </a:p>
          <a:p>
            <a:pPr marL="0" marR="0" lvl="0" indent="0" algn="l" rtl="0">
              <a:lnSpc>
                <a:spcPct val="100000"/>
              </a:lnSpc>
              <a:spcBef>
                <a:spcPts val="0"/>
              </a:spcBef>
              <a:spcAft>
                <a:spcPts val="0"/>
              </a:spcAft>
              <a:buClr>
                <a:schemeClr val="lt1"/>
              </a:buClr>
              <a:buSzPts val="1800"/>
              <a:buFont typeface="Avenir"/>
              <a:buNone/>
            </a:pPr>
            <a:endParaRPr sz="1800" b="0" i="0" u="none" strike="noStrike" cap="none">
              <a:solidFill>
                <a:schemeClr val="lt1"/>
              </a:solidFill>
              <a:latin typeface="Arial"/>
              <a:ea typeface="Arial"/>
              <a:cs typeface="Arial"/>
              <a:sym typeface="Arial"/>
            </a:endParaRPr>
          </a:p>
        </p:txBody>
      </p:sp>
      <p:sp>
        <p:nvSpPr>
          <p:cNvPr id="143" name="Google Shape;143;g2e66350fd99_24_0"/>
          <p:cNvSpPr txBox="1">
            <a:spLocks noGrp="1"/>
          </p:cNvSpPr>
          <p:nvPr>
            <p:ph type="sldNum" idx="12"/>
          </p:nvPr>
        </p:nvSpPr>
        <p:spPr>
          <a:xfrm>
            <a:off x="119600" y="6356363"/>
            <a:ext cx="341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3" name="Picture 2">
            <a:extLst>
              <a:ext uri="{FF2B5EF4-FFF2-40B4-BE49-F238E27FC236}">
                <a16:creationId xmlns:a16="http://schemas.microsoft.com/office/drawing/2014/main" id="{EA5488C5-EDFF-422A-D2F9-742F1677C586}"/>
              </a:ext>
            </a:extLst>
          </p:cNvPr>
          <p:cNvPicPr>
            <a:picLocks noChangeAspect="1"/>
          </p:cNvPicPr>
          <p:nvPr/>
        </p:nvPicPr>
        <p:blipFill>
          <a:blip r:embed="rId3"/>
          <a:stretch>
            <a:fillRect/>
          </a:stretch>
        </p:blipFill>
        <p:spPr>
          <a:xfrm>
            <a:off x="460999" y="246888"/>
            <a:ext cx="11611401" cy="6497076"/>
          </a:xfrm>
          <a:prstGeom prst="rect">
            <a:avLst/>
          </a:prstGeom>
        </p:spPr>
      </p:pic>
    </p:spTree>
    <p:extLst>
      <p:ext uri="{BB962C8B-B14F-4D97-AF65-F5344CB8AC3E}">
        <p14:creationId xmlns:p14="http://schemas.microsoft.com/office/powerpoint/2010/main" val="2018411104"/>
      </p:ext>
    </p:extLst>
  </p:cSld>
  <p:clrMapOvr>
    <a:masterClrMapping/>
  </p:clrMapOvr>
</p:sld>
</file>

<file path=ppt/theme/theme1.xml><?xml version="1.0" encoding="utf-8"?>
<a:theme xmlns:a="http://schemas.openxmlformats.org/drawingml/2006/main" name="PebbleVTI">
  <a:themeElements>
    <a:clrScheme name="Blush 3">
      <a:dk1>
        <a:srgbClr val="000000"/>
      </a:dk1>
      <a:lt1>
        <a:srgbClr val="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2041</Words>
  <Application>Microsoft Office PowerPoint</Application>
  <PresentationFormat>Widescreen</PresentationFormat>
  <Paragraphs>235</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Avenir</vt:lpstr>
      <vt:lpstr>PebbleVTI</vt:lpstr>
      <vt:lpstr>Tech Giants Face-Off:   AI Companies vs.  S&amp;P 500 and Dow Jones</vt:lpstr>
      <vt:lpstr>Objective</vt:lpstr>
      <vt:lpstr>Hypothesis: Question, Null, &amp; Alt </vt:lpstr>
      <vt:lpstr>Data Description </vt:lpstr>
      <vt:lpstr>Stock Performance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 Test #1: Repeated Measures Anova </vt:lpstr>
      <vt:lpstr>Statistical Test #2: Post-hoc Pairwise T-Tests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Data Limitations </vt:lpstr>
      <vt:lpstr>Q&amp;A</vt:lpstr>
      <vt:lpstr>Thank you, all for listening and a special thank you to our team, for the great collaboration!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Sabrina Linden</dc:creator>
  <cp:lastModifiedBy>Sabrina Linden</cp:lastModifiedBy>
  <cp:revision>1</cp:revision>
  <dcterms:created xsi:type="dcterms:W3CDTF">2024-06-06T17:33:11Z</dcterms:created>
  <dcterms:modified xsi:type="dcterms:W3CDTF">2024-07-11T08:11:26Z</dcterms:modified>
</cp:coreProperties>
</file>