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at75JKQBK3Ei7/OtG0sZsKQBa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C0980-1806-4730-B6C7-6712360F43D6}" v="6" dt="2024-07-19T07:48:17.864"/>
  </p1510:revLst>
</p1510:revInfo>
</file>

<file path=ppt/tableStyles.xml><?xml version="1.0" encoding="utf-8"?>
<a:tblStyleLst xmlns:a="http://schemas.openxmlformats.org/drawingml/2006/main" def="{BA8FE06A-5868-468F-BDCE-4270FCA0F0C2}">
  <a:tblStyle styleId="{BA8FE06A-5868-468F-BDCE-4270FCA0F0C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inden" userId="4141cdfdf4223e57" providerId="LiveId" clId="{A2DBCA16-B5D3-44CA-814D-908B49187BB2}"/>
    <pc:docChg chg="undo custSel modSld">
      <pc:chgData name="Sabrina Linden" userId="4141cdfdf4223e57" providerId="LiveId" clId="{A2DBCA16-B5D3-44CA-814D-908B49187BB2}" dt="2024-07-11T20:46:24.464" v="8" actId="20577"/>
      <pc:docMkLst>
        <pc:docMk/>
      </pc:docMkLst>
      <pc:sldChg chg="modSp mod">
        <pc:chgData name="Sabrina Linden" userId="4141cdfdf4223e57" providerId="LiveId" clId="{A2DBCA16-B5D3-44CA-814D-908B49187BB2}" dt="2024-07-11T20:45:13.135" v="1" actId="1076"/>
        <pc:sldMkLst>
          <pc:docMk/>
          <pc:sldMk cId="0" sldId="260"/>
        </pc:sldMkLst>
        <pc:spChg chg="mod">
          <ac:chgData name="Sabrina Linden" userId="4141cdfdf4223e57" providerId="LiveId" clId="{A2DBCA16-B5D3-44CA-814D-908B49187BB2}" dt="2024-07-11T20:45:13.135" v="1" actId="1076"/>
          <ac:spMkLst>
            <pc:docMk/>
            <pc:sldMk cId="0" sldId="260"/>
            <ac:spMk id="120" creationId="{00000000-0000-0000-0000-000000000000}"/>
          </ac:spMkLst>
        </pc:spChg>
      </pc:sldChg>
      <pc:sldChg chg="modNotesTx">
        <pc:chgData name="Sabrina Linden" userId="4141cdfdf4223e57" providerId="LiveId" clId="{A2DBCA16-B5D3-44CA-814D-908B49187BB2}" dt="2024-07-11T20:46:24.464" v="8" actId="20577"/>
        <pc:sldMkLst>
          <pc:docMk/>
          <pc:sldMk cId="0" sldId="271"/>
        </pc:sldMkLst>
      </pc:sldChg>
    </pc:docChg>
  </pc:docChgLst>
  <pc:docChgLst>
    <pc:chgData name="Sabrina Linden" userId="4141cdfdf4223e57" providerId="LiveId" clId="{355C0980-1806-4730-B6C7-6712360F43D6}"/>
    <pc:docChg chg="undo custSel addSld delSld modSld">
      <pc:chgData name="Sabrina Linden" userId="4141cdfdf4223e57" providerId="LiveId" clId="{355C0980-1806-4730-B6C7-6712360F43D6}" dt="2024-07-19T07:48:21.488" v="125" actId="1076"/>
      <pc:docMkLst>
        <pc:docMk/>
      </pc:docMkLst>
      <pc:sldChg chg="addSp delSp modSp add del mod">
        <pc:chgData name="Sabrina Linden" userId="4141cdfdf4223e57" providerId="LiveId" clId="{355C0980-1806-4730-B6C7-6712360F43D6}" dt="2024-07-19T07:05:02.787" v="6" actId="14100"/>
        <pc:sldMkLst>
          <pc:docMk/>
          <pc:sldMk cId="0" sldId="262"/>
        </pc:sldMkLst>
        <pc:picChg chg="add mod">
          <ac:chgData name="Sabrina Linden" userId="4141cdfdf4223e57" providerId="LiveId" clId="{355C0980-1806-4730-B6C7-6712360F43D6}" dt="2024-07-19T07:05:02.787" v="6" actId="14100"/>
          <ac:picMkLst>
            <pc:docMk/>
            <pc:sldMk cId="0" sldId="262"/>
            <ac:picMk id="3" creationId="{95471760-0B58-EE18-4A35-316B58D78923}"/>
          </ac:picMkLst>
        </pc:picChg>
        <pc:picChg chg="del">
          <ac:chgData name="Sabrina Linden" userId="4141cdfdf4223e57" providerId="LiveId" clId="{355C0980-1806-4730-B6C7-6712360F43D6}" dt="2024-07-19T07:04:37.293" v="2" actId="478"/>
          <ac:picMkLst>
            <pc:docMk/>
            <pc:sldMk cId="0" sldId="262"/>
            <ac:picMk id="141" creationId="{00000000-0000-0000-0000-000000000000}"/>
          </ac:picMkLst>
        </pc:picChg>
      </pc:sldChg>
      <pc:sldChg chg="addSp delSp modSp mod">
        <pc:chgData name="Sabrina Linden" userId="4141cdfdf4223e57" providerId="LiveId" clId="{355C0980-1806-4730-B6C7-6712360F43D6}" dt="2024-07-19T07:48:21.488" v="125" actId="1076"/>
        <pc:sldMkLst>
          <pc:docMk/>
          <pc:sldMk cId="0" sldId="263"/>
        </pc:sldMkLst>
        <pc:spChg chg="add del mod">
          <ac:chgData name="Sabrina Linden" userId="4141cdfdf4223e57" providerId="LiveId" clId="{355C0980-1806-4730-B6C7-6712360F43D6}" dt="2024-07-19T07:47:47.186" v="120" actId="478"/>
          <ac:spMkLst>
            <pc:docMk/>
            <pc:sldMk cId="0" sldId="263"/>
            <ac:spMk id="4" creationId="{6F7662D2-7FE8-72F7-683B-604742F6E3AB}"/>
          </ac:spMkLst>
        </pc:spChg>
        <pc:spChg chg="add mod">
          <ac:chgData name="Sabrina Linden" userId="4141cdfdf4223e57" providerId="LiveId" clId="{355C0980-1806-4730-B6C7-6712360F43D6}" dt="2024-07-19T07:48:21.488" v="125" actId="1076"/>
          <ac:spMkLst>
            <pc:docMk/>
            <pc:sldMk cId="0" sldId="263"/>
            <ac:spMk id="7" creationId="{FEBC5C18-4D9A-B52C-840F-4F85228C115B}"/>
          </ac:spMkLst>
        </pc:spChg>
        <pc:picChg chg="add del mod">
          <ac:chgData name="Sabrina Linden" userId="4141cdfdf4223e57" providerId="LiveId" clId="{355C0980-1806-4730-B6C7-6712360F43D6}" dt="2024-07-19T07:47:51.509" v="121" actId="478"/>
          <ac:picMkLst>
            <pc:docMk/>
            <pc:sldMk cId="0" sldId="263"/>
            <ac:picMk id="3" creationId="{EEDAFF54-FBB6-3C63-DD8E-3FFB3371F2E2}"/>
          </ac:picMkLst>
        </pc:picChg>
        <pc:picChg chg="add mod">
          <ac:chgData name="Sabrina Linden" userId="4141cdfdf4223e57" providerId="LiveId" clId="{355C0980-1806-4730-B6C7-6712360F43D6}" dt="2024-07-19T07:48:03.054" v="123" actId="14100"/>
          <ac:picMkLst>
            <pc:docMk/>
            <pc:sldMk cId="0" sldId="263"/>
            <ac:picMk id="6" creationId="{0519A7A8-DC24-032D-52E5-95707193943F}"/>
          </ac:picMkLst>
        </pc:picChg>
        <pc:picChg chg="del">
          <ac:chgData name="Sabrina Linden" userId="4141cdfdf4223e57" providerId="LiveId" clId="{355C0980-1806-4730-B6C7-6712360F43D6}" dt="2024-07-19T07:45:38.241" v="113" actId="478"/>
          <ac:picMkLst>
            <pc:docMk/>
            <pc:sldMk cId="0" sldId="263"/>
            <ac:picMk id="150" creationId="{00000000-0000-0000-0000-000000000000}"/>
          </ac:picMkLst>
        </pc:picChg>
      </pc:sldChg>
      <pc:sldChg chg="addSp modSp mod">
        <pc:chgData name="Sabrina Linden" userId="4141cdfdf4223e57" providerId="LiveId" clId="{355C0980-1806-4730-B6C7-6712360F43D6}" dt="2024-07-19T07:19:16.818" v="112" actId="1076"/>
        <pc:sldMkLst>
          <pc:docMk/>
          <pc:sldMk cId="0" sldId="264"/>
        </pc:sldMkLst>
        <pc:spChg chg="add mod">
          <ac:chgData name="Sabrina Linden" userId="4141cdfdf4223e57" providerId="LiveId" clId="{355C0980-1806-4730-B6C7-6712360F43D6}" dt="2024-07-19T07:19:16.818" v="112" actId="1076"/>
          <ac:spMkLst>
            <pc:docMk/>
            <pc:sldMk cId="0" sldId="264"/>
            <ac:spMk id="2" creationId="{1AB7A468-FA89-0915-3EB2-6C01EDCDF5B1}"/>
          </ac:spMkLst>
        </pc:spChg>
      </pc:sldChg>
      <pc:sldChg chg="modSp mod">
        <pc:chgData name="Sabrina Linden" userId="4141cdfdf4223e57" providerId="LiveId" clId="{355C0980-1806-4730-B6C7-6712360F43D6}" dt="2024-07-19T07:17:57.493" v="82" actId="208"/>
        <pc:sldMkLst>
          <pc:docMk/>
          <pc:sldMk cId="0" sldId="265"/>
        </pc:sldMkLst>
        <pc:spChg chg="mod">
          <ac:chgData name="Sabrina Linden" userId="4141cdfdf4223e57" providerId="LiveId" clId="{355C0980-1806-4730-B6C7-6712360F43D6}" dt="2024-07-19T07:17:57.493" v="82" actId="208"/>
          <ac:spMkLst>
            <pc:docMk/>
            <pc:sldMk cId="0" sldId="265"/>
            <ac:spMk id="168" creationId="{00000000-0000-0000-0000-000000000000}"/>
          </ac:spMkLst>
        </pc:spChg>
      </pc:sldChg>
      <pc:sldChg chg="addSp delSp modSp mod">
        <pc:chgData name="Sabrina Linden" userId="4141cdfdf4223e57" providerId="LiveId" clId="{355C0980-1806-4730-B6C7-6712360F43D6}" dt="2024-07-19T07:15:02.537" v="27" actId="207"/>
        <pc:sldMkLst>
          <pc:docMk/>
          <pc:sldMk cId="0" sldId="267"/>
        </pc:sldMkLst>
        <pc:spChg chg="add mod">
          <ac:chgData name="Sabrina Linden" userId="4141cdfdf4223e57" providerId="LiveId" clId="{355C0980-1806-4730-B6C7-6712360F43D6}" dt="2024-07-19T07:15:02.537" v="27" actId="207"/>
          <ac:spMkLst>
            <pc:docMk/>
            <pc:sldMk cId="0" sldId="267"/>
            <ac:spMk id="4" creationId="{4005A56B-122D-670E-95A9-59E40B01EA6A}"/>
          </ac:spMkLst>
        </pc:spChg>
        <pc:picChg chg="add mod">
          <ac:chgData name="Sabrina Linden" userId="4141cdfdf4223e57" providerId="LiveId" clId="{355C0980-1806-4730-B6C7-6712360F43D6}" dt="2024-07-19T07:13:08.154" v="19" actId="14100"/>
          <ac:picMkLst>
            <pc:docMk/>
            <pc:sldMk cId="0" sldId="267"/>
            <ac:picMk id="3" creationId="{D5BF0BF3-6894-E691-28C1-FE29910CB755}"/>
          </ac:picMkLst>
        </pc:picChg>
        <pc:picChg chg="del">
          <ac:chgData name="Sabrina Linden" userId="4141cdfdf4223e57" providerId="LiveId" clId="{355C0980-1806-4730-B6C7-6712360F43D6}" dt="2024-07-19T07:12:19.658" v="14" actId="478"/>
          <ac:picMkLst>
            <pc:docMk/>
            <pc:sldMk cId="0" sldId="267"/>
            <ac:picMk id="185" creationId="{00000000-0000-0000-0000-000000000000}"/>
          </ac:picMkLst>
        </pc:picChg>
      </pc:sldChg>
      <pc:sldChg chg="addSp delSp modSp mod">
        <pc:chgData name="Sabrina Linden" userId="4141cdfdf4223e57" providerId="LiveId" clId="{355C0980-1806-4730-B6C7-6712360F43D6}" dt="2024-07-19T07:18:31.490" v="110" actId="1076"/>
        <pc:sldMkLst>
          <pc:docMk/>
          <pc:sldMk cId="0" sldId="268"/>
        </pc:sldMkLst>
        <pc:spChg chg="add del mod">
          <ac:chgData name="Sabrina Linden" userId="4141cdfdf4223e57" providerId="LiveId" clId="{355C0980-1806-4730-B6C7-6712360F43D6}" dt="2024-07-19T07:18:23.575" v="108" actId="478"/>
          <ac:spMkLst>
            <pc:docMk/>
            <pc:sldMk cId="0" sldId="268"/>
            <ac:spMk id="4" creationId="{60EC1A1F-40D1-854E-1341-A00035E7A259}"/>
          </ac:spMkLst>
        </pc:spChg>
        <pc:spChg chg="add mod">
          <ac:chgData name="Sabrina Linden" userId="4141cdfdf4223e57" providerId="LiveId" clId="{355C0980-1806-4730-B6C7-6712360F43D6}" dt="2024-07-19T07:18:15.542" v="107" actId="207"/>
          <ac:spMkLst>
            <pc:docMk/>
            <pc:sldMk cId="0" sldId="268"/>
            <ac:spMk id="5" creationId="{8154D842-05BF-717C-30EF-56AE8FB24010}"/>
          </ac:spMkLst>
        </pc:spChg>
        <pc:spChg chg="add mod">
          <ac:chgData name="Sabrina Linden" userId="4141cdfdf4223e57" providerId="LiveId" clId="{355C0980-1806-4730-B6C7-6712360F43D6}" dt="2024-07-19T07:18:31.490" v="110" actId="1076"/>
          <ac:spMkLst>
            <pc:docMk/>
            <pc:sldMk cId="0" sldId="268"/>
            <ac:spMk id="6" creationId="{0AD02F66-48F4-8070-E070-03D9100FF853}"/>
          </ac:spMkLst>
        </pc:spChg>
        <pc:picChg chg="add mod">
          <ac:chgData name="Sabrina Linden" userId="4141cdfdf4223e57" providerId="LiveId" clId="{355C0980-1806-4730-B6C7-6712360F43D6}" dt="2024-07-19T07:11:17.577" v="13" actId="14100"/>
          <ac:picMkLst>
            <pc:docMk/>
            <pc:sldMk cId="0" sldId="268"/>
            <ac:picMk id="3" creationId="{D4B14B88-60A1-3CBD-D12E-0F37D9E7CC90}"/>
          </ac:picMkLst>
        </pc:picChg>
        <pc:picChg chg="del">
          <ac:chgData name="Sabrina Linden" userId="4141cdfdf4223e57" providerId="LiveId" clId="{355C0980-1806-4730-B6C7-6712360F43D6}" dt="2024-07-19T07:10:09.586" v="7" actId="478"/>
          <ac:picMkLst>
            <pc:docMk/>
            <pc:sldMk cId="0" sldId="268"/>
            <ac:picMk id="19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dirty="0">
                <a:solidFill>
                  <a:schemeClr val="dk1"/>
                </a:solidFill>
                <a:latin typeface="Avenir"/>
                <a:ea typeface="Avenir"/>
                <a:cs typeface="Avenir"/>
                <a:sym typeface="Avenir"/>
              </a:rPr>
              <a:t>This graph shows average daily returns with different colors indicating volatility (standard deviation) in % (the highest volatile and 2 lowest volatile companies, compared to S&amp;P 500 and Dow Jo9nes). </a:t>
            </a:r>
            <a:endParaRPr dirty="0"/>
          </a:p>
          <a:p>
            <a:pPr marL="0" lvl="0" indent="0" algn="l" rtl="0">
              <a:lnSpc>
                <a:spcPct val="100000"/>
              </a:lnSpc>
              <a:spcBef>
                <a:spcPts val="0"/>
              </a:spcBef>
              <a:spcAft>
                <a:spcPts val="0"/>
              </a:spcAft>
              <a:buClr>
                <a:schemeClr val="dk1"/>
              </a:buClr>
              <a:buSzPts val="1100"/>
              <a:buFont typeface="Arial"/>
              <a:buNone/>
            </a:pPr>
            <a:endParaRPr dirty="0"/>
          </a:p>
        </p:txBody>
      </p:sp>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Presenter:</a:t>
            </a:r>
            <a:endParaRPr dirty="0"/>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SzPts val="1100"/>
              <a:buFont typeface="Arial"/>
              <a:buChar char="•"/>
            </a:pPr>
            <a:r>
              <a:rPr lang="en-US" dirty="0">
                <a:solidFill>
                  <a:schemeClr val="dk1"/>
                </a:solidFill>
              </a:rPr>
              <a:t>Prese </a:t>
            </a:r>
            <a:r>
              <a:rPr lang="en-US" sz="1100" dirty="0">
                <a:solidFill>
                  <a:schemeClr val="dk1"/>
                </a:solidFill>
                <a:latin typeface="Avenir"/>
                <a:ea typeface="Avenir"/>
                <a:cs typeface="Avenir"/>
                <a:sym typeface="Avenir"/>
              </a:rPr>
              <a:t>This line graph shows that the stock prices of most AI companies are below those of the S&amp;P 500 (SPY symbol) and above those of the Dow Jones Industrial Average (DOW symbol). </a:t>
            </a:r>
            <a:endParaRPr dirty="0"/>
          </a:p>
          <a:p>
            <a:pPr marL="342900" lvl="0" indent="-342900" algn="l" rtl="0">
              <a:lnSpc>
                <a:spcPct val="115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dirty="0"/>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e5b37fad8a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The previous slide showed a line graph; this slide presents a scatter plot of the same information:</a:t>
            </a:r>
            <a:endParaRPr dirty="0"/>
          </a:p>
          <a:p>
            <a:pPr marL="171450" lvl="0" indent="-171450" algn="l" rtl="0">
              <a:lnSpc>
                <a:spcPct val="115000"/>
              </a:lnSpc>
              <a:spcBef>
                <a:spcPts val="1200"/>
              </a:spcBef>
              <a:spcAft>
                <a:spcPts val="1200"/>
              </a:spcAft>
              <a:buSzPts val="1100"/>
              <a:buChar char="●"/>
            </a:pPr>
            <a:r>
              <a:rPr lang="en-US" sz="1100" dirty="0">
                <a:solidFill>
                  <a:schemeClr val="dk1"/>
                </a:solidFill>
                <a:latin typeface="Avenir"/>
                <a:ea typeface="Avenir"/>
                <a:cs typeface="Avenir"/>
                <a:sym typeface="Avenir"/>
              </a:rPr>
              <a:t>Average closing price of each stock/index during 2019 - 2024</a:t>
            </a:r>
            <a:endParaRPr dirty="0"/>
          </a:p>
        </p:txBody>
      </p:sp>
      <p:sp>
        <p:nvSpPr>
          <p:cNvPr id="190" name="Google Shape;190;g2e5b37fad8a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3aabd9b20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SzPts val="1100"/>
              <a:buFont typeface="Arial"/>
              <a:buNone/>
            </a:pPr>
            <a:r>
              <a:rPr lang="en-US" sz="1200" dirty="0">
                <a:solidFill>
                  <a:schemeClr val="dk1"/>
                </a:solidFill>
              </a:rPr>
              <a:t>This slide shows </a:t>
            </a:r>
            <a:r>
              <a:rPr lang="en-US" sz="1200" dirty="0"/>
              <a:t>violin plots, which are used to show the distribution of daily returns for various stocks (all years).</a:t>
            </a:r>
            <a:endParaRPr sz="1200" dirty="0"/>
          </a:p>
          <a:p>
            <a:pPr marL="0" marR="0" lvl="0" indent="-76200" algn="l" rtl="0">
              <a:lnSpc>
                <a:spcPct val="100000"/>
              </a:lnSpc>
              <a:spcBef>
                <a:spcPts val="1200"/>
              </a:spcBef>
              <a:spcAft>
                <a:spcPts val="0"/>
              </a:spcAft>
              <a:buSzPts val="1200"/>
              <a:buChar char="•"/>
            </a:pPr>
            <a:r>
              <a:rPr lang="en-US" sz="1200" dirty="0">
                <a:solidFill>
                  <a:schemeClr val="dk1"/>
                </a:solidFill>
              </a:rPr>
              <a:t>At first glance, distributions looks similar</a:t>
            </a:r>
            <a:endParaRPr sz="1200" dirty="0"/>
          </a:p>
          <a:p>
            <a:pPr marL="0" marR="0" lvl="0" indent="-76200" algn="l" rtl="0">
              <a:lnSpc>
                <a:spcPct val="100000"/>
              </a:lnSpc>
              <a:spcBef>
                <a:spcPts val="1200"/>
              </a:spcBef>
              <a:spcAft>
                <a:spcPts val="0"/>
              </a:spcAft>
              <a:buSzPts val="1200"/>
              <a:buChar char="•"/>
            </a:pPr>
            <a:r>
              <a:rPr lang="en-US" sz="1200" dirty="0">
                <a:solidFill>
                  <a:schemeClr val="dk1"/>
                </a:solidFill>
              </a:rPr>
              <a:t>Statistical testing necessary to prove that</a:t>
            </a:r>
            <a:endParaRPr sz="1200" dirty="0"/>
          </a:p>
          <a:p>
            <a:pPr marL="0" marR="0" lvl="0" indent="-76200" algn="l" rtl="0">
              <a:lnSpc>
                <a:spcPct val="100000"/>
              </a:lnSpc>
              <a:spcBef>
                <a:spcPts val="1200"/>
              </a:spcBef>
              <a:spcAft>
                <a:spcPts val="1200"/>
              </a:spcAft>
              <a:buSzPts val="1200"/>
              <a:buChar char="•"/>
            </a:pPr>
            <a:r>
              <a:rPr lang="en-US" sz="1200" dirty="0">
                <a:solidFill>
                  <a:schemeClr val="dk1"/>
                </a:solidFill>
              </a:rPr>
              <a:t>Extrema go to 0.42 in some cases</a:t>
            </a:r>
            <a:endParaRPr sz="1200" dirty="0"/>
          </a:p>
        </p:txBody>
      </p:sp>
      <p:sp>
        <p:nvSpPr>
          <p:cNvPr id="199" name="Google Shape;199;g273aabd9b2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aabd9b2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08" name="Google Shape;208;g273aabd9b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e62b4b96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1.  critical val: 2.9   </a:t>
            </a:r>
            <a:endParaRPr dirty="0"/>
          </a:p>
          <a:p>
            <a:pPr marL="0" lvl="0" indent="0" algn="l" rtl="0">
              <a:lnSpc>
                <a:spcPct val="100000"/>
              </a:lnSpc>
              <a:spcBef>
                <a:spcPts val="0"/>
              </a:spcBef>
              <a:spcAft>
                <a:spcPts val="0"/>
              </a:spcAft>
              <a:buSzPts val="1100"/>
              <a:buNone/>
            </a:pPr>
            <a:r>
              <a:rPr lang="en-US" dirty="0"/>
              <a:t>2</a:t>
            </a:r>
            <a:r>
              <a:rPr lang="en-US"/>
              <a:t>.  critical </a:t>
            </a:r>
            <a:r>
              <a:rPr lang="en-US" dirty="0"/>
              <a:t>val: 2.5</a:t>
            </a:r>
            <a:endParaRPr dirty="0"/>
          </a:p>
        </p:txBody>
      </p:sp>
      <p:sp>
        <p:nvSpPr>
          <p:cNvPr id="216" name="Google Shape;216;g2e62b4b9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3aabd9b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eliminated</a:t>
            </a:r>
            <a:r>
              <a:rPr lang="en-US" dirty="0">
                <a:solidFill>
                  <a:schemeClr val="dk1"/>
                </a:solidFill>
              </a:rPr>
              <a:t> </a:t>
            </a:r>
            <a:r>
              <a:rPr lang="en-US" sz="1150" dirty="0">
                <a:solidFill>
                  <a:schemeClr val="dk1"/>
                </a:solidFill>
              </a:rPr>
              <a:t>AI and PATH from the tests as the datasets were not balanced as they were not publicly traded for the whole analyzed period (they started IPO in 2020 or later).</a:t>
            </a:r>
            <a:endParaRPr dirty="0">
              <a:solidFill>
                <a:schemeClr val="dk1"/>
              </a:solidFill>
            </a:endParaRPr>
          </a:p>
        </p:txBody>
      </p:sp>
      <p:sp>
        <p:nvSpPr>
          <p:cNvPr id="226" name="Google Shape;226;g273aabd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73aabd9b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Outlined tails to display extrema clearly.</a:t>
            </a:r>
            <a:endParaRPr dirty="0"/>
          </a:p>
          <a:p>
            <a:pPr marL="0" lvl="0" indent="0" algn="l" rtl="0">
              <a:lnSpc>
                <a:spcPct val="115000"/>
              </a:lnSpc>
              <a:spcBef>
                <a:spcPts val="1200"/>
              </a:spcBef>
              <a:spcAft>
                <a:spcPts val="0"/>
              </a:spcAft>
              <a:buSzPts val="1100"/>
              <a:buNone/>
            </a:pPr>
            <a:r>
              <a:rPr lang="en-US" sz="1100" dirty="0">
                <a:solidFill>
                  <a:schemeClr val="dk1"/>
                </a:solidFill>
                <a:latin typeface="Avenir"/>
                <a:ea typeface="Avenir"/>
                <a:cs typeface="Avenir"/>
                <a:sym typeface="Avenir"/>
              </a:rPr>
              <a:t>Violin plots do not highlight extreme values like box plots do.</a:t>
            </a:r>
            <a:endParaRPr dirty="0"/>
          </a:p>
          <a:p>
            <a:pPr marL="0" lvl="0" indent="0" algn="l" rtl="0">
              <a:lnSpc>
                <a:spcPct val="100000"/>
              </a:lnSpc>
              <a:spcBef>
                <a:spcPts val="1200"/>
              </a:spcBef>
              <a:spcAft>
                <a:spcPts val="0"/>
              </a:spcAft>
              <a:buSzPts val="1100"/>
              <a:buNone/>
            </a:pPr>
            <a:endParaRPr dirty="0"/>
          </a:p>
        </p:txBody>
      </p:sp>
      <p:sp>
        <p:nvSpPr>
          <p:cNvPr id="236" name="Google Shape;236;g273aabd9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73aabd9b20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45" name="Google Shape;245;g273aabd9b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568130d3f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e568130d3f_4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3b4d55cb1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56" name="Google Shape;256;g273b4d55cb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68" name="Google Shape;2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6" name="Google Shape;2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e5e70cd92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3" name="Google Shape;283;g2e5e70cd9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0" name="Google Shape;2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62b4b9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e62b4b96fb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5b37fad8a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17" name="Google Shape;117;g2e5b37fad8a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US" sz="1300" dirty="0">
                <a:latin typeface="Quattrocento Sans"/>
                <a:ea typeface="Quattrocento Sans"/>
                <a:cs typeface="Quattrocento Sans"/>
                <a:sym typeface="Quattrocento Sans"/>
              </a:rPr>
              <a:t>This bar graph shows an average cumulative return of each stock all years (analyzed period of 2019-2024).</a:t>
            </a:r>
            <a:endParaRPr sz="1300" dirty="0">
              <a:latin typeface="Arial"/>
              <a:ea typeface="Arial"/>
              <a:cs typeface="Arial"/>
              <a:sym typeface="Arial"/>
            </a:endParaRPr>
          </a:p>
          <a:p>
            <a:pPr marL="457200" lvl="0" indent="-311150" algn="l" rtl="0">
              <a:lnSpc>
                <a:spcPct val="100000"/>
              </a:lnSpc>
              <a:spcBef>
                <a:spcPts val="0"/>
              </a:spcBef>
              <a:spcAft>
                <a:spcPts val="0"/>
              </a:spcAft>
              <a:buSzPts val="1300"/>
              <a:buChar char="●"/>
            </a:pPr>
            <a:r>
              <a:rPr lang="en-US" sz="1300" dirty="0">
                <a:latin typeface="Quattrocento Sans"/>
                <a:ea typeface="Quattrocento Sans"/>
                <a:cs typeface="Quattrocento Sans"/>
                <a:sym typeface="Quattrocento Sans"/>
              </a:rPr>
              <a:t>It indicates that some AI companies outperformed S&amp;P 500 and Dow Jones, while others under performed.</a:t>
            </a:r>
            <a:endParaRPr sz="1300" dirty="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300" dirty="0"/>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This graph compares cumulative returns of S&amp;P 500 and Dow Jones to the average of the analyzed AI companies. The red line shows the average cumulative returns of all 10 AI companies.</a:t>
            </a:r>
            <a:endParaRPr dirty="0"/>
          </a:p>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It shows that on average, the stocks of AI companies did not overperformed S&amp;P 500 and Dow Jones.</a:t>
            </a:r>
            <a:endParaRPr dirty="0"/>
          </a:p>
          <a:p>
            <a:pPr marL="342900" lvl="0" indent="-342900" algn="l" rtl="0">
              <a:lnSpc>
                <a:spcPct val="10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 We will examine statistical testing in more details in the later slides.</a:t>
            </a:r>
            <a:endParaRPr dirty="0"/>
          </a:p>
        </p:txBody>
      </p:sp>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66350fd99_24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cumulative return over time for each ticker/index </a:t>
            </a:r>
            <a:r>
              <a:rPr lang="en-US" sz="1100" dirty="0">
                <a:solidFill>
                  <a:schemeClr val="dk1"/>
                </a:solidFill>
                <a:latin typeface="Avenir"/>
                <a:ea typeface="Avenir"/>
                <a:cs typeface="Avenir"/>
                <a:sym typeface="Avenir"/>
              </a:rPr>
              <a:t>suggests higher cumulative returns for some (but not all) AI companies.</a:t>
            </a:r>
            <a:endParaRPr dirty="0"/>
          </a:p>
          <a:p>
            <a:pPr marL="0" lvl="0" indent="0" algn="l" rtl="0">
              <a:lnSpc>
                <a:spcPct val="100000"/>
              </a:lnSpc>
              <a:spcBef>
                <a:spcPts val="0"/>
              </a:spcBef>
              <a:spcAft>
                <a:spcPts val="0"/>
              </a:spcAft>
              <a:buSzPts val="1100"/>
              <a:buNone/>
            </a:pPr>
            <a:r>
              <a:rPr lang="en-US" sz="1100" dirty="0">
                <a:solidFill>
                  <a:schemeClr val="dk1"/>
                </a:solidFill>
                <a:latin typeface="Avenir"/>
                <a:ea typeface="Avenir"/>
                <a:cs typeface="Avenir"/>
                <a:sym typeface="Avenir"/>
              </a:rPr>
              <a:t> We will examine statistical testing in more details in the later on.</a:t>
            </a:r>
            <a:endParaRPr dirty="0"/>
          </a:p>
          <a:p>
            <a:pPr marL="0" lvl="0" indent="0" algn="l" rtl="0">
              <a:lnSpc>
                <a:spcPct val="100000"/>
              </a:lnSpc>
              <a:spcBef>
                <a:spcPts val="0"/>
              </a:spcBef>
              <a:spcAft>
                <a:spcPts val="0"/>
              </a:spcAft>
              <a:buClr>
                <a:schemeClr val="dk1"/>
              </a:buClr>
              <a:buSzPts val="1100"/>
              <a:buFont typeface="Arial"/>
              <a:buNone/>
            </a:pPr>
            <a:endParaRPr dirty="0"/>
          </a:p>
        </p:txBody>
      </p:sp>
      <p:sp>
        <p:nvSpPr>
          <p:cNvPr id="144" name="Google Shape;144;g2e66350fd99_2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This slide shows average daily returns for each company and indexes for each year. </a:t>
            </a:r>
            <a:endParaRPr dirty="0"/>
          </a:p>
          <a:p>
            <a:pPr marL="342900" lvl="0" indent="-342900" algn="l" rtl="0">
              <a:lnSpc>
                <a:spcPct val="150000"/>
              </a:lnSpc>
              <a:spcBef>
                <a:spcPts val="0"/>
              </a:spcBef>
              <a:spcAft>
                <a:spcPts val="0"/>
              </a:spcAft>
              <a:buSzPts val="1100"/>
              <a:buFont typeface="Arial"/>
              <a:buChar char="•"/>
            </a:pPr>
            <a:r>
              <a:rPr lang="en-US" sz="1100" dirty="0">
                <a:solidFill>
                  <a:schemeClr val="dk1"/>
                </a:solidFill>
                <a:latin typeface="Avenir"/>
                <a:ea typeface="Avenir"/>
                <a:cs typeface="Avenir"/>
                <a:sym typeface="Avenir"/>
              </a:rPr>
              <a:t>They also show that AI stocks (with exception of a few companies) did not significantly outperformed S&amp;P 500 and Dow Jones.</a:t>
            </a:r>
            <a:endParaRPr dirty="0"/>
          </a:p>
          <a:p>
            <a:pPr marL="342900" lvl="0" indent="-342900" algn="l" rtl="0">
              <a:lnSpc>
                <a:spcPct val="150000"/>
              </a:lnSpc>
              <a:spcBef>
                <a:spcPts val="0"/>
              </a:spcBef>
              <a:spcAft>
                <a:spcPts val="0"/>
              </a:spcAft>
              <a:buSzPts val="1100"/>
              <a:buFont typeface="Arial"/>
              <a:buChar char="•"/>
            </a:pPr>
            <a:r>
              <a:rPr lang="en-US" dirty="0"/>
              <a:t>AI stock in 2020 is an artefact of the IPO - initial public offering (going public)</a:t>
            </a:r>
            <a:endParaRPr dirty="0"/>
          </a:p>
          <a:p>
            <a:pPr marL="0" lvl="0" indent="0" algn="l" rtl="0">
              <a:lnSpc>
                <a:spcPct val="100000"/>
              </a:lnSpc>
              <a:spcBef>
                <a:spcPts val="0"/>
              </a:spcBef>
              <a:spcAft>
                <a:spcPts val="0"/>
              </a:spcAft>
              <a:buSzPts val="1100"/>
              <a:buNone/>
            </a:pPr>
            <a:r>
              <a:rPr lang="en-US" u="sng" dirty="0">
                <a:solidFill>
                  <a:schemeClr val="hlink"/>
                </a:solidFill>
                <a:hlinkClick r:id="rId3"/>
              </a:rPr>
              <a:t>https://www.forbes.com/sites/seanhanlon-1/2024/03/28/ai-is-coming-no-its-already-here/</a:t>
            </a:r>
            <a:endParaRPr dirty="0"/>
          </a:p>
          <a:p>
            <a:pPr marL="0" lvl="0" indent="0" algn="l" rtl="0">
              <a:lnSpc>
                <a:spcPct val="100000"/>
              </a:lnSpc>
              <a:spcBef>
                <a:spcPts val="0"/>
              </a:spcBef>
              <a:spcAft>
                <a:spcPts val="0"/>
              </a:spcAft>
              <a:buSzPts val="1100"/>
              <a:buNone/>
            </a:pPr>
            <a:endParaRPr dirty="0"/>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2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2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4186959"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5" name="Google Shape;75;p3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3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3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1" name="Google Shape;81;p3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3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2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2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2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24"/>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2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25"/>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p2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26"/>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1" name="Google Shape;51;p2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7"/>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2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28"/>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2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2" name="Google Shape;62;p2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29"/>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a:spLocks noGrp="1"/>
          </p:cNvSpPr>
          <p:nvPr>
            <p:ph type="pic" idx="2"/>
          </p:nvPr>
        </p:nvSpPr>
        <p:spPr>
          <a:xfrm>
            <a:off x="5334000" y="762001"/>
            <a:ext cx="6021388" cy="5334000"/>
          </a:xfrm>
          <a:prstGeom prst="rect">
            <a:avLst/>
          </a:prstGeom>
          <a:noFill/>
          <a:ln>
            <a:noFill/>
          </a:ln>
        </p:spPr>
      </p:sp>
      <p:sp>
        <p:nvSpPr>
          <p:cNvPr id="67" name="Google Shape;67;p3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3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30"/>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dirty="0">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dirty="0">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rgbClr val="FFFFFF"/>
              </a:solidFill>
              <a:latin typeface="Avenir"/>
              <a:ea typeface="Avenir"/>
              <a:cs typeface="Avenir"/>
              <a:sym typeface="Avenir"/>
            </a:endParaRPr>
          </a:p>
        </p:txBody>
      </p:sp>
      <p:sp>
        <p:nvSpPr>
          <p:cNvPr id="9" name="Google Shape;9;p2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2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dirty="0"/>
          </a:p>
        </p:txBody>
      </p:sp>
      <p:sp>
        <p:nvSpPr>
          <p:cNvPr id="12" name="Google Shape;12;p2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venir"/>
                <a:ea typeface="Avenir"/>
                <a:cs typeface="Avenir"/>
                <a:sym typeface="Avenir"/>
              </a:defRPr>
            </a:lvl9pPr>
          </a:lstStyle>
          <a:p>
            <a:endParaRPr dirty="0"/>
          </a:p>
        </p:txBody>
      </p:sp>
      <p:sp>
        <p:nvSpPr>
          <p:cNvPr id="13" name="Google Shape;13;p2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amorworld.com/clapping-for-health-five-benefits-that-will-surprise-you/"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ladimirmijatovic/ai-st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
          <p:cNvSpPr/>
          <p:nvPr/>
        </p:nvSpPr>
        <p:spPr>
          <a:xfrm>
            <a:off x="0" y="-134725"/>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venir"/>
              <a:ea typeface="Avenir"/>
              <a:cs typeface="Avenir"/>
              <a:sym typeface="Avenir"/>
            </a:endParaRPr>
          </a:p>
        </p:txBody>
      </p:sp>
      <p:pic>
        <p:nvPicPr>
          <p:cNvPr id="88" name="Google Shape;88;p1" descr="Robot operating a machine"/>
          <p:cNvPicPr preferRelativeResize="0"/>
          <p:nvPr/>
        </p:nvPicPr>
        <p:blipFill rotWithShape="1">
          <a:blip r:embed="rId3">
            <a:alphaModFix/>
          </a:blip>
          <a:srcRect l="268" r="2" b="2"/>
          <a:stretch/>
        </p:blipFill>
        <p:spPr>
          <a:xfrm>
            <a:off x="6492240" y="-1"/>
            <a:ext cx="5699760" cy="5550409"/>
          </a:xfrm>
          <a:custGeom>
            <a:avLst/>
            <a:gdLst/>
            <a:ahLst/>
            <a:cxnLst/>
            <a:rect l="l" t="t" r="r" b="b"/>
            <a:pathLst>
              <a:path w="6927272" h="5330949" extrusionOk="0">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rot="-5400000" flipH="1">
            <a:off x="5791199" y="-1219198"/>
            <a:ext cx="5181601" cy="7620000"/>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3CA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503350" y="757000"/>
            <a:ext cx="5281800" cy="2755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3CC"/>
              </a:buClr>
              <a:buSzPts val="3600"/>
              <a:buFont typeface="Arial"/>
              <a:buNone/>
            </a:pPr>
            <a:r>
              <a:rPr lang="en-US" sz="3400" b="1" dirty="0"/>
              <a:t>Tech Giants Face-Off: </a:t>
            </a:r>
            <a:br>
              <a:rPr lang="en-US" sz="3400" b="1" dirty="0"/>
            </a:br>
            <a:br>
              <a:rPr lang="en-US" sz="3400" b="1" dirty="0"/>
            </a:br>
            <a:r>
              <a:rPr lang="en-US" sz="3400" b="1" dirty="0"/>
              <a:t>AI Companies vs. </a:t>
            </a:r>
            <a:br>
              <a:rPr lang="en-US" sz="3400" b="1" dirty="0"/>
            </a:br>
            <a:r>
              <a:rPr lang="en-US" sz="3400" b="1" dirty="0"/>
              <a:t>S&amp;P 500 and Dow Jones</a:t>
            </a:r>
            <a:endParaRPr sz="3400" dirty="0"/>
          </a:p>
        </p:txBody>
      </p:sp>
      <p:sp>
        <p:nvSpPr>
          <p:cNvPr id="91" name="Google Shape;91;p1"/>
          <p:cNvSpPr txBox="1">
            <a:spLocks noGrp="1"/>
          </p:cNvSpPr>
          <p:nvPr>
            <p:ph type="subTitle" idx="1"/>
          </p:nvPr>
        </p:nvSpPr>
        <p:spPr>
          <a:xfrm>
            <a:off x="608200" y="4229400"/>
            <a:ext cx="5884200" cy="11487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rgbClr val="0033CC"/>
              </a:buClr>
              <a:buSzPts val="2400"/>
              <a:buNone/>
            </a:pPr>
            <a:r>
              <a:rPr lang="en-US" sz="2600" b="1" dirty="0">
                <a:latin typeface="Arial"/>
                <a:ea typeface="Arial"/>
                <a:cs typeface="Arial"/>
                <a:sym typeface="Arial"/>
              </a:rPr>
              <a:t>Do AI stocks have higher profits with lower risks?</a:t>
            </a:r>
            <a:endParaRPr sz="2600" dirty="0">
              <a:latin typeface="Arial"/>
              <a:ea typeface="Arial"/>
              <a:cs typeface="Arial"/>
              <a:sym typeface="Arial"/>
            </a:endParaRPr>
          </a:p>
        </p:txBody>
      </p:sp>
      <p:sp>
        <p:nvSpPr>
          <p:cNvPr id="92" name="Google Shape;92;p1"/>
          <p:cNvSpPr txBox="1">
            <a:spLocks noGrp="1"/>
          </p:cNvSpPr>
          <p:nvPr>
            <p:ph type="sldNum" idx="12"/>
          </p:nvPr>
        </p:nvSpPr>
        <p:spPr>
          <a:xfrm>
            <a:off x="0" y="6358175"/>
            <a:ext cx="4485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00"/>
                                        <p:tgtEl>
                                          <p:spTgt spid="90"/>
                                        </p:tgtEl>
                                      </p:cBhvr>
                                    </p:animEffect>
                                  </p:childTnLst>
                                </p:cTn>
                              </p:par>
                              <p:par>
                                <p:cTn id="8" presetID="10" presetClass="entr" presetSubtype="0" fill="hold" nodeType="withEffect">
                                  <p:stCondLst>
                                    <p:cond delay="1500"/>
                                  </p:stCondLst>
                                  <p:childTnLst>
                                    <p:set>
                                      <p:cBhvr>
                                        <p:cTn id="9" dur="1" fill="hold">
                                          <p:stCondLst>
                                            <p:cond delay="0"/>
                                          </p:stCondLst>
                                        </p:cTn>
                                        <p:tgtEl>
                                          <p:spTgt spid="91">
                                            <p:txEl>
                                              <p:pRg st="0" end="0"/>
                                            </p:txEl>
                                          </p:spTgt>
                                        </p:tgtEl>
                                        <p:attrNameLst>
                                          <p:attrName>style.visibility</p:attrName>
                                        </p:attrNameLst>
                                      </p:cBhvr>
                                      <p:to>
                                        <p:strVal val="visible"/>
                                      </p:to>
                                    </p:set>
                                    <p:animEffect transition="in" filter="fade">
                                      <p:cBhvr>
                                        <p:cTn id="10" dur="7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65" name="Google Shape;165;p6"/>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66" name="Google Shape;166;p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67" name="Google Shape;167;p6"/>
          <p:cNvPicPr preferRelativeResize="0"/>
          <p:nvPr/>
        </p:nvPicPr>
        <p:blipFill rotWithShape="1">
          <a:blip r:embed="rId3">
            <a:alphaModFix/>
          </a:blip>
          <a:srcRect/>
          <a:stretch/>
        </p:blipFill>
        <p:spPr>
          <a:xfrm>
            <a:off x="555650" y="63000"/>
            <a:ext cx="11709752" cy="6732000"/>
          </a:xfrm>
          <a:prstGeom prst="rect">
            <a:avLst/>
          </a:prstGeom>
          <a:noFill/>
          <a:ln>
            <a:noFill/>
          </a:ln>
        </p:spPr>
      </p:pic>
      <p:sp>
        <p:nvSpPr>
          <p:cNvPr id="168" name="Google Shape;168;p6"/>
          <p:cNvSpPr/>
          <p:nvPr/>
        </p:nvSpPr>
        <p:spPr>
          <a:xfrm>
            <a:off x="11017720" y="3770150"/>
            <a:ext cx="906056" cy="405900"/>
          </a:xfrm>
          <a:prstGeom prst="leftArrow">
            <a:avLst>
              <a:gd name="adj1" fmla="val 50000"/>
              <a:gd name="adj2" fmla="val 81075"/>
            </a:avLst>
          </a:prstGeom>
          <a:solidFill>
            <a:srgbClr val="FF0000"/>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FF0000"/>
              </a:solidFill>
              <a:highlight>
                <a:srgbClr val="FF0000"/>
              </a:highlight>
              <a:latin typeface="Avenir"/>
              <a:ea typeface="Avenir"/>
              <a:cs typeface="Avenir"/>
              <a:sym typeface="Avenir"/>
            </a:endParaRPr>
          </a:p>
        </p:txBody>
      </p:sp>
      <p:sp>
        <p:nvSpPr>
          <p:cNvPr id="169" name="Google Shape;169;p6"/>
          <p:cNvSpPr txBox="1">
            <a:spLocks noGrp="1"/>
          </p:cNvSpPr>
          <p:nvPr>
            <p:ph type="sldNum" idx="12"/>
          </p:nvPr>
        </p:nvSpPr>
        <p:spPr>
          <a:xfrm>
            <a:off x="107075" y="6406375"/>
            <a:ext cx="414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1115568" y="468400"/>
            <a:ext cx="10639382" cy="682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rial"/>
              <a:buNone/>
            </a:pPr>
            <a:r>
              <a:rPr lang="en-US" sz="4000" b="1" dirty="0">
                <a:solidFill>
                  <a:schemeClr val="lt1"/>
                </a:solidFill>
                <a:latin typeface="Avenir"/>
                <a:ea typeface="Avenir"/>
                <a:cs typeface="Avenir"/>
                <a:sym typeface="Avenir"/>
              </a:rPr>
              <a:t>Graph analysis</a:t>
            </a:r>
            <a:endParaRPr sz="4000" b="1" dirty="0">
              <a:solidFill>
                <a:schemeClr val="lt1"/>
              </a:solidFill>
            </a:endParaRPr>
          </a:p>
        </p:txBody>
      </p:sp>
      <p:sp>
        <p:nvSpPr>
          <p:cNvPr id="175" name="Google Shape;175;p7"/>
          <p:cNvSpPr txBox="1">
            <a:spLocks noGrp="1"/>
          </p:cNvSpPr>
          <p:nvPr>
            <p:ph type="body" idx="1"/>
          </p:nvPr>
        </p:nvSpPr>
        <p:spPr>
          <a:xfrm>
            <a:off x="683938" y="1463026"/>
            <a:ext cx="10867982" cy="4893337"/>
          </a:xfrm>
          <a:prstGeom prst="rect">
            <a:avLst/>
          </a:prstGeom>
          <a:solidFill>
            <a:srgbClr val="F7DBB9"/>
          </a:solidFill>
          <a:ln>
            <a:noFill/>
          </a:ln>
        </p:spPr>
        <p:txBody>
          <a:bodyPr spcFirstLastPara="1" wrap="square" lIns="91425" tIns="45700" rIns="91425" bIns="45700" anchor="t" anchorCtr="0">
            <a:normAutofit fontScale="92500"/>
          </a:bodyPr>
          <a:lstStyle/>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This finding suggests no statistically significant difference in overall risk between the AI companies and the S&amp;P 500 and Dow Jones indices.</a:t>
            </a:r>
            <a:endParaRPr dirty="0"/>
          </a:p>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Our analysis revealed that AI and Tesla exhibited the highest volatility among the examined stocks. However, the remaining AI companies displayed relatively low risk with standard deviation measures falling below 10%. </a:t>
            </a:r>
            <a:endParaRPr dirty="0"/>
          </a:p>
          <a:p>
            <a:pPr marL="342900" lvl="0" indent="-342900" algn="l" rtl="0">
              <a:lnSpc>
                <a:spcPct val="115000"/>
              </a:lnSpc>
              <a:spcBef>
                <a:spcPts val="1200"/>
              </a:spcBef>
              <a:spcAft>
                <a:spcPts val="0"/>
              </a:spcAft>
              <a:buClr>
                <a:schemeClr val="dk1"/>
              </a:buClr>
              <a:buSzPct val="81081"/>
              <a:buFont typeface="Arial"/>
              <a:buChar char="•"/>
            </a:pPr>
            <a:r>
              <a:rPr lang="en-US" sz="2400" dirty="0">
                <a:solidFill>
                  <a:schemeClr val="dk1"/>
                </a:solidFill>
                <a:latin typeface="Arial"/>
                <a:ea typeface="Arial"/>
                <a:cs typeface="Arial"/>
                <a:sym typeface="Arial"/>
              </a:rPr>
              <a:t>Our dataset does not provide insights into the reasons behind the increased volatility observed in Tesla and AI stock prices. For a deeper analysis, we recommend examining the publicly available financial records during the relevant period. This should include changes in key financial metrics such as sales numbers or revenue. Additionally, a sentiment analysis of media coverage, focusing on the frequency and tone of negative articles, may offer further insights.</a:t>
            </a:r>
            <a:endParaRPr dirty="0"/>
          </a:p>
          <a:p>
            <a:pPr marL="228600" lvl="0" indent="0" algn="l" rtl="0">
              <a:lnSpc>
                <a:spcPct val="125000"/>
              </a:lnSpc>
              <a:spcBef>
                <a:spcPts val="1000"/>
              </a:spcBef>
              <a:spcAft>
                <a:spcPts val="0"/>
              </a:spcAft>
              <a:buSzPct val="69498"/>
              <a:buNone/>
            </a:pPr>
            <a:endParaRPr dirty="0"/>
          </a:p>
        </p:txBody>
      </p:sp>
      <p:sp>
        <p:nvSpPr>
          <p:cNvPr id="176" name="Google Shape;176;p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77" name="Google Shape;177;p7"/>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dirty="0"/>
          </a:p>
        </p:txBody>
      </p:sp>
      <p:pic>
        <p:nvPicPr>
          <p:cNvPr id="178" name="Google Shape;178;p7"/>
          <p:cNvPicPr preferRelativeResize="0"/>
          <p:nvPr/>
        </p:nvPicPr>
        <p:blipFill rotWithShape="1">
          <a:blip r:embed="rId3">
            <a:alphaModFix/>
          </a:blip>
          <a:srcRect/>
          <a:stretch/>
        </p:blipFill>
        <p:spPr>
          <a:xfrm flipH="1">
            <a:off x="6217920" y="459240"/>
            <a:ext cx="5334000" cy="976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84" name="Google Shape;184;p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86" name="Google Shape;186;p8"/>
          <p:cNvSpPr txBox="1">
            <a:spLocks noGrp="1"/>
          </p:cNvSpPr>
          <p:nvPr>
            <p:ph type="sldNum" idx="12"/>
          </p:nvPr>
        </p:nvSpPr>
        <p:spPr>
          <a:xfrm>
            <a:off x="119600" y="6356375"/>
            <a:ext cx="394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dirty="0"/>
          </a:p>
        </p:txBody>
      </p:sp>
      <p:sp>
        <p:nvSpPr>
          <p:cNvPr id="187" name="Google Shape;187;p8"/>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114300" lvl="0" indent="0" algn="l" rtl="0">
              <a:lnSpc>
                <a:spcPct val="125000"/>
              </a:lnSpc>
              <a:spcBef>
                <a:spcPts val="1000"/>
              </a:spcBef>
              <a:spcAft>
                <a:spcPts val="0"/>
              </a:spcAft>
              <a:buSzPts val="1800"/>
              <a:buNone/>
            </a:pPr>
            <a:endParaRPr dirty="0"/>
          </a:p>
        </p:txBody>
      </p:sp>
      <p:pic>
        <p:nvPicPr>
          <p:cNvPr id="3" name="Picture 2">
            <a:extLst>
              <a:ext uri="{FF2B5EF4-FFF2-40B4-BE49-F238E27FC236}">
                <a16:creationId xmlns:a16="http://schemas.microsoft.com/office/drawing/2014/main" id="{D5BF0BF3-6894-E691-28C1-FE29910CB755}"/>
              </a:ext>
            </a:extLst>
          </p:cNvPr>
          <p:cNvPicPr>
            <a:picLocks noChangeAspect="1"/>
          </p:cNvPicPr>
          <p:nvPr/>
        </p:nvPicPr>
        <p:blipFill>
          <a:blip r:embed="rId3"/>
          <a:stretch>
            <a:fillRect/>
          </a:stretch>
        </p:blipFill>
        <p:spPr>
          <a:xfrm>
            <a:off x="513800" y="64009"/>
            <a:ext cx="11241249" cy="6657464"/>
          </a:xfrm>
          <a:prstGeom prst="rect">
            <a:avLst/>
          </a:prstGeom>
        </p:spPr>
      </p:pic>
      <p:sp>
        <p:nvSpPr>
          <p:cNvPr id="4" name="Arrow: Right 3">
            <a:extLst>
              <a:ext uri="{FF2B5EF4-FFF2-40B4-BE49-F238E27FC236}">
                <a16:creationId xmlns:a16="http://schemas.microsoft.com/office/drawing/2014/main" id="{4005A56B-122D-670E-95A9-59E40B01EA6A}"/>
              </a:ext>
            </a:extLst>
          </p:cNvPr>
          <p:cNvSpPr/>
          <p:nvPr/>
        </p:nvSpPr>
        <p:spPr>
          <a:xfrm>
            <a:off x="761999" y="5084064"/>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e5b37fad8a_2_5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93" name="Google Shape;193;g2e5b37fad8a_2_5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95" name="Google Shape;195;g2e5b37fad8a_2_56"/>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dirty="0"/>
          </a:p>
        </p:txBody>
      </p:sp>
      <p:sp>
        <p:nvSpPr>
          <p:cNvPr id="196" name="Google Shape;196;g2e5b37fad8a_2_56"/>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457200" lvl="0" indent="-228600" algn="l" rtl="0">
              <a:lnSpc>
                <a:spcPct val="125000"/>
              </a:lnSpc>
              <a:spcBef>
                <a:spcPts val="1000"/>
              </a:spcBef>
              <a:spcAft>
                <a:spcPts val="0"/>
              </a:spcAft>
              <a:buClr>
                <a:schemeClr val="lt1"/>
              </a:buClr>
              <a:buSzPts val="1800"/>
              <a:buNone/>
            </a:pPr>
            <a:endParaRPr dirty="0"/>
          </a:p>
        </p:txBody>
      </p:sp>
      <p:pic>
        <p:nvPicPr>
          <p:cNvPr id="3" name="Picture 2">
            <a:extLst>
              <a:ext uri="{FF2B5EF4-FFF2-40B4-BE49-F238E27FC236}">
                <a16:creationId xmlns:a16="http://schemas.microsoft.com/office/drawing/2014/main" id="{D4B14B88-60A1-3CBD-D12E-0F37D9E7CC90}"/>
              </a:ext>
            </a:extLst>
          </p:cNvPr>
          <p:cNvPicPr>
            <a:picLocks noChangeAspect="1"/>
          </p:cNvPicPr>
          <p:nvPr/>
        </p:nvPicPr>
        <p:blipFill>
          <a:blip r:embed="rId3"/>
          <a:stretch>
            <a:fillRect/>
          </a:stretch>
        </p:blipFill>
        <p:spPr>
          <a:xfrm>
            <a:off x="338328" y="136525"/>
            <a:ext cx="11416722" cy="6584950"/>
          </a:xfrm>
          <a:prstGeom prst="rect">
            <a:avLst/>
          </a:prstGeom>
        </p:spPr>
      </p:pic>
      <p:sp>
        <p:nvSpPr>
          <p:cNvPr id="5" name="Arrow: Right 4">
            <a:extLst>
              <a:ext uri="{FF2B5EF4-FFF2-40B4-BE49-F238E27FC236}">
                <a16:creationId xmlns:a16="http://schemas.microsoft.com/office/drawing/2014/main" id="{8154D842-05BF-717C-30EF-56AE8FB24010}"/>
              </a:ext>
            </a:extLst>
          </p:cNvPr>
          <p:cNvSpPr/>
          <p:nvPr/>
        </p:nvSpPr>
        <p:spPr>
          <a:xfrm>
            <a:off x="338328" y="3938778"/>
            <a:ext cx="978408" cy="365100"/>
          </a:xfrm>
          <a:prstGeom prst="rightArrow">
            <a:avLst/>
          </a:prstGeom>
          <a:solidFill>
            <a:srgbClr val="FF0000">
              <a:alpha val="4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Arrow: Right 5">
            <a:extLst>
              <a:ext uri="{FF2B5EF4-FFF2-40B4-BE49-F238E27FC236}">
                <a16:creationId xmlns:a16="http://schemas.microsoft.com/office/drawing/2014/main" id="{0AD02F66-48F4-8070-E070-03D9100FF853}"/>
              </a:ext>
            </a:extLst>
          </p:cNvPr>
          <p:cNvSpPr/>
          <p:nvPr/>
        </p:nvSpPr>
        <p:spPr>
          <a:xfrm>
            <a:off x="324800" y="5609761"/>
            <a:ext cx="978408" cy="365100"/>
          </a:xfrm>
          <a:prstGeom prst="rightArrow">
            <a:avLst/>
          </a:prstGeom>
          <a:solidFill>
            <a:srgbClr val="FF0000">
              <a:alpha val="4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73aabd9b20_0_27"/>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02" name="Google Shape;202;g273aabd9b20_0_2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03" name="Google Shape;203;g273aabd9b20_0_27"/>
          <p:cNvPicPr preferRelativeResize="0"/>
          <p:nvPr/>
        </p:nvPicPr>
        <p:blipFill rotWithShape="1">
          <a:blip r:embed="rId3">
            <a:alphaModFix/>
          </a:blip>
          <a:srcRect/>
          <a:stretch/>
        </p:blipFill>
        <p:spPr>
          <a:xfrm>
            <a:off x="905250" y="304050"/>
            <a:ext cx="10778243" cy="6249900"/>
          </a:xfrm>
          <a:prstGeom prst="rect">
            <a:avLst/>
          </a:prstGeom>
          <a:noFill/>
          <a:ln>
            <a:noFill/>
          </a:ln>
        </p:spPr>
      </p:pic>
      <p:sp>
        <p:nvSpPr>
          <p:cNvPr id="204" name="Google Shape;204;g273aabd9b20_0_27"/>
          <p:cNvSpPr txBox="1">
            <a:spLocks noGrp="1"/>
          </p:cNvSpPr>
          <p:nvPr>
            <p:ph type="sldNum" idx="12"/>
          </p:nvPr>
        </p:nvSpPr>
        <p:spPr>
          <a:xfrm>
            <a:off x="74950" y="6342125"/>
            <a:ext cx="406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dirty="0"/>
          </a:p>
        </p:txBody>
      </p:sp>
      <p:sp>
        <p:nvSpPr>
          <p:cNvPr id="205" name="Google Shape;205;g273aabd9b20_0_27"/>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p>
            <a:pPr marL="114300" lvl="0" indent="0" algn="l" rtl="0">
              <a:lnSpc>
                <a:spcPct val="125000"/>
              </a:lnSpc>
              <a:spcBef>
                <a:spcPts val="1000"/>
              </a:spcBef>
              <a:spcAft>
                <a:spcPts val="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3aabd9b20_0_1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11" name="Google Shape;211;g273aabd9b20_0_1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12" name="Google Shape;212;g273aabd9b20_0_15"/>
          <p:cNvPicPr preferRelativeResize="0"/>
          <p:nvPr/>
        </p:nvPicPr>
        <p:blipFill rotWithShape="1">
          <a:blip r:embed="rId3">
            <a:alphaModFix/>
          </a:blip>
          <a:srcRect/>
          <a:stretch/>
        </p:blipFill>
        <p:spPr>
          <a:xfrm>
            <a:off x="776961" y="232000"/>
            <a:ext cx="10638074" cy="6394000"/>
          </a:xfrm>
          <a:prstGeom prst="rect">
            <a:avLst/>
          </a:prstGeom>
          <a:noFill/>
          <a:ln>
            <a:noFill/>
          </a:ln>
        </p:spPr>
      </p:pic>
      <p:sp>
        <p:nvSpPr>
          <p:cNvPr id="213" name="Google Shape;213;g273aabd9b20_0_15"/>
          <p:cNvSpPr txBox="1">
            <a:spLocks noGrp="1"/>
          </p:cNvSpPr>
          <p:nvPr>
            <p:ph type="sldNum" idx="12"/>
          </p:nvPr>
        </p:nvSpPr>
        <p:spPr>
          <a:xfrm>
            <a:off x="119600" y="6356375"/>
            <a:ext cx="38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e62b4b96fb_0_0"/>
          <p:cNvSpPr txBox="1">
            <a:spLocks noGrp="1"/>
          </p:cNvSpPr>
          <p:nvPr>
            <p:ph type="title"/>
          </p:nvPr>
        </p:nvSpPr>
        <p:spPr>
          <a:xfrm>
            <a:off x="530000" y="468400"/>
            <a:ext cx="11579100" cy="610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#1: Repeated Measures Anova </a:t>
            </a:r>
            <a:endParaRPr b="1" dirty="0"/>
          </a:p>
        </p:txBody>
      </p:sp>
      <p:sp>
        <p:nvSpPr>
          <p:cNvPr id="219" name="Google Shape;219;g2e62b4b96fb_0_0"/>
          <p:cNvSpPr txBox="1">
            <a:spLocks noGrp="1"/>
          </p:cNvSpPr>
          <p:nvPr>
            <p:ph type="body" idx="1"/>
          </p:nvPr>
        </p:nvSpPr>
        <p:spPr>
          <a:xfrm>
            <a:off x="530000" y="1153442"/>
            <a:ext cx="11579100" cy="5338798"/>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20" name="Google Shape;220;g2e62b4b96fb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21" name="Google Shape;221;g2e62b4b96fb_0_0"/>
          <p:cNvSpPr txBox="1"/>
          <p:nvPr/>
        </p:nvSpPr>
        <p:spPr>
          <a:xfrm>
            <a:off x="905250" y="1349441"/>
            <a:ext cx="9697974" cy="2791686"/>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Repeated measures ANOVA</a:t>
            </a:r>
            <a:r>
              <a:rPr lang="en-US" sz="1700" b="0" i="0" u="none" strike="noStrike" cap="none" dirty="0">
                <a:solidFill>
                  <a:schemeClr val="dk1"/>
                </a:solidFill>
                <a:latin typeface="Arial"/>
                <a:ea typeface="Arial"/>
                <a:cs typeface="Arial"/>
                <a:sym typeface="Arial"/>
              </a:rPr>
              <a:t> is used to test the difference between means over time for multiple groups. We want to know whether there is a statistical difference in the average daily mean return between the top 10 AI companies and the indices from 2019 to 2024.</a:t>
            </a:r>
            <a:endParaRPr sz="17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General Hypothesis</a:t>
            </a:r>
            <a:r>
              <a:rPr lang="en-US" sz="1700" b="1" i="0" u="none" strike="noStrike" cap="none" dirty="0">
                <a:solidFill>
                  <a:schemeClr val="dk1"/>
                </a:solidFill>
                <a:latin typeface="Arial"/>
                <a:ea typeface="Arial"/>
                <a:cs typeface="Arial"/>
                <a:sym typeface="Arial"/>
              </a:rPr>
              <a:t> H0: all means are equal ; Ha: at least one mean is different</a:t>
            </a:r>
            <a:endParaRPr sz="1700" b="1"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endParaRPr sz="1700" b="1" i="0" u="sng" strike="noStrike" cap="none" dirty="0">
              <a:solidFill>
                <a:schemeClr val="dk1"/>
              </a:solidFill>
              <a:latin typeface="Avenir"/>
              <a:ea typeface="Avenir"/>
              <a:cs typeface="Avenir"/>
              <a:sym typeface="Avenir"/>
            </a:endParaRPr>
          </a:p>
          <a:p>
            <a:pPr marL="457200" marR="0" lvl="0" indent="-336550" algn="l" rtl="0">
              <a:lnSpc>
                <a:spcPct val="115000"/>
              </a:lnSpc>
              <a:spcBef>
                <a:spcPts val="1800"/>
              </a:spcBef>
              <a:spcAft>
                <a:spcPts val="0"/>
              </a:spcAft>
              <a:buClr>
                <a:schemeClr val="dk1"/>
              </a:buClr>
              <a:buSzPts val="1700"/>
              <a:buFont typeface="Avenir"/>
              <a:buChar char="●"/>
            </a:pPr>
            <a:r>
              <a:rPr lang="en-US" sz="1700" b="0" i="0" u="none" strike="noStrike" cap="none" dirty="0">
                <a:solidFill>
                  <a:schemeClr val="dk1"/>
                </a:solidFill>
                <a:latin typeface="Arial"/>
                <a:ea typeface="Arial"/>
                <a:cs typeface="Arial"/>
                <a:sym typeface="Arial"/>
              </a:rPr>
              <a:t>1: Fail to reject the null hypothesis. There is not enough evidence to suggest a difference between AI aggregate performance and indices ETFs.</a:t>
            </a:r>
            <a:endParaRPr sz="1700" b="0" i="0" u="none" strike="noStrike" cap="none" dirty="0">
              <a:solidFill>
                <a:schemeClr val="dk1"/>
              </a:solidFill>
              <a:latin typeface="Arial"/>
              <a:ea typeface="Arial"/>
              <a:cs typeface="Arial"/>
              <a:sym typeface="Arial"/>
            </a:endParaRPr>
          </a:p>
          <a:p>
            <a:pPr marL="457200" marR="0" lvl="0" indent="-336550" algn="l" rtl="0">
              <a:lnSpc>
                <a:spcPct val="115000"/>
              </a:lnSpc>
              <a:spcBef>
                <a:spcPts val="1200"/>
              </a:spcBef>
              <a:spcAft>
                <a:spcPts val="0"/>
              </a:spcAft>
              <a:buClr>
                <a:schemeClr val="dk1"/>
              </a:buClr>
              <a:buSzPts val="1700"/>
              <a:buFont typeface="Avenir"/>
              <a:buChar char="●"/>
            </a:pPr>
            <a:r>
              <a:rPr lang="en-US" sz="1700" b="0" i="0" u="none" strike="noStrike" cap="none" dirty="0">
                <a:solidFill>
                  <a:schemeClr val="dk1"/>
                </a:solidFill>
                <a:latin typeface="Arial"/>
                <a:ea typeface="Arial"/>
                <a:cs typeface="Arial"/>
                <a:sym typeface="Arial"/>
              </a:rPr>
              <a:t>2: Reject the null hypothesis. There is a significant difference in average daily returns per year across the top AI companies. </a:t>
            </a:r>
            <a:endParaRPr sz="1700" b="0" i="0" u="none" strike="noStrike" cap="none" dirty="0">
              <a:solidFill>
                <a:schemeClr val="dk1"/>
              </a:solidFill>
              <a:latin typeface="Arial"/>
              <a:ea typeface="Arial"/>
              <a:cs typeface="Arial"/>
              <a:sym typeface="Arial"/>
            </a:endParaRPr>
          </a:p>
        </p:txBody>
      </p:sp>
      <p:graphicFrame>
        <p:nvGraphicFramePr>
          <p:cNvPr id="222" name="Google Shape;222;g2e62b4b96fb_0_0"/>
          <p:cNvGraphicFramePr/>
          <p:nvPr/>
        </p:nvGraphicFramePr>
        <p:xfrm>
          <a:off x="905250" y="3101238"/>
          <a:ext cx="9697975" cy="1740700"/>
        </p:xfrm>
        <a:graphic>
          <a:graphicData uri="http://schemas.openxmlformats.org/drawingml/2006/table">
            <a:tbl>
              <a:tblPr>
                <a:noFill/>
                <a:tableStyleId>{BA8FE06A-5868-468F-BDCE-4270FCA0F0C2}</a:tableStyleId>
              </a:tblPr>
              <a:tblGrid>
                <a:gridCol w="3162925">
                  <a:extLst>
                    <a:ext uri="{9D8B030D-6E8A-4147-A177-3AD203B41FA5}">
                      <a16:colId xmlns:a16="http://schemas.microsoft.com/office/drawing/2014/main" val="20000"/>
                    </a:ext>
                  </a:extLst>
                </a:gridCol>
                <a:gridCol w="1677450">
                  <a:extLst>
                    <a:ext uri="{9D8B030D-6E8A-4147-A177-3AD203B41FA5}">
                      <a16:colId xmlns:a16="http://schemas.microsoft.com/office/drawing/2014/main" val="20001"/>
                    </a:ext>
                  </a:extLst>
                </a:gridCol>
                <a:gridCol w="1715100">
                  <a:extLst>
                    <a:ext uri="{9D8B030D-6E8A-4147-A177-3AD203B41FA5}">
                      <a16:colId xmlns:a16="http://schemas.microsoft.com/office/drawing/2014/main" val="20002"/>
                    </a:ext>
                  </a:extLst>
                </a:gridCol>
                <a:gridCol w="1876975">
                  <a:extLst>
                    <a:ext uri="{9D8B030D-6E8A-4147-A177-3AD203B41FA5}">
                      <a16:colId xmlns:a16="http://schemas.microsoft.com/office/drawing/2014/main" val="20003"/>
                    </a:ext>
                  </a:extLst>
                </a:gridCol>
                <a:gridCol w="1265525">
                  <a:extLst>
                    <a:ext uri="{9D8B030D-6E8A-4147-A177-3AD203B41FA5}">
                      <a16:colId xmlns:a16="http://schemas.microsoft.com/office/drawing/2014/main" val="20004"/>
                    </a:ext>
                  </a:extLst>
                </a:gridCol>
              </a:tblGrid>
              <a:tr h="4859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Hypotheses:</a:t>
                      </a:r>
                      <a:endParaRPr sz="1600" u="none" strike="noStrike" cap="none" dirty="0"/>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F-Statistic</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Numerator DF</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Denominator DF</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P-Value</a:t>
                      </a:r>
                      <a:endParaRPr sz="16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1.  AI companies and indices </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2.6513</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15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0.0655</a:t>
                      </a:r>
                      <a:endParaRPr sz="1600" u="none" strike="noStrike" cap="none"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274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2. AI companies only</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8.6322</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5</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35</a:t>
                      </a:r>
                      <a:endParaRPr sz="16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0.0000</a:t>
                      </a:r>
                      <a:endParaRPr sz="16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223" name="Google Shape;223;g2e62b4b96fb_0_0"/>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73aabd9b20_0_0"/>
          <p:cNvSpPr txBox="1">
            <a:spLocks noGrp="1"/>
          </p:cNvSpPr>
          <p:nvPr>
            <p:ph type="title"/>
          </p:nvPr>
        </p:nvSpPr>
        <p:spPr>
          <a:xfrm>
            <a:off x="530000" y="468400"/>
            <a:ext cx="1122505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Statistical Test #2: Post-hoc Pairwise T-Tests</a:t>
            </a:r>
            <a:endParaRPr b="1" dirty="0"/>
          </a:p>
        </p:txBody>
      </p:sp>
      <p:sp>
        <p:nvSpPr>
          <p:cNvPr id="229" name="Google Shape;229;g273aabd9b20_0_0"/>
          <p:cNvSpPr txBox="1">
            <a:spLocks noGrp="1"/>
          </p:cNvSpPr>
          <p:nvPr>
            <p:ph type="body" idx="1"/>
          </p:nvPr>
        </p:nvSpPr>
        <p:spPr>
          <a:xfrm>
            <a:off x="559120" y="1151200"/>
            <a:ext cx="11195929" cy="5372925"/>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30" name="Google Shape;230;g273aabd9b20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31" name="Google Shape;231;g273aabd9b20_0_0"/>
          <p:cNvSpPr txBox="1"/>
          <p:nvPr/>
        </p:nvSpPr>
        <p:spPr>
          <a:xfrm>
            <a:off x="1216152" y="3621024"/>
            <a:ext cx="9445614" cy="2527988"/>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700"/>
              <a:buFont typeface="Arial"/>
              <a:buNone/>
            </a:pPr>
            <a:r>
              <a:rPr lang="en-US" sz="1700" b="1" i="0" u="sng" strike="noStrike" cap="none" dirty="0">
                <a:solidFill>
                  <a:schemeClr val="dk1"/>
                </a:solidFill>
                <a:latin typeface="Arial"/>
                <a:ea typeface="Arial"/>
                <a:cs typeface="Arial"/>
                <a:sym typeface="Arial"/>
              </a:rPr>
              <a:t>Post-hoc pairwise t-tests</a:t>
            </a:r>
            <a:r>
              <a:rPr lang="en-US" sz="1700" b="0" i="0" u="none" strike="noStrike" cap="none" dirty="0">
                <a:solidFill>
                  <a:schemeClr val="dk1"/>
                </a:solidFill>
                <a:latin typeface="Arial"/>
                <a:ea typeface="Arial"/>
                <a:cs typeface="Arial"/>
                <a:sym typeface="Arial"/>
              </a:rPr>
              <a:t> are performed after a significant ANOVA test to see which mean pairs are driving the differences found among the groups.</a:t>
            </a:r>
            <a:endParaRPr sz="17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700"/>
              <a:buFont typeface="Arial"/>
              <a:buNone/>
            </a:pPr>
            <a:r>
              <a:rPr lang="en-US" sz="1700" b="0" i="0" u="none" strike="noStrike" cap="none" dirty="0">
                <a:solidFill>
                  <a:schemeClr val="dk1"/>
                </a:solidFill>
                <a:latin typeface="Arial"/>
                <a:ea typeface="Arial"/>
                <a:cs typeface="Arial"/>
                <a:sym typeface="Arial"/>
              </a:rPr>
              <a:t>A </a:t>
            </a:r>
            <a:r>
              <a:rPr lang="en-US" sz="1700" b="1" i="0" u="sng" strike="noStrike" cap="none" dirty="0">
                <a:solidFill>
                  <a:schemeClr val="dk1"/>
                </a:solidFill>
                <a:latin typeface="Arial"/>
                <a:ea typeface="Arial"/>
                <a:cs typeface="Arial"/>
                <a:sym typeface="Arial"/>
              </a:rPr>
              <a:t>Bonferroni</a:t>
            </a:r>
            <a:r>
              <a:rPr lang="en-US" sz="1700" b="0" i="0" u="none" strike="noStrike" cap="none" dirty="0">
                <a:solidFill>
                  <a:schemeClr val="dk1"/>
                </a:solidFill>
                <a:latin typeface="Arial"/>
                <a:ea typeface="Arial"/>
                <a:cs typeface="Arial"/>
                <a:sym typeface="Arial"/>
              </a:rPr>
              <a:t> adjustment is used to test for multiple comparisons, a necessary p-value adjustment when performing multiple tests. </a:t>
            </a:r>
            <a:endParaRPr sz="17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1200"/>
              </a:spcBef>
              <a:spcAft>
                <a:spcPts val="0"/>
              </a:spcAft>
              <a:buClr>
                <a:schemeClr val="dk1"/>
              </a:buClr>
              <a:buSzPts val="1800"/>
              <a:buFont typeface="Avenir"/>
              <a:buChar char="●"/>
            </a:pPr>
            <a:r>
              <a:rPr lang="en-US" sz="1700" b="0" i="0" u="none" strike="noStrike" cap="none" dirty="0">
                <a:solidFill>
                  <a:schemeClr val="dk1"/>
                </a:solidFill>
                <a:latin typeface="Arial"/>
                <a:ea typeface="Arial"/>
                <a:cs typeface="Arial"/>
                <a:sym typeface="Arial"/>
              </a:rPr>
              <a:t>The t-test pairs showing a significant mean between 2019-2024 are between NVDA and AMZN and then NVDA and META. </a:t>
            </a:r>
            <a:endParaRPr sz="1700" b="0" i="0" u="none" strike="noStrike" cap="none" dirty="0">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a:p>
            <a:pPr marL="0" marR="0" lvl="0" indent="0" algn="l" rtl="0">
              <a:lnSpc>
                <a:spcPct val="115000"/>
              </a:lnSpc>
              <a:spcBef>
                <a:spcPts val="1200"/>
              </a:spcBef>
              <a:spcAft>
                <a:spcPts val="120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p:txBody>
      </p:sp>
      <p:graphicFrame>
        <p:nvGraphicFramePr>
          <p:cNvPr id="232" name="Google Shape;232;g273aabd9b20_0_0"/>
          <p:cNvGraphicFramePr/>
          <p:nvPr/>
        </p:nvGraphicFramePr>
        <p:xfrm>
          <a:off x="1216152" y="1526312"/>
          <a:ext cx="8878825" cy="1980300"/>
        </p:xfrm>
        <a:graphic>
          <a:graphicData uri="http://schemas.openxmlformats.org/drawingml/2006/table">
            <a:tbl>
              <a:tblPr>
                <a:noFill/>
                <a:tableStyleId>{BA8FE06A-5868-468F-BDCE-4270FCA0F0C2}</a:tableStyleId>
              </a:tblPr>
              <a:tblGrid>
                <a:gridCol w="3191250">
                  <a:extLst>
                    <a:ext uri="{9D8B030D-6E8A-4147-A177-3AD203B41FA5}">
                      <a16:colId xmlns:a16="http://schemas.microsoft.com/office/drawing/2014/main" val="20000"/>
                    </a:ext>
                  </a:extLst>
                </a:gridCol>
                <a:gridCol w="3081525">
                  <a:extLst>
                    <a:ext uri="{9D8B030D-6E8A-4147-A177-3AD203B41FA5}">
                      <a16:colId xmlns:a16="http://schemas.microsoft.com/office/drawing/2014/main" val="20001"/>
                    </a:ext>
                  </a:extLst>
                </a:gridCol>
                <a:gridCol w="2606050">
                  <a:extLst>
                    <a:ext uri="{9D8B030D-6E8A-4147-A177-3AD203B41FA5}">
                      <a16:colId xmlns:a16="http://schemas.microsoft.com/office/drawing/2014/main" val="20002"/>
                    </a:ext>
                  </a:extLst>
                </a:gridCol>
              </a:tblGrid>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Pairwise Post-hoc Tests</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T-Test statistic</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solidFill>
                            <a:schemeClr val="dk1"/>
                          </a:solidFill>
                        </a:rPr>
                        <a:t>P-Value</a:t>
                      </a:r>
                      <a:endParaRPr sz="1700" u="none" strike="noStrike" cap="none" dirty="0"/>
                    </a:p>
                  </a:txBody>
                  <a:tcPr marL="91425" marR="91425" marT="91425" marB="91425"/>
                </a:tc>
                <a:extLst>
                  <a:ext uri="{0D108BD9-81ED-4DB2-BD59-A6C34878D82A}">
                    <a16:rowId xmlns:a16="http://schemas.microsoft.com/office/drawing/2014/main" val="10000"/>
                  </a:ext>
                </a:extLst>
              </a:tr>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AMZN &amp; NVDA</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-2.8266</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0.0368</a:t>
                      </a:r>
                      <a:endParaRPr sz="1700" u="none" strike="noStrike" cap="none" dirty="0"/>
                    </a:p>
                  </a:txBody>
                  <a:tcPr marL="91425" marR="91425" marT="91425" marB="91425"/>
                </a:tc>
                <a:extLst>
                  <a:ext uri="{0D108BD9-81ED-4DB2-BD59-A6C34878D82A}">
                    <a16:rowId xmlns:a16="http://schemas.microsoft.com/office/drawing/2014/main" val="10001"/>
                  </a:ext>
                </a:extLst>
              </a:tr>
              <a:tr h="660100">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META &amp; NVDA</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-2.9126</a:t>
                      </a:r>
                      <a:endParaRPr sz="17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u="none" strike="noStrike" cap="none" dirty="0"/>
                        <a:t>0.0332</a:t>
                      </a:r>
                      <a:endParaRPr sz="1700" u="none" strike="noStrike" cap="none" dirty="0"/>
                    </a:p>
                  </a:txBody>
                  <a:tcPr marL="91425" marR="91425" marT="91425" marB="91425"/>
                </a:tc>
                <a:extLst>
                  <a:ext uri="{0D108BD9-81ED-4DB2-BD59-A6C34878D82A}">
                    <a16:rowId xmlns:a16="http://schemas.microsoft.com/office/drawing/2014/main" val="10002"/>
                  </a:ext>
                </a:extLst>
              </a:tr>
            </a:tbl>
          </a:graphicData>
        </a:graphic>
      </p:graphicFrame>
      <p:sp>
        <p:nvSpPr>
          <p:cNvPr id="233" name="Google Shape;233;g273aabd9b20_0_0"/>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73aabd9b20_0_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39" name="Google Shape;239;g273aabd9b20_0_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40" name="Google Shape;240;g273aabd9b20_0_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241" name="Google Shape;241;g273aabd9b20_0_8"/>
          <p:cNvPicPr preferRelativeResize="0"/>
          <p:nvPr/>
        </p:nvPicPr>
        <p:blipFill rotWithShape="1">
          <a:blip r:embed="rId3">
            <a:alphaModFix/>
          </a:blip>
          <a:srcRect/>
          <a:stretch/>
        </p:blipFill>
        <p:spPr>
          <a:xfrm>
            <a:off x="713232" y="164592"/>
            <a:ext cx="11041827" cy="6419633"/>
          </a:xfrm>
          <a:prstGeom prst="rect">
            <a:avLst/>
          </a:prstGeom>
          <a:noFill/>
          <a:ln>
            <a:noFill/>
          </a:ln>
        </p:spPr>
      </p:pic>
      <p:sp>
        <p:nvSpPr>
          <p:cNvPr id="242" name="Google Shape;242;g273aabd9b20_0_8"/>
          <p:cNvSpPr txBox="1">
            <a:spLocks noGrp="1"/>
          </p:cNvSpPr>
          <p:nvPr>
            <p:ph type="sldNum" idx="12"/>
          </p:nvPr>
        </p:nvSpPr>
        <p:spPr>
          <a:xfrm>
            <a:off x="119600" y="6356375"/>
            <a:ext cx="378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73aabd9b20_0_4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48" name="Google Shape;248;g273aabd9b20_0_4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49" name="Google Shape;249;g273aabd9b20_0_4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50" name="Google Shape;250;g273aabd9b20_0_40"/>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marR="0" lvl="0" indent="0" algn="ctr" rtl="0">
              <a:lnSpc>
                <a:spcPct val="115000"/>
              </a:lnSpc>
              <a:spcBef>
                <a:spcPts val="1200"/>
              </a:spcBef>
              <a:spcAft>
                <a:spcPts val="1200"/>
              </a:spcAft>
              <a:buClr>
                <a:srgbClr val="000000"/>
              </a:buClr>
              <a:buSzPts val="1800"/>
              <a:buFont typeface="Arial"/>
              <a:buNone/>
            </a:pPr>
            <a:endParaRPr sz="1800" b="0" i="0" u="none" strike="noStrike" cap="none" dirty="0">
              <a:solidFill>
                <a:schemeClr val="dk1"/>
              </a:solidFill>
              <a:latin typeface="Avenir"/>
              <a:ea typeface="Avenir"/>
              <a:cs typeface="Avenir"/>
              <a:sym typeface="Avenir"/>
            </a:endParaRPr>
          </a:p>
        </p:txBody>
      </p:sp>
      <p:pic>
        <p:nvPicPr>
          <p:cNvPr id="251" name="Google Shape;251;g273aabd9b20_0_40"/>
          <p:cNvPicPr preferRelativeResize="0"/>
          <p:nvPr/>
        </p:nvPicPr>
        <p:blipFill rotWithShape="1">
          <a:blip r:embed="rId3">
            <a:alphaModFix/>
          </a:blip>
          <a:srcRect/>
          <a:stretch/>
        </p:blipFill>
        <p:spPr>
          <a:xfrm>
            <a:off x="1033272" y="63000"/>
            <a:ext cx="10608378" cy="6669000"/>
          </a:xfrm>
          <a:prstGeom prst="rect">
            <a:avLst/>
          </a:prstGeom>
          <a:noFill/>
          <a:ln>
            <a:noFill/>
          </a:ln>
        </p:spPr>
      </p:pic>
      <p:sp>
        <p:nvSpPr>
          <p:cNvPr id="252" name="Google Shape;252;g273aabd9b20_0_40"/>
          <p:cNvSpPr txBox="1"/>
          <p:nvPr/>
        </p:nvSpPr>
        <p:spPr>
          <a:xfrm>
            <a:off x="6986075" y="0"/>
            <a:ext cx="2480100" cy="31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venir"/>
                <a:ea typeface="Avenir"/>
                <a:cs typeface="Avenir"/>
                <a:sym typeface="Avenir"/>
              </a:rPr>
              <a:t>Outlined tailed</a:t>
            </a:r>
            <a:endParaRPr sz="1600" b="0" i="0" u="none" strike="noStrike" cap="none" dirty="0">
              <a:solidFill>
                <a:schemeClr val="dk1"/>
              </a:solidFill>
              <a:latin typeface="Avenir"/>
              <a:ea typeface="Avenir"/>
              <a:cs typeface="Avenir"/>
              <a:sym typeface="Avenir"/>
            </a:endParaRPr>
          </a:p>
        </p:txBody>
      </p:sp>
      <p:sp>
        <p:nvSpPr>
          <p:cNvPr id="253" name="Google Shape;253;g273aabd9b20_0_40"/>
          <p:cNvSpPr txBox="1">
            <a:spLocks noGrp="1"/>
          </p:cNvSpPr>
          <p:nvPr>
            <p:ph type="sldNum" idx="12"/>
          </p:nvPr>
        </p:nvSpPr>
        <p:spPr>
          <a:xfrm>
            <a:off x="119600" y="6356375"/>
            <a:ext cx="38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e568130d3f_4_5"/>
          <p:cNvSpPr txBox="1">
            <a:spLocks noGrp="1"/>
          </p:cNvSpPr>
          <p:nvPr>
            <p:ph type="title"/>
          </p:nvPr>
        </p:nvSpPr>
        <p:spPr>
          <a:xfrm>
            <a:off x="762006" y="553198"/>
            <a:ext cx="10668000" cy="8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Objective</a:t>
            </a:r>
            <a:endParaRPr sz="4000" b="1" dirty="0"/>
          </a:p>
        </p:txBody>
      </p:sp>
      <p:sp>
        <p:nvSpPr>
          <p:cNvPr id="98" name="Google Shape;98;g2e568130d3f_4_5"/>
          <p:cNvSpPr txBox="1">
            <a:spLocks noGrp="1"/>
          </p:cNvSpPr>
          <p:nvPr>
            <p:ph type="body" idx="1"/>
          </p:nvPr>
        </p:nvSpPr>
        <p:spPr>
          <a:xfrm>
            <a:off x="762000" y="1540775"/>
            <a:ext cx="6313800" cy="4719600"/>
          </a:xfrm>
          <a:prstGeom prst="rect">
            <a:avLst/>
          </a:prstGeom>
          <a:solidFill>
            <a:srgbClr val="F7DBB9"/>
          </a:solid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SzPts val="1100"/>
              <a:buNone/>
            </a:pPr>
            <a:r>
              <a:rPr lang="en-US" sz="2400" dirty="0">
                <a:solidFill>
                  <a:schemeClr val="dk1"/>
                </a:solidFill>
                <a:latin typeface="Arial"/>
                <a:ea typeface="Arial"/>
                <a:cs typeface="Arial"/>
                <a:sym typeface="Arial"/>
              </a:rPr>
              <a:t>This presentation provides a comparative analysis of daily and cumulative returns, as well as volatility (risks), of the top 10 AI companies' stocks with the S&amp;P 500 and Dow Jones indices for the last 5 years.</a:t>
            </a:r>
            <a:endParaRPr dirty="0"/>
          </a:p>
        </p:txBody>
      </p:sp>
      <p:sp>
        <p:nvSpPr>
          <p:cNvPr id="99" name="Google Shape;99;g2e568130d3f_4_5"/>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pic>
        <p:nvPicPr>
          <p:cNvPr id="100" name="Google Shape;100;g2e568130d3f_4_5" title="Bullish Chart GIF"/>
          <p:cNvPicPr preferRelativeResize="0"/>
          <p:nvPr/>
        </p:nvPicPr>
        <p:blipFill rotWithShape="1">
          <a:blip r:embed="rId3">
            <a:alphaModFix/>
          </a:blip>
          <a:srcRect/>
          <a:stretch/>
        </p:blipFill>
        <p:spPr>
          <a:xfrm>
            <a:off x="7075700" y="1540775"/>
            <a:ext cx="4637425" cy="471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73b4d55cb1_7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259" name="Google Shape;259;g273b4d55cb1_7_0"/>
          <p:cNvSpPr txBox="1">
            <a:spLocks noGrp="1"/>
          </p:cNvSpPr>
          <p:nvPr>
            <p:ph type="body" idx="1"/>
          </p:nvPr>
        </p:nvSpPr>
        <p:spPr>
          <a:xfrm>
            <a:off x="67051" y="63000"/>
            <a:ext cx="4989582"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260" name="Google Shape;260;g273b4d55cb1_7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61" name="Google Shape;261;g273b4d55cb1_7_0"/>
          <p:cNvSpPr txBox="1"/>
          <p:nvPr/>
        </p:nvSpPr>
        <p:spPr>
          <a:xfrm>
            <a:off x="597912" y="1018875"/>
            <a:ext cx="3853875" cy="5162400"/>
          </a:xfrm>
          <a:prstGeom prst="rect">
            <a:avLst/>
          </a:prstGeom>
          <a:solidFill>
            <a:srgbClr val="F7DBB9"/>
          </a:solidFill>
          <a:ln>
            <a:noFill/>
          </a:ln>
        </p:spPr>
        <p:txBody>
          <a:bodyPr spcFirstLastPara="1" wrap="square" lIns="91425" tIns="91425" rIns="91425" bIns="91425" anchor="t" anchorCtr="0">
            <a:noAutofit/>
          </a:bodyPr>
          <a:lstStyle/>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Indicates which stocks might be used as indicators for others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May indicate if stocks in the same industry have a major impact on others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Or if they are all equally subject to the same market pressures</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Meta returns are largely independent of other stocks (except Amazon)</a:t>
            </a:r>
            <a:endParaRPr sz="1700" b="0" i="0" u="none" strike="noStrike" cap="none" dirty="0">
              <a:solidFill>
                <a:schemeClr val="dk1"/>
              </a:solidFill>
              <a:latin typeface="Arial"/>
              <a:ea typeface="Arial"/>
              <a:cs typeface="Arial"/>
              <a:sym typeface="Arial"/>
            </a:endParaRPr>
          </a:p>
          <a:p>
            <a:pPr marL="285750" marR="0" lvl="0" indent="-285750" algn="l" rtl="0">
              <a:lnSpc>
                <a:spcPct val="115000"/>
              </a:lnSpc>
              <a:spcBef>
                <a:spcPts val="1200"/>
              </a:spcBef>
              <a:spcAft>
                <a:spcPts val="1200"/>
              </a:spcAft>
              <a:buClr>
                <a:srgbClr val="000000"/>
              </a:buClr>
              <a:buSzPts val="1700"/>
              <a:buFont typeface="Arial"/>
              <a:buChar char="•"/>
            </a:pPr>
            <a:r>
              <a:rPr lang="en-US" sz="1700" b="0" i="0" u="none" strike="noStrike" cap="none" dirty="0">
                <a:solidFill>
                  <a:schemeClr val="dk1"/>
                </a:solidFill>
                <a:latin typeface="Arial"/>
                <a:ea typeface="Arial"/>
                <a:cs typeface="Arial"/>
                <a:sym typeface="Arial"/>
              </a:rPr>
              <a:t>Nvidia, AMD, are greatly correlated, as expertly being largely GPU makers</a:t>
            </a:r>
            <a:endParaRPr sz="1700" b="0" i="0" u="none" strike="noStrike" cap="none" dirty="0">
              <a:solidFill>
                <a:schemeClr val="dk1"/>
              </a:solidFill>
              <a:latin typeface="Arial"/>
              <a:ea typeface="Arial"/>
              <a:cs typeface="Arial"/>
              <a:sym typeface="Arial"/>
            </a:endParaRPr>
          </a:p>
        </p:txBody>
      </p:sp>
      <p:pic>
        <p:nvPicPr>
          <p:cNvPr id="262" name="Google Shape;262;g273b4d55cb1_7_0"/>
          <p:cNvPicPr preferRelativeResize="0"/>
          <p:nvPr/>
        </p:nvPicPr>
        <p:blipFill rotWithShape="1">
          <a:blip r:embed="rId3">
            <a:alphaModFix/>
          </a:blip>
          <a:srcRect/>
          <a:stretch/>
        </p:blipFill>
        <p:spPr>
          <a:xfrm>
            <a:off x="5109182" y="117700"/>
            <a:ext cx="7015767" cy="6603775"/>
          </a:xfrm>
          <a:prstGeom prst="rect">
            <a:avLst/>
          </a:prstGeom>
          <a:noFill/>
          <a:ln>
            <a:noFill/>
          </a:ln>
        </p:spPr>
      </p:pic>
      <p:sp>
        <p:nvSpPr>
          <p:cNvPr id="263" name="Google Shape;263;g273b4d55cb1_7_0"/>
          <p:cNvSpPr txBox="1"/>
          <p:nvPr/>
        </p:nvSpPr>
        <p:spPr>
          <a:xfrm>
            <a:off x="328850" y="237975"/>
            <a:ext cx="4392000" cy="780900"/>
          </a:xfrm>
          <a:prstGeom prst="rect">
            <a:avLst/>
          </a:prstGeom>
          <a:solidFill>
            <a:srgbClr val="F7DBB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Correlation heatmap</a:t>
            </a:r>
            <a:endParaRPr sz="2800" b="1" i="0" u="none" strike="noStrike" cap="none" dirty="0">
              <a:solidFill>
                <a:schemeClr val="dk1"/>
              </a:solidFill>
              <a:latin typeface="Arial"/>
              <a:ea typeface="Arial"/>
              <a:cs typeface="Arial"/>
              <a:sym typeface="Arial"/>
            </a:endParaRPr>
          </a:p>
        </p:txBody>
      </p:sp>
      <p:sp>
        <p:nvSpPr>
          <p:cNvPr id="264" name="Google Shape;264;g273b4d55cb1_7_0"/>
          <p:cNvSpPr txBox="1"/>
          <p:nvPr/>
        </p:nvSpPr>
        <p:spPr>
          <a:xfrm>
            <a:off x="5869940" y="9375"/>
            <a:ext cx="3621300" cy="2251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Avenir"/>
              <a:ea typeface="Avenir"/>
              <a:cs typeface="Avenir"/>
              <a:sym typeface="Avenir"/>
            </a:endParaRPr>
          </a:p>
        </p:txBody>
      </p:sp>
      <p:sp>
        <p:nvSpPr>
          <p:cNvPr id="265" name="Google Shape;265;g273b4d55cb1_7_0"/>
          <p:cNvSpPr txBox="1">
            <a:spLocks noGrp="1"/>
          </p:cNvSpPr>
          <p:nvPr>
            <p:ph type="sldNum" idx="12"/>
          </p:nvPr>
        </p:nvSpPr>
        <p:spPr>
          <a:xfrm>
            <a:off x="119600" y="6356375"/>
            <a:ext cx="4185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5"/>
          <p:cNvSpPr txBox="1">
            <a:spLocks noGrp="1"/>
          </p:cNvSpPr>
          <p:nvPr>
            <p:ph type="body" idx="1"/>
          </p:nvPr>
        </p:nvSpPr>
        <p:spPr>
          <a:xfrm>
            <a:off x="905250" y="933275"/>
            <a:ext cx="10381500" cy="5344500"/>
          </a:xfrm>
          <a:prstGeom prst="rect">
            <a:avLst/>
          </a:prstGeom>
          <a:solidFill>
            <a:srgbClr val="F7DBB9"/>
          </a:solidFill>
          <a:ln>
            <a:noFill/>
          </a:ln>
        </p:spPr>
        <p:txBody>
          <a:bodyPr spcFirstLastPara="1" wrap="square" lIns="91425" tIns="45700" rIns="91425" bIns="45700" anchor="ctr" anchorCtr="0">
            <a:normAutofit/>
          </a:bodyPr>
          <a:lstStyle/>
          <a:p>
            <a:pPr marL="342900" lvl="0" indent="-342900" algn="l" rtl="0">
              <a:lnSpc>
                <a:spcPct val="150000"/>
              </a:lnSpc>
              <a:spcBef>
                <a:spcPts val="1200"/>
              </a:spcBef>
              <a:spcAft>
                <a:spcPts val="0"/>
              </a:spcAft>
              <a:buClr>
                <a:schemeClr val="dk1"/>
              </a:buClr>
              <a:buSzPts val="1800"/>
              <a:buFont typeface="Arial"/>
              <a:buChar char="•"/>
            </a:pPr>
            <a:r>
              <a:rPr lang="en-US" sz="2200" dirty="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indices consistently.</a:t>
            </a:r>
            <a:endParaRPr dirty="0"/>
          </a:p>
          <a:p>
            <a:pPr marL="0" lvl="0" indent="0" algn="l" rtl="0">
              <a:lnSpc>
                <a:spcPct val="150000"/>
              </a:lnSpc>
              <a:spcBef>
                <a:spcPts val="1200"/>
              </a:spcBef>
              <a:spcAft>
                <a:spcPts val="0"/>
              </a:spcAft>
              <a:buClr>
                <a:schemeClr val="dk1"/>
              </a:buClr>
              <a:buSzPts val="1800"/>
              <a:buNone/>
            </a:pPr>
            <a:endParaRPr sz="2200" dirty="0">
              <a:solidFill>
                <a:schemeClr val="dk1"/>
              </a:solidFill>
              <a:latin typeface="Arial"/>
              <a:ea typeface="Arial"/>
              <a:cs typeface="Arial"/>
              <a:sym typeface="Arial"/>
            </a:endParaRPr>
          </a:p>
          <a:p>
            <a:pPr marL="342900" lvl="0" indent="-342900" algn="l" rtl="0">
              <a:lnSpc>
                <a:spcPct val="150000"/>
              </a:lnSpc>
              <a:spcBef>
                <a:spcPts val="1200"/>
              </a:spcBef>
              <a:spcAft>
                <a:spcPts val="0"/>
              </a:spcAft>
              <a:buClr>
                <a:schemeClr val="dk1"/>
              </a:buClr>
              <a:buSzPts val="1800"/>
              <a:buFont typeface="Arial"/>
              <a:buChar char="•"/>
            </a:pPr>
            <a:r>
              <a:rPr lang="en-US" sz="2200" dirty="0">
                <a:solidFill>
                  <a:schemeClr val="dk1"/>
                </a:solidFill>
                <a:latin typeface="Arial"/>
                <a:ea typeface="Arial"/>
                <a:cs typeface="Arial"/>
                <a:sym typeface="Arial"/>
              </a:rPr>
              <a:t>Since any difference is largely statistically insignificant, we fail to reject our null hypothesis, indicating AI companies in general are not different from the indices. Specific companies like Nvidia may not adhere to this generalization.</a:t>
            </a:r>
            <a:endParaRPr sz="2200" b="1" dirty="0">
              <a:solidFill>
                <a:schemeClr val="dk1"/>
              </a:solidFill>
            </a:endParaRPr>
          </a:p>
        </p:txBody>
      </p:sp>
      <p:sp>
        <p:nvSpPr>
          <p:cNvPr id="271" name="Google Shape;271;p15"/>
          <p:cNvSpPr txBox="1">
            <a:spLocks noGrp="1"/>
          </p:cNvSpPr>
          <p:nvPr>
            <p:ph type="title"/>
          </p:nvPr>
        </p:nvSpPr>
        <p:spPr>
          <a:xfrm>
            <a:off x="779400" y="251675"/>
            <a:ext cx="10213800" cy="68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dirty="0"/>
              <a:t>Conclusion</a:t>
            </a:r>
            <a:endParaRPr b="1" dirty="0"/>
          </a:p>
        </p:txBody>
      </p:sp>
      <p:sp>
        <p:nvSpPr>
          <p:cNvPr id="272" name="Google Shape;272;p1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73" name="Google Shape;273;p15"/>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905256" y="762000"/>
            <a:ext cx="10213848"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a:buNone/>
            </a:pPr>
            <a:r>
              <a:rPr lang="en-US" sz="4000"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Data</a:t>
            </a:r>
            <a:r>
              <a:rPr lang="en-US" sz="4000" b="1" dirty="0"/>
              <a:t> Limitations </a:t>
            </a:r>
            <a:endParaRPr sz="4000" dirty="0"/>
          </a:p>
        </p:txBody>
      </p:sp>
      <p:sp>
        <p:nvSpPr>
          <p:cNvPr id="279" name="Google Shape;279;p11"/>
          <p:cNvSpPr txBox="1">
            <a:spLocks noGrp="1"/>
          </p:cNvSpPr>
          <p:nvPr>
            <p:ph type="body" idx="1"/>
          </p:nvPr>
        </p:nvSpPr>
        <p:spPr>
          <a:xfrm>
            <a:off x="987552" y="1636776"/>
            <a:ext cx="10131552" cy="4659331"/>
          </a:xfrm>
          <a:prstGeom prst="rect">
            <a:avLst/>
          </a:prstGeom>
          <a:solidFill>
            <a:srgbClr val="F7DBB9"/>
          </a:solidFill>
          <a:ln>
            <a:noFill/>
          </a:ln>
        </p:spPr>
        <p:txBody>
          <a:bodyPr spcFirstLastPara="1" wrap="square" lIns="91425" tIns="45700" rIns="91425" bIns="45700" anchor="ctr" anchorCtr="0">
            <a:normAutofit/>
          </a:bodyPr>
          <a:lstStyle/>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The S&amp;P 500 includes 8 of the 10 AI companies we are comparing.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Notably, some of the top 10 companies are not exclusively focused on AI products.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The dataset available for free is quite limited. </a:t>
            </a:r>
            <a:endParaRPr dirty="0"/>
          </a:p>
          <a:p>
            <a:pPr marL="520700" lvl="0" indent="-342900" algn="l" rtl="0">
              <a:lnSpc>
                <a:spcPct val="125000"/>
              </a:lnSpc>
              <a:spcBef>
                <a:spcPts val="1000"/>
              </a:spcBef>
              <a:spcAft>
                <a:spcPts val="0"/>
              </a:spcAft>
              <a:buClr>
                <a:schemeClr val="dk1"/>
              </a:buClr>
              <a:buSzPts val="2800"/>
              <a:buFont typeface="Arial"/>
              <a:buChar char="•"/>
            </a:pPr>
            <a:r>
              <a:rPr lang="en-US" sz="2200" dirty="0">
                <a:solidFill>
                  <a:schemeClr val="dk1"/>
                </a:solidFill>
                <a:latin typeface="Arial"/>
                <a:ea typeface="Arial"/>
                <a:cs typeface="Arial"/>
                <a:sym typeface="Arial"/>
              </a:rPr>
              <a:t>Our sample of 10 AI companies does not necessarily represent general AI market trends, but rather the stock performance of specific companies. Additionally, we aligned the timepoints between the Polygon API and the Kaggle dataset for consistent analysis.</a:t>
            </a:r>
            <a:endParaRPr sz="2200" dirty="0">
              <a:solidFill>
                <a:schemeClr val="dk1"/>
              </a:solidFill>
              <a:latin typeface="Arial"/>
              <a:ea typeface="Arial"/>
              <a:cs typeface="Arial"/>
              <a:sym typeface="Arial"/>
            </a:endParaRPr>
          </a:p>
        </p:txBody>
      </p:sp>
      <p:sp>
        <p:nvSpPr>
          <p:cNvPr id="280" name="Google Shape;280;p11"/>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e5e70cd92a_1_0"/>
          <p:cNvSpPr txBox="1">
            <a:spLocks noGrp="1"/>
          </p:cNvSpPr>
          <p:nvPr>
            <p:ph type="title"/>
          </p:nvPr>
        </p:nvSpPr>
        <p:spPr>
          <a:xfrm>
            <a:off x="779400" y="467875"/>
            <a:ext cx="10213800" cy="556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sz="20000" dirty="0"/>
              <a:t>Q&amp;A</a:t>
            </a:r>
            <a:endParaRPr sz="20000" b="1" dirty="0"/>
          </a:p>
        </p:txBody>
      </p:sp>
      <p:sp>
        <p:nvSpPr>
          <p:cNvPr id="286" name="Google Shape;286;g2e5e70cd92a_1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1" i="0" u="none" strike="noStrike" cap="none" dirty="0">
                <a:solidFill>
                  <a:schemeClr val="lt1"/>
                </a:solidFill>
                <a:latin typeface="Arial"/>
                <a:ea typeface="Arial"/>
                <a:cs typeface="Arial"/>
                <a:sym typeface="Arial"/>
              </a:rPr>
              <a:t>Compare with Benchmark</a:t>
            </a:r>
            <a:r>
              <a:rPr lang="en-US" sz="1800" b="0" i="0" u="none" strike="noStrike" cap="none" dirty="0">
                <a:solidFill>
                  <a:schemeClr val="lt1"/>
                </a:solidFill>
                <a:latin typeface="Arial"/>
                <a:ea typeface="Arial"/>
                <a:cs typeface="Arial"/>
                <a:sym typeface="Arial"/>
              </a:rPr>
              <a:t>: Evaluate how each AI company's performance compares with the S&amp;P 500.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287" name="Google Shape;287;g2e5e70cd92a_1_0"/>
          <p:cNvSpPr txBox="1">
            <a:spLocks noGrp="1"/>
          </p:cNvSpPr>
          <p:nvPr>
            <p:ph type="sldNum" idx="12"/>
          </p:nvPr>
        </p:nvSpPr>
        <p:spPr>
          <a:xfrm>
            <a:off x="119600" y="6356375"/>
            <a:ext cx="394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692100" y="762000"/>
            <a:ext cx="10737900" cy="968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3200" b="1" dirty="0"/>
              <a:t>Thank you, all for listening and a special thank you to our team, for the great collaboration!</a:t>
            </a:r>
            <a:endParaRPr dirty="0"/>
          </a:p>
        </p:txBody>
      </p:sp>
      <p:sp>
        <p:nvSpPr>
          <p:cNvPr id="293" name="Google Shape;293;p19"/>
          <p:cNvSpPr txBox="1">
            <a:spLocks noGrp="1"/>
          </p:cNvSpPr>
          <p:nvPr>
            <p:ph type="body" idx="1"/>
          </p:nvPr>
        </p:nvSpPr>
        <p:spPr>
          <a:xfrm>
            <a:off x="1067839" y="1539127"/>
            <a:ext cx="9711900" cy="4659300"/>
          </a:xfrm>
          <a:prstGeom prst="rect">
            <a:avLst/>
          </a:prstGeom>
          <a:noFill/>
          <a:ln>
            <a:noFill/>
          </a:ln>
        </p:spPr>
        <p:txBody>
          <a:bodyPr spcFirstLastPara="1" wrap="square" lIns="91425" tIns="45700" rIns="91425" bIns="45700" anchor="t" anchorCtr="0">
            <a:normAutofit/>
          </a:bodyPr>
          <a:lstStyle/>
          <a:p>
            <a:pPr marL="228600" lvl="0" indent="-50800" algn="l" rtl="0">
              <a:lnSpc>
                <a:spcPct val="125000"/>
              </a:lnSpc>
              <a:spcBef>
                <a:spcPts val="0"/>
              </a:spcBef>
              <a:spcAft>
                <a:spcPts val="0"/>
              </a:spcAft>
              <a:buClr>
                <a:schemeClr val="lt1"/>
              </a:buClr>
              <a:buSzPts val="2800"/>
              <a:buNone/>
            </a:pPr>
            <a:endParaRPr dirty="0"/>
          </a:p>
          <a:p>
            <a:pPr marL="228600" lvl="0" indent="-228600" algn="l" rtl="0">
              <a:lnSpc>
                <a:spcPct val="125000"/>
              </a:lnSpc>
              <a:spcBef>
                <a:spcPts val="1000"/>
              </a:spcBef>
              <a:spcAft>
                <a:spcPts val="0"/>
              </a:spcAft>
              <a:buClr>
                <a:schemeClr val="lt1"/>
              </a:buClr>
              <a:buSzPts val="2800"/>
              <a:buChar char="•"/>
            </a:pPr>
            <a:r>
              <a:rPr lang="en-US" dirty="0"/>
              <a:t>Andrea M.</a:t>
            </a:r>
            <a:endParaRPr dirty="0"/>
          </a:p>
          <a:p>
            <a:pPr marL="228600" lvl="0" indent="-228600" algn="l" rtl="0">
              <a:lnSpc>
                <a:spcPct val="125000"/>
              </a:lnSpc>
              <a:spcBef>
                <a:spcPts val="1000"/>
              </a:spcBef>
              <a:spcAft>
                <a:spcPts val="0"/>
              </a:spcAft>
              <a:buClr>
                <a:schemeClr val="lt1"/>
              </a:buClr>
              <a:buSzPts val="2800"/>
              <a:buChar char="•"/>
            </a:pPr>
            <a:r>
              <a:rPr lang="en-US" dirty="0"/>
              <a:t>Dante P.</a:t>
            </a:r>
            <a:endParaRPr dirty="0"/>
          </a:p>
          <a:p>
            <a:pPr marL="228600" lvl="0" indent="-228600" algn="l" rtl="0">
              <a:lnSpc>
                <a:spcPct val="125000"/>
              </a:lnSpc>
              <a:spcBef>
                <a:spcPts val="1000"/>
              </a:spcBef>
              <a:spcAft>
                <a:spcPts val="0"/>
              </a:spcAft>
              <a:buClr>
                <a:schemeClr val="lt1"/>
              </a:buClr>
              <a:buSzPts val="2800"/>
              <a:buChar char="•"/>
            </a:pPr>
            <a:r>
              <a:rPr lang="en-US" dirty="0"/>
              <a:t>Krissy Nalani K.</a:t>
            </a:r>
            <a:endParaRPr dirty="0"/>
          </a:p>
          <a:p>
            <a:pPr marL="228600" lvl="0" indent="-228600" algn="l" rtl="0">
              <a:lnSpc>
                <a:spcPct val="125000"/>
              </a:lnSpc>
              <a:spcBef>
                <a:spcPts val="1000"/>
              </a:spcBef>
              <a:spcAft>
                <a:spcPts val="0"/>
              </a:spcAft>
              <a:buSzPts val="1800"/>
              <a:buChar char="•"/>
            </a:pPr>
            <a:r>
              <a:rPr lang="en-US" dirty="0"/>
              <a:t>Melissa G.</a:t>
            </a:r>
            <a:endParaRPr dirty="0"/>
          </a:p>
          <a:p>
            <a:pPr marL="228600" lvl="0" indent="-228600" algn="l" rtl="0">
              <a:lnSpc>
                <a:spcPct val="125000"/>
              </a:lnSpc>
              <a:spcBef>
                <a:spcPts val="1000"/>
              </a:spcBef>
              <a:spcAft>
                <a:spcPts val="0"/>
              </a:spcAft>
              <a:buClr>
                <a:schemeClr val="lt1"/>
              </a:buClr>
              <a:buSzPts val="2800"/>
              <a:buChar char="•"/>
            </a:pPr>
            <a:r>
              <a:rPr lang="en-US" dirty="0"/>
              <a:t>Nate S.</a:t>
            </a:r>
            <a:endParaRPr dirty="0"/>
          </a:p>
          <a:p>
            <a:pPr marL="228600" lvl="0" indent="-228600" algn="l" rtl="0">
              <a:lnSpc>
                <a:spcPct val="125000"/>
              </a:lnSpc>
              <a:spcBef>
                <a:spcPts val="1000"/>
              </a:spcBef>
              <a:spcAft>
                <a:spcPts val="0"/>
              </a:spcAft>
              <a:buClr>
                <a:schemeClr val="lt1"/>
              </a:buClr>
              <a:buSzPts val="2800"/>
              <a:buChar char="•"/>
            </a:pPr>
            <a:r>
              <a:rPr lang="en-US" dirty="0"/>
              <a:t>Olga Sabrina L</a:t>
            </a:r>
            <a:endParaRPr dirty="0"/>
          </a:p>
          <a:p>
            <a:pPr marL="228600" lvl="0" indent="0" algn="l" rtl="0">
              <a:lnSpc>
                <a:spcPct val="125000"/>
              </a:lnSpc>
              <a:spcBef>
                <a:spcPts val="1000"/>
              </a:spcBef>
              <a:spcAft>
                <a:spcPts val="0"/>
              </a:spcAft>
              <a:buSzPts val="1800"/>
              <a:buNone/>
            </a:pPr>
            <a:endParaRPr dirty="0"/>
          </a:p>
        </p:txBody>
      </p:sp>
      <p:sp>
        <p:nvSpPr>
          <p:cNvPr id="294" name="Google Shape;294;p19"/>
          <p:cNvSpPr txBox="1"/>
          <p:nvPr/>
        </p:nvSpPr>
        <p:spPr>
          <a:xfrm>
            <a:off x="6077228" y="3893615"/>
            <a:ext cx="4193608"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sng" strike="noStrike" cap="none" dirty="0">
                <a:solidFill>
                  <a:schemeClr val="lt1"/>
                </a:solidFill>
                <a:latin typeface="Avenir"/>
                <a:ea typeface="Avenir"/>
                <a:cs typeface="Avenir"/>
                <a:sym typeface="Avenir"/>
                <a:hlinkClick r:id="rId3">
                  <a:extLst>
                    <a:ext uri="{A12FA001-AC4F-418D-AE19-62706E023703}">
                      <ahyp:hlinkClr xmlns:ahyp="http://schemas.microsoft.com/office/drawing/2018/hyperlinkcolor" val="tx"/>
                    </a:ext>
                  </a:extLst>
                </a:hlinkClick>
              </a:rPr>
              <a:t>T</a:t>
            </a:r>
            <a:endParaRPr sz="900" b="0" i="0" u="none" strike="noStrike" cap="none" dirty="0">
              <a:solidFill>
                <a:schemeClr val="lt1"/>
              </a:solidFill>
              <a:latin typeface="Avenir"/>
              <a:ea typeface="Avenir"/>
              <a:cs typeface="Avenir"/>
              <a:sym typeface="Avenir"/>
            </a:endParaRPr>
          </a:p>
        </p:txBody>
      </p:sp>
      <p:pic>
        <p:nvPicPr>
          <p:cNvPr id="295" name="Google Shape;295;p19" title="Pokemon Pikachu GIF"/>
          <p:cNvPicPr preferRelativeResize="0"/>
          <p:nvPr/>
        </p:nvPicPr>
        <p:blipFill rotWithShape="1">
          <a:blip r:embed="rId4">
            <a:alphaModFix/>
          </a:blip>
          <a:srcRect/>
          <a:stretch/>
        </p:blipFill>
        <p:spPr>
          <a:xfrm>
            <a:off x="6981938" y="2507227"/>
            <a:ext cx="3543350" cy="3507775"/>
          </a:xfrm>
          <a:prstGeom prst="rect">
            <a:avLst/>
          </a:prstGeom>
          <a:noFill/>
          <a:ln>
            <a:noFill/>
          </a:ln>
        </p:spPr>
      </p:pic>
      <p:sp>
        <p:nvSpPr>
          <p:cNvPr id="296" name="Google Shape;296;p19"/>
          <p:cNvSpPr txBox="1">
            <a:spLocks noGrp="1"/>
          </p:cNvSpPr>
          <p:nvPr>
            <p:ph type="sldNum" idx="12"/>
          </p:nvPr>
        </p:nvSpPr>
        <p:spPr>
          <a:xfrm>
            <a:off x="119600" y="6356375"/>
            <a:ext cx="410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134550" y="744525"/>
            <a:ext cx="11922900" cy="671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Arial"/>
              <a:buNone/>
            </a:pPr>
            <a:r>
              <a:rPr lang="en-US" sz="3200" b="1" dirty="0"/>
              <a:t>The end.</a:t>
            </a:r>
            <a:endParaRPr sz="3200" dirty="0"/>
          </a:p>
        </p:txBody>
      </p:sp>
      <p:sp>
        <p:nvSpPr>
          <p:cNvPr id="302" name="Google Shape;302;p20"/>
          <p:cNvSpPr txBox="1">
            <a:spLocks noGrp="1"/>
          </p:cNvSpPr>
          <p:nvPr>
            <p:ph type="body" idx="1"/>
          </p:nvPr>
        </p:nvSpPr>
        <p:spPr>
          <a:xfrm>
            <a:off x="46200" y="1352575"/>
            <a:ext cx="11922900" cy="5253900"/>
          </a:xfrm>
          <a:prstGeom prst="rect">
            <a:avLst/>
          </a:prstGeom>
          <a:noFill/>
          <a:ln>
            <a:noFill/>
          </a:ln>
        </p:spPr>
        <p:txBody>
          <a:bodyPr spcFirstLastPara="1" wrap="square" lIns="91425" tIns="45700" rIns="91425" bIns="45700" anchor="t" anchorCtr="0">
            <a:normAutofit/>
          </a:bodyPr>
          <a:lstStyle/>
          <a:p>
            <a:pPr marL="0" lvl="0" indent="0" algn="ctr" rtl="0">
              <a:lnSpc>
                <a:spcPct val="125000"/>
              </a:lnSpc>
              <a:spcBef>
                <a:spcPts val="0"/>
              </a:spcBef>
              <a:spcAft>
                <a:spcPts val="0"/>
              </a:spcAft>
              <a:buClr>
                <a:schemeClr val="lt1"/>
              </a:buClr>
              <a:buSzPts val="3200"/>
              <a:buNone/>
            </a:pPr>
            <a:r>
              <a:rPr lang="en-US" sz="3200" b="1" dirty="0"/>
              <a:t>Thank you for your interest!</a:t>
            </a:r>
            <a:endParaRPr dirty="0"/>
          </a:p>
          <a:p>
            <a:pPr marL="0" lvl="0" indent="0" algn="ctr" rtl="0">
              <a:lnSpc>
                <a:spcPct val="125000"/>
              </a:lnSpc>
              <a:spcBef>
                <a:spcPts val="1000"/>
              </a:spcBef>
              <a:spcAft>
                <a:spcPts val="0"/>
              </a:spcAft>
              <a:buClr>
                <a:schemeClr val="lt1"/>
              </a:buClr>
              <a:buSzPts val="3200"/>
              <a:buNone/>
            </a:pPr>
            <a:endParaRPr sz="3200" b="1" dirty="0"/>
          </a:p>
          <a:p>
            <a:pPr marL="0" lvl="0" indent="0" algn="ctr" rtl="0">
              <a:lnSpc>
                <a:spcPct val="125000"/>
              </a:lnSpc>
              <a:spcBef>
                <a:spcPts val="1000"/>
              </a:spcBef>
              <a:spcAft>
                <a:spcPts val="0"/>
              </a:spcAft>
              <a:buClr>
                <a:schemeClr val="lt1"/>
              </a:buClr>
              <a:buSzPts val="3200"/>
              <a:buNone/>
            </a:pPr>
            <a:endParaRPr sz="3200" b="1" dirty="0"/>
          </a:p>
          <a:p>
            <a:pPr marL="228600" lvl="0" indent="-50800" algn="ctr" rtl="0">
              <a:lnSpc>
                <a:spcPct val="125000"/>
              </a:lnSpc>
              <a:spcBef>
                <a:spcPts val="1000"/>
              </a:spcBef>
              <a:spcAft>
                <a:spcPts val="0"/>
              </a:spcAft>
              <a:buClr>
                <a:schemeClr val="lt1"/>
              </a:buClr>
              <a:buSzPts val="2800"/>
              <a:buNone/>
            </a:pPr>
            <a:endParaRPr dirty="0"/>
          </a:p>
          <a:p>
            <a:pPr marL="228600" lvl="0" indent="-50800" algn="ctr" rtl="0">
              <a:lnSpc>
                <a:spcPct val="125000"/>
              </a:lnSpc>
              <a:spcBef>
                <a:spcPts val="1000"/>
              </a:spcBef>
              <a:spcAft>
                <a:spcPts val="0"/>
              </a:spcAft>
              <a:buClr>
                <a:schemeClr val="lt1"/>
              </a:buClr>
              <a:buSzPts val="2800"/>
              <a:buNone/>
            </a:pPr>
            <a:endParaRPr dirty="0"/>
          </a:p>
        </p:txBody>
      </p:sp>
      <p:sp>
        <p:nvSpPr>
          <p:cNvPr id="303" name="Google Shape;303;p20"/>
          <p:cNvSpPr txBox="1"/>
          <p:nvPr/>
        </p:nvSpPr>
        <p:spPr>
          <a:xfrm>
            <a:off x="7393916" y="5806150"/>
            <a:ext cx="250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chemeClr val="lt1"/>
              </a:solidFill>
              <a:latin typeface="Avenir"/>
              <a:ea typeface="Avenir"/>
              <a:cs typeface="Avenir"/>
              <a:sym typeface="Avenir"/>
            </a:endParaRPr>
          </a:p>
        </p:txBody>
      </p:sp>
      <p:sp>
        <p:nvSpPr>
          <p:cNvPr id="304" name="Google Shape;304;p20"/>
          <p:cNvSpPr txBox="1">
            <a:spLocks noGrp="1"/>
          </p:cNvSpPr>
          <p:nvPr>
            <p:ph type="sldNum" idx="12"/>
          </p:nvPr>
        </p:nvSpPr>
        <p:spPr>
          <a:xfrm>
            <a:off x="119600" y="6356375"/>
            <a:ext cx="402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dirty="0"/>
          </a:p>
        </p:txBody>
      </p:sp>
      <p:pic>
        <p:nvPicPr>
          <p:cNvPr id="305" name="Google Shape;305;p20" title="Makasih GIF (Provided by Tenor)"/>
          <p:cNvPicPr preferRelativeResize="0"/>
          <p:nvPr/>
        </p:nvPicPr>
        <p:blipFill>
          <a:blip r:embed="rId3">
            <a:alphaModFix/>
          </a:blip>
          <a:stretch>
            <a:fillRect/>
          </a:stretch>
        </p:blipFill>
        <p:spPr>
          <a:xfrm>
            <a:off x="4121950" y="2528100"/>
            <a:ext cx="3354750" cy="335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762006" y="553198"/>
            <a:ext cx="10668000" cy="8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Hypothesis: Question, Null, &amp; Alt </a:t>
            </a:r>
            <a:endParaRPr sz="4000" b="1" dirty="0"/>
          </a:p>
        </p:txBody>
      </p:sp>
      <p:sp>
        <p:nvSpPr>
          <p:cNvPr id="106" name="Google Shape;106;p2"/>
          <p:cNvSpPr txBox="1">
            <a:spLocks noGrp="1"/>
          </p:cNvSpPr>
          <p:nvPr>
            <p:ph type="body" idx="1"/>
          </p:nvPr>
        </p:nvSpPr>
        <p:spPr>
          <a:xfrm>
            <a:off x="762006" y="1545336"/>
            <a:ext cx="10213800" cy="4759466"/>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Question</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a:ea typeface="Arial"/>
                <a:cs typeface="Arial"/>
                <a:sym typeface="Arial"/>
              </a:rPr>
              <a:t>Does the growth of AI stocks in the last 5 years suggest that investing in these companies is significantly more profitable than investing in most other companies based on the market indices?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If-Then</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If I invest in the top AI companies, then I will see better profit compared to the market indices, because there is a significant difference in the growth of these stocks and the market indices.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rgbClr val="000000"/>
                </a:solidFill>
                <a:latin typeface="Arial"/>
                <a:ea typeface="Arial"/>
                <a:cs typeface="Arial"/>
                <a:sym typeface="Arial"/>
              </a:rPr>
              <a:t>Null Hypothesis</a:t>
            </a:r>
            <a:endParaRPr sz="1600" b="1" u="sng"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Arial"/>
                <a:ea typeface="Arial"/>
                <a:cs typeface="Arial"/>
                <a:sym typeface="Arial"/>
              </a:rPr>
              <a:t>There is no significant difference between the growth of AI stocks and the market indices, as determined by average daily return year over year from 2019-2024, as compared to the S&amp;P 500 or DOW.</a:t>
            </a:r>
            <a:endParaRPr sz="1600" dirty="0">
              <a:solidFill>
                <a:schemeClr val="dk1"/>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chemeClr val="dk1"/>
                </a:solidFill>
                <a:latin typeface="Arial"/>
                <a:ea typeface="Arial"/>
                <a:cs typeface="Arial"/>
                <a:sym typeface="Arial"/>
              </a:rPr>
              <a:t>Alt Hypothesis</a:t>
            </a:r>
            <a:endParaRPr sz="1600" b="1" u="sng" dirty="0">
              <a:solidFill>
                <a:schemeClr val="dk1"/>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US" sz="1600" dirty="0">
                <a:solidFill>
                  <a:schemeClr val="dk1"/>
                </a:solidFill>
                <a:latin typeface="Arial"/>
                <a:ea typeface="Arial"/>
                <a:cs typeface="Arial"/>
                <a:sym typeface="Arial"/>
              </a:rPr>
              <a:t>There is a significant difference between the growth of AI stocks and the market indices as determined by average daily return year over year from 2019-2024, as compared to S&amp;P 500 or DOW.</a:t>
            </a:r>
            <a:endParaRPr sz="1600" dirty="0">
              <a:solidFill>
                <a:srgbClr val="D1D2D3"/>
              </a:solidFill>
              <a:highlight>
                <a:srgbClr val="1A1D21"/>
              </a:highlight>
              <a:latin typeface="Arial"/>
              <a:ea typeface="Arial"/>
              <a:cs typeface="Arial"/>
              <a:sym typeface="Arial"/>
            </a:endParaRPr>
          </a:p>
        </p:txBody>
      </p:sp>
      <p:sp>
        <p:nvSpPr>
          <p:cNvPr id="107" name="Google Shape;107;p2"/>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e62b4b96fb_0_11"/>
          <p:cNvSpPr txBox="1">
            <a:spLocks noGrp="1"/>
          </p:cNvSpPr>
          <p:nvPr>
            <p:ph type="title"/>
          </p:nvPr>
        </p:nvSpPr>
        <p:spPr>
          <a:xfrm>
            <a:off x="989094" y="406327"/>
            <a:ext cx="10668000" cy="152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4000" b="1" dirty="0"/>
              <a:t>Data Description </a:t>
            </a:r>
            <a:endParaRPr sz="4000" b="1" dirty="0"/>
          </a:p>
        </p:txBody>
      </p:sp>
      <p:sp>
        <p:nvSpPr>
          <p:cNvPr id="113" name="Google Shape;113;g2e62b4b96fb_0_11"/>
          <p:cNvSpPr txBox="1">
            <a:spLocks noGrp="1"/>
          </p:cNvSpPr>
          <p:nvPr>
            <p:ph type="body" idx="1"/>
          </p:nvPr>
        </p:nvSpPr>
        <p:spPr>
          <a:xfrm>
            <a:off x="989106" y="1572768"/>
            <a:ext cx="10213800" cy="4783595"/>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Data Obtained</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latin typeface="Arial"/>
                <a:ea typeface="Arial"/>
                <a:cs typeface="Arial"/>
                <a:sym typeface="Arial"/>
              </a:rPr>
              <a:t>List what data sets are used and where we got them from </a:t>
            </a:r>
            <a:endParaRPr sz="1600" dirty="0">
              <a:solidFill>
                <a:schemeClr val="dk1"/>
              </a:solidFill>
              <a:latin typeface="Arial"/>
              <a:ea typeface="Arial"/>
              <a:cs typeface="Arial"/>
              <a:sym typeface="Aria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latin typeface="Arial"/>
                <a:ea typeface="Arial"/>
                <a:cs typeface="Arial"/>
                <a:sym typeface="Arial"/>
              </a:rPr>
              <a:t>Top 10 AI companies</a:t>
            </a:r>
            <a:r>
              <a:rPr lang="en-US" sz="1600" dirty="0">
                <a:solidFill>
                  <a:srgbClr val="3C78D8"/>
                </a:solidFill>
                <a:latin typeface="Arial"/>
                <a:ea typeface="Arial"/>
                <a:cs typeface="Arial"/>
                <a:sym typeface="Arial"/>
              </a:rPr>
              <a:t> </a:t>
            </a:r>
            <a:r>
              <a:rPr lang="en-US" sz="1600" u="sng" dirty="0">
                <a:solidFill>
                  <a:srgbClr val="3C78D8"/>
                </a:solidFill>
                <a:latin typeface="Arial"/>
                <a:ea typeface="Arial"/>
                <a:cs typeface="Arial"/>
                <a:sym typeface="Arial"/>
                <a:hlinkClick r:id="rId3">
                  <a:extLst>
                    <a:ext uri="{A12FA001-AC4F-418D-AE19-62706E023703}">
                      <ahyp:hlinkClr xmlns:ahyp="http://schemas.microsoft.com/office/drawing/2018/hyperlinkcolor" val="tx"/>
                    </a:ext>
                  </a:extLst>
                </a:hlinkClick>
              </a:rPr>
              <a:t>kaggle dataset </a:t>
            </a:r>
            <a:r>
              <a:rPr lang="en-US" sz="1600" dirty="0">
                <a:solidFill>
                  <a:schemeClr val="dk1"/>
                </a:solidFill>
                <a:latin typeface="Arial"/>
                <a:ea typeface="Arial"/>
                <a:cs typeface="Arial"/>
                <a:sym typeface="Arial"/>
              </a:rPr>
              <a:t>1990 through present as selected by Forbes</a:t>
            </a:r>
            <a:endParaRPr sz="1600" dirty="0">
              <a:solidFill>
                <a:schemeClr val="dk1"/>
              </a:solidFill>
              <a:latin typeface="Arial"/>
              <a:ea typeface="Arial"/>
              <a:cs typeface="Arial"/>
              <a:sym typeface="Arial"/>
            </a:endParaRPr>
          </a:p>
          <a:p>
            <a:pPr marL="457200" lvl="0" indent="-330200" algn="l" rtl="0">
              <a:lnSpc>
                <a:spcPct val="115000"/>
              </a:lnSpc>
              <a:spcBef>
                <a:spcPts val="0"/>
              </a:spcBef>
              <a:spcAft>
                <a:spcPts val="0"/>
              </a:spcAft>
              <a:buClr>
                <a:schemeClr val="dk1"/>
              </a:buClr>
              <a:buSzPts val="1600"/>
              <a:buChar char="•"/>
            </a:pPr>
            <a:r>
              <a:rPr lang="en-US" sz="1600" dirty="0">
                <a:solidFill>
                  <a:schemeClr val="dk1"/>
                </a:solidFill>
                <a:latin typeface="Arial"/>
                <a:ea typeface="Arial"/>
                <a:cs typeface="Arial"/>
                <a:sym typeface="Arial"/>
              </a:rPr>
              <a:t>S&amp;P 500 and Dow Jones index ETF funds gathered through </a:t>
            </a:r>
            <a:r>
              <a:rPr lang="en-US" sz="1600" u="sng" dirty="0">
                <a:solidFill>
                  <a:srgbClr val="3C78D8"/>
                </a:solidFill>
                <a:latin typeface="Arial"/>
                <a:ea typeface="Arial"/>
                <a:cs typeface="Arial"/>
                <a:sym typeface="Arial"/>
                <a:hlinkClick r:id="rId4">
                  <a:extLst>
                    <a:ext uri="{A12FA001-AC4F-418D-AE19-62706E023703}">
                      <ahyp:hlinkClr xmlns:ahyp="http://schemas.microsoft.com/office/drawing/2018/hyperlinkcolor" val="tx"/>
                    </a:ext>
                  </a:extLst>
                </a:hlinkClick>
              </a:rPr>
              <a:t>alphavantage.co</a:t>
            </a:r>
            <a:r>
              <a:rPr lang="en-US" sz="1600" dirty="0">
                <a:solidFill>
                  <a:schemeClr val="dk1"/>
                </a:solidFill>
                <a:latin typeface="Arial"/>
                <a:ea typeface="Arial"/>
                <a:cs typeface="Arial"/>
                <a:sym typeface="Arial"/>
              </a:rPr>
              <a:t> API</a:t>
            </a:r>
            <a:endParaRPr sz="16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latin typeface="Arial"/>
                <a:ea typeface="Arial"/>
                <a:cs typeface="Arial"/>
                <a:sym typeface="Arial"/>
              </a:rPr>
              <a:t>Data Details</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Datasets contained columns: Symbol, date, open, high, low, close, volume, adjusted</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b="1" u="sng" dirty="0">
                <a:solidFill>
                  <a:srgbClr val="000000"/>
                </a:solidFill>
                <a:latin typeface="Arial"/>
                <a:ea typeface="Arial"/>
                <a:cs typeface="Arial"/>
                <a:sym typeface="Arial"/>
              </a:rPr>
              <a:t>Derived Variables</a:t>
            </a:r>
            <a:endParaRPr sz="1600" b="1" u="sng"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Cleaning done on columns to align datasets, data types correction, and filtered for last 5 years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Daily returns and cumulative returns generated as decimal</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Volatility calculated as standard deviation of returns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SzPts val="1800"/>
              <a:buNone/>
            </a:pPr>
            <a:r>
              <a:rPr lang="en-US" sz="1600" dirty="0">
                <a:solidFill>
                  <a:srgbClr val="000000"/>
                </a:solidFill>
                <a:latin typeface="Arial"/>
                <a:ea typeface="Arial"/>
                <a:cs typeface="Arial"/>
                <a:sym typeface="Arial"/>
              </a:rPr>
              <a:t>Data grouped by stock symbol and year</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D1D2D3"/>
              </a:solidFill>
              <a:highlight>
                <a:srgbClr val="1A1D21"/>
              </a:highlight>
              <a:latin typeface="Arial"/>
              <a:ea typeface="Arial"/>
              <a:cs typeface="Arial"/>
              <a:sym typeface="Arial"/>
            </a:endParaRPr>
          </a:p>
        </p:txBody>
      </p:sp>
      <p:sp>
        <p:nvSpPr>
          <p:cNvPr id="114" name="Google Shape;114;g2e62b4b96fb_0_11"/>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e5b37fad8a_2_1"/>
          <p:cNvSpPr txBox="1">
            <a:spLocks noGrp="1"/>
          </p:cNvSpPr>
          <p:nvPr>
            <p:ph type="title"/>
          </p:nvPr>
        </p:nvSpPr>
        <p:spPr>
          <a:xfrm>
            <a:off x="886968" y="468400"/>
            <a:ext cx="10867982"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dirty="0"/>
              <a:t>Stock Performance Analysis </a:t>
            </a:r>
            <a:endParaRPr dirty="0"/>
          </a:p>
        </p:txBody>
      </p:sp>
      <p:sp>
        <p:nvSpPr>
          <p:cNvPr id="120" name="Google Shape;120;g2e5b37fad8a_2_1"/>
          <p:cNvSpPr txBox="1">
            <a:spLocks noGrp="1"/>
          </p:cNvSpPr>
          <p:nvPr>
            <p:ph type="body" idx="1"/>
          </p:nvPr>
        </p:nvSpPr>
        <p:spPr>
          <a:xfrm>
            <a:off x="886968" y="1151200"/>
            <a:ext cx="10798982" cy="5139872"/>
          </a:xfrm>
          <a:prstGeom prst="rect">
            <a:avLst/>
          </a:prstGeom>
          <a:solidFill>
            <a:srgbClr val="F7DBB9"/>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dirty="0">
                <a:solidFill>
                  <a:schemeClr val="dk1"/>
                </a:solidFill>
                <a:latin typeface="Arial"/>
                <a:ea typeface="Arial"/>
                <a:cs typeface="Arial"/>
                <a:sym typeface="Arial"/>
              </a:rPr>
              <a:t>Analyzing stock performance involves multiple factors. In this project, we used a simplified approach based on parameters such as average stock prices, daily and cumulative returns, and volatility.</a:t>
            </a:r>
            <a:endParaRPr sz="18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a:ea typeface="Arial"/>
                <a:cs typeface="Arial"/>
                <a:sym typeface="Arial"/>
              </a:rPr>
              <a:t>Basics:</a:t>
            </a:r>
            <a:endParaRPr sz="1800" b="1" dirty="0">
              <a:solidFill>
                <a:schemeClr val="dk1"/>
              </a:solidFill>
              <a:latin typeface="Arial"/>
              <a:ea typeface="Arial"/>
              <a:cs typeface="Arial"/>
              <a:sym typeface="Arial"/>
            </a:endParaRPr>
          </a:p>
          <a:p>
            <a:pPr marL="457200" lvl="0" indent="-355600" algn="l" rtl="0">
              <a:lnSpc>
                <a:spcPct val="115000"/>
              </a:lnSpc>
              <a:spcBef>
                <a:spcPts val="1200"/>
              </a:spcBef>
              <a:spcAft>
                <a:spcPts val="0"/>
              </a:spcAft>
              <a:buClr>
                <a:schemeClr val="dk1"/>
              </a:buClr>
              <a:buSzPts val="2000"/>
              <a:buChar char="●"/>
            </a:pPr>
            <a:r>
              <a:rPr lang="en-US" sz="1800" b="1" dirty="0">
                <a:solidFill>
                  <a:schemeClr val="dk1"/>
                </a:solidFill>
                <a:latin typeface="Arial"/>
                <a:ea typeface="Arial"/>
                <a:cs typeface="Arial"/>
                <a:sym typeface="Arial"/>
              </a:rPr>
              <a:t>Daily and Cumulative Returns</a:t>
            </a:r>
            <a:r>
              <a:rPr lang="en-US" sz="1800" dirty="0">
                <a:solidFill>
                  <a:schemeClr val="dk1"/>
                </a:solidFill>
                <a:latin typeface="Arial"/>
                <a:ea typeface="Arial"/>
                <a:cs typeface="Arial"/>
                <a:sym typeface="Arial"/>
              </a:rPr>
              <a:t>: Indicators of a stock's performance over specific periods.</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Char char="●"/>
            </a:pPr>
            <a:r>
              <a:rPr lang="en-US" sz="1800" b="1" dirty="0">
                <a:solidFill>
                  <a:schemeClr val="dk1"/>
                </a:solidFill>
                <a:latin typeface="Arial"/>
                <a:ea typeface="Arial"/>
                <a:cs typeface="Arial"/>
                <a:sym typeface="Arial"/>
              </a:rPr>
              <a:t>Volatility (Standard Deviation)</a:t>
            </a:r>
            <a:r>
              <a:rPr lang="en-US" sz="1800" dirty="0">
                <a:solidFill>
                  <a:schemeClr val="dk1"/>
                </a:solidFill>
                <a:latin typeface="Arial"/>
                <a:ea typeface="Arial"/>
                <a:cs typeface="Arial"/>
                <a:sym typeface="Arial"/>
              </a:rPr>
              <a:t>: Measures stock risk. Higher deviation indicates higher risk.</a:t>
            </a:r>
            <a:endParaRPr sz="1800" dirty="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Arial"/>
                <a:ea typeface="Arial"/>
                <a:cs typeface="Arial"/>
                <a:sym typeface="Arial"/>
              </a:rPr>
              <a:t>Risk Levels Based on Standard Deviation (STD):</a:t>
            </a:r>
            <a:endParaRPr sz="1800" b="1" dirty="0">
              <a:solidFill>
                <a:schemeClr val="dk1"/>
              </a:solidFill>
              <a:latin typeface="Arial"/>
              <a:ea typeface="Arial"/>
              <a:cs typeface="Arial"/>
              <a:sym typeface="Arial"/>
            </a:endParaRPr>
          </a:p>
          <a:p>
            <a:pPr marL="457200" lvl="0" indent="-355600" algn="l" rtl="0">
              <a:lnSpc>
                <a:spcPct val="115000"/>
              </a:lnSpc>
              <a:spcBef>
                <a:spcPts val="120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Low risk: &lt; 10% STD</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Medium risk: 10% ≤ STD &lt; 20%</a:t>
            </a:r>
            <a:endParaRPr sz="1800" dirty="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venir"/>
              <a:buChar char="●"/>
            </a:pPr>
            <a:r>
              <a:rPr lang="en-US" sz="1800" dirty="0">
                <a:solidFill>
                  <a:schemeClr val="dk1"/>
                </a:solidFill>
                <a:latin typeface="Arial"/>
                <a:ea typeface="Arial"/>
                <a:cs typeface="Arial"/>
                <a:sym typeface="Arial"/>
              </a:rPr>
              <a:t>High risk: ≥ 20% STD</a:t>
            </a:r>
            <a:endParaRPr sz="1800" dirty="0">
              <a:solidFill>
                <a:schemeClr val="dk1"/>
              </a:solidFill>
              <a:latin typeface="Arial"/>
              <a:ea typeface="Arial"/>
              <a:cs typeface="Arial"/>
              <a:sym typeface="Arial"/>
            </a:endParaRPr>
          </a:p>
          <a:p>
            <a:pPr marL="0" lvl="0" indent="0" algn="l" rtl="0">
              <a:lnSpc>
                <a:spcPct val="125000"/>
              </a:lnSpc>
              <a:spcBef>
                <a:spcPts val="1200"/>
              </a:spcBef>
              <a:spcAft>
                <a:spcPts val="0"/>
              </a:spcAft>
              <a:buSzPts val="1800"/>
              <a:buNone/>
            </a:pPr>
            <a:r>
              <a:rPr lang="en-US" sz="1800" dirty="0">
                <a:solidFill>
                  <a:schemeClr val="dk1"/>
                </a:solidFill>
                <a:latin typeface="Arial"/>
                <a:ea typeface="Arial"/>
                <a:cs typeface="Arial"/>
                <a:sym typeface="Arial"/>
              </a:rPr>
              <a:t>Now, let's move on to the graphs that illustrate these concepts in the context of our analysis.</a:t>
            </a:r>
            <a:endParaRPr sz="1800" dirty="0">
              <a:solidFill>
                <a:schemeClr val="dk1"/>
              </a:solidFill>
              <a:latin typeface="Arial"/>
              <a:ea typeface="Arial"/>
              <a:cs typeface="Arial"/>
              <a:sym typeface="Arial"/>
            </a:endParaRPr>
          </a:p>
          <a:p>
            <a:pPr marL="228600" lvl="0" indent="0" algn="l" rtl="0">
              <a:lnSpc>
                <a:spcPct val="125000"/>
              </a:lnSpc>
              <a:spcBef>
                <a:spcPts val="1000"/>
              </a:spcBef>
              <a:spcAft>
                <a:spcPts val="0"/>
              </a:spcAft>
              <a:buSzPts val="1800"/>
              <a:buNone/>
            </a:pPr>
            <a:endParaRPr dirty="0"/>
          </a:p>
        </p:txBody>
      </p:sp>
      <p:sp>
        <p:nvSpPr>
          <p:cNvPr id="121" name="Google Shape;121;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22" name="Google Shape;122;g2e5b37fad8a_2_1"/>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28" name="Google Shape;128;p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29" name="Google Shape;129;p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30" name="Google Shape;130;p3"/>
          <p:cNvSpPr txBox="1"/>
          <p:nvPr/>
        </p:nvSpPr>
        <p:spPr>
          <a:xfrm>
            <a:off x="73400" y="45100"/>
            <a:ext cx="831850" cy="6732000"/>
          </a:xfrm>
          <a:prstGeom prst="rect">
            <a:avLst/>
          </a:prstGeom>
          <a:solidFill>
            <a:srgbClr val="F7DBB9"/>
          </a:solid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Avenir"/>
              <a:ea typeface="Avenir"/>
              <a:cs typeface="Avenir"/>
              <a:sym typeface="Avenir"/>
            </a:endParaRPr>
          </a:p>
        </p:txBody>
      </p:sp>
      <p:pic>
        <p:nvPicPr>
          <p:cNvPr id="131" name="Google Shape;131;p3"/>
          <p:cNvPicPr preferRelativeResize="0"/>
          <p:nvPr/>
        </p:nvPicPr>
        <p:blipFill rotWithShape="1">
          <a:blip r:embed="rId3">
            <a:alphaModFix/>
          </a:blip>
          <a:srcRect/>
          <a:stretch/>
        </p:blipFill>
        <p:spPr>
          <a:xfrm>
            <a:off x="436950" y="119063"/>
            <a:ext cx="11555825" cy="6619875"/>
          </a:xfrm>
          <a:prstGeom prst="rect">
            <a:avLst/>
          </a:prstGeom>
          <a:noFill/>
          <a:ln>
            <a:noFill/>
          </a:ln>
        </p:spPr>
      </p:pic>
      <p:sp>
        <p:nvSpPr>
          <p:cNvPr id="132" name="Google Shape;132;p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38" name="Google Shape;138;p4"/>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39" name="Google Shape;139;p4"/>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40" name="Google Shape;140;p4"/>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dirty="0"/>
          </a:p>
        </p:txBody>
      </p:sp>
      <p:pic>
        <p:nvPicPr>
          <p:cNvPr id="3" name="Picture 2">
            <a:extLst>
              <a:ext uri="{FF2B5EF4-FFF2-40B4-BE49-F238E27FC236}">
                <a16:creationId xmlns:a16="http://schemas.microsoft.com/office/drawing/2014/main" id="{95471760-0B58-EE18-4A35-316B58D78923}"/>
              </a:ext>
            </a:extLst>
          </p:cNvPr>
          <p:cNvPicPr>
            <a:picLocks noChangeAspect="1"/>
          </p:cNvPicPr>
          <p:nvPr/>
        </p:nvPicPr>
        <p:blipFill>
          <a:blip r:embed="rId3"/>
          <a:stretch>
            <a:fillRect/>
          </a:stretch>
        </p:blipFill>
        <p:spPr>
          <a:xfrm>
            <a:off x="489755" y="56062"/>
            <a:ext cx="11406589" cy="6684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e66350fd99_24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47" name="Google Shape;147;g2e66350fd99_24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48" name="Google Shape;148;g2e66350fd99_24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sp>
        <p:nvSpPr>
          <p:cNvPr id="149" name="Google Shape;149;g2e66350fd99_24_9"/>
          <p:cNvSpPr txBox="1">
            <a:spLocks noGrp="1"/>
          </p:cNvSpPr>
          <p:nvPr>
            <p:ph type="sldNum" idx="12"/>
          </p:nvPr>
        </p:nvSpPr>
        <p:spPr>
          <a:xfrm>
            <a:off x="119600" y="6356375"/>
            <a:ext cx="402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dirty="0"/>
          </a:p>
        </p:txBody>
      </p:sp>
      <p:pic>
        <p:nvPicPr>
          <p:cNvPr id="6" name="Picture 5">
            <a:extLst>
              <a:ext uri="{FF2B5EF4-FFF2-40B4-BE49-F238E27FC236}">
                <a16:creationId xmlns:a16="http://schemas.microsoft.com/office/drawing/2014/main" id="{0519A7A8-DC24-032D-52E5-95707193943F}"/>
              </a:ext>
            </a:extLst>
          </p:cNvPr>
          <p:cNvPicPr>
            <a:picLocks noChangeAspect="1"/>
          </p:cNvPicPr>
          <p:nvPr/>
        </p:nvPicPr>
        <p:blipFill>
          <a:blip r:embed="rId3"/>
          <a:stretch>
            <a:fillRect/>
          </a:stretch>
        </p:blipFill>
        <p:spPr>
          <a:xfrm>
            <a:off x="119600" y="486251"/>
            <a:ext cx="12072400" cy="5885497"/>
          </a:xfrm>
          <a:prstGeom prst="rect">
            <a:avLst/>
          </a:prstGeom>
        </p:spPr>
      </p:pic>
      <p:sp>
        <p:nvSpPr>
          <p:cNvPr id="7" name="Arrow: Right 6">
            <a:extLst>
              <a:ext uri="{FF2B5EF4-FFF2-40B4-BE49-F238E27FC236}">
                <a16:creationId xmlns:a16="http://schemas.microsoft.com/office/drawing/2014/main" id="{FEBC5C18-4D9A-B52C-840F-4F85228C115B}"/>
              </a:ext>
            </a:extLst>
          </p:cNvPr>
          <p:cNvSpPr/>
          <p:nvPr/>
        </p:nvSpPr>
        <p:spPr>
          <a:xfrm>
            <a:off x="119600" y="5407360"/>
            <a:ext cx="978408" cy="365100"/>
          </a:xfrm>
          <a:prstGeom prst="rightArrow">
            <a:avLst/>
          </a:prstGeom>
          <a:solidFill>
            <a:srgbClr val="FF0000">
              <a:alpha val="4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dirty="0"/>
          </a:p>
        </p:txBody>
      </p:sp>
      <p:sp>
        <p:nvSpPr>
          <p:cNvPr id="156" name="Google Shape;156;p5"/>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SzPts val="1800"/>
              <a:buNone/>
            </a:pPr>
            <a:endParaRPr sz="3400" b="1" dirty="0">
              <a:solidFill>
                <a:schemeClr val="dk1"/>
              </a:solidFill>
            </a:endParaRPr>
          </a:p>
          <a:p>
            <a:pPr marL="228600" lvl="0" indent="0" algn="l" rtl="0">
              <a:lnSpc>
                <a:spcPct val="125000"/>
              </a:lnSpc>
              <a:spcBef>
                <a:spcPts val="1000"/>
              </a:spcBef>
              <a:spcAft>
                <a:spcPts val="0"/>
              </a:spcAft>
              <a:buSzPts val="1800"/>
              <a:buNone/>
            </a:pPr>
            <a:endParaRPr dirty="0">
              <a:solidFill>
                <a:schemeClr val="dk1"/>
              </a:solidFill>
            </a:endParaRPr>
          </a:p>
          <a:p>
            <a:pPr marL="228600" lvl="0" indent="0" algn="l" rtl="0">
              <a:lnSpc>
                <a:spcPct val="125000"/>
              </a:lnSpc>
              <a:spcBef>
                <a:spcPts val="1000"/>
              </a:spcBef>
              <a:spcAft>
                <a:spcPts val="0"/>
              </a:spcAft>
              <a:buSzPts val="1800"/>
              <a:buNone/>
            </a:pPr>
            <a:endParaRPr dirty="0"/>
          </a:p>
        </p:txBody>
      </p:sp>
      <p:sp>
        <p:nvSpPr>
          <p:cNvPr id="157" name="Google Shape;157;p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Daily Return=Closing Price YesterdayClosing Price Today−Closing Price Yesterday​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dirty="0">
              <a:solidFill>
                <a:schemeClr val="lt1"/>
              </a:solidFill>
              <a:latin typeface="Arial"/>
              <a:ea typeface="Arial"/>
              <a:cs typeface="Arial"/>
              <a:sym typeface="Arial"/>
            </a:endParaRPr>
          </a:p>
        </p:txBody>
      </p:sp>
      <p:pic>
        <p:nvPicPr>
          <p:cNvPr id="158" name="Google Shape;158;p5"/>
          <p:cNvPicPr preferRelativeResize="0"/>
          <p:nvPr/>
        </p:nvPicPr>
        <p:blipFill rotWithShape="1">
          <a:blip r:embed="rId3">
            <a:alphaModFix/>
          </a:blip>
          <a:srcRect/>
          <a:stretch/>
        </p:blipFill>
        <p:spPr>
          <a:xfrm>
            <a:off x="436950" y="63000"/>
            <a:ext cx="10996450" cy="6570713"/>
          </a:xfrm>
          <a:prstGeom prst="rect">
            <a:avLst/>
          </a:prstGeom>
          <a:noFill/>
          <a:ln>
            <a:noFill/>
          </a:ln>
        </p:spPr>
      </p:pic>
      <p:sp>
        <p:nvSpPr>
          <p:cNvPr id="159" name="Google Shape;159;p5"/>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dirty="0"/>
          </a:p>
        </p:txBody>
      </p:sp>
      <p:sp>
        <p:nvSpPr>
          <p:cNvPr id="2" name="Arrow: Right 1">
            <a:extLst>
              <a:ext uri="{FF2B5EF4-FFF2-40B4-BE49-F238E27FC236}">
                <a16:creationId xmlns:a16="http://schemas.microsoft.com/office/drawing/2014/main" id="{1AB7A468-FA89-0915-3EB2-6C01EDCDF5B1}"/>
              </a:ext>
            </a:extLst>
          </p:cNvPr>
          <p:cNvSpPr/>
          <p:nvPr/>
        </p:nvSpPr>
        <p:spPr>
          <a:xfrm>
            <a:off x="689310" y="5000960"/>
            <a:ext cx="978408" cy="365100"/>
          </a:xfrm>
          <a:prstGeom prst="rightArrow">
            <a:avLst/>
          </a:prstGeom>
          <a:solidFill>
            <a:srgbClr val="FF0000">
              <a:alpha val="4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theme/theme1.xml><?xml version="1.0" encoding="utf-8"?>
<a:theme xmlns:a="http://schemas.openxmlformats.org/drawingml/2006/main"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1862</Words>
  <Application>Microsoft Office PowerPoint</Application>
  <PresentationFormat>Widescreen</PresentationFormat>
  <Paragraphs>185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Quattrocento Sans</vt:lpstr>
      <vt:lpstr>Avenir</vt:lpstr>
      <vt:lpstr>Arial</vt:lpstr>
      <vt:lpstr>PebbleVTI</vt:lpstr>
      <vt:lpstr>Tech Giants Face-Off:   AI Companies vs.  S&amp;P 500 and Dow Jones</vt:lpstr>
      <vt:lpstr>Objective</vt:lpstr>
      <vt:lpstr>Hypothesis: Question, Null, &amp; Alt </vt:lpstr>
      <vt:lpstr>Data Description </vt:lpstr>
      <vt:lpstr>Stock Performance Analysis </vt:lpstr>
      <vt:lpstr>PowerPoint Presentation</vt:lpstr>
      <vt:lpstr>PowerPoint Presentation</vt:lpstr>
      <vt:lpstr>PowerPoint Presentation</vt:lpstr>
      <vt:lpstr>PowerPoint Presentation</vt:lpstr>
      <vt:lpstr>PowerPoint Presentation</vt:lpstr>
      <vt:lpstr>Graph analysis</vt:lpstr>
      <vt:lpstr>PowerPoint Presentation</vt:lpstr>
      <vt:lpstr>PowerPoint Presentation</vt:lpstr>
      <vt:lpstr>PowerPoint Presentation</vt:lpstr>
      <vt:lpstr>PowerPoint Presentation</vt:lpstr>
      <vt:lpstr>Statistical Test #1: Repeated Measures Anova </vt:lpstr>
      <vt:lpstr>Statistical Test #2: Post-hoc Pairwise T-Tests</vt:lpstr>
      <vt:lpstr>PowerPoint Presentation</vt:lpstr>
      <vt:lpstr>PowerPoint Presentation</vt:lpstr>
      <vt:lpstr>PowerPoint Presentation</vt:lpstr>
      <vt:lpstr>Conclusion</vt:lpstr>
      <vt:lpstr>Data Limitations </vt:lpstr>
      <vt:lpstr>Q&amp;A</vt:lpstr>
      <vt:lpstr>Thank you, all for listening and a special thank you to our team, for the great collaboration!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Linden</dc:creator>
  <cp:lastModifiedBy>Sabrina Linden</cp:lastModifiedBy>
  <cp:revision>1</cp:revision>
  <dcterms:created xsi:type="dcterms:W3CDTF">2024-06-06T17:33:11Z</dcterms:created>
  <dcterms:modified xsi:type="dcterms:W3CDTF">2024-07-19T07:48:28Z</dcterms:modified>
</cp:coreProperties>
</file>