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8" r:id="rId3"/>
    <p:sldId id="286" r:id="rId4"/>
    <p:sldId id="259" r:id="rId5"/>
    <p:sldId id="260" r:id="rId6"/>
    <p:sldId id="281" r:id="rId7"/>
    <p:sldId id="282" r:id="rId8"/>
    <p:sldId id="278" r:id="rId9"/>
    <p:sldId id="283" r:id="rId10"/>
    <p:sldId id="284" r:id="rId11"/>
    <p:sldId id="287" r:id="rId12"/>
    <p:sldId id="285" r:id="rId13"/>
    <p:sldId id="271" r:id="rId14"/>
    <p:sldId id="266" r:id="rId15"/>
    <p:sldId id="267" r:id="rId16"/>
    <p:sldId id="268" r:id="rId17"/>
    <p:sldId id="269" r:id="rId18"/>
    <p:sldId id="276" r:id="rId19"/>
    <p:sldId id="277" r:id="rId20"/>
    <p:sldId id="279" r:id="rId21"/>
    <p:sldId id="272" r:id="rId22"/>
    <p:sldId id="280" r:id="rId23"/>
    <p:sldId id="273" r:id="rId24"/>
    <p:sldId id="274" r:id="rId25"/>
    <p:sldId id="275"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qtzwJjDA1SL6CmJddyUWFl667d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as Castro Hernandez" initials="" lastIdx="1" clrIdx="0"/>
  <p:cmAuthor id="1" name="Sabrina Linden" initials="SL" lastIdx="2" clrIdx="1">
    <p:extLst>
      <p:ext uri="{19B8F6BF-5375-455C-9EA6-DF929625EA0E}">
        <p15:presenceInfo xmlns:p15="http://schemas.microsoft.com/office/powerpoint/2012/main" userId="4141cdfdf4223e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4CA5C-C85A-4BB5-895E-28E5E544E9B0}" v="21" dt="2024-07-11T20:10:32.480"/>
  </p1510:revLst>
</p1510:revInfo>
</file>

<file path=ppt/tableStyles.xml><?xml version="1.0" encoding="utf-8"?>
<a:tblStyleLst xmlns:a="http://schemas.openxmlformats.org/drawingml/2006/main" def="{5E4A0808-236A-4024-AA36-770B3121F0DB}">
  <a:tblStyle styleId="{5E4A0808-236A-4024-AA36-770B3121F0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Linden" userId="4141cdfdf4223e57" providerId="LiveId" clId="{2184CA5C-C85A-4BB5-895E-28E5E544E9B0}"/>
    <pc:docChg chg="undo custSel addSld delSld modSld sldOrd">
      <pc:chgData name="Sabrina Linden" userId="4141cdfdf4223e57" providerId="LiveId" clId="{2184CA5C-C85A-4BB5-895E-28E5E544E9B0}" dt="2024-07-11T20:17:46.913" v="2555" actId="1076"/>
      <pc:docMkLst>
        <pc:docMk/>
      </pc:docMkLst>
      <pc:sldChg chg="delSp modSp mod modNotesTx">
        <pc:chgData name="Sabrina Linden" userId="4141cdfdf4223e57" providerId="LiveId" clId="{2184CA5C-C85A-4BB5-895E-28E5E544E9B0}" dt="2024-07-11T20:11:21.305" v="2510" actId="1076"/>
        <pc:sldMkLst>
          <pc:docMk/>
          <pc:sldMk cId="0" sldId="256"/>
        </pc:sldMkLst>
        <pc:spChg chg="mod">
          <ac:chgData name="Sabrina Linden" userId="4141cdfdf4223e57" providerId="LiveId" clId="{2184CA5C-C85A-4BB5-895E-28E5E544E9B0}" dt="2024-07-11T20:10:48.857" v="2503" actId="1076"/>
          <ac:spMkLst>
            <pc:docMk/>
            <pc:sldMk cId="0" sldId="256"/>
            <ac:spMk id="87" creationId="{00000000-0000-0000-0000-000000000000}"/>
          </ac:spMkLst>
        </pc:spChg>
        <pc:spChg chg="mod">
          <ac:chgData name="Sabrina Linden" userId="4141cdfdf4223e57" providerId="LiveId" clId="{2184CA5C-C85A-4BB5-895E-28E5E544E9B0}" dt="2024-07-11T20:10:52.593" v="2505" actId="14100"/>
          <ac:spMkLst>
            <pc:docMk/>
            <pc:sldMk cId="0" sldId="256"/>
            <ac:spMk id="90" creationId="{00000000-0000-0000-0000-000000000000}"/>
          </ac:spMkLst>
        </pc:spChg>
        <pc:spChg chg="mod">
          <ac:chgData name="Sabrina Linden" userId="4141cdfdf4223e57" providerId="LiveId" clId="{2184CA5C-C85A-4BB5-895E-28E5E544E9B0}" dt="2024-07-11T20:11:21.305" v="2510" actId="1076"/>
          <ac:spMkLst>
            <pc:docMk/>
            <pc:sldMk cId="0" sldId="256"/>
            <ac:spMk id="91" creationId="{00000000-0000-0000-0000-000000000000}"/>
          </ac:spMkLst>
        </pc:spChg>
        <pc:spChg chg="del mod">
          <ac:chgData name="Sabrina Linden" userId="4141cdfdf4223e57" providerId="LiveId" clId="{2184CA5C-C85A-4BB5-895E-28E5E544E9B0}" dt="2024-07-11T20:11:14.014" v="2509" actId="478"/>
          <ac:spMkLst>
            <pc:docMk/>
            <pc:sldMk cId="0" sldId="256"/>
            <ac:spMk id="92" creationId="{00000000-0000-0000-0000-000000000000}"/>
          </ac:spMkLst>
        </pc:spChg>
      </pc:sldChg>
      <pc:sldChg chg="modSp del mod">
        <pc:chgData name="Sabrina Linden" userId="4141cdfdf4223e57" providerId="LiveId" clId="{2184CA5C-C85A-4BB5-895E-28E5E544E9B0}" dt="2024-07-11T19:05:10.860" v="1686" actId="2696"/>
        <pc:sldMkLst>
          <pc:docMk/>
          <pc:sldMk cId="0" sldId="257"/>
        </pc:sldMkLst>
        <pc:spChg chg="mod">
          <ac:chgData name="Sabrina Linden" userId="4141cdfdf4223e57" providerId="LiveId" clId="{2184CA5C-C85A-4BB5-895E-28E5E544E9B0}" dt="2024-07-11T19:02:24.736" v="1654" actId="1076"/>
          <ac:spMkLst>
            <pc:docMk/>
            <pc:sldMk cId="0" sldId="257"/>
            <ac:spMk id="98" creationId="{00000000-0000-0000-0000-000000000000}"/>
          </ac:spMkLst>
        </pc:spChg>
        <pc:spChg chg="mod">
          <ac:chgData name="Sabrina Linden" userId="4141cdfdf4223e57" providerId="LiveId" clId="{2184CA5C-C85A-4BB5-895E-28E5E544E9B0}" dt="2024-07-11T08:10:51.934" v="1632" actId="27636"/>
          <ac:spMkLst>
            <pc:docMk/>
            <pc:sldMk cId="0" sldId="257"/>
            <ac:spMk id="99" creationId="{00000000-0000-0000-0000-000000000000}"/>
          </ac:spMkLst>
        </pc:spChg>
      </pc:sldChg>
      <pc:sldChg chg="addSp modSp add del mod modNotesTx">
        <pc:chgData name="Sabrina Linden" userId="4141cdfdf4223e57" providerId="LiveId" clId="{2184CA5C-C85A-4BB5-895E-28E5E544E9B0}" dt="2024-07-11T20:09:12.423" v="2487" actId="20577"/>
        <pc:sldMkLst>
          <pc:docMk/>
          <pc:sldMk cId="0" sldId="258"/>
        </pc:sldMkLst>
        <pc:spChg chg="mod">
          <ac:chgData name="Sabrina Linden" userId="4141cdfdf4223e57" providerId="LiveId" clId="{2184CA5C-C85A-4BB5-895E-28E5E544E9B0}" dt="2024-07-11T19:05:05.539" v="1685" actId="14100"/>
          <ac:spMkLst>
            <pc:docMk/>
            <pc:sldMk cId="0" sldId="258"/>
            <ac:spMk id="106" creationId="{00000000-0000-0000-0000-000000000000}"/>
          </ac:spMkLst>
        </pc:spChg>
        <pc:spChg chg="mod">
          <ac:chgData name="Sabrina Linden" userId="4141cdfdf4223e57" providerId="LiveId" clId="{2184CA5C-C85A-4BB5-895E-28E5E544E9B0}" dt="2024-07-11T20:09:12.423" v="2487" actId="20577"/>
          <ac:spMkLst>
            <pc:docMk/>
            <pc:sldMk cId="0" sldId="258"/>
            <ac:spMk id="107" creationId="{00000000-0000-0000-0000-000000000000}"/>
          </ac:spMkLst>
        </pc:spChg>
        <pc:picChg chg="add mod">
          <ac:chgData name="Sabrina Linden" userId="4141cdfdf4223e57" providerId="LiveId" clId="{2184CA5C-C85A-4BB5-895E-28E5E544E9B0}" dt="2024-07-11T19:04:52.549" v="1682" actId="14100"/>
          <ac:picMkLst>
            <pc:docMk/>
            <pc:sldMk cId="0" sldId="258"/>
            <ac:picMk id="2" creationId="{308D621A-0174-0F24-A1FA-152877444BA6}"/>
          </ac:picMkLst>
        </pc:picChg>
      </pc:sldChg>
      <pc:sldChg chg="modSp mod modNotesTx">
        <pc:chgData name="Sabrina Linden" userId="4141cdfdf4223e57" providerId="LiveId" clId="{2184CA5C-C85A-4BB5-895E-28E5E544E9B0}" dt="2024-07-11T20:09:43.800" v="2493" actId="2711"/>
        <pc:sldMkLst>
          <pc:docMk/>
          <pc:sldMk cId="0" sldId="259"/>
        </pc:sldMkLst>
        <pc:spChg chg="mod">
          <ac:chgData name="Sabrina Linden" userId="4141cdfdf4223e57" providerId="LiveId" clId="{2184CA5C-C85A-4BB5-895E-28E5E544E9B0}" dt="2024-07-11T19:02:03.585" v="1652" actId="113"/>
          <ac:spMkLst>
            <pc:docMk/>
            <pc:sldMk cId="0" sldId="259"/>
            <ac:spMk id="113" creationId="{00000000-0000-0000-0000-000000000000}"/>
          </ac:spMkLst>
        </pc:spChg>
        <pc:spChg chg="mod">
          <ac:chgData name="Sabrina Linden" userId="4141cdfdf4223e57" providerId="LiveId" clId="{2184CA5C-C85A-4BB5-895E-28E5E544E9B0}" dt="2024-07-11T20:09:43.800" v="2493" actId="2711"/>
          <ac:spMkLst>
            <pc:docMk/>
            <pc:sldMk cId="0" sldId="259"/>
            <ac:spMk id="114" creationId="{00000000-0000-0000-0000-000000000000}"/>
          </ac:spMkLst>
        </pc:spChg>
      </pc:sldChg>
      <pc:sldChg chg="modSp mod modNotesTx">
        <pc:chgData name="Sabrina Linden" userId="4141cdfdf4223e57" providerId="LiveId" clId="{2184CA5C-C85A-4BB5-895E-28E5E544E9B0}" dt="2024-07-11T19:40:57.099" v="2127" actId="2"/>
        <pc:sldMkLst>
          <pc:docMk/>
          <pc:sldMk cId="0" sldId="260"/>
        </pc:sldMkLst>
        <pc:spChg chg="mod">
          <ac:chgData name="Sabrina Linden" userId="4141cdfdf4223e57" providerId="LiveId" clId="{2184CA5C-C85A-4BB5-895E-28E5E544E9B0}" dt="2024-07-11T19:07:28.445" v="1694" actId="14100"/>
          <ac:spMkLst>
            <pc:docMk/>
            <pc:sldMk cId="0" sldId="260"/>
            <ac:spMk id="120" creationId="{00000000-0000-0000-0000-000000000000}"/>
          </ac:spMkLst>
        </pc:spChg>
        <pc:spChg chg="mod">
          <ac:chgData name="Sabrina Linden" userId="4141cdfdf4223e57" providerId="LiveId" clId="{2184CA5C-C85A-4BB5-895E-28E5E544E9B0}" dt="2024-07-11T19:07:37.961" v="1695" actId="14100"/>
          <ac:spMkLst>
            <pc:docMk/>
            <pc:sldMk cId="0" sldId="260"/>
            <ac:spMk id="121" creationId="{00000000-0000-0000-0000-000000000000}"/>
          </ac:spMkLst>
        </pc:spChg>
        <pc:spChg chg="mod">
          <ac:chgData name="Sabrina Linden" userId="4141cdfdf4223e57" providerId="LiveId" clId="{2184CA5C-C85A-4BB5-895E-28E5E544E9B0}" dt="2024-07-11T19:40:57.099" v="2127" actId="2"/>
          <ac:spMkLst>
            <pc:docMk/>
            <pc:sldMk cId="0" sldId="260"/>
            <ac:spMk id="122" creationId="{00000000-0000-0000-0000-000000000000}"/>
          </ac:spMkLst>
        </pc:spChg>
      </pc:sldChg>
      <pc:sldChg chg="delSp modSp add del mod">
        <pc:chgData name="Sabrina Linden" userId="4141cdfdf4223e57" providerId="LiveId" clId="{2184CA5C-C85A-4BB5-895E-28E5E544E9B0}" dt="2024-07-11T19:09:31.403" v="1701" actId="2696"/>
        <pc:sldMkLst>
          <pc:docMk/>
          <pc:sldMk cId="0" sldId="261"/>
        </pc:sldMkLst>
        <pc:spChg chg="mod">
          <ac:chgData name="Sabrina Linden" userId="4141cdfdf4223e57" providerId="LiveId" clId="{2184CA5C-C85A-4BB5-895E-28E5E544E9B0}" dt="2024-07-11T19:08:58.272" v="1699" actId="255"/>
          <ac:spMkLst>
            <pc:docMk/>
            <pc:sldMk cId="0" sldId="261"/>
            <ac:spMk id="131" creationId="{00000000-0000-0000-0000-000000000000}"/>
          </ac:spMkLst>
        </pc:spChg>
        <pc:picChg chg="del">
          <ac:chgData name="Sabrina Linden" userId="4141cdfdf4223e57" providerId="LiveId" clId="{2184CA5C-C85A-4BB5-895E-28E5E544E9B0}" dt="2024-07-11T07:08:48.471" v="6" actId="478"/>
          <ac:picMkLst>
            <pc:docMk/>
            <pc:sldMk cId="0" sldId="261"/>
            <ac:picMk id="132" creationId="{00000000-0000-0000-0000-000000000000}"/>
          </ac:picMkLst>
        </pc:picChg>
      </pc:sldChg>
      <pc:sldChg chg="delSp modSp add del mod">
        <pc:chgData name="Sabrina Linden" userId="4141cdfdf4223e57" providerId="LiveId" clId="{2184CA5C-C85A-4BB5-895E-28E5E544E9B0}" dt="2024-07-11T19:19:30.646" v="1719" actId="2696"/>
        <pc:sldMkLst>
          <pc:docMk/>
          <pc:sldMk cId="0" sldId="262"/>
        </pc:sldMkLst>
        <pc:spChg chg="mod">
          <ac:chgData name="Sabrina Linden" userId="4141cdfdf4223e57" providerId="LiveId" clId="{2184CA5C-C85A-4BB5-895E-28E5E544E9B0}" dt="2024-07-11T07:39:57.907" v="768" actId="12"/>
          <ac:spMkLst>
            <pc:docMk/>
            <pc:sldMk cId="0" sldId="262"/>
            <ac:spMk id="142" creationId="{00000000-0000-0000-0000-000000000000}"/>
          </ac:spMkLst>
        </pc:spChg>
        <pc:picChg chg="del">
          <ac:chgData name="Sabrina Linden" userId="4141cdfdf4223e57" providerId="LiveId" clId="{2184CA5C-C85A-4BB5-895E-28E5E544E9B0}" dt="2024-07-11T07:23:05.502" v="33" actId="478"/>
          <ac:picMkLst>
            <pc:docMk/>
            <pc:sldMk cId="0" sldId="262"/>
            <ac:picMk id="141" creationId="{00000000-0000-0000-0000-000000000000}"/>
          </ac:picMkLst>
        </pc:picChg>
      </pc:sldChg>
      <pc:sldChg chg="delSp modSp del mod">
        <pc:chgData name="Sabrina Linden" userId="4141cdfdf4223e57" providerId="LiveId" clId="{2184CA5C-C85A-4BB5-895E-28E5E544E9B0}" dt="2024-07-11T19:21:38.419" v="1747" actId="2696"/>
        <pc:sldMkLst>
          <pc:docMk/>
          <pc:sldMk cId="0" sldId="263"/>
        </pc:sldMkLst>
        <pc:spChg chg="del mod">
          <ac:chgData name="Sabrina Linden" userId="4141cdfdf4223e57" providerId="LiveId" clId="{2184CA5C-C85A-4BB5-895E-28E5E544E9B0}" dt="2024-07-11T07:28:56.188" v="372" actId="478"/>
          <ac:spMkLst>
            <pc:docMk/>
            <pc:sldMk cId="0" sldId="263"/>
            <ac:spMk id="151" creationId="{00000000-0000-0000-0000-000000000000}"/>
          </ac:spMkLst>
        </pc:spChg>
        <pc:spChg chg="del mod">
          <ac:chgData name="Sabrina Linden" userId="4141cdfdf4223e57" providerId="LiveId" clId="{2184CA5C-C85A-4BB5-895E-28E5E544E9B0}" dt="2024-07-11T07:28:27.045" v="349" actId="478"/>
          <ac:spMkLst>
            <pc:docMk/>
            <pc:sldMk cId="0" sldId="263"/>
            <ac:spMk id="153" creationId="{00000000-0000-0000-0000-000000000000}"/>
          </ac:spMkLst>
        </pc:spChg>
        <pc:spChg chg="mod">
          <ac:chgData name="Sabrina Linden" userId="4141cdfdf4223e57" providerId="LiveId" clId="{2184CA5C-C85A-4BB5-895E-28E5E544E9B0}" dt="2024-07-11T19:19:56.758" v="1721" actId="20577"/>
          <ac:spMkLst>
            <pc:docMk/>
            <pc:sldMk cId="0" sldId="263"/>
            <ac:spMk id="154" creationId="{00000000-0000-0000-0000-000000000000}"/>
          </ac:spMkLst>
        </pc:spChg>
        <pc:picChg chg="del">
          <ac:chgData name="Sabrina Linden" userId="4141cdfdf4223e57" providerId="LiveId" clId="{2184CA5C-C85A-4BB5-895E-28E5E544E9B0}" dt="2024-07-11T07:27:42.880" v="338" actId="478"/>
          <ac:picMkLst>
            <pc:docMk/>
            <pc:sldMk cId="0" sldId="263"/>
            <ac:picMk id="152" creationId="{00000000-0000-0000-0000-000000000000}"/>
          </ac:picMkLst>
        </pc:picChg>
      </pc:sldChg>
      <pc:sldChg chg="modSp del mod modNotesTx">
        <pc:chgData name="Sabrina Linden" userId="4141cdfdf4223e57" providerId="LiveId" clId="{2184CA5C-C85A-4BB5-895E-28E5E544E9B0}" dt="2024-07-11T19:36:10.192" v="1969" actId="2696"/>
        <pc:sldMkLst>
          <pc:docMk/>
          <pc:sldMk cId="0" sldId="264"/>
        </pc:sldMkLst>
        <pc:spChg chg="mod">
          <ac:chgData name="Sabrina Linden" userId="4141cdfdf4223e57" providerId="LiveId" clId="{2184CA5C-C85A-4BB5-895E-28E5E544E9B0}" dt="2024-07-11T07:34:11.191" v="697" actId="20577"/>
          <ac:spMkLst>
            <pc:docMk/>
            <pc:sldMk cId="0" sldId="264"/>
            <ac:spMk id="163" creationId="{00000000-0000-0000-0000-000000000000}"/>
          </ac:spMkLst>
        </pc:spChg>
        <pc:spChg chg="mod">
          <ac:chgData name="Sabrina Linden" userId="4141cdfdf4223e57" providerId="LiveId" clId="{2184CA5C-C85A-4BB5-895E-28E5E544E9B0}" dt="2024-07-11T07:34:53.768" v="706" actId="1076"/>
          <ac:spMkLst>
            <pc:docMk/>
            <pc:sldMk cId="0" sldId="264"/>
            <ac:spMk id="165" creationId="{00000000-0000-0000-0000-000000000000}"/>
          </ac:spMkLst>
        </pc:spChg>
        <pc:picChg chg="mod">
          <ac:chgData name="Sabrina Linden" userId="4141cdfdf4223e57" providerId="LiveId" clId="{2184CA5C-C85A-4BB5-895E-28E5E544E9B0}" dt="2024-07-11T07:34:34.358" v="703" actId="14100"/>
          <ac:picMkLst>
            <pc:docMk/>
            <pc:sldMk cId="0" sldId="264"/>
            <ac:picMk id="164" creationId="{00000000-0000-0000-0000-000000000000}"/>
          </ac:picMkLst>
        </pc:picChg>
      </pc:sldChg>
      <pc:sldChg chg="delSp modSp del mod ord addCm delCm">
        <pc:chgData name="Sabrina Linden" userId="4141cdfdf4223e57" providerId="LiveId" clId="{2184CA5C-C85A-4BB5-895E-28E5E544E9B0}" dt="2024-07-11T19:25:17.532" v="1808" actId="2696"/>
        <pc:sldMkLst>
          <pc:docMk/>
          <pc:sldMk cId="0" sldId="265"/>
        </pc:sldMkLst>
        <pc:spChg chg="mod">
          <ac:chgData name="Sabrina Linden" userId="4141cdfdf4223e57" providerId="LiveId" clId="{2184CA5C-C85A-4BB5-895E-28E5E544E9B0}" dt="2024-07-11T19:23:29.472" v="1775" actId="14100"/>
          <ac:spMkLst>
            <pc:docMk/>
            <pc:sldMk cId="0" sldId="265"/>
            <ac:spMk id="174" creationId="{00000000-0000-0000-0000-000000000000}"/>
          </ac:spMkLst>
        </pc:spChg>
        <pc:spChg chg="del">
          <ac:chgData name="Sabrina Linden" userId="4141cdfdf4223e57" providerId="LiveId" clId="{2184CA5C-C85A-4BB5-895E-28E5E544E9B0}" dt="2024-07-11T07:40:33.231" v="772" actId="478"/>
          <ac:spMkLst>
            <pc:docMk/>
            <pc:sldMk cId="0" sldId="265"/>
            <ac:spMk id="176" creationId="{00000000-0000-0000-0000-000000000000}"/>
          </ac:spMkLst>
        </pc:spChg>
        <pc:picChg chg="del">
          <ac:chgData name="Sabrina Linden" userId="4141cdfdf4223e57" providerId="LiveId" clId="{2184CA5C-C85A-4BB5-895E-28E5E544E9B0}" dt="2024-07-11T07:40:24.751" v="770" actId="478"/>
          <ac:picMkLst>
            <pc:docMk/>
            <pc:sldMk cId="0" sldId="265"/>
            <ac:picMk id="175" creationId="{00000000-0000-0000-0000-000000000000}"/>
          </ac:picMkLst>
        </pc:picChg>
      </pc:sldChg>
      <pc:sldChg chg="addSp delSp modSp mod modNotesTx">
        <pc:chgData name="Sabrina Linden" userId="4141cdfdf4223e57" providerId="LiveId" clId="{2184CA5C-C85A-4BB5-895E-28E5E544E9B0}" dt="2024-07-11T20:12:32.945" v="2514" actId="5793"/>
        <pc:sldMkLst>
          <pc:docMk/>
          <pc:sldMk cId="0" sldId="266"/>
        </pc:sldMkLst>
        <pc:spChg chg="add mod">
          <ac:chgData name="Sabrina Linden" userId="4141cdfdf4223e57" providerId="LiveId" clId="{2184CA5C-C85A-4BB5-895E-28E5E544E9B0}" dt="2024-07-11T20:12:32.945" v="2514" actId="5793"/>
          <ac:spMkLst>
            <pc:docMk/>
            <pc:sldMk cId="0" sldId="266"/>
            <ac:spMk id="3" creationId="{3253B248-87A0-339C-E5FE-2340A3302DCD}"/>
          </ac:spMkLst>
        </pc:spChg>
        <pc:spChg chg="del">
          <ac:chgData name="Sabrina Linden" userId="4141cdfdf4223e57" providerId="LiveId" clId="{2184CA5C-C85A-4BB5-895E-28E5E544E9B0}" dt="2024-07-11T19:58:11.107" v="2389" actId="478"/>
          <ac:spMkLst>
            <pc:docMk/>
            <pc:sldMk cId="0" sldId="266"/>
            <ac:spMk id="183" creationId="{00000000-0000-0000-0000-000000000000}"/>
          </ac:spMkLst>
        </pc:spChg>
        <pc:spChg chg="del mod">
          <ac:chgData name="Sabrina Linden" userId="4141cdfdf4223e57" providerId="LiveId" clId="{2184CA5C-C85A-4BB5-895E-28E5E544E9B0}" dt="2024-07-11T19:49:56.598" v="2193" actId="478"/>
          <ac:spMkLst>
            <pc:docMk/>
            <pc:sldMk cId="0" sldId="266"/>
            <ac:spMk id="185" creationId="{00000000-0000-0000-0000-000000000000}"/>
          </ac:spMkLst>
        </pc:spChg>
        <pc:picChg chg="mod">
          <ac:chgData name="Sabrina Linden" userId="4141cdfdf4223e57" providerId="LiveId" clId="{2184CA5C-C85A-4BB5-895E-28E5E544E9B0}" dt="2024-07-11T19:58:23.418" v="2390" actId="1076"/>
          <ac:picMkLst>
            <pc:docMk/>
            <pc:sldMk cId="0" sldId="266"/>
            <ac:picMk id="186" creationId="{00000000-0000-0000-0000-000000000000}"/>
          </ac:picMkLst>
        </pc:picChg>
      </pc:sldChg>
      <pc:sldChg chg="modSp mod modNotesTx">
        <pc:chgData name="Sabrina Linden" userId="4141cdfdf4223e57" providerId="LiveId" clId="{2184CA5C-C85A-4BB5-895E-28E5E544E9B0}" dt="2024-07-11T20:13:55.307" v="2523" actId="948"/>
        <pc:sldMkLst>
          <pc:docMk/>
          <pc:sldMk cId="0" sldId="268"/>
        </pc:sldMkLst>
        <pc:spChg chg="mod">
          <ac:chgData name="Sabrina Linden" userId="4141cdfdf4223e57" providerId="LiveId" clId="{2184CA5C-C85A-4BB5-895E-28E5E544E9B0}" dt="2024-07-11T19:50:50.343" v="2204" actId="14100"/>
          <ac:spMkLst>
            <pc:docMk/>
            <pc:sldMk cId="0" sldId="268"/>
            <ac:spMk id="200" creationId="{00000000-0000-0000-0000-000000000000}"/>
          </ac:spMkLst>
        </pc:spChg>
        <pc:spChg chg="mod">
          <ac:chgData name="Sabrina Linden" userId="4141cdfdf4223e57" providerId="LiveId" clId="{2184CA5C-C85A-4BB5-895E-28E5E544E9B0}" dt="2024-07-11T20:13:15.498" v="2520" actId="14100"/>
          <ac:spMkLst>
            <pc:docMk/>
            <pc:sldMk cId="0" sldId="268"/>
            <ac:spMk id="201" creationId="{00000000-0000-0000-0000-000000000000}"/>
          </ac:spMkLst>
        </pc:spChg>
        <pc:spChg chg="mod">
          <ac:chgData name="Sabrina Linden" userId="4141cdfdf4223e57" providerId="LiveId" clId="{2184CA5C-C85A-4BB5-895E-28E5E544E9B0}" dt="2024-07-11T20:13:55.307" v="2523" actId="948"/>
          <ac:spMkLst>
            <pc:docMk/>
            <pc:sldMk cId="0" sldId="268"/>
            <ac:spMk id="203" creationId="{00000000-0000-0000-0000-000000000000}"/>
          </ac:spMkLst>
        </pc:spChg>
        <pc:graphicFrameChg chg="mod modGraphic">
          <ac:chgData name="Sabrina Linden" userId="4141cdfdf4223e57" providerId="LiveId" clId="{2184CA5C-C85A-4BB5-895E-28E5E544E9B0}" dt="2024-07-11T20:12:59.773" v="2517" actId="14734"/>
          <ac:graphicFrameMkLst>
            <pc:docMk/>
            <pc:sldMk cId="0" sldId="268"/>
            <ac:graphicFrameMk id="204" creationId="{00000000-0000-0000-0000-000000000000}"/>
          </ac:graphicFrameMkLst>
        </pc:graphicFrameChg>
      </pc:sldChg>
      <pc:sldChg chg="modSp mod modNotesTx">
        <pc:chgData name="Sabrina Linden" userId="4141cdfdf4223e57" providerId="LiveId" clId="{2184CA5C-C85A-4BB5-895E-28E5E544E9B0}" dt="2024-07-11T20:15:04.163" v="2531" actId="14734"/>
        <pc:sldMkLst>
          <pc:docMk/>
          <pc:sldMk cId="0" sldId="269"/>
        </pc:sldMkLst>
        <pc:spChg chg="mod">
          <ac:chgData name="Sabrina Linden" userId="4141cdfdf4223e57" providerId="LiveId" clId="{2184CA5C-C85A-4BB5-895E-28E5E544E9B0}" dt="2024-07-11T19:51:00.315" v="2206" actId="14100"/>
          <ac:spMkLst>
            <pc:docMk/>
            <pc:sldMk cId="0" sldId="269"/>
            <ac:spMk id="210" creationId="{00000000-0000-0000-0000-000000000000}"/>
          </ac:spMkLst>
        </pc:spChg>
        <pc:spChg chg="mod">
          <ac:chgData name="Sabrina Linden" userId="4141cdfdf4223e57" providerId="LiveId" clId="{2184CA5C-C85A-4BB5-895E-28E5E544E9B0}" dt="2024-07-11T19:50:57.941" v="2205" actId="14100"/>
          <ac:spMkLst>
            <pc:docMk/>
            <pc:sldMk cId="0" sldId="269"/>
            <ac:spMk id="211" creationId="{00000000-0000-0000-0000-000000000000}"/>
          </ac:spMkLst>
        </pc:spChg>
        <pc:spChg chg="mod">
          <ac:chgData name="Sabrina Linden" userId="4141cdfdf4223e57" providerId="LiveId" clId="{2184CA5C-C85A-4BB5-895E-28E5E544E9B0}" dt="2024-07-11T20:14:49.444" v="2527" actId="14100"/>
          <ac:spMkLst>
            <pc:docMk/>
            <pc:sldMk cId="0" sldId="269"/>
            <ac:spMk id="213" creationId="{00000000-0000-0000-0000-000000000000}"/>
          </ac:spMkLst>
        </pc:spChg>
        <pc:graphicFrameChg chg="mod modGraphic">
          <ac:chgData name="Sabrina Linden" userId="4141cdfdf4223e57" providerId="LiveId" clId="{2184CA5C-C85A-4BB5-895E-28E5E544E9B0}" dt="2024-07-11T20:15:04.163" v="2531" actId="14734"/>
          <ac:graphicFrameMkLst>
            <pc:docMk/>
            <pc:sldMk cId="0" sldId="269"/>
            <ac:graphicFrameMk id="214" creationId="{00000000-0000-0000-0000-000000000000}"/>
          </ac:graphicFrameMkLst>
        </pc:graphicFrameChg>
      </pc:sldChg>
      <pc:sldChg chg="delSp modSp del mod">
        <pc:chgData name="Sabrina Linden" userId="4141cdfdf4223e57" providerId="LiveId" clId="{2184CA5C-C85A-4BB5-895E-28E5E544E9B0}" dt="2024-07-11T19:28:40.896" v="1852" actId="2696"/>
        <pc:sldMkLst>
          <pc:docMk/>
          <pc:sldMk cId="0" sldId="270"/>
        </pc:sldMkLst>
        <pc:spChg chg="mod">
          <ac:chgData name="Sabrina Linden" userId="4141cdfdf4223e57" providerId="LiveId" clId="{2184CA5C-C85A-4BB5-895E-28E5E544E9B0}" dt="2024-07-11T19:28:19.676" v="1848" actId="20577"/>
          <ac:spMkLst>
            <pc:docMk/>
            <pc:sldMk cId="0" sldId="270"/>
            <ac:spMk id="223" creationId="{00000000-0000-0000-0000-000000000000}"/>
          </ac:spMkLst>
        </pc:spChg>
        <pc:picChg chg="del">
          <ac:chgData name="Sabrina Linden" userId="4141cdfdf4223e57" providerId="LiveId" clId="{2184CA5C-C85A-4BB5-895E-28E5E544E9B0}" dt="2024-07-11T07:50:50.675" v="1467" actId="478"/>
          <ac:picMkLst>
            <pc:docMk/>
            <pc:sldMk cId="0" sldId="270"/>
            <ac:picMk id="224" creationId="{00000000-0000-0000-0000-000000000000}"/>
          </ac:picMkLst>
        </pc:picChg>
      </pc:sldChg>
      <pc:sldChg chg="addSp delSp modSp mod ord modNotesTx">
        <pc:chgData name="Sabrina Linden" userId="4141cdfdf4223e57" providerId="LiveId" clId="{2184CA5C-C85A-4BB5-895E-28E5E544E9B0}" dt="2024-07-11T19:59:32.229" v="2399" actId="1076"/>
        <pc:sldMkLst>
          <pc:docMk/>
          <pc:sldMk cId="0" sldId="271"/>
        </pc:sldMkLst>
        <pc:spChg chg="add mod">
          <ac:chgData name="Sabrina Linden" userId="4141cdfdf4223e57" providerId="LiveId" clId="{2184CA5C-C85A-4BB5-895E-28E5E544E9B0}" dt="2024-07-11T19:58:31.043" v="2392" actId="478"/>
          <ac:spMkLst>
            <pc:docMk/>
            <pc:sldMk cId="0" sldId="271"/>
            <ac:spMk id="3" creationId="{2A1EC3DD-5F1E-719E-38D1-2F26E15A0EB9}"/>
          </ac:spMkLst>
        </pc:spChg>
        <pc:spChg chg="del">
          <ac:chgData name="Sabrina Linden" userId="4141cdfdf4223e57" providerId="LiveId" clId="{2184CA5C-C85A-4BB5-895E-28E5E544E9B0}" dt="2024-07-11T19:58:31.043" v="2392" actId="478"/>
          <ac:spMkLst>
            <pc:docMk/>
            <pc:sldMk cId="0" sldId="271"/>
            <ac:spMk id="231" creationId="{00000000-0000-0000-0000-000000000000}"/>
          </ac:spMkLst>
        </pc:spChg>
        <pc:spChg chg="del mod">
          <ac:chgData name="Sabrina Linden" userId="4141cdfdf4223e57" providerId="LiveId" clId="{2184CA5C-C85A-4BB5-895E-28E5E544E9B0}" dt="2024-07-11T19:29:43.221" v="1864" actId="478"/>
          <ac:spMkLst>
            <pc:docMk/>
            <pc:sldMk cId="0" sldId="271"/>
            <ac:spMk id="233" creationId="{00000000-0000-0000-0000-000000000000}"/>
          </ac:spMkLst>
        </pc:spChg>
        <pc:picChg chg="mod">
          <ac:chgData name="Sabrina Linden" userId="4141cdfdf4223e57" providerId="LiveId" clId="{2184CA5C-C85A-4BB5-895E-28E5E544E9B0}" dt="2024-07-11T19:59:32.229" v="2399" actId="1076"/>
          <ac:picMkLst>
            <pc:docMk/>
            <pc:sldMk cId="0" sldId="271"/>
            <ac:picMk id="234" creationId="{00000000-0000-0000-0000-000000000000}"/>
          </ac:picMkLst>
        </pc:picChg>
      </pc:sldChg>
      <pc:sldChg chg="modSp mod ord modNotesTx">
        <pc:chgData name="Sabrina Linden" userId="4141cdfdf4223e57" providerId="LiveId" clId="{2184CA5C-C85A-4BB5-895E-28E5E544E9B0}" dt="2024-07-11T20:07:45.664" v="2474" actId="5793"/>
        <pc:sldMkLst>
          <pc:docMk/>
          <pc:sldMk cId="0" sldId="272"/>
        </pc:sldMkLst>
        <pc:spChg chg="mod">
          <ac:chgData name="Sabrina Linden" userId="4141cdfdf4223e57" providerId="LiveId" clId="{2184CA5C-C85A-4BB5-895E-28E5E544E9B0}" dt="2024-07-11T20:07:45.664" v="2474" actId="5793"/>
          <ac:spMkLst>
            <pc:docMk/>
            <pc:sldMk cId="0" sldId="272"/>
            <ac:spMk id="240" creationId="{00000000-0000-0000-0000-000000000000}"/>
          </ac:spMkLst>
        </pc:spChg>
      </pc:sldChg>
      <pc:sldChg chg="ord">
        <pc:chgData name="Sabrina Linden" userId="4141cdfdf4223e57" providerId="LiveId" clId="{2184CA5C-C85A-4BB5-895E-28E5E544E9B0}" dt="2024-07-11T07:35:50.957" v="710"/>
        <pc:sldMkLst>
          <pc:docMk/>
          <pc:sldMk cId="0" sldId="273"/>
        </pc:sldMkLst>
      </pc:sldChg>
      <pc:sldChg chg="modSp mod">
        <pc:chgData name="Sabrina Linden" userId="4141cdfdf4223e57" providerId="LiveId" clId="{2184CA5C-C85A-4BB5-895E-28E5E544E9B0}" dt="2024-07-11T20:17:46.913" v="2555" actId="1076"/>
        <pc:sldMkLst>
          <pc:docMk/>
          <pc:sldMk cId="0" sldId="274"/>
        </pc:sldMkLst>
        <pc:spChg chg="mod">
          <ac:chgData name="Sabrina Linden" userId="4141cdfdf4223e57" providerId="LiveId" clId="{2184CA5C-C85A-4BB5-895E-28E5E544E9B0}" dt="2024-07-11T08:10:51.961" v="1634" actId="27636"/>
          <ac:spMkLst>
            <pc:docMk/>
            <pc:sldMk cId="0" sldId="274"/>
            <ac:spMk id="256" creationId="{00000000-0000-0000-0000-000000000000}"/>
          </ac:spMkLst>
        </pc:spChg>
        <pc:picChg chg="mod">
          <ac:chgData name="Sabrina Linden" userId="4141cdfdf4223e57" providerId="LiveId" clId="{2184CA5C-C85A-4BB5-895E-28E5E544E9B0}" dt="2024-07-11T20:17:46.913" v="2555" actId="1076"/>
          <ac:picMkLst>
            <pc:docMk/>
            <pc:sldMk cId="0" sldId="274"/>
            <ac:picMk id="258" creationId="{00000000-0000-0000-0000-000000000000}"/>
          </ac:picMkLst>
        </pc:picChg>
      </pc:sldChg>
      <pc:sldChg chg="addSp delSp modSp add del mod">
        <pc:chgData name="Sabrina Linden" userId="4141cdfdf4223e57" providerId="LiveId" clId="{2184CA5C-C85A-4BB5-895E-28E5E544E9B0}" dt="2024-07-11T20:08:23.416" v="2481" actId="1076"/>
        <pc:sldMkLst>
          <pc:docMk/>
          <pc:sldMk cId="0" sldId="275"/>
        </pc:sldMkLst>
        <pc:spChg chg="mod">
          <ac:chgData name="Sabrina Linden" userId="4141cdfdf4223e57" providerId="LiveId" clId="{2184CA5C-C85A-4BB5-895E-28E5E544E9B0}" dt="2024-07-11T20:08:11.996" v="2478" actId="14100"/>
          <ac:spMkLst>
            <pc:docMk/>
            <pc:sldMk cId="0" sldId="275"/>
            <ac:spMk id="264" creationId="{00000000-0000-0000-0000-000000000000}"/>
          </ac:spMkLst>
        </pc:spChg>
        <pc:spChg chg="mod">
          <ac:chgData name="Sabrina Linden" userId="4141cdfdf4223e57" providerId="LiveId" clId="{2184CA5C-C85A-4BB5-895E-28E5E544E9B0}" dt="2024-07-11T20:08:21.135" v="2480" actId="14100"/>
          <ac:spMkLst>
            <pc:docMk/>
            <pc:sldMk cId="0" sldId="275"/>
            <ac:spMk id="265" creationId="{00000000-0000-0000-0000-000000000000}"/>
          </ac:spMkLst>
        </pc:spChg>
        <pc:picChg chg="add mod">
          <ac:chgData name="Sabrina Linden" userId="4141cdfdf4223e57" providerId="LiveId" clId="{2184CA5C-C85A-4BB5-895E-28E5E544E9B0}" dt="2024-07-11T20:08:23.416" v="2481" actId="1076"/>
          <ac:picMkLst>
            <pc:docMk/>
            <pc:sldMk cId="0" sldId="275"/>
            <ac:picMk id="3" creationId="{1FEF59AC-E891-8651-C0AC-A5D1AD57FAA4}"/>
          </ac:picMkLst>
        </pc:picChg>
        <pc:picChg chg="del">
          <ac:chgData name="Sabrina Linden" userId="4141cdfdf4223e57" providerId="LiveId" clId="{2184CA5C-C85A-4BB5-895E-28E5E544E9B0}" dt="2024-07-11T07:55:10.351" v="1589" actId="478"/>
          <ac:picMkLst>
            <pc:docMk/>
            <pc:sldMk cId="0" sldId="275"/>
            <ac:picMk id="267" creationId="{00000000-0000-0000-0000-000000000000}"/>
          </ac:picMkLst>
        </pc:picChg>
      </pc:sldChg>
      <pc:sldChg chg="delSp modSp mod ord modNotesTx">
        <pc:chgData name="Sabrina Linden" userId="4141cdfdf4223e57" providerId="LiveId" clId="{2184CA5C-C85A-4BB5-895E-28E5E544E9B0}" dt="2024-07-11T19:51:30.567" v="2210" actId="14100"/>
        <pc:sldMkLst>
          <pc:docMk/>
          <pc:sldMk cId="0" sldId="276"/>
        </pc:sldMkLst>
        <pc:spChg chg="del mod">
          <ac:chgData name="Sabrina Linden" userId="4141cdfdf4223e57" providerId="LiveId" clId="{2184CA5C-C85A-4BB5-895E-28E5E544E9B0}" dt="2024-07-11T19:30:36.925" v="1871" actId="478"/>
          <ac:spMkLst>
            <pc:docMk/>
            <pc:sldMk cId="0" sldId="276"/>
            <ac:spMk id="276" creationId="{00000000-0000-0000-0000-000000000000}"/>
          </ac:spMkLst>
        </pc:spChg>
        <pc:picChg chg="mod">
          <ac:chgData name="Sabrina Linden" userId="4141cdfdf4223e57" providerId="LiveId" clId="{2184CA5C-C85A-4BB5-895E-28E5E544E9B0}" dt="2024-07-11T19:51:30.567" v="2210" actId="14100"/>
          <ac:picMkLst>
            <pc:docMk/>
            <pc:sldMk cId="0" sldId="276"/>
            <ac:picMk id="277" creationId="{00000000-0000-0000-0000-000000000000}"/>
          </ac:picMkLst>
        </pc:picChg>
      </pc:sldChg>
      <pc:sldChg chg="modSp mod ord">
        <pc:chgData name="Sabrina Linden" userId="4141cdfdf4223e57" providerId="LiveId" clId="{2184CA5C-C85A-4BB5-895E-28E5E544E9B0}" dt="2024-07-11T19:51:43.832" v="2213" actId="14100"/>
        <pc:sldMkLst>
          <pc:docMk/>
          <pc:sldMk cId="0" sldId="277"/>
        </pc:sldMkLst>
        <pc:picChg chg="mod">
          <ac:chgData name="Sabrina Linden" userId="4141cdfdf4223e57" providerId="LiveId" clId="{2184CA5C-C85A-4BB5-895E-28E5E544E9B0}" dt="2024-07-11T19:51:43.832" v="2213" actId="14100"/>
          <ac:picMkLst>
            <pc:docMk/>
            <pc:sldMk cId="0" sldId="277"/>
            <ac:picMk id="287" creationId="{00000000-0000-0000-0000-000000000000}"/>
          </ac:picMkLst>
        </pc:picChg>
      </pc:sldChg>
      <pc:sldChg chg="addSp delSp modSp mod ord modNotesTx">
        <pc:chgData name="Sabrina Linden" userId="4141cdfdf4223e57" providerId="LiveId" clId="{2184CA5C-C85A-4BB5-895E-28E5E544E9B0}" dt="2024-07-11T19:54:08.676" v="2253"/>
        <pc:sldMkLst>
          <pc:docMk/>
          <pc:sldMk cId="0" sldId="278"/>
        </pc:sldMkLst>
        <pc:spChg chg="add del mod">
          <ac:chgData name="Sabrina Linden" userId="4141cdfdf4223e57" providerId="LiveId" clId="{2184CA5C-C85A-4BB5-895E-28E5E544E9B0}" dt="2024-07-11T19:53:20.652" v="2236" actId="478"/>
          <ac:spMkLst>
            <pc:docMk/>
            <pc:sldMk cId="0" sldId="278"/>
            <ac:spMk id="297" creationId="{00000000-0000-0000-0000-000000000000}"/>
          </ac:spMkLst>
        </pc:spChg>
        <pc:picChg chg="mod">
          <ac:chgData name="Sabrina Linden" userId="4141cdfdf4223e57" providerId="LiveId" clId="{2184CA5C-C85A-4BB5-895E-28E5E544E9B0}" dt="2024-07-11T19:53:25.296" v="2237" actId="1076"/>
          <ac:picMkLst>
            <pc:docMk/>
            <pc:sldMk cId="0" sldId="278"/>
            <ac:picMk id="299" creationId="{00000000-0000-0000-0000-000000000000}"/>
          </ac:picMkLst>
        </pc:picChg>
      </pc:sldChg>
      <pc:sldChg chg="modSp mod ord">
        <pc:chgData name="Sabrina Linden" userId="4141cdfdf4223e57" providerId="LiveId" clId="{2184CA5C-C85A-4BB5-895E-28E5E544E9B0}" dt="2024-07-11T20:17:16.450" v="2554" actId="14100"/>
        <pc:sldMkLst>
          <pc:docMk/>
          <pc:sldMk cId="0" sldId="279"/>
        </pc:sldMkLst>
        <pc:spChg chg="mod">
          <ac:chgData name="Sabrina Linden" userId="4141cdfdf4223e57" providerId="LiveId" clId="{2184CA5C-C85A-4BB5-895E-28E5E544E9B0}" dt="2024-07-11T20:17:00.375" v="2552" actId="14100"/>
          <ac:spMkLst>
            <pc:docMk/>
            <pc:sldMk cId="0" sldId="279"/>
            <ac:spMk id="305" creationId="{00000000-0000-0000-0000-000000000000}"/>
          </ac:spMkLst>
        </pc:spChg>
        <pc:spChg chg="mod">
          <ac:chgData name="Sabrina Linden" userId="4141cdfdf4223e57" providerId="LiveId" clId="{2184CA5C-C85A-4BB5-895E-28E5E544E9B0}" dt="2024-07-11T20:16:09.219" v="2540" actId="1076"/>
          <ac:spMkLst>
            <pc:docMk/>
            <pc:sldMk cId="0" sldId="279"/>
            <ac:spMk id="307" creationId="{00000000-0000-0000-0000-000000000000}"/>
          </ac:spMkLst>
        </pc:spChg>
        <pc:spChg chg="mod">
          <ac:chgData name="Sabrina Linden" userId="4141cdfdf4223e57" providerId="LiveId" clId="{2184CA5C-C85A-4BB5-895E-28E5E544E9B0}" dt="2024-07-11T20:15:44.406" v="2538" actId="113"/>
          <ac:spMkLst>
            <pc:docMk/>
            <pc:sldMk cId="0" sldId="279"/>
            <ac:spMk id="309" creationId="{00000000-0000-0000-0000-000000000000}"/>
          </ac:spMkLst>
        </pc:spChg>
        <pc:spChg chg="mod">
          <ac:chgData name="Sabrina Linden" userId="4141cdfdf4223e57" providerId="LiveId" clId="{2184CA5C-C85A-4BB5-895E-28E5E544E9B0}" dt="2024-07-11T20:16:38.847" v="2547" actId="20577"/>
          <ac:spMkLst>
            <pc:docMk/>
            <pc:sldMk cId="0" sldId="279"/>
            <ac:spMk id="310" creationId="{00000000-0000-0000-0000-000000000000}"/>
          </ac:spMkLst>
        </pc:spChg>
        <pc:picChg chg="mod">
          <ac:chgData name="Sabrina Linden" userId="4141cdfdf4223e57" providerId="LiveId" clId="{2184CA5C-C85A-4BB5-895E-28E5E544E9B0}" dt="2024-07-11T20:17:16.450" v="2554" actId="14100"/>
          <ac:picMkLst>
            <pc:docMk/>
            <pc:sldMk cId="0" sldId="279"/>
            <ac:picMk id="308" creationId="{00000000-0000-0000-0000-000000000000}"/>
          </ac:picMkLst>
        </pc:picChg>
      </pc:sldChg>
      <pc:sldChg chg="modSp mod ord">
        <pc:chgData name="Sabrina Linden" userId="4141cdfdf4223e57" providerId="LiveId" clId="{2184CA5C-C85A-4BB5-895E-28E5E544E9B0}" dt="2024-07-11T20:06:40.188" v="2465" actId="12"/>
        <pc:sldMkLst>
          <pc:docMk/>
          <pc:sldMk cId="0" sldId="280"/>
        </pc:sldMkLst>
        <pc:spChg chg="mod">
          <ac:chgData name="Sabrina Linden" userId="4141cdfdf4223e57" providerId="LiveId" clId="{2184CA5C-C85A-4BB5-895E-28E5E544E9B0}" dt="2024-07-11T19:32:26.416" v="1953" actId="255"/>
          <ac:spMkLst>
            <pc:docMk/>
            <pc:sldMk cId="0" sldId="280"/>
            <ac:spMk id="316" creationId="{00000000-0000-0000-0000-000000000000}"/>
          </ac:spMkLst>
        </pc:spChg>
        <pc:spChg chg="mod">
          <ac:chgData name="Sabrina Linden" userId="4141cdfdf4223e57" providerId="LiveId" clId="{2184CA5C-C85A-4BB5-895E-28E5E544E9B0}" dt="2024-07-11T20:06:40.188" v="2465" actId="12"/>
          <ac:spMkLst>
            <pc:docMk/>
            <pc:sldMk cId="0" sldId="280"/>
            <ac:spMk id="317" creationId="{00000000-0000-0000-0000-000000000000}"/>
          </ac:spMkLst>
        </pc:spChg>
      </pc:sldChg>
      <pc:sldChg chg="modSp add mod addCm delCm modCm modNotesTx">
        <pc:chgData name="Sabrina Linden" userId="4141cdfdf4223e57" providerId="LiveId" clId="{2184CA5C-C85A-4BB5-895E-28E5E544E9B0}" dt="2024-07-11T19:56:08.884" v="2379" actId="20577"/>
        <pc:sldMkLst>
          <pc:docMk/>
          <pc:sldMk cId="1883983627" sldId="281"/>
        </pc:sldMkLst>
        <pc:spChg chg="mod">
          <ac:chgData name="Sabrina Linden" userId="4141cdfdf4223e57" providerId="LiveId" clId="{2184CA5C-C85A-4BB5-895E-28E5E544E9B0}" dt="2024-07-11T19:41:14.201" v="2128" actId="2"/>
          <ac:spMkLst>
            <pc:docMk/>
            <pc:sldMk cId="1883983627" sldId="281"/>
            <ac:spMk id="130" creationId="{00000000-0000-0000-0000-000000000000}"/>
          </ac:spMkLst>
        </pc:spChg>
        <pc:spChg chg="mod">
          <ac:chgData name="Sabrina Linden" userId="4141cdfdf4223e57" providerId="LiveId" clId="{2184CA5C-C85A-4BB5-895E-28E5E544E9B0}" dt="2024-07-11T07:09:29.826" v="28" actId="14100"/>
          <ac:spMkLst>
            <pc:docMk/>
            <pc:sldMk cId="1883983627" sldId="281"/>
            <ac:spMk id="131" creationId="{00000000-0000-0000-0000-000000000000}"/>
          </ac:spMkLst>
        </pc:spChg>
        <pc:picChg chg="mod">
          <ac:chgData name="Sabrina Linden" userId="4141cdfdf4223e57" providerId="LiveId" clId="{2184CA5C-C85A-4BB5-895E-28E5E544E9B0}" dt="2024-07-11T07:09:36.268" v="29" actId="14100"/>
          <ac:picMkLst>
            <pc:docMk/>
            <pc:sldMk cId="1883983627" sldId="281"/>
            <ac:picMk id="132" creationId="{00000000-0000-0000-0000-000000000000}"/>
          </ac:picMkLst>
        </pc:picChg>
      </pc:sldChg>
      <pc:sldChg chg="addSp delSp modSp add mod modNotesTx">
        <pc:chgData name="Sabrina Linden" userId="4141cdfdf4223e57" providerId="LiveId" clId="{2184CA5C-C85A-4BB5-895E-28E5E544E9B0}" dt="2024-07-11T19:54:56.480" v="2329" actId="20577"/>
        <pc:sldMkLst>
          <pc:docMk/>
          <pc:sldMk cId="2018411104" sldId="282"/>
        </pc:sldMkLst>
        <pc:spChg chg="del mod">
          <ac:chgData name="Sabrina Linden" userId="4141cdfdf4223e57" providerId="LiveId" clId="{2184CA5C-C85A-4BB5-895E-28E5E544E9B0}" dt="2024-07-11T07:26:13.265" v="311" actId="478"/>
          <ac:spMkLst>
            <pc:docMk/>
            <pc:sldMk cId="2018411104" sldId="282"/>
            <ac:spMk id="142" creationId="{00000000-0000-0000-0000-000000000000}"/>
          </ac:spMkLst>
        </pc:spChg>
        <pc:picChg chg="add mod">
          <ac:chgData name="Sabrina Linden" userId="4141cdfdf4223e57" providerId="LiveId" clId="{2184CA5C-C85A-4BB5-895E-28E5E544E9B0}" dt="2024-07-11T07:26:38.477" v="317" actId="14100"/>
          <ac:picMkLst>
            <pc:docMk/>
            <pc:sldMk cId="2018411104" sldId="282"/>
            <ac:picMk id="3" creationId="{EA5488C5-EDFF-422A-D2F9-742F1677C586}"/>
          </ac:picMkLst>
        </pc:picChg>
        <pc:picChg chg="del">
          <ac:chgData name="Sabrina Linden" userId="4141cdfdf4223e57" providerId="LiveId" clId="{2184CA5C-C85A-4BB5-895E-28E5E544E9B0}" dt="2024-07-11T07:26:14.636" v="312" actId="478"/>
          <ac:picMkLst>
            <pc:docMk/>
            <pc:sldMk cId="2018411104" sldId="282"/>
            <ac:picMk id="141" creationId="{00000000-0000-0000-0000-000000000000}"/>
          </ac:picMkLst>
        </pc:picChg>
      </pc:sldChg>
      <pc:sldChg chg="addSp delSp modSp add mod modNotesTx">
        <pc:chgData name="Sabrina Linden" userId="4141cdfdf4223e57" providerId="LiveId" clId="{2184CA5C-C85A-4BB5-895E-28E5E544E9B0}" dt="2024-07-11T19:21:28.016" v="1746" actId="20577"/>
        <pc:sldMkLst>
          <pc:docMk/>
          <pc:sldMk cId="2456248111" sldId="283"/>
        </pc:sldMkLst>
        <pc:spChg chg="del mod">
          <ac:chgData name="Sabrina Linden" userId="4141cdfdf4223e57" providerId="LiveId" clId="{2184CA5C-C85A-4BB5-895E-28E5E544E9B0}" dt="2024-07-11T07:27:22.925" v="333" actId="478"/>
          <ac:spMkLst>
            <pc:docMk/>
            <pc:sldMk cId="2456248111" sldId="283"/>
            <ac:spMk id="151" creationId="{00000000-0000-0000-0000-000000000000}"/>
          </ac:spMkLst>
        </pc:spChg>
        <pc:spChg chg="del mod">
          <ac:chgData name="Sabrina Linden" userId="4141cdfdf4223e57" providerId="LiveId" clId="{2184CA5C-C85A-4BB5-895E-28E5E544E9B0}" dt="2024-07-11T07:27:19.053" v="330" actId="478"/>
          <ac:spMkLst>
            <pc:docMk/>
            <pc:sldMk cId="2456248111" sldId="283"/>
            <ac:spMk id="153" creationId="{00000000-0000-0000-0000-000000000000}"/>
          </ac:spMkLst>
        </pc:spChg>
        <pc:spChg chg="del mod">
          <ac:chgData name="Sabrina Linden" userId="4141cdfdf4223e57" providerId="LiveId" clId="{2184CA5C-C85A-4BB5-895E-28E5E544E9B0}" dt="2024-07-11T07:27:15.162" v="327" actId="478"/>
          <ac:spMkLst>
            <pc:docMk/>
            <pc:sldMk cId="2456248111" sldId="283"/>
            <ac:spMk id="154" creationId="{00000000-0000-0000-0000-000000000000}"/>
          </ac:spMkLst>
        </pc:spChg>
        <pc:picChg chg="add del mod">
          <ac:chgData name="Sabrina Linden" userId="4141cdfdf4223e57" providerId="LiveId" clId="{2184CA5C-C85A-4BB5-895E-28E5E544E9B0}" dt="2024-07-11T07:27:40.435" v="337" actId="1076"/>
          <ac:picMkLst>
            <pc:docMk/>
            <pc:sldMk cId="2456248111" sldId="283"/>
            <ac:picMk id="152" creationId="{00000000-0000-0000-0000-000000000000}"/>
          </ac:picMkLst>
        </pc:picChg>
      </pc:sldChg>
      <pc:sldChg chg="addSp delSp modSp add mod modNotesTx">
        <pc:chgData name="Sabrina Linden" userId="4141cdfdf4223e57" providerId="LiveId" clId="{2184CA5C-C85A-4BB5-895E-28E5E544E9B0}" dt="2024-07-11T19:23:23.020" v="1773" actId="20577"/>
        <pc:sldMkLst>
          <pc:docMk/>
          <pc:sldMk cId="183530125" sldId="284"/>
        </pc:sldMkLst>
        <pc:spChg chg="del mod">
          <ac:chgData name="Sabrina Linden" userId="4141cdfdf4223e57" providerId="LiveId" clId="{2184CA5C-C85A-4BB5-895E-28E5E544E9B0}" dt="2024-07-11T07:49:17.818" v="1454" actId="478"/>
          <ac:spMkLst>
            <pc:docMk/>
            <pc:sldMk cId="183530125" sldId="284"/>
            <ac:spMk id="174" creationId="{00000000-0000-0000-0000-000000000000}"/>
          </ac:spMkLst>
        </pc:spChg>
        <pc:spChg chg="add del mod">
          <ac:chgData name="Sabrina Linden" userId="4141cdfdf4223e57" providerId="LiveId" clId="{2184CA5C-C85A-4BB5-895E-28E5E544E9B0}" dt="2024-07-11T07:49:44.863" v="1462" actId="14100"/>
          <ac:spMkLst>
            <pc:docMk/>
            <pc:sldMk cId="183530125" sldId="284"/>
            <ac:spMk id="176" creationId="{00000000-0000-0000-0000-000000000000}"/>
          </ac:spMkLst>
        </pc:spChg>
        <pc:picChg chg="mod">
          <ac:chgData name="Sabrina Linden" userId="4141cdfdf4223e57" providerId="LiveId" clId="{2184CA5C-C85A-4BB5-895E-28E5E544E9B0}" dt="2024-07-11T07:49:28.774" v="1457" actId="14100"/>
          <ac:picMkLst>
            <pc:docMk/>
            <pc:sldMk cId="183530125" sldId="284"/>
            <ac:picMk id="175" creationId="{00000000-0000-0000-0000-000000000000}"/>
          </ac:picMkLst>
        </pc:picChg>
      </pc:sldChg>
      <pc:sldChg chg="addSp delSp modSp add mod ord modNotesTx">
        <pc:chgData name="Sabrina Linden" userId="4141cdfdf4223e57" providerId="LiveId" clId="{2184CA5C-C85A-4BB5-895E-28E5E544E9B0}" dt="2024-07-11T19:59:19.427" v="2398" actId="1076"/>
        <pc:sldMkLst>
          <pc:docMk/>
          <pc:sldMk cId="1142151072" sldId="285"/>
        </pc:sldMkLst>
        <pc:spChg chg="add mod">
          <ac:chgData name="Sabrina Linden" userId="4141cdfdf4223e57" providerId="LiveId" clId="{2184CA5C-C85A-4BB5-895E-28E5E544E9B0}" dt="2024-07-11T19:58:58.984" v="2397" actId="5793"/>
          <ac:spMkLst>
            <pc:docMk/>
            <pc:sldMk cId="1142151072" sldId="285"/>
            <ac:spMk id="3" creationId="{C561F745-57B5-E7C4-276A-33C12E660668}"/>
          </ac:spMkLst>
        </pc:spChg>
        <pc:spChg chg="del">
          <ac:chgData name="Sabrina Linden" userId="4141cdfdf4223e57" providerId="LiveId" clId="{2184CA5C-C85A-4BB5-895E-28E5E544E9B0}" dt="2024-07-11T19:58:45.531" v="2395" actId="478"/>
          <ac:spMkLst>
            <pc:docMk/>
            <pc:sldMk cId="1142151072" sldId="285"/>
            <ac:spMk id="221" creationId="{00000000-0000-0000-0000-000000000000}"/>
          </ac:spMkLst>
        </pc:spChg>
        <pc:spChg chg="del mod">
          <ac:chgData name="Sabrina Linden" userId="4141cdfdf4223e57" providerId="LiveId" clId="{2184CA5C-C85A-4BB5-895E-28E5E544E9B0}" dt="2024-07-11T19:58:47.552" v="2396" actId="478"/>
          <ac:spMkLst>
            <pc:docMk/>
            <pc:sldMk cId="1142151072" sldId="285"/>
            <ac:spMk id="223" creationId="{00000000-0000-0000-0000-000000000000}"/>
          </ac:spMkLst>
        </pc:spChg>
        <pc:picChg chg="mod">
          <ac:chgData name="Sabrina Linden" userId="4141cdfdf4223e57" providerId="LiveId" clId="{2184CA5C-C85A-4BB5-895E-28E5E544E9B0}" dt="2024-07-11T19:59:19.427" v="2398" actId="1076"/>
          <ac:picMkLst>
            <pc:docMk/>
            <pc:sldMk cId="1142151072" sldId="285"/>
            <ac:picMk id="224" creationId="{00000000-0000-0000-0000-000000000000}"/>
          </ac:picMkLst>
        </pc:picChg>
      </pc:sldChg>
      <pc:sldChg chg="modSp add mod modNotesTx">
        <pc:chgData name="Sabrina Linden" userId="4141cdfdf4223e57" providerId="LiveId" clId="{2184CA5C-C85A-4BB5-895E-28E5E544E9B0}" dt="2024-07-11T20:09:35.661" v="2492" actId="113"/>
        <pc:sldMkLst>
          <pc:docMk/>
          <pc:sldMk cId="3421985550" sldId="286"/>
        </pc:sldMkLst>
        <pc:spChg chg="mod">
          <ac:chgData name="Sabrina Linden" userId="4141cdfdf4223e57" providerId="LiveId" clId="{2184CA5C-C85A-4BB5-895E-28E5E544E9B0}" dt="2024-07-11T20:09:35.661" v="2492" actId="113"/>
          <ac:spMkLst>
            <pc:docMk/>
            <pc:sldMk cId="3421985550" sldId="286"/>
            <ac:spMk id="107" creationId="{00000000-0000-0000-0000-000000000000}"/>
          </ac:spMkLst>
        </pc:spChg>
      </pc:sldChg>
      <pc:sldChg chg="addSp modSp add mod ord">
        <pc:chgData name="Sabrina Linden" userId="4141cdfdf4223e57" providerId="LiveId" clId="{2184CA5C-C85A-4BB5-895E-28E5E544E9B0}" dt="2024-07-11T20:12:13.465" v="2513" actId="12"/>
        <pc:sldMkLst>
          <pc:docMk/>
          <pc:sldMk cId="3731880278" sldId="287"/>
        </pc:sldMkLst>
        <pc:spChg chg="mod">
          <ac:chgData name="Sabrina Linden" userId="4141cdfdf4223e57" providerId="LiveId" clId="{2184CA5C-C85A-4BB5-895E-28E5E544E9B0}" dt="2024-07-11T19:45:50.051" v="2180" actId="14100"/>
          <ac:spMkLst>
            <pc:docMk/>
            <pc:sldMk cId="3731880278" sldId="287"/>
            <ac:spMk id="120" creationId="{00000000-0000-0000-0000-000000000000}"/>
          </ac:spMkLst>
        </pc:spChg>
        <pc:spChg chg="mod">
          <ac:chgData name="Sabrina Linden" userId="4141cdfdf4223e57" providerId="LiveId" clId="{2184CA5C-C85A-4BB5-895E-28E5E544E9B0}" dt="2024-07-11T20:12:13.465" v="2513" actId="12"/>
          <ac:spMkLst>
            <pc:docMk/>
            <pc:sldMk cId="3731880278" sldId="287"/>
            <ac:spMk id="121" creationId="{00000000-0000-0000-0000-000000000000}"/>
          </ac:spMkLst>
        </pc:spChg>
        <pc:picChg chg="add mod">
          <ac:chgData name="Sabrina Linden" userId="4141cdfdf4223e57" providerId="LiveId" clId="{2184CA5C-C85A-4BB5-895E-28E5E544E9B0}" dt="2024-07-11T19:45:47.679" v="2179" actId="14100"/>
          <ac:picMkLst>
            <pc:docMk/>
            <pc:sldMk cId="3731880278" sldId="287"/>
            <ac:picMk id="3" creationId="{8E37C72B-3CE7-F38D-ADC8-FCE6A389B00F}"/>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4-06-07T03:56:44.447" idx="1">
    <p:pos x="570" y="480"/>
    <p:text>You may need to do some standardization of your data, particularly since you are sourcing data from two different sources. 
In particular, make sure to standardize date formats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PRI-Ln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orbes.com/sites/seanhanlon-1/2024/03/28/ai-is-coming-no-its-already-he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5b37fad8a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solidFill>
                  <a:schemeClr val="dk1"/>
                </a:solidFill>
                <a:latin typeface="Avenir"/>
                <a:ea typeface="Avenir"/>
                <a:cs typeface="Avenir"/>
                <a:sym typeface="Avenir"/>
              </a:rPr>
              <a:t>This graph shows average daily returns with different colors indicating volatility (standard deviation) in % (the highest volatile and 2 lowest volatile companies, compared to S&amp;P 500 and Dow Jo9nes). </a:t>
            </a:r>
          </a:p>
          <a:p>
            <a:pPr marL="0" lvl="0" indent="0" algn="l" rtl="0">
              <a:spcBef>
                <a:spcPts val="0"/>
              </a:spcBef>
              <a:spcAft>
                <a:spcPts val="0"/>
              </a:spcAft>
              <a:buClr>
                <a:schemeClr val="dk1"/>
              </a:buClr>
              <a:buSzPts val="1100"/>
              <a:buFont typeface="Arial"/>
              <a:buNone/>
            </a:pPr>
            <a:endParaRPr dirty="0"/>
          </a:p>
        </p:txBody>
      </p:sp>
      <p:sp>
        <p:nvSpPr>
          <p:cNvPr id="169" name="Google Shape;169;g2e5b37fad8a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633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5b37fad8a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Presenter:</a:t>
            </a:r>
            <a:endParaRPr dirty="0"/>
          </a:p>
        </p:txBody>
      </p:sp>
      <p:sp>
        <p:nvSpPr>
          <p:cNvPr id="118" name="Google Shape;118;g2e5b37fad8a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988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73b4d55cb1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rtl="0">
              <a:lnSpc>
                <a:spcPct val="115000"/>
              </a:lnSpc>
              <a:spcBef>
                <a:spcPts val="0"/>
              </a:spcBef>
              <a:spcAft>
                <a:spcPts val="0"/>
              </a:spcAft>
              <a:buFont typeface="Arial" panose="020B0604020202020204" pitchFamily="34" charset="0"/>
              <a:buChar char="•"/>
            </a:pPr>
            <a:r>
              <a:rPr lang="en-US" dirty="0">
                <a:solidFill>
                  <a:schemeClr val="dk1"/>
                </a:solidFill>
              </a:rPr>
              <a:t>Prese </a:t>
            </a:r>
            <a:r>
              <a:rPr lang="en-US" sz="1100" dirty="0">
                <a:solidFill>
                  <a:schemeClr val="dk1"/>
                </a:solidFill>
                <a:latin typeface="Avenir"/>
                <a:ea typeface="Avenir"/>
                <a:cs typeface="Avenir"/>
                <a:sym typeface="Avenir"/>
              </a:rPr>
              <a:t>This line graph shows that the stock prices of most AI companies are below those of the S&amp;P 500 (SPY symbol) and above those of the Dow Jones Industrial Average (DOW symbol). </a:t>
            </a:r>
          </a:p>
          <a:p>
            <a:pPr marL="342900" lvl="0" indent="-342900" rtl="0">
              <a:lnSpc>
                <a:spcPct val="115000"/>
              </a:lnSpc>
              <a:spcBef>
                <a:spcPts val="0"/>
              </a:spcBef>
              <a:spcAft>
                <a:spcPts val="0"/>
              </a:spcAft>
              <a:buFont typeface="Arial" panose="020B0604020202020204" pitchFamily="34" charset="0"/>
              <a:buChar char="•"/>
            </a:pPr>
            <a:r>
              <a:rPr lang="en-US" sz="1100" dirty="0">
                <a:solidFill>
                  <a:schemeClr val="dk1"/>
                </a:solidFill>
                <a:latin typeface="Avenir"/>
                <a:ea typeface="Avenir"/>
                <a:cs typeface="Avenir"/>
                <a:sym typeface="Avenir"/>
              </a:rPr>
              <a:t>The prices of AI companies appear to fluctuate more compared to the S&amp;P 500 and the Dow Jones. This indicates that for conservative investors, AI companies may not be the safest investment option.</a:t>
            </a:r>
            <a:endParaRPr dirty="0"/>
          </a:p>
        </p:txBody>
      </p:sp>
      <p:sp>
        <p:nvSpPr>
          <p:cNvPr id="218" name="Google Shape;218;g273b4d55cb1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886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e5b37fad8a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100" dirty="0">
                <a:solidFill>
                  <a:schemeClr val="dk1"/>
                </a:solidFill>
                <a:latin typeface="Avenir"/>
                <a:ea typeface="Avenir"/>
                <a:cs typeface="Avenir"/>
                <a:sym typeface="Avenir"/>
              </a:rPr>
              <a:t>The previous slide showed a line graph; this slide presents a scatter plot of the same information:</a:t>
            </a:r>
          </a:p>
          <a:p>
            <a:pPr marL="171450" lvl="0" indent="-171450" algn="l" rtl="0">
              <a:lnSpc>
                <a:spcPct val="115000"/>
              </a:lnSpc>
              <a:spcBef>
                <a:spcPts val="1200"/>
              </a:spcBef>
              <a:spcAft>
                <a:spcPts val="1200"/>
              </a:spcAft>
            </a:pPr>
            <a:r>
              <a:rPr lang="en-US" sz="1100" dirty="0">
                <a:solidFill>
                  <a:schemeClr val="dk1"/>
                </a:solidFill>
                <a:latin typeface="Avenir"/>
                <a:ea typeface="Avenir"/>
                <a:cs typeface="Avenir"/>
                <a:sym typeface="Avenir"/>
              </a:rPr>
              <a:t>Average closing price of each stock/index during 2019 - 2024</a:t>
            </a:r>
          </a:p>
        </p:txBody>
      </p:sp>
      <p:sp>
        <p:nvSpPr>
          <p:cNvPr id="228" name="Google Shape;228;g2e5b37fad8a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3aabd9b2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Font typeface="Arial" panose="020B0604020202020204" pitchFamily="34" charset="0"/>
              <a:buNone/>
            </a:pPr>
            <a:r>
              <a:rPr lang="en-US" sz="800" dirty="0">
                <a:solidFill>
                  <a:schemeClr val="dk1"/>
                </a:solidFill>
                <a:latin typeface="Avenir"/>
                <a:ea typeface="Avenir"/>
                <a:cs typeface="Avenir"/>
                <a:sym typeface="Avenir"/>
              </a:rPr>
              <a:t>This slide shows </a:t>
            </a:r>
            <a:r>
              <a:rPr lang="en-US" sz="1100" dirty="0"/>
              <a:t>violin plots, which are used to show the distribution of daily returns for various stocks (all years).</a:t>
            </a:r>
          </a:p>
          <a:p>
            <a:pPr marL="285750" lvl="0" indent="-285750" algn="l" rtl="0">
              <a:lnSpc>
                <a:spcPct val="115000"/>
              </a:lnSpc>
              <a:spcBef>
                <a:spcPts val="1200"/>
              </a:spcBef>
              <a:spcAft>
                <a:spcPts val="0"/>
              </a:spcAft>
              <a:buFont typeface="Arial" panose="020B0604020202020204" pitchFamily="34" charset="0"/>
              <a:buChar char="•"/>
            </a:pPr>
            <a:r>
              <a:rPr lang="en-US" sz="800" dirty="0">
                <a:solidFill>
                  <a:schemeClr val="dk1"/>
                </a:solidFill>
                <a:latin typeface="Avenir"/>
                <a:ea typeface="Avenir"/>
                <a:cs typeface="Avenir"/>
                <a:sym typeface="Avenir"/>
              </a:rPr>
              <a:t>At first glance, distributions looks similar</a:t>
            </a:r>
          </a:p>
          <a:p>
            <a:pPr marL="285750" lvl="0" indent="-285750" algn="l" rtl="0">
              <a:lnSpc>
                <a:spcPct val="115000"/>
              </a:lnSpc>
              <a:spcBef>
                <a:spcPts val="1200"/>
              </a:spcBef>
              <a:spcAft>
                <a:spcPts val="0"/>
              </a:spcAft>
              <a:buFont typeface="Arial" panose="020B0604020202020204" pitchFamily="34" charset="0"/>
              <a:buChar char="•"/>
            </a:pPr>
            <a:r>
              <a:rPr lang="en-US" sz="800" dirty="0">
                <a:solidFill>
                  <a:schemeClr val="dk1"/>
                </a:solidFill>
                <a:latin typeface="Avenir"/>
                <a:ea typeface="Avenir"/>
                <a:cs typeface="Avenir"/>
                <a:sym typeface="Avenir"/>
              </a:rPr>
              <a:t>Statistical testing necessary to prove that</a:t>
            </a:r>
          </a:p>
          <a:p>
            <a:pPr marL="285750" lvl="0" indent="-285750" algn="l" rtl="0">
              <a:lnSpc>
                <a:spcPct val="115000"/>
              </a:lnSpc>
              <a:spcBef>
                <a:spcPts val="1200"/>
              </a:spcBef>
              <a:spcAft>
                <a:spcPts val="1200"/>
              </a:spcAft>
              <a:buFont typeface="Arial" panose="020B0604020202020204" pitchFamily="34" charset="0"/>
              <a:buChar char="•"/>
            </a:pPr>
            <a:r>
              <a:rPr lang="en-US" sz="800" dirty="0">
                <a:solidFill>
                  <a:schemeClr val="dk1"/>
                </a:solidFill>
                <a:latin typeface="Avenir"/>
                <a:ea typeface="Avenir"/>
                <a:cs typeface="Avenir"/>
                <a:sym typeface="Avenir"/>
              </a:rPr>
              <a:t>Extrema go to 0.42 in some cases</a:t>
            </a:r>
          </a:p>
        </p:txBody>
      </p:sp>
      <p:sp>
        <p:nvSpPr>
          <p:cNvPr id="180" name="Google Shape;180;g273aabd9b2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3aabd9b2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190" name="Google Shape;190;g273aabd9b2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e62b4b9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US" dirty="0"/>
              <a:t>1 critical val: 2.9   2. critical val: 2.5</a:t>
            </a:r>
            <a:endParaRPr dirty="0"/>
          </a:p>
        </p:txBody>
      </p:sp>
      <p:sp>
        <p:nvSpPr>
          <p:cNvPr id="198" name="Google Shape;198;g2e62b4b9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3aabd9b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eliminated</a:t>
            </a:r>
            <a:r>
              <a:rPr lang="en-US" dirty="0">
                <a:solidFill>
                  <a:schemeClr val="dk1"/>
                </a:solidFill>
              </a:rPr>
              <a:t> </a:t>
            </a:r>
            <a:r>
              <a:rPr lang="en-US" sz="1150" dirty="0">
                <a:solidFill>
                  <a:schemeClr val="dk1"/>
                </a:solidFill>
              </a:rPr>
              <a:t>AI and PATH from the tests as the datasets were not balanced as they were not publicly traded for the whole analyzed period (they started IPO in 2020 or later).</a:t>
            </a:r>
            <a:endParaRPr dirty="0">
              <a:solidFill>
                <a:schemeClr val="dk1"/>
              </a:solidFill>
            </a:endParaRPr>
          </a:p>
        </p:txBody>
      </p:sp>
      <p:sp>
        <p:nvSpPr>
          <p:cNvPr id="208" name="Google Shape;208;g273aabd9b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73aabd9b2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100" dirty="0">
                <a:solidFill>
                  <a:schemeClr val="dk1"/>
                </a:solidFill>
                <a:latin typeface="Avenir"/>
                <a:ea typeface="Avenir"/>
                <a:cs typeface="Avenir"/>
                <a:sym typeface="Avenir"/>
              </a:rPr>
              <a:t>Outlined tails to display extrema clearly.</a:t>
            </a:r>
          </a:p>
          <a:p>
            <a:pPr marL="0" lvl="0" indent="0" algn="l" rtl="0">
              <a:lnSpc>
                <a:spcPct val="115000"/>
              </a:lnSpc>
              <a:spcBef>
                <a:spcPts val="1200"/>
              </a:spcBef>
              <a:spcAft>
                <a:spcPts val="1200"/>
              </a:spcAft>
              <a:buNone/>
            </a:pPr>
            <a:r>
              <a:rPr lang="en-US" sz="1100" dirty="0">
                <a:solidFill>
                  <a:schemeClr val="dk1"/>
                </a:solidFill>
                <a:latin typeface="Avenir"/>
                <a:ea typeface="Avenir"/>
                <a:cs typeface="Avenir"/>
                <a:sym typeface="Avenir"/>
              </a:rPr>
              <a:t>Violin plots do not highlight extreme values like box plots do.</a:t>
            </a:r>
          </a:p>
          <a:p>
            <a:pPr marL="0" lvl="0" indent="0" algn="l" rtl="0">
              <a:spcBef>
                <a:spcPts val="0"/>
              </a:spcBef>
              <a:spcAft>
                <a:spcPts val="0"/>
              </a:spcAft>
              <a:buNone/>
            </a:pPr>
            <a:endParaRPr dirty="0"/>
          </a:p>
        </p:txBody>
      </p:sp>
      <p:sp>
        <p:nvSpPr>
          <p:cNvPr id="271" name="Google Shape;271;g273aabd9b2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73aabd9b2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81" name="Google Shape;281;g273aabd9b2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568130d3f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568130d3f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3b4d55cb1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2" name="Google Shape;302;g273b4d55cb1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38" name="Google Shape;23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4" name="Google Shape;3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e5e70cd92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6" name="Google Shape;246;g2e5e70cd92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3" name="Google Shape;25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2" name="Google Shape;26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568130d3f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568130d3f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981152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62b4b96f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e62b4b96f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5b37fad8a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118" name="Google Shape;118;g2e5b37fad8a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5b37fad8a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800" dirty="0">
                <a:effectLst/>
                <a:latin typeface="Segoe UI" panose="020B0502040204020203" pitchFamily="34" charset="0"/>
              </a:rPr>
              <a:t>This bar graph shows an average cumulative return of each stock all years (analyzed period of2019-2024).</a:t>
            </a:r>
            <a:endParaRPr lang="en-US" sz="1800" dirty="0">
              <a:effectLst/>
              <a:latin typeface="Arial" panose="020B0604020202020204" pitchFamily="34" charset="0"/>
            </a:endParaRPr>
          </a:p>
          <a:p>
            <a:r>
              <a:rPr lang="en-US" sz="1800" dirty="0">
                <a:effectLst/>
                <a:latin typeface="Segoe UI" panose="020B0502040204020203" pitchFamily="34" charset="0"/>
              </a:rPr>
              <a:t>It indicate that some AI companies outperformed S&amp;P 500 and Dow Jones, while others under performed.</a:t>
            </a:r>
            <a:endParaRPr lang="en-US" sz="1800" dirty="0">
              <a:effectLst/>
              <a:latin typeface="Arial" panose="020B0604020202020204" pitchFamily="34" charset="0"/>
            </a:endParaRPr>
          </a:p>
          <a:p>
            <a:pPr marL="0" lvl="0" indent="0" algn="l" rtl="0">
              <a:spcBef>
                <a:spcPts val="0"/>
              </a:spcBef>
              <a:spcAft>
                <a:spcPts val="0"/>
              </a:spcAft>
              <a:buClr>
                <a:schemeClr val="dk1"/>
              </a:buClr>
              <a:buSzPts val="1100"/>
              <a:buFont typeface="Arial"/>
              <a:buNone/>
            </a:pPr>
            <a:endParaRPr dirty="0"/>
          </a:p>
        </p:txBody>
      </p:sp>
      <p:sp>
        <p:nvSpPr>
          <p:cNvPr id="126" name="Google Shape;126;g2e5b37fad8a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34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66350fd99_2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rtl="0">
              <a:spcBef>
                <a:spcPts val="0"/>
              </a:spcBef>
              <a:spcAft>
                <a:spcPts val="0"/>
              </a:spcAft>
              <a:buFont typeface="Arial" panose="020B0604020202020204" pitchFamily="34" charset="0"/>
              <a:buChar char="•"/>
            </a:pPr>
            <a:r>
              <a:rPr lang="en-US" sz="1100" dirty="0">
                <a:solidFill>
                  <a:schemeClr val="dk1"/>
                </a:solidFill>
                <a:latin typeface="Avenir"/>
                <a:ea typeface="Avenir"/>
                <a:cs typeface="Avenir"/>
                <a:sym typeface="Avenir"/>
              </a:rPr>
              <a:t>This graph compares cumulative returns of S&amp;P 500 and Dow Jones to the average of the analyzed AI companies. The red line shows the average cumulative returns of all 10 AI companies.</a:t>
            </a:r>
          </a:p>
          <a:p>
            <a:pPr marL="342900" lvl="0" indent="-342900" rtl="0">
              <a:spcBef>
                <a:spcPts val="0"/>
              </a:spcBef>
              <a:spcAft>
                <a:spcPts val="0"/>
              </a:spcAft>
              <a:buFont typeface="Arial" panose="020B0604020202020204" pitchFamily="34" charset="0"/>
              <a:buChar char="•"/>
            </a:pPr>
            <a:r>
              <a:rPr lang="en-US" sz="1100" dirty="0">
                <a:solidFill>
                  <a:schemeClr val="dk1"/>
                </a:solidFill>
                <a:latin typeface="Avenir"/>
                <a:ea typeface="Avenir"/>
                <a:cs typeface="Avenir"/>
                <a:sym typeface="Avenir"/>
              </a:rPr>
              <a:t>It shows that on average, the stocks of AI companies did not overperformed S&amp;P 500 and Dow Jones.</a:t>
            </a:r>
          </a:p>
          <a:p>
            <a:pPr marL="342900" lvl="0" indent="-342900" rtl="0">
              <a:spcBef>
                <a:spcPts val="0"/>
              </a:spcBef>
              <a:spcAft>
                <a:spcPts val="0"/>
              </a:spcAft>
              <a:buFont typeface="Arial" panose="020B0604020202020204" pitchFamily="34" charset="0"/>
              <a:buChar char="•"/>
            </a:pPr>
            <a:r>
              <a:rPr lang="en-US" sz="1100" dirty="0">
                <a:solidFill>
                  <a:schemeClr val="dk1"/>
                </a:solidFill>
                <a:latin typeface="Avenir"/>
                <a:ea typeface="Avenir"/>
                <a:cs typeface="Avenir"/>
                <a:sym typeface="Avenir"/>
              </a:rPr>
              <a:t> We will examine statistical testing in more details in the later slides.</a:t>
            </a:r>
          </a:p>
        </p:txBody>
      </p:sp>
      <p:sp>
        <p:nvSpPr>
          <p:cNvPr id="136" name="Google Shape;136;g2e66350fd99_2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5027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e66350fd99_2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cumulative return over time for each ticker/index </a:t>
            </a:r>
            <a:r>
              <a:rPr lang="en-US" sz="1100" dirty="0">
                <a:solidFill>
                  <a:schemeClr val="dk1"/>
                </a:solidFill>
                <a:latin typeface="Avenir"/>
                <a:ea typeface="Avenir"/>
                <a:cs typeface="Avenir"/>
                <a:sym typeface="Avenir"/>
              </a:rPr>
              <a:t>suggests higher cumulative returns for some (but not all) AI companies.</a:t>
            </a:r>
          </a:p>
          <a:p>
            <a:pPr marL="0" lvl="0" indent="0" algn="l" rtl="0">
              <a:spcBef>
                <a:spcPts val="0"/>
              </a:spcBef>
              <a:spcAft>
                <a:spcPts val="0"/>
              </a:spcAft>
              <a:buNone/>
            </a:pPr>
            <a:r>
              <a:rPr lang="en-US" sz="1100" dirty="0">
                <a:solidFill>
                  <a:schemeClr val="dk1"/>
                </a:solidFill>
                <a:latin typeface="Avenir"/>
                <a:ea typeface="Avenir"/>
                <a:cs typeface="Avenir"/>
                <a:sym typeface="Avenir"/>
              </a:rPr>
              <a:t> We will examine statistical testing in more details in the later on.</a:t>
            </a:r>
          </a:p>
          <a:p>
            <a:pPr marL="0" lvl="0" indent="0" algn="l" rtl="0">
              <a:spcBef>
                <a:spcPts val="0"/>
              </a:spcBef>
              <a:spcAft>
                <a:spcPts val="0"/>
              </a:spcAft>
              <a:buClr>
                <a:schemeClr val="dk1"/>
              </a:buClr>
              <a:buSzPts val="1100"/>
              <a:buFont typeface="Arial"/>
              <a:buNone/>
            </a:pPr>
            <a:endParaRPr lang="en-US" dirty="0"/>
          </a:p>
        </p:txBody>
      </p:sp>
      <p:sp>
        <p:nvSpPr>
          <p:cNvPr id="292" name="Google Shape;292;g2e66350fd99_2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3b4d55cb1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rtl="0">
              <a:lnSpc>
                <a:spcPct val="150000"/>
              </a:lnSpc>
              <a:spcBef>
                <a:spcPts val="0"/>
              </a:spcBef>
              <a:spcAft>
                <a:spcPts val="0"/>
              </a:spcAft>
              <a:buFont typeface="Arial" panose="020B0604020202020204" pitchFamily="34" charset="0"/>
              <a:buChar char="•"/>
            </a:pPr>
            <a:r>
              <a:rPr lang="en-US" sz="1100" dirty="0">
                <a:solidFill>
                  <a:schemeClr val="dk1"/>
                </a:solidFill>
                <a:latin typeface="Avenir"/>
                <a:ea typeface="Avenir"/>
                <a:cs typeface="Avenir"/>
                <a:sym typeface="Avenir"/>
              </a:rPr>
              <a:t>This slide shows average daily returns for each company and indexes for each year. </a:t>
            </a:r>
          </a:p>
          <a:p>
            <a:pPr marL="342900" lvl="0" indent="-342900" rtl="0">
              <a:lnSpc>
                <a:spcPct val="150000"/>
              </a:lnSpc>
              <a:spcBef>
                <a:spcPts val="0"/>
              </a:spcBef>
              <a:spcAft>
                <a:spcPts val="0"/>
              </a:spcAft>
              <a:buFont typeface="Arial" panose="020B0604020202020204" pitchFamily="34" charset="0"/>
              <a:buChar char="•"/>
            </a:pPr>
            <a:r>
              <a:rPr lang="en-US" sz="1100" dirty="0">
                <a:solidFill>
                  <a:schemeClr val="dk1"/>
                </a:solidFill>
                <a:latin typeface="Avenir"/>
                <a:ea typeface="Avenir"/>
                <a:cs typeface="Avenir"/>
                <a:sym typeface="Avenir"/>
              </a:rPr>
              <a:t>They also show that AI stocks (with exception of a few companies) did not significantly outperformed S&amp;P 500 and Dow Jones.</a:t>
            </a:r>
          </a:p>
          <a:p>
            <a:pPr marL="342900" lvl="0" indent="-342900" rtl="0">
              <a:lnSpc>
                <a:spcPct val="150000"/>
              </a:lnSpc>
              <a:spcBef>
                <a:spcPts val="0"/>
              </a:spcBef>
              <a:spcAft>
                <a:spcPts val="0"/>
              </a:spcAft>
              <a:buFont typeface="Arial" panose="020B0604020202020204" pitchFamily="34" charset="0"/>
              <a:buChar char="•"/>
            </a:pPr>
            <a:r>
              <a:rPr lang="en-US" dirty="0"/>
              <a:t>AI stock in 2020 is an artefact of the IPO - initial public offering (going public)</a:t>
            </a:r>
            <a:endParaRPr dirty="0"/>
          </a:p>
          <a:p>
            <a:pPr marL="0" lvl="0" indent="0" algn="l" rtl="0">
              <a:spcBef>
                <a:spcPts val="0"/>
              </a:spcBef>
              <a:spcAft>
                <a:spcPts val="0"/>
              </a:spcAft>
              <a:buNone/>
            </a:pPr>
            <a:r>
              <a:rPr lang="en-US" u="sng" dirty="0">
                <a:solidFill>
                  <a:schemeClr val="hlink"/>
                </a:solidFill>
                <a:hlinkClick r:id="rId3"/>
              </a:rPr>
              <a:t>https://www.forbes.com/sites/seanhanlon-1/2024/03/28/ai-is-coming-no-its-already-here/</a:t>
            </a:r>
            <a:endParaRPr dirty="0"/>
          </a:p>
          <a:p>
            <a:pPr marL="0" lvl="0" indent="0" algn="l" rtl="0">
              <a:spcBef>
                <a:spcPts val="0"/>
              </a:spcBef>
              <a:spcAft>
                <a:spcPts val="0"/>
              </a:spcAft>
              <a:buNone/>
            </a:pPr>
            <a:endParaRPr dirty="0"/>
          </a:p>
        </p:txBody>
      </p:sp>
      <p:sp>
        <p:nvSpPr>
          <p:cNvPr id="146" name="Google Shape;146;g273b4d55cb1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1368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2"/>
          <p:cNvSpPr txBox="1">
            <a:spLocks noGrp="1"/>
          </p:cNvSpPr>
          <p:nvPr>
            <p:ph type="ctrTitle"/>
          </p:nvPr>
        </p:nvSpPr>
        <p:spPr>
          <a:xfrm>
            <a:off x="762000" y="1524000"/>
            <a:ext cx="10668000" cy="2286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2"/>
          <p:cNvSpPr txBox="1">
            <a:spLocks noGrp="1"/>
          </p:cNvSpPr>
          <p:nvPr>
            <p:ph type="subTitle" idx="1"/>
          </p:nvPr>
        </p:nvSpPr>
        <p:spPr>
          <a:xfrm>
            <a:off x="762000" y="4571999"/>
            <a:ext cx="10668000" cy="1524000"/>
          </a:xfrm>
          <a:prstGeom prst="rect">
            <a:avLst/>
          </a:prstGeom>
          <a:noFill/>
          <a:ln>
            <a:noFill/>
          </a:ln>
        </p:spPr>
        <p:txBody>
          <a:bodyPr spcFirstLastPara="1" wrap="square" lIns="91425" tIns="45700" rIns="91425" bIns="45700" anchor="t" anchorCtr="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7" name="Google Shape;17;p22"/>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22"/>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22"/>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1"/>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1"/>
          <p:cNvSpPr txBox="1">
            <a:spLocks noGrp="1"/>
          </p:cNvSpPr>
          <p:nvPr>
            <p:ph type="body" idx="1"/>
          </p:nvPr>
        </p:nvSpPr>
        <p:spPr>
          <a:xfrm rot="5400000">
            <a:off x="4186959" y="-1138958"/>
            <a:ext cx="3818083"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31"/>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5" name="Google Shape;75;p31"/>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31"/>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2"/>
          <p:cNvSpPr txBox="1">
            <a:spLocks noGrp="1"/>
          </p:cNvSpPr>
          <p:nvPr>
            <p:ph type="title"/>
          </p:nvPr>
        </p:nvSpPr>
        <p:spPr>
          <a:xfrm rot="5400000">
            <a:off x="7619997" y="2286000"/>
            <a:ext cx="5334001" cy="228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2"/>
          <p:cNvSpPr txBox="1">
            <a:spLocks noGrp="1"/>
          </p:cNvSpPr>
          <p:nvPr>
            <p:ph type="body" idx="1"/>
          </p:nvPr>
        </p:nvSpPr>
        <p:spPr>
          <a:xfrm rot="5400000">
            <a:off x="1905000" y="-381000"/>
            <a:ext cx="5334001" cy="7619999"/>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0" name="Google Shape;80;p32"/>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1" name="Google Shape;81;p32"/>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2" name="Google Shape;82;p32"/>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3"/>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3"/>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23"/>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23"/>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762000" y="1524000"/>
            <a:ext cx="10668000" cy="30384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4"/>
          <p:cNvSpPr txBox="1">
            <a:spLocks noGrp="1"/>
          </p:cNvSpPr>
          <p:nvPr>
            <p:ph type="body" idx="1"/>
          </p:nvPr>
        </p:nvSpPr>
        <p:spPr>
          <a:xfrm>
            <a:off x="762000" y="4589463"/>
            <a:ext cx="10668000" cy="1506537"/>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2400"/>
              <a:buNone/>
              <a:defRPr sz="2400">
                <a:solidFill>
                  <a:schemeClr val="lt1"/>
                </a:solidFill>
              </a:defRPr>
            </a:lvl1pPr>
            <a:lvl2pPr marL="914400" lvl="1" indent="-228600" algn="l">
              <a:lnSpc>
                <a:spcPct val="125000"/>
              </a:lnSpc>
              <a:spcBef>
                <a:spcPts val="500"/>
              </a:spcBef>
              <a:spcAft>
                <a:spcPts val="0"/>
              </a:spcAft>
              <a:buClr>
                <a:schemeClr val="lt1"/>
              </a:buClr>
              <a:buSzPts val="2000"/>
              <a:buNone/>
              <a:defRPr sz="2000">
                <a:solidFill>
                  <a:schemeClr val="lt1"/>
                </a:solidFill>
              </a:defRPr>
            </a:lvl2pPr>
            <a:lvl3pPr marL="1371600" lvl="2" indent="-228600" algn="l">
              <a:lnSpc>
                <a:spcPct val="125000"/>
              </a:lnSpc>
              <a:spcBef>
                <a:spcPts val="500"/>
              </a:spcBef>
              <a:spcAft>
                <a:spcPts val="0"/>
              </a:spcAft>
              <a:buClr>
                <a:schemeClr val="lt1"/>
              </a:buClr>
              <a:buSzPts val="1800"/>
              <a:buNone/>
              <a:defRPr sz="1800">
                <a:solidFill>
                  <a:schemeClr val="lt1"/>
                </a:solidFill>
              </a:defRPr>
            </a:lvl3pPr>
            <a:lvl4pPr marL="1828800" lvl="3" indent="-228600" algn="l">
              <a:lnSpc>
                <a:spcPct val="125000"/>
              </a:lnSpc>
              <a:spcBef>
                <a:spcPts val="500"/>
              </a:spcBef>
              <a:spcAft>
                <a:spcPts val="0"/>
              </a:spcAft>
              <a:buClr>
                <a:schemeClr val="lt1"/>
              </a:buClr>
              <a:buSzPts val="1600"/>
              <a:buNone/>
              <a:defRPr sz="1600">
                <a:solidFill>
                  <a:schemeClr val="lt1"/>
                </a:solidFill>
              </a:defRPr>
            </a:lvl4pPr>
            <a:lvl5pPr marL="2286000" lvl="4" indent="-228600" algn="l">
              <a:lnSpc>
                <a:spcPct val="125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24"/>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24"/>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24"/>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txBox="1">
            <a:spLocks noGrp="1"/>
          </p:cNvSpPr>
          <p:nvPr>
            <p:ph type="body" idx="1"/>
          </p:nvPr>
        </p:nvSpPr>
        <p:spPr>
          <a:xfrm>
            <a:off x="762000" y="2285999"/>
            <a:ext cx="5151119" cy="3810001"/>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25"/>
          <p:cNvSpPr txBox="1">
            <a:spLocks noGrp="1"/>
          </p:cNvSpPr>
          <p:nvPr>
            <p:ph type="body" idx="2"/>
          </p:nvPr>
        </p:nvSpPr>
        <p:spPr>
          <a:xfrm>
            <a:off x="6278879" y="2285999"/>
            <a:ext cx="5151121" cy="3810001"/>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25"/>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25"/>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25"/>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6"/>
          <p:cNvSpPr txBox="1">
            <a:spLocks noGrp="1"/>
          </p:cNvSpPr>
          <p:nvPr>
            <p:ph type="body" idx="1"/>
          </p:nvPr>
        </p:nvSpPr>
        <p:spPr>
          <a:xfrm>
            <a:off x="762000" y="2285999"/>
            <a:ext cx="5151119" cy="761999"/>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2400"/>
              <a:buNone/>
              <a:defRPr sz="2400" b="1"/>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6"/>
          <p:cNvSpPr txBox="1">
            <a:spLocks noGrp="1"/>
          </p:cNvSpPr>
          <p:nvPr>
            <p:ph type="body" idx="2"/>
          </p:nvPr>
        </p:nvSpPr>
        <p:spPr>
          <a:xfrm>
            <a:off x="762000" y="3048000"/>
            <a:ext cx="5151119" cy="304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6"/>
          <p:cNvSpPr txBox="1">
            <a:spLocks noGrp="1"/>
          </p:cNvSpPr>
          <p:nvPr>
            <p:ph type="body" idx="3"/>
          </p:nvPr>
        </p:nvSpPr>
        <p:spPr>
          <a:xfrm>
            <a:off x="6278878" y="2286000"/>
            <a:ext cx="5151122" cy="761999"/>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2400"/>
              <a:buNone/>
              <a:defRPr sz="2400" b="1"/>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6"/>
          <p:cNvSpPr txBox="1">
            <a:spLocks noGrp="1"/>
          </p:cNvSpPr>
          <p:nvPr>
            <p:ph type="body" idx="4"/>
          </p:nvPr>
        </p:nvSpPr>
        <p:spPr>
          <a:xfrm>
            <a:off x="6278878" y="3048000"/>
            <a:ext cx="5151122" cy="304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6"/>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26"/>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26"/>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7"/>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7"/>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1" name="Google Shape;51;p27"/>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27"/>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8"/>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5" name="Google Shape;55;p28"/>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28"/>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9"/>
          <p:cNvSpPr txBox="1">
            <a:spLocks noGrp="1"/>
          </p:cNvSpPr>
          <p:nvPr>
            <p:ph type="title"/>
          </p:nvPr>
        </p:nvSpPr>
        <p:spPr>
          <a:xfrm>
            <a:off x="762000" y="761998"/>
            <a:ext cx="3810000" cy="152400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9"/>
          <p:cNvSpPr txBox="1">
            <a:spLocks noGrp="1"/>
          </p:cNvSpPr>
          <p:nvPr>
            <p:ph type="body" idx="1"/>
          </p:nvPr>
        </p:nvSpPr>
        <p:spPr>
          <a:xfrm>
            <a:off x="5334000" y="762001"/>
            <a:ext cx="6096000" cy="5334000"/>
          </a:xfrm>
          <a:prstGeom prst="rect">
            <a:avLst/>
          </a:prstGeom>
          <a:noFill/>
          <a:ln>
            <a:noFill/>
          </a:ln>
        </p:spPr>
        <p:txBody>
          <a:bodyPr spcFirstLastPara="1" wrap="square" lIns="91425" tIns="45700" rIns="91425" bIns="45700" anchor="t" anchorCtr="0">
            <a:normAutofit/>
          </a:bodyPr>
          <a:lstStyle>
            <a:lvl1pPr marL="457200" lvl="0" indent="-431800" algn="l">
              <a:lnSpc>
                <a:spcPct val="125000"/>
              </a:lnSpc>
              <a:spcBef>
                <a:spcPts val="1000"/>
              </a:spcBef>
              <a:spcAft>
                <a:spcPts val="0"/>
              </a:spcAft>
              <a:buClr>
                <a:schemeClr val="lt1"/>
              </a:buClr>
              <a:buSzPts val="3200"/>
              <a:buChar char="•"/>
              <a:defRPr sz="3200"/>
            </a:lvl1pPr>
            <a:lvl2pPr marL="914400" lvl="1" indent="-406400" algn="l">
              <a:lnSpc>
                <a:spcPct val="125000"/>
              </a:lnSpc>
              <a:spcBef>
                <a:spcPts val="500"/>
              </a:spcBef>
              <a:spcAft>
                <a:spcPts val="0"/>
              </a:spcAft>
              <a:buClr>
                <a:schemeClr val="lt1"/>
              </a:buClr>
              <a:buSzPts val="2800"/>
              <a:buChar char="•"/>
              <a:defRPr sz="2800"/>
            </a:lvl2pPr>
            <a:lvl3pPr marL="1371600" lvl="2" indent="-381000" algn="l">
              <a:lnSpc>
                <a:spcPct val="125000"/>
              </a:lnSpc>
              <a:spcBef>
                <a:spcPts val="500"/>
              </a:spcBef>
              <a:spcAft>
                <a:spcPts val="0"/>
              </a:spcAft>
              <a:buClr>
                <a:schemeClr val="lt1"/>
              </a:buClr>
              <a:buSzPts val="2400"/>
              <a:buChar char="•"/>
              <a:defRPr sz="2400"/>
            </a:lvl3pPr>
            <a:lvl4pPr marL="1828800" lvl="3" indent="-355600" algn="l">
              <a:lnSpc>
                <a:spcPct val="125000"/>
              </a:lnSpc>
              <a:spcBef>
                <a:spcPts val="500"/>
              </a:spcBef>
              <a:spcAft>
                <a:spcPts val="0"/>
              </a:spcAft>
              <a:buClr>
                <a:schemeClr val="lt1"/>
              </a:buClr>
              <a:buSzPts val="2000"/>
              <a:buChar char="•"/>
              <a:defRPr sz="2000"/>
            </a:lvl4pPr>
            <a:lvl5pPr marL="2286000" lvl="4" indent="-355600" algn="l">
              <a:lnSpc>
                <a:spcPct val="125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0" name="Google Shape;60;p29"/>
          <p:cNvSpPr txBox="1">
            <a:spLocks noGrp="1"/>
          </p:cNvSpPr>
          <p:nvPr>
            <p:ph type="body" idx="2"/>
          </p:nvPr>
        </p:nvSpPr>
        <p:spPr>
          <a:xfrm>
            <a:off x="762000" y="2286000"/>
            <a:ext cx="38100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9"/>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29"/>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29"/>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0"/>
          <p:cNvSpPr txBox="1">
            <a:spLocks noGrp="1"/>
          </p:cNvSpPr>
          <p:nvPr>
            <p:ph type="title"/>
          </p:nvPr>
        </p:nvSpPr>
        <p:spPr>
          <a:xfrm>
            <a:off x="762001" y="762000"/>
            <a:ext cx="3809999" cy="152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0"/>
          <p:cNvSpPr>
            <a:spLocks noGrp="1"/>
          </p:cNvSpPr>
          <p:nvPr>
            <p:ph type="pic" idx="2"/>
          </p:nvPr>
        </p:nvSpPr>
        <p:spPr>
          <a:xfrm>
            <a:off x="5334000" y="762001"/>
            <a:ext cx="6021388" cy="5334000"/>
          </a:xfrm>
          <a:prstGeom prst="rect">
            <a:avLst/>
          </a:prstGeom>
          <a:noFill/>
          <a:ln>
            <a:noFill/>
          </a:ln>
        </p:spPr>
      </p:sp>
      <p:sp>
        <p:nvSpPr>
          <p:cNvPr id="67" name="Google Shape;67;p30"/>
          <p:cNvSpPr txBox="1">
            <a:spLocks noGrp="1"/>
          </p:cNvSpPr>
          <p:nvPr>
            <p:ph type="body" idx="1"/>
          </p:nvPr>
        </p:nvSpPr>
        <p:spPr>
          <a:xfrm>
            <a:off x="762001" y="2286000"/>
            <a:ext cx="3809999"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30"/>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30"/>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30"/>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21"/>
          <p:cNvSpPr/>
          <p:nvPr/>
        </p:nvSpPr>
        <p:spPr>
          <a:xfrm>
            <a:off x="8157843" y="6244836"/>
            <a:ext cx="4034156" cy="613164"/>
          </a:xfrm>
          <a:custGeom>
            <a:avLst/>
            <a:gdLst/>
            <a:ahLst/>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500"/>
              <a:buFont typeface="Avenir"/>
              <a:buNone/>
            </a:pPr>
            <a:endParaRPr sz="1500" b="0" i="0" u="none" strike="noStrike" cap="none" dirty="0">
              <a:solidFill>
                <a:srgbClr val="FFFFFF"/>
              </a:solidFill>
              <a:latin typeface="Avenir"/>
              <a:ea typeface="Avenir"/>
              <a:cs typeface="Avenir"/>
              <a:sym typeface="Avenir"/>
            </a:endParaRPr>
          </a:p>
        </p:txBody>
      </p:sp>
      <p:sp>
        <p:nvSpPr>
          <p:cNvPr id="7" name="Google Shape;7;p21"/>
          <p:cNvSpPr/>
          <p:nvPr/>
        </p:nvSpPr>
        <p:spPr>
          <a:xfrm>
            <a:off x="1" y="688126"/>
            <a:ext cx="448491" cy="1634252"/>
          </a:xfrm>
          <a:custGeom>
            <a:avLst/>
            <a:gdLst/>
            <a:ahLst/>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dirty="0">
              <a:solidFill>
                <a:srgbClr val="FFFFFF"/>
              </a:solidFill>
              <a:latin typeface="Avenir"/>
              <a:ea typeface="Avenir"/>
              <a:cs typeface="Avenir"/>
              <a:sym typeface="Avenir"/>
            </a:endParaRPr>
          </a:p>
        </p:txBody>
      </p:sp>
      <p:sp>
        <p:nvSpPr>
          <p:cNvPr id="8" name="Google Shape;8;p21"/>
          <p:cNvSpPr/>
          <p:nvPr/>
        </p:nvSpPr>
        <p:spPr>
          <a:xfrm>
            <a:off x="7309459" y="6144069"/>
            <a:ext cx="4418271" cy="718159"/>
          </a:xfrm>
          <a:custGeom>
            <a:avLst/>
            <a:gdLst/>
            <a:ahLst/>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dirty="0">
              <a:solidFill>
                <a:srgbClr val="FFFFFF"/>
              </a:solidFill>
              <a:latin typeface="Avenir"/>
              <a:ea typeface="Avenir"/>
              <a:cs typeface="Avenir"/>
              <a:sym typeface="Avenir"/>
            </a:endParaRPr>
          </a:p>
        </p:txBody>
      </p:sp>
      <p:sp>
        <p:nvSpPr>
          <p:cNvPr id="9" name="Google Shape;9;p21"/>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1"/>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25000"/>
              </a:lnSpc>
              <a:spcBef>
                <a:spcPts val="1000"/>
              </a:spcBef>
              <a:spcAft>
                <a:spcPts val="0"/>
              </a:spcAft>
              <a:buClr>
                <a:schemeClr val="lt1"/>
              </a:buClr>
              <a:buSzPts val="2800"/>
              <a:buFont typeface="Arial"/>
              <a:buChar char="•"/>
              <a:defRPr sz="2800" b="0" i="0" u="none" strike="noStrike" cap="none">
                <a:solidFill>
                  <a:schemeClr val="lt1"/>
                </a:solidFill>
                <a:latin typeface="Avenir"/>
                <a:ea typeface="Avenir"/>
                <a:cs typeface="Avenir"/>
                <a:sym typeface="Avenir"/>
              </a:defRPr>
            </a:lvl1pPr>
            <a:lvl2pPr marL="914400" marR="0" lvl="1" indent="-381000" algn="l" rtl="0">
              <a:lnSpc>
                <a:spcPct val="125000"/>
              </a:lnSpc>
              <a:spcBef>
                <a:spcPts val="500"/>
              </a:spcBef>
              <a:spcAft>
                <a:spcPts val="0"/>
              </a:spcAft>
              <a:buClr>
                <a:schemeClr val="lt1"/>
              </a:buClr>
              <a:buSzPts val="2400"/>
              <a:buFont typeface="Arial"/>
              <a:buChar char="•"/>
              <a:defRPr sz="2400" b="0" i="0" u="none" strike="noStrike" cap="none">
                <a:solidFill>
                  <a:schemeClr val="lt1"/>
                </a:solidFill>
                <a:latin typeface="Avenir"/>
                <a:ea typeface="Avenir"/>
                <a:cs typeface="Avenir"/>
                <a:sym typeface="Avenir"/>
              </a:defRPr>
            </a:lvl2pPr>
            <a:lvl3pPr marL="1371600" marR="0" lvl="2" indent="-355600" algn="l" rtl="0">
              <a:lnSpc>
                <a:spcPct val="125000"/>
              </a:lnSpc>
              <a:spcBef>
                <a:spcPts val="500"/>
              </a:spcBef>
              <a:spcAft>
                <a:spcPts val="0"/>
              </a:spcAft>
              <a:buClr>
                <a:schemeClr val="lt1"/>
              </a:buClr>
              <a:buSzPts val="2000"/>
              <a:buFont typeface="Arial"/>
              <a:buChar char="•"/>
              <a:defRPr sz="2000" b="0" i="0" u="none" strike="noStrike" cap="none">
                <a:solidFill>
                  <a:schemeClr val="lt1"/>
                </a:solidFill>
                <a:latin typeface="Avenir"/>
                <a:ea typeface="Avenir"/>
                <a:cs typeface="Avenir"/>
                <a:sym typeface="Avenir"/>
              </a:defRPr>
            </a:lvl3pPr>
            <a:lvl4pPr marL="1828800" marR="0" lvl="3"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11" name="Google Shape;11;p21"/>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dirty="0"/>
          </a:p>
        </p:txBody>
      </p:sp>
      <p:sp>
        <p:nvSpPr>
          <p:cNvPr id="12" name="Google Shape;12;p21"/>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dirty="0"/>
          </a:p>
        </p:txBody>
      </p:sp>
      <p:sp>
        <p:nvSpPr>
          <p:cNvPr id="13" name="Google Shape;13;p21"/>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venir"/>
                <a:ea typeface="Avenir"/>
                <a:cs typeface="Avenir"/>
                <a:sym typeface="Avenir"/>
              </a:defRPr>
            </a:lvl1pPr>
            <a:lvl2pPr marL="0" marR="0" lvl="1" indent="0" algn="r" rtl="0">
              <a:spcBef>
                <a:spcPts val="0"/>
              </a:spcBef>
              <a:buNone/>
              <a:defRPr sz="1200" b="0" i="0" u="none" strike="noStrike" cap="none">
                <a:solidFill>
                  <a:schemeClr val="dk1"/>
                </a:solidFill>
                <a:latin typeface="Avenir"/>
                <a:ea typeface="Avenir"/>
                <a:cs typeface="Avenir"/>
                <a:sym typeface="Avenir"/>
              </a:defRPr>
            </a:lvl2pPr>
            <a:lvl3pPr marL="0" marR="0" lvl="2" indent="0" algn="r" rtl="0">
              <a:spcBef>
                <a:spcPts val="0"/>
              </a:spcBef>
              <a:buNone/>
              <a:defRPr sz="1200" b="0" i="0" u="none" strike="noStrike" cap="none">
                <a:solidFill>
                  <a:schemeClr val="dk1"/>
                </a:solidFill>
                <a:latin typeface="Avenir"/>
                <a:ea typeface="Avenir"/>
                <a:cs typeface="Avenir"/>
                <a:sym typeface="Avenir"/>
              </a:defRPr>
            </a:lvl3pPr>
            <a:lvl4pPr marL="0" marR="0" lvl="3" indent="0" algn="r" rtl="0">
              <a:spcBef>
                <a:spcPts val="0"/>
              </a:spcBef>
              <a:buNone/>
              <a:defRPr sz="1200" b="0" i="0" u="none" strike="noStrike" cap="none">
                <a:solidFill>
                  <a:schemeClr val="dk1"/>
                </a:solidFill>
                <a:latin typeface="Avenir"/>
                <a:ea typeface="Avenir"/>
                <a:cs typeface="Avenir"/>
                <a:sym typeface="Avenir"/>
              </a:defRPr>
            </a:lvl4pPr>
            <a:lvl5pPr marL="0" marR="0" lvl="4" indent="0" algn="r" rtl="0">
              <a:spcBef>
                <a:spcPts val="0"/>
              </a:spcBef>
              <a:buNone/>
              <a:defRPr sz="1200" b="0" i="0" u="none" strike="noStrike" cap="none">
                <a:solidFill>
                  <a:schemeClr val="dk1"/>
                </a:solidFill>
                <a:latin typeface="Avenir"/>
                <a:ea typeface="Avenir"/>
                <a:cs typeface="Avenir"/>
                <a:sym typeface="Avenir"/>
              </a:defRPr>
            </a:lvl5pPr>
            <a:lvl6pPr marL="0" marR="0" lvl="5" indent="0" algn="r" rtl="0">
              <a:spcBef>
                <a:spcPts val="0"/>
              </a:spcBef>
              <a:buNone/>
              <a:defRPr sz="1200" b="0" i="0" u="none" strike="noStrike" cap="none">
                <a:solidFill>
                  <a:schemeClr val="dk1"/>
                </a:solidFill>
                <a:latin typeface="Avenir"/>
                <a:ea typeface="Avenir"/>
                <a:cs typeface="Avenir"/>
                <a:sym typeface="Avenir"/>
              </a:defRPr>
            </a:lvl6pPr>
            <a:lvl7pPr marL="0" marR="0" lvl="6" indent="0" algn="r" rtl="0">
              <a:spcBef>
                <a:spcPts val="0"/>
              </a:spcBef>
              <a:buNone/>
              <a:defRPr sz="1200" b="0" i="0" u="none" strike="noStrike" cap="none">
                <a:solidFill>
                  <a:schemeClr val="dk1"/>
                </a:solidFill>
                <a:latin typeface="Avenir"/>
                <a:ea typeface="Avenir"/>
                <a:cs typeface="Avenir"/>
                <a:sym typeface="Avenir"/>
              </a:defRPr>
            </a:lvl7pPr>
            <a:lvl8pPr marL="0" marR="0" lvl="7" indent="0" algn="r" rtl="0">
              <a:spcBef>
                <a:spcPts val="0"/>
              </a:spcBef>
              <a:buNone/>
              <a:defRPr sz="1200" b="0" i="0" u="none" strike="noStrike" cap="none">
                <a:solidFill>
                  <a:schemeClr val="dk1"/>
                </a:solidFill>
                <a:latin typeface="Avenir"/>
                <a:ea typeface="Avenir"/>
                <a:cs typeface="Avenir"/>
                <a:sym typeface="Avenir"/>
              </a:defRPr>
            </a:lvl8pPr>
            <a:lvl9pPr marL="0" marR="0" lvl="8" indent="0" algn="r" rtl="0">
              <a:spcBef>
                <a:spcPts val="0"/>
              </a:spcBef>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lamorworld.com/clapping-for-health-five-benefits-that-will-surprise-you/"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vladimirmijatovic/ai-stock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alphavantage.c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6"/>
        <p:cNvGrpSpPr/>
        <p:nvPr/>
      </p:nvGrpSpPr>
      <p:grpSpPr>
        <a:xfrm>
          <a:off x="0" y="0"/>
          <a:ext cx="0" cy="0"/>
          <a:chOff x="0" y="0"/>
          <a:chExt cx="0" cy="0"/>
        </a:xfrm>
      </p:grpSpPr>
      <p:sp>
        <p:nvSpPr>
          <p:cNvPr id="87" name="Google Shape;87;p1"/>
          <p:cNvSpPr/>
          <p:nvPr/>
        </p:nvSpPr>
        <p:spPr>
          <a:xfrm>
            <a:off x="0" y="-134725"/>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Avenir"/>
              <a:ea typeface="Avenir"/>
              <a:cs typeface="Avenir"/>
              <a:sym typeface="Avenir"/>
            </a:endParaRPr>
          </a:p>
        </p:txBody>
      </p:sp>
      <p:pic>
        <p:nvPicPr>
          <p:cNvPr id="88" name="Google Shape;88;p1" descr="Robot operating a machine"/>
          <p:cNvPicPr preferRelativeResize="0"/>
          <p:nvPr/>
        </p:nvPicPr>
        <p:blipFill rotWithShape="1">
          <a:blip r:embed="rId3">
            <a:alphaModFix/>
          </a:blip>
          <a:srcRect l="268" r="2" b="2"/>
          <a:stretch/>
        </p:blipFill>
        <p:spPr>
          <a:xfrm>
            <a:off x="6492240" y="-1"/>
            <a:ext cx="5699760" cy="5550409"/>
          </a:xfrm>
          <a:custGeom>
            <a:avLst/>
            <a:gdLst/>
            <a:ahLst/>
            <a:cxnLst/>
            <a:rect l="l" t="t" r="r" b="b"/>
            <a:pathLst>
              <a:path w="6927272" h="5330949" extrusionOk="0">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noFill/>
          <a:ln>
            <a:noFill/>
          </a:ln>
        </p:spPr>
      </p:pic>
      <p:sp>
        <p:nvSpPr>
          <p:cNvPr id="89" name="Google Shape;89;p1"/>
          <p:cNvSpPr/>
          <p:nvPr/>
        </p:nvSpPr>
        <p:spPr>
          <a:xfrm rot="-5400000" flipH="1">
            <a:off x="5791199" y="-1219198"/>
            <a:ext cx="5181601" cy="7620000"/>
          </a:xfrm>
          <a:custGeom>
            <a:avLst/>
            <a:gdLst/>
            <a:ahLst/>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cap="flat" cmpd="sng">
            <a:solidFill>
              <a:srgbClr val="F3CA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venir"/>
              <a:ea typeface="Avenir"/>
              <a:cs typeface="Avenir"/>
              <a:sym typeface="Avenir"/>
            </a:endParaRPr>
          </a:p>
        </p:txBody>
      </p:sp>
      <p:sp>
        <p:nvSpPr>
          <p:cNvPr id="90" name="Google Shape;90;p1"/>
          <p:cNvSpPr txBox="1">
            <a:spLocks noGrp="1"/>
          </p:cNvSpPr>
          <p:nvPr>
            <p:ph type="ctrTitle"/>
          </p:nvPr>
        </p:nvSpPr>
        <p:spPr>
          <a:xfrm>
            <a:off x="314575" y="557785"/>
            <a:ext cx="5638200" cy="223113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33CC"/>
              </a:buClr>
              <a:buSzPts val="3600"/>
              <a:buFont typeface="Arial"/>
              <a:buNone/>
            </a:pPr>
            <a:r>
              <a:rPr lang="en-US" sz="3400" b="1" dirty="0"/>
              <a:t>Tech Giants Face-Off: </a:t>
            </a:r>
            <a:br>
              <a:rPr lang="en-US" sz="3400" b="1" dirty="0"/>
            </a:br>
            <a:br>
              <a:rPr lang="en-US" sz="3400" b="1" dirty="0"/>
            </a:br>
            <a:r>
              <a:rPr lang="en-US" sz="3400" b="1" dirty="0"/>
              <a:t>AI Companies vs. </a:t>
            </a:r>
            <a:br>
              <a:rPr lang="en-US" sz="3400" b="1" dirty="0"/>
            </a:br>
            <a:r>
              <a:rPr lang="en-US" sz="3400" b="1" dirty="0"/>
              <a:t>S&amp;P 500 and Dow Jones</a:t>
            </a:r>
            <a:endParaRPr sz="3400" dirty="0"/>
          </a:p>
        </p:txBody>
      </p:sp>
      <p:sp>
        <p:nvSpPr>
          <p:cNvPr id="91" name="Google Shape;91;p1"/>
          <p:cNvSpPr txBox="1">
            <a:spLocks noGrp="1"/>
          </p:cNvSpPr>
          <p:nvPr>
            <p:ph type="subTitle" idx="1"/>
          </p:nvPr>
        </p:nvSpPr>
        <p:spPr>
          <a:xfrm>
            <a:off x="415440" y="4229389"/>
            <a:ext cx="6076800" cy="1148700"/>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0"/>
              </a:spcBef>
              <a:spcAft>
                <a:spcPts val="0"/>
              </a:spcAft>
              <a:buClr>
                <a:srgbClr val="0033CC"/>
              </a:buClr>
              <a:buSzPts val="2400"/>
              <a:buNone/>
            </a:pPr>
            <a:r>
              <a:rPr lang="en-US" sz="2600" b="1" dirty="0">
                <a:latin typeface="Arial" panose="020B0604020202020204" pitchFamily="34" charset="0"/>
                <a:cs typeface="Arial" panose="020B0604020202020204" pitchFamily="34" charset="0"/>
              </a:rPr>
              <a:t>Do AI stocks have higher daily or cumulative returns with lower risks?</a:t>
            </a:r>
            <a:endParaRPr sz="2600" dirty="0">
              <a:latin typeface="Arial" panose="020B0604020202020204" pitchFamily="34" charset="0"/>
              <a:cs typeface="Arial" panose="020B0604020202020204" pitchFamily="34" charset="0"/>
            </a:endParaRPr>
          </a:p>
        </p:txBody>
      </p:sp>
      <p:sp>
        <p:nvSpPr>
          <p:cNvPr id="93" name="Google Shape;93;p1"/>
          <p:cNvSpPr txBox="1">
            <a:spLocks noGrp="1"/>
          </p:cNvSpPr>
          <p:nvPr>
            <p:ph type="sldNum" idx="12"/>
          </p:nvPr>
        </p:nvSpPr>
        <p:spPr>
          <a:xfrm>
            <a:off x="0" y="6358175"/>
            <a:ext cx="448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00"/>
                                        <p:tgtEl>
                                          <p:spTgt spid="90"/>
                                        </p:tgtEl>
                                      </p:cBhvr>
                                    </p:animEffect>
                                  </p:childTnLst>
                                </p:cTn>
                              </p:par>
                              <p:par>
                                <p:cTn id="8" presetID="10" presetClass="entr" presetSubtype="0" fill="hold" nodeType="withEffect">
                                  <p:stCondLst>
                                    <p:cond delay="1500"/>
                                  </p:stCondLst>
                                  <p:childTnLst>
                                    <p:set>
                                      <p:cBhvr>
                                        <p:cTn id="9" dur="1" fill="hold">
                                          <p:stCondLst>
                                            <p:cond delay="0"/>
                                          </p:stCondLst>
                                        </p:cTn>
                                        <p:tgtEl>
                                          <p:spTgt spid="91">
                                            <p:txEl>
                                              <p:pRg st="0" end="0"/>
                                            </p:txEl>
                                          </p:spTgt>
                                        </p:tgtEl>
                                        <p:attrNameLst>
                                          <p:attrName>style.visibility</p:attrName>
                                        </p:attrNameLst>
                                      </p:cBhvr>
                                      <p:to>
                                        <p:strVal val="visible"/>
                                      </p:to>
                                    </p:set>
                                    <p:animEffect transition="in" filter="fade">
                                      <p:cBhvr>
                                        <p:cTn id="10" dur="700"/>
                                        <p:tgtEl>
                                          <p:spTgt spid="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e5b37fad8a_2_48"/>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72" name="Google Shape;172;g2e5b37fad8a_2_48"/>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p:txBody>
      </p:sp>
      <p:sp>
        <p:nvSpPr>
          <p:cNvPr id="173" name="Google Shape;173;g2e5b37fad8a_2_48"/>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175" name="Google Shape;175;g2e5b37fad8a_2_48"/>
          <p:cNvPicPr preferRelativeResize="0"/>
          <p:nvPr/>
        </p:nvPicPr>
        <p:blipFill>
          <a:blip r:embed="rId3">
            <a:alphaModFix/>
          </a:blip>
          <a:stretch>
            <a:fillRect/>
          </a:stretch>
        </p:blipFill>
        <p:spPr>
          <a:xfrm>
            <a:off x="555650" y="63000"/>
            <a:ext cx="11709752" cy="6732000"/>
          </a:xfrm>
          <a:prstGeom prst="rect">
            <a:avLst/>
          </a:prstGeom>
          <a:noFill/>
          <a:ln>
            <a:noFill/>
          </a:ln>
        </p:spPr>
      </p:pic>
      <p:sp>
        <p:nvSpPr>
          <p:cNvPr id="176" name="Google Shape;176;g2e5b37fad8a_2_48"/>
          <p:cNvSpPr/>
          <p:nvPr/>
        </p:nvSpPr>
        <p:spPr>
          <a:xfrm>
            <a:off x="11017720" y="3770150"/>
            <a:ext cx="906056" cy="405900"/>
          </a:xfrm>
          <a:prstGeom prst="leftArrow">
            <a:avLst>
              <a:gd name="adj1" fmla="val 50000"/>
              <a:gd name="adj2" fmla="val 81075"/>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venir"/>
              <a:ea typeface="Avenir"/>
              <a:cs typeface="Avenir"/>
              <a:sym typeface="Avenir"/>
            </a:endParaRPr>
          </a:p>
        </p:txBody>
      </p:sp>
      <p:sp>
        <p:nvSpPr>
          <p:cNvPr id="177" name="Google Shape;177;g2e5b37fad8a_2_48"/>
          <p:cNvSpPr txBox="1">
            <a:spLocks noGrp="1"/>
          </p:cNvSpPr>
          <p:nvPr>
            <p:ph type="sldNum" idx="12"/>
          </p:nvPr>
        </p:nvSpPr>
        <p:spPr>
          <a:xfrm>
            <a:off x="107075" y="6406375"/>
            <a:ext cx="41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dirty="0"/>
          </a:p>
        </p:txBody>
      </p:sp>
    </p:spTree>
    <p:extLst>
      <p:ext uri="{BB962C8B-B14F-4D97-AF65-F5344CB8AC3E}">
        <p14:creationId xmlns:p14="http://schemas.microsoft.com/office/powerpoint/2010/main" val="18353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e5b37fad8a_2_1"/>
          <p:cNvSpPr txBox="1">
            <a:spLocks noGrp="1"/>
          </p:cNvSpPr>
          <p:nvPr>
            <p:ph type="title"/>
          </p:nvPr>
        </p:nvSpPr>
        <p:spPr>
          <a:xfrm>
            <a:off x="1115568" y="468400"/>
            <a:ext cx="10639382" cy="682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Arial"/>
              <a:buNone/>
            </a:pPr>
            <a:r>
              <a:rPr lang="en-US" sz="4000" b="1" dirty="0">
                <a:solidFill>
                  <a:schemeClr val="bg1"/>
                </a:solidFill>
                <a:latin typeface="Avenir"/>
                <a:ea typeface="Avenir"/>
                <a:cs typeface="Avenir"/>
                <a:sym typeface="Avenir"/>
              </a:rPr>
              <a:t>Graph analysis</a:t>
            </a:r>
            <a:endParaRPr sz="4000" b="1" dirty="0">
              <a:solidFill>
                <a:schemeClr val="bg1"/>
              </a:solidFill>
            </a:endParaRPr>
          </a:p>
        </p:txBody>
      </p:sp>
      <p:sp>
        <p:nvSpPr>
          <p:cNvPr id="121" name="Google Shape;121;g2e5b37fad8a_2_1"/>
          <p:cNvSpPr txBox="1">
            <a:spLocks noGrp="1"/>
          </p:cNvSpPr>
          <p:nvPr>
            <p:ph type="body" idx="1"/>
          </p:nvPr>
        </p:nvSpPr>
        <p:spPr>
          <a:xfrm>
            <a:off x="683938" y="1463026"/>
            <a:ext cx="10867982" cy="4893337"/>
          </a:xfrm>
          <a:prstGeom prst="rect">
            <a:avLst/>
          </a:prstGeom>
          <a:solidFill>
            <a:srgbClr val="F7DBB9"/>
          </a:solidFill>
          <a:ln>
            <a:noFill/>
          </a:ln>
        </p:spPr>
        <p:txBody>
          <a:bodyPr spcFirstLastPara="1" wrap="square" lIns="91425" tIns="45700" rIns="91425" bIns="45700" anchor="t" anchorCtr="0">
            <a:normAutofit fontScale="92500"/>
          </a:bodyPr>
          <a:lstStyle/>
          <a:p>
            <a:pPr marL="342900" indent="-342900">
              <a:lnSpc>
                <a:spcPct val="115000"/>
              </a:lnSpc>
              <a:spcBef>
                <a:spcPts val="1200"/>
              </a:spcBef>
              <a:buClr>
                <a:schemeClr val="tx1"/>
              </a:buClr>
              <a:buFont typeface="Arial" panose="020B0604020202020204" pitchFamily="34" charset="0"/>
              <a:buChar char="•"/>
            </a:pPr>
            <a:r>
              <a:rPr lang="en-US" sz="2400" dirty="0">
                <a:solidFill>
                  <a:schemeClr val="dk1"/>
                </a:solidFill>
                <a:latin typeface="Arial" panose="020B0604020202020204" pitchFamily="34" charset="0"/>
                <a:cs typeface="Arial" panose="020B0604020202020204" pitchFamily="34" charset="0"/>
                <a:sym typeface="Avenir"/>
              </a:rPr>
              <a:t>This finding suggests no statistically significant difference in overall risk between the AI companies and the S&amp;P 500 and Dow Jones indices.</a:t>
            </a:r>
          </a:p>
          <a:p>
            <a:pPr marL="342900" lvl="0" indent="-342900" rtl="0">
              <a:lnSpc>
                <a:spcPct val="115000"/>
              </a:lnSpc>
              <a:spcBef>
                <a:spcPts val="1200"/>
              </a:spcBef>
              <a:spcAft>
                <a:spcPts val="0"/>
              </a:spcAft>
              <a:buClr>
                <a:schemeClr val="tx1"/>
              </a:buClr>
              <a:buFont typeface="Arial" panose="020B0604020202020204" pitchFamily="34" charset="0"/>
              <a:buChar char="•"/>
            </a:pPr>
            <a:r>
              <a:rPr lang="en-US" sz="2400" dirty="0">
                <a:solidFill>
                  <a:schemeClr val="dk1"/>
                </a:solidFill>
                <a:latin typeface="Arial" panose="020B0604020202020204" pitchFamily="34" charset="0"/>
                <a:cs typeface="Arial" panose="020B0604020202020204" pitchFamily="34" charset="0"/>
                <a:sym typeface="Avenir"/>
              </a:rPr>
              <a:t>Our analysis revealed that AI and Tesla exhibited the highest volatility among the examined stocks. However, the remaining AI companies displayed relatively low </a:t>
            </a:r>
            <a:r>
              <a:rPr lang="en-US" sz="2400" dirty="0">
                <a:solidFill>
                  <a:schemeClr val="tx1"/>
                </a:solidFill>
                <a:latin typeface="Arial" panose="020B0604020202020204" pitchFamily="34" charset="0"/>
                <a:cs typeface="Arial" panose="020B0604020202020204" pitchFamily="34" charset="0"/>
                <a:sym typeface="Avenir"/>
              </a:rPr>
              <a:t>risk with standard deviation measures falling below 10%. </a:t>
            </a:r>
          </a:p>
          <a:p>
            <a:pPr marL="342900" lvl="0" indent="-342900" rtl="0">
              <a:lnSpc>
                <a:spcPct val="115000"/>
              </a:lnSpc>
              <a:spcBef>
                <a:spcPts val="1200"/>
              </a:spcBef>
              <a:spcAft>
                <a:spcPts val="0"/>
              </a:spcAft>
              <a:buClr>
                <a:schemeClr val="tx1"/>
              </a:buCl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Our dataset does not provide insights into the reasons behind the increased volatility observed in Tesla and AI stock prices. For a deeper analysis, we recommend examining the publicly available financial records during the relevant period. This should include changes in key financial metrics such as sales numbers or revenue. Additionally, a sentiment analysis of media coverage, focusing on the frequency and tone of negative articles, may offer further insights.</a:t>
            </a:r>
          </a:p>
          <a:p>
            <a:pPr marL="228600" lvl="0" indent="0" algn="l" rtl="0">
              <a:lnSpc>
                <a:spcPct val="125000"/>
              </a:lnSpc>
              <a:spcBef>
                <a:spcPts val="1000"/>
              </a:spcBef>
              <a:spcAft>
                <a:spcPts val="0"/>
              </a:spcAft>
              <a:buNone/>
            </a:pPr>
            <a:endParaRPr dirty="0"/>
          </a:p>
        </p:txBody>
      </p:sp>
      <p:sp>
        <p:nvSpPr>
          <p:cNvPr id="122" name="Google Shape;122;g2e5b37fad8a_2_1"/>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23" name="Google Shape;123;g2e5b37fad8a_2_1"/>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dirty="0"/>
          </a:p>
        </p:txBody>
      </p:sp>
      <p:pic>
        <p:nvPicPr>
          <p:cNvPr id="3" name="Picture 2">
            <a:extLst>
              <a:ext uri="{FF2B5EF4-FFF2-40B4-BE49-F238E27FC236}">
                <a16:creationId xmlns:a16="http://schemas.microsoft.com/office/drawing/2014/main" id="{8E37C72B-3CE7-F38D-ADC8-FCE6A389B00F}"/>
              </a:ext>
            </a:extLst>
          </p:cNvPr>
          <p:cNvPicPr>
            <a:picLocks noChangeAspect="1"/>
          </p:cNvPicPr>
          <p:nvPr/>
        </p:nvPicPr>
        <p:blipFill>
          <a:blip r:embed="rId3"/>
          <a:stretch>
            <a:fillRect/>
          </a:stretch>
        </p:blipFill>
        <p:spPr>
          <a:xfrm flipH="1">
            <a:off x="6217920" y="459240"/>
            <a:ext cx="5334000" cy="976338"/>
          </a:xfrm>
          <a:prstGeom prst="rect">
            <a:avLst/>
          </a:prstGeom>
        </p:spPr>
      </p:pic>
    </p:spTree>
    <p:extLst>
      <p:ext uri="{BB962C8B-B14F-4D97-AF65-F5344CB8AC3E}">
        <p14:creationId xmlns:p14="http://schemas.microsoft.com/office/powerpoint/2010/main" val="3731880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73b4d55cb1_2_3"/>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22" name="Google Shape;222;g273b4d55cb1_2_3"/>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224" name="Google Shape;224;g273b4d55cb1_2_3"/>
          <p:cNvPicPr preferRelativeResize="0"/>
          <p:nvPr/>
        </p:nvPicPr>
        <p:blipFill>
          <a:blip r:embed="rId3">
            <a:alphaModFix/>
          </a:blip>
          <a:stretch>
            <a:fillRect/>
          </a:stretch>
        </p:blipFill>
        <p:spPr>
          <a:xfrm>
            <a:off x="0" y="136525"/>
            <a:ext cx="11862816" cy="6629500"/>
          </a:xfrm>
          <a:prstGeom prst="rect">
            <a:avLst/>
          </a:prstGeom>
          <a:noFill/>
          <a:ln>
            <a:noFill/>
          </a:ln>
        </p:spPr>
      </p:pic>
      <p:sp>
        <p:nvSpPr>
          <p:cNvPr id="225" name="Google Shape;225;g273b4d55cb1_2_3"/>
          <p:cNvSpPr txBox="1">
            <a:spLocks noGrp="1"/>
          </p:cNvSpPr>
          <p:nvPr>
            <p:ph type="sldNum" idx="12"/>
          </p:nvPr>
        </p:nvSpPr>
        <p:spPr>
          <a:xfrm>
            <a:off x="119600" y="6356375"/>
            <a:ext cx="394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dirty="0"/>
          </a:p>
        </p:txBody>
      </p:sp>
      <p:sp>
        <p:nvSpPr>
          <p:cNvPr id="3" name="Text Placeholder 2">
            <a:extLst>
              <a:ext uri="{FF2B5EF4-FFF2-40B4-BE49-F238E27FC236}">
                <a16:creationId xmlns:a16="http://schemas.microsoft.com/office/drawing/2014/main" id="{C561F745-57B5-E7C4-276A-33C12E660668}"/>
              </a:ext>
            </a:extLst>
          </p:cNvPr>
          <p:cNvSpPr>
            <a:spLocks noGrp="1"/>
          </p:cNvSpPr>
          <p:nvPr>
            <p:ph type="body" idx="1"/>
          </p:nvPr>
        </p:nvSpPr>
        <p:spPr/>
        <p:txBody>
          <a:bodyPr/>
          <a:lstStyle/>
          <a:p>
            <a:pPr marL="114300" indent="0">
              <a:buNone/>
            </a:pPr>
            <a:endParaRPr lang="en-US" dirty="0"/>
          </a:p>
        </p:txBody>
      </p:sp>
    </p:spTree>
    <p:extLst>
      <p:ext uri="{BB962C8B-B14F-4D97-AF65-F5344CB8AC3E}">
        <p14:creationId xmlns:p14="http://schemas.microsoft.com/office/powerpoint/2010/main" val="1142151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2e5b37fad8a_2_56"/>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32" name="Google Shape;232;g2e5b37fad8a_2_56"/>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234" name="Google Shape;234;g2e5b37fad8a_2_56"/>
          <p:cNvPicPr preferRelativeResize="0"/>
          <p:nvPr/>
        </p:nvPicPr>
        <p:blipFill>
          <a:blip r:embed="rId3">
            <a:alphaModFix/>
          </a:blip>
          <a:stretch>
            <a:fillRect/>
          </a:stretch>
        </p:blipFill>
        <p:spPr>
          <a:xfrm>
            <a:off x="636850" y="123825"/>
            <a:ext cx="11386600" cy="6610350"/>
          </a:xfrm>
          <a:prstGeom prst="rect">
            <a:avLst/>
          </a:prstGeom>
          <a:noFill/>
          <a:ln>
            <a:noFill/>
          </a:ln>
        </p:spPr>
      </p:pic>
      <p:sp>
        <p:nvSpPr>
          <p:cNvPr id="235" name="Google Shape;235;g2e5b37fad8a_2_56"/>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dirty="0"/>
          </a:p>
        </p:txBody>
      </p:sp>
      <p:sp>
        <p:nvSpPr>
          <p:cNvPr id="3" name="Text Placeholder 2">
            <a:extLst>
              <a:ext uri="{FF2B5EF4-FFF2-40B4-BE49-F238E27FC236}">
                <a16:creationId xmlns:a16="http://schemas.microsoft.com/office/drawing/2014/main" id="{2A1EC3DD-5F1E-719E-38D1-2F26E15A0EB9}"/>
              </a:ext>
            </a:extLst>
          </p:cNvPr>
          <p:cNvSpPr>
            <a:spLocks noGrp="1"/>
          </p:cNvSpPr>
          <p:nvPr>
            <p:ph type="body" idx="1"/>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73aabd9b20_0_27"/>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84" name="Google Shape;184;g273aabd9b20_0_27"/>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186" name="Google Shape;186;g273aabd9b20_0_27"/>
          <p:cNvPicPr preferRelativeResize="0"/>
          <p:nvPr/>
        </p:nvPicPr>
        <p:blipFill>
          <a:blip r:embed="rId3">
            <a:alphaModFix/>
          </a:blip>
          <a:stretch>
            <a:fillRect/>
          </a:stretch>
        </p:blipFill>
        <p:spPr>
          <a:xfrm>
            <a:off x="905250" y="304050"/>
            <a:ext cx="10778243" cy="6249900"/>
          </a:xfrm>
          <a:prstGeom prst="rect">
            <a:avLst/>
          </a:prstGeom>
          <a:noFill/>
          <a:ln>
            <a:noFill/>
          </a:ln>
        </p:spPr>
      </p:pic>
      <p:sp>
        <p:nvSpPr>
          <p:cNvPr id="187" name="Google Shape;187;g273aabd9b20_0_27"/>
          <p:cNvSpPr txBox="1">
            <a:spLocks noGrp="1"/>
          </p:cNvSpPr>
          <p:nvPr>
            <p:ph type="sldNum" idx="12"/>
          </p:nvPr>
        </p:nvSpPr>
        <p:spPr>
          <a:xfrm>
            <a:off x="74950" y="6342125"/>
            <a:ext cx="4068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dirty="0"/>
          </a:p>
        </p:txBody>
      </p:sp>
      <p:sp>
        <p:nvSpPr>
          <p:cNvPr id="3" name="Text Placeholder 2">
            <a:extLst>
              <a:ext uri="{FF2B5EF4-FFF2-40B4-BE49-F238E27FC236}">
                <a16:creationId xmlns:a16="http://schemas.microsoft.com/office/drawing/2014/main" id="{3253B248-87A0-339C-E5FE-2340A3302DCD}"/>
              </a:ext>
            </a:extLst>
          </p:cNvPr>
          <p:cNvSpPr>
            <a:spLocks noGrp="1"/>
          </p:cNvSpPr>
          <p:nvPr>
            <p:ph type="body" idx="1"/>
          </p:nvPr>
        </p:nvSpPr>
        <p:spPr/>
        <p:txBody>
          <a:bodyPr/>
          <a:lstStyle/>
          <a:p>
            <a:pPr marL="11430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73aabd9b20_0_15"/>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93" name="Google Shape;193;g273aabd9b20_0_15"/>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194" name="Google Shape;194;g273aabd9b20_0_15"/>
          <p:cNvPicPr preferRelativeResize="0"/>
          <p:nvPr/>
        </p:nvPicPr>
        <p:blipFill>
          <a:blip r:embed="rId3">
            <a:alphaModFix/>
          </a:blip>
          <a:stretch>
            <a:fillRect/>
          </a:stretch>
        </p:blipFill>
        <p:spPr>
          <a:xfrm>
            <a:off x="776961" y="232000"/>
            <a:ext cx="10638074" cy="6394000"/>
          </a:xfrm>
          <a:prstGeom prst="rect">
            <a:avLst/>
          </a:prstGeom>
          <a:noFill/>
          <a:ln>
            <a:noFill/>
          </a:ln>
        </p:spPr>
      </p:pic>
      <p:sp>
        <p:nvSpPr>
          <p:cNvPr id="195" name="Google Shape;195;g273aabd9b20_0_15"/>
          <p:cNvSpPr txBox="1">
            <a:spLocks noGrp="1"/>
          </p:cNvSpPr>
          <p:nvPr>
            <p:ph type="sldNum" idx="12"/>
          </p:nvPr>
        </p:nvSpPr>
        <p:spPr>
          <a:xfrm>
            <a:off x="119600" y="6356375"/>
            <a:ext cx="386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e62b4b96fb_0_0"/>
          <p:cNvSpPr txBox="1">
            <a:spLocks noGrp="1"/>
          </p:cNvSpPr>
          <p:nvPr>
            <p:ph type="title"/>
          </p:nvPr>
        </p:nvSpPr>
        <p:spPr>
          <a:xfrm>
            <a:off x="530000" y="468400"/>
            <a:ext cx="11579100" cy="61059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dirty="0"/>
              <a:t>Statistical Test #1: Repeated Measures Anova </a:t>
            </a:r>
            <a:endParaRPr b="1" dirty="0"/>
          </a:p>
        </p:txBody>
      </p:sp>
      <p:sp>
        <p:nvSpPr>
          <p:cNvPr id="201" name="Google Shape;201;g2e62b4b96fb_0_0"/>
          <p:cNvSpPr txBox="1">
            <a:spLocks noGrp="1"/>
          </p:cNvSpPr>
          <p:nvPr>
            <p:ph type="body" idx="1"/>
          </p:nvPr>
        </p:nvSpPr>
        <p:spPr>
          <a:xfrm>
            <a:off x="530000" y="1153442"/>
            <a:ext cx="11579100" cy="5338798"/>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p:txBody>
      </p:sp>
      <p:sp>
        <p:nvSpPr>
          <p:cNvPr id="202" name="Google Shape;202;g2e62b4b96fb_0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03" name="Google Shape;203;g2e62b4b96fb_0_0"/>
          <p:cNvSpPr txBox="1"/>
          <p:nvPr/>
        </p:nvSpPr>
        <p:spPr>
          <a:xfrm>
            <a:off x="905250" y="1349441"/>
            <a:ext cx="9697974" cy="2791686"/>
          </a:xfrm>
          <a:prstGeom prst="rect">
            <a:avLst/>
          </a:prstGeom>
          <a:solidFill>
            <a:srgbClr val="F7DBB9"/>
          </a:solid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700" b="1" u="sng" dirty="0">
                <a:solidFill>
                  <a:schemeClr val="dk1"/>
                </a:solidFill>
                <a:latin typeface="Arial" panose="020B0604020202020204" pitchFamily="34" charset="0"/>
                <a:ea typeface="Avenir"/>
                <a:cs typeface="Arial" panose="020B0604020202020204" pitchFamily="34" charset="0"/>
                <a:sym typeface="Avenir"/>
              </a:rPr>
              <a:t>Repeated measures ANOVA</a:t>
            </a:r>
            <a:r>
              <a:rPr lang="en-US" sz="1700" dirty="0">
                <a:solidFill>
                  <a:schemeClr val="dk1"/>
                </a:solidFill>
                <a:latin typeface="Arial" panose="020B0604020202020204" pitchFamily="34" charset="0"/>
                <a:ea typeface="Avenir"/>
                <a:cs typeface="Arial" panose="020B0604020202020204" pitchFamily="34" charset="0"/>
                <a:sym typeface="Avenir"/>
              </a:rPr>
              <a:t> is used to test the difference between means over time for multiple groups. We want to know whether there is a statistical difference in the average daily mean return between the top 10 AI companies and the indices from 2019 to 2024.</a:t>
            </a:r>
            <a:endParaRPr sz="1700" dirty="0">
              <a:solidFill>
                <a:schemeClr val="dk1"/>
              </a:solidFill>
              <a:latin typeface="Arial" panose="020B0604020202020204" pitchFamily="34" charset="0"/>
              <a:ea typeface="Avenir"/>
              <a:cs typeface="Arial" panose="020B0604020202020204" pitchFamily="34" charset="0"/>
              <a:sym typeface="Avenir"/>
            </a:endParaRPr>
          </a:p>
          <a:p>
            <a:pPr marL="0" lvl="0" indent="0" algn="l" rtl="0">
              <a:lnSpc>
                <a:spcPct val="115000"/>
              </a:lnSpc>
              <a:spcBef>
                <a:spcPts val="1200"/>
              </a:spcBef>
              <a:spcAft>
                <a:spcPts val="0"/>
              </a:spcAft>
              <a:buNone/>
            </a:pPr>
            <a:r>
              <a:rPr lang="en-US" sz="1700" b="1" u="sng" dirty="0">
                <a:solidFill>
                  <a:schemeClr val="dk1"/>
                </a:solidFill>
                <a:latin typeface="Arial" panose="020B0604020202020204" pitchFamily="34" charset="0"/>
                <a:ea typeface="Avenir"/>
                <a:cs typeface="Arial" panose="020B0604020202020204" pitchFamily="34" charset="0"/>
                <a:sym typeface="Avenir"/>
              </a:rPr>
              <a:t>General Hypothesis</a:t>
            </a:r>
            <a:r>
              <a:rPr lang="en-US" sz="1700" b="1" dirty="0">
                <a:solidFill>
                  <a:schemeClr val="dk1"/>
                </a:solidFill>
                <a:latin typeface="Arial" panose="020B0604020202020204" pitchFamily="34" charset="0"/>
                <a:ea typeface="Avenir"/>
                <a:cs typeface="Arial" panose="020B0604020202020204" pitchFamily="34" charset="0"/>
                <a:sym typeface="Avenir"/>
              </a:rPr>
              <a:t> H0: all means are equal ; Ha: at least one mean is different</a:t>
            </a:r>
            <a:endParaRPr sz="1700" b="1" dirty="0">
              <a:solidFill>
                <a:schemeClr val="dk1"/>
              </a:solidFill>
              <a:latin typeface="Arial" panose="020B0604020202020204" pitchFamily="34" charset="0"/>
              <a:ea typeface="Avenir"/>
              <a:cs typeface="Arial" panose="020B0604020202020204" pitchFamily="34" charset="0"/>
              <a:sym typeface="Avenir"/>
            </a:endParaRPr>
          </a:p>
          <a:p>
            <a:pPr marL="0" lvl="0" indent="0" algn="l" rtl="0">
              <a:lnSpc>
                <a:spcPct val="115000"/>
              </a:lnSpc>
              <a:spcBef>
                <a:spcPts val="1200"/>
              </a:spcBef>
              <a:spcAft>
                <a:spcPts val="0"/>
              </a:spcAft>
              <a:buNone/>
            </a:pPr>
            <a:endParaRPr sz="1700" b="1" u="sng" dirty="0">
              <a:solidFill>
                <a:schemeClr val="dk1"/>
              </a:solidFill>
              <a:latin typeface="Arial" panose="020B0604020202020204" pitchFamily="34" charset="0"/>
              <a:ea typeface="Avenir"/>
              <a:cs typeface="Arial" panose="020B0604020202020204" pitchFamily="34" charset="0"/>
              <a:sym typeface="Avenir"/>
            </a:endParaRPr>
          </a:p>
          <a:p>
            <a:pPr marL="0" lvl="0" indent="0" algn="l" rtl="0">
              <a:lnSpc>
                <a:spcPct val="115000"/>
              </a:lnSpc>
              <a:spcBef>
                <a:spcPts val="1200"/>
              </a:spcBef>
              <a:spcAft>
                <a:spcPts val="0"/>
              </a:spcAft>
              <a:buNone/>
            </a:pPr>
            <a:endParaRPr sz="1700" b="1" u="sng" dirty="0">
              <a:solidFill>
                <a:schemeClr val="dk1"/>
              </a:solidFill>
              <a:latin typeface="Arial" panose="020B0604020202020204" pitchFamily="34" charset="0"/>
              <a:ea typeface="Avenir"/>
              <a:cs typeface="Arial" panose="020B0604020202020204" pitchFamily="34" charset="0"/>
              <a:sym typeface="Avenir"/>
            </a:endParaRPr>
          </a:p>
          <a:p>
            <a:pPr marL="0" lvl="0" indent="0" algn="l" rtl="0">
              <a:lnSpc>
                <a:spcPct val="115000"/>
              </a:lnSpc>
              <a:spcBef>
                <a:spcPts val="1200"/>
              </a:spcBef>
              <a:spcAft>
                <a:spcPts val="0"/>
              </a:spcAft>
              <a:buNone/>
            </a:pPr>
            <a:endParaRPr sz="1700" b="1" u="sng" dirty="0">
              <a:solidFill>
                <a:schemeClr val="dk1"/>
              </a:solidFill>
              <a:latin typeface="Arial" panose="020B0604020202020204" pitchFamily="34" charset="0"/>
              <a:ea typeface="Avenir"/>
              <a:cs typeface="Arial" panose="020B0604020202020204" pitchFamily="34" charset="0"/>
              <a:sym typeface="Avenir"/>
            </a:endParaRPr>
          </a:p>
          <a:p>
            <a:pPr marL="0" lvl="0" indent="0" algn="l" rtl="0">
              <a:lnSpc>
                <a:spcPct val="115000"/>
              </a:lnSpc>
              <a:spcBef>
                <a:spcPts val="1200"/>
              </a:spcBef>
              <a:spcAft>
                <a:spcPts val="0"/>
              </a:spcAft>
              <a:buNone/>
            </a:pPr>
            <a:endParaRPr sz="1700" b="1" u="sng" dirty="0">
              <a:solidFill>
                <a:schemeClr val="dk1"/>
              </a:solidFill>
              <a:latin typeface="Avenir"/>
              <a:ea typeface="Avenir"/>
              <a:cs typeface="Avenir"/>
              <a:sym typeface="Avenir"/>
            </a:endParaRPr>
          </a:p>
          <a:p>
            <a:pPr marL="457200" lvl="0" indent="-336550" algn="l" rtl="0">
              <a:lnSpc>
                <a:spcPct val="115000"/>
              </a:lnSpc>
              <a:spcBef>
                <a:spcPts val="1800"/>
              </a:spcBef>
              <a:spcAft>
                <a:spcPts val="0"/>
              </a:spcAft>
              <a:buClr>
                <a:schemeClr val="dk1"/>
              </a:buClr>
              <a:buSzPts val="1700"/>
              <a:buFont typeface="Avenir"/>
              <a:buChar char="●"/>
            </a:pPr>
            <a:r>
              <a:rPr lang="en-US" sz="1700" dirty="0">
                <a:solidFill>
                  <a:schemeClr val="dk1"/>
                </a:solidFill>
                <a:latin typeface="Arial" panose="020B0604020202020204" pitchFamily="34" charset="0"/>
                <a:ea typeface="Avenir"/>
                <a:cs typeface="Arial" panose="020B0604020202020204" pitchFamily="34" charset="0"/>
                <a:sym typeface="Avenir"/>
              </a:rPr>
              <a:t>1: Fail to reject the null hypothesis. There is not enough evidence to suggest a difference between AI aggregate performance and indices ETFs.</a:t>
            </a:r>
            <a:endParaRPr sz="1700" dirty="0">
              <a:solidFill>
                <a:schemeClr val="dk1"/>
              </a:solidFill>
              <a:latin typeface="Arial" panose="020B0604020202020204" pitchFamily="34" charset="0"/>
              <a:ea typeface="Avenir"/>
              <a:cs typeface="Arial" panose="020B0604020202020204" pitchFamily="34" charset="0"/>
              <a:sym typeface="Avenir"/>
            </a:endParaRPr>
          </a:p>
          <a:p>
            <a:pPr marL="457200" lvl="0" indent="-336550" algn="l" rtl="0">
              <a:lnSpc>
                <a:spcPct val="115000"/>
              </a:lnSpc>
              <a:spcBef>
                <a:spcPts val="1200"/>
              </a:spcBef>
              <a:spcAft>
                <a:spcPts val="0"/>
              </a:spcAft>
              <a:buClr>
                <a:schemeClr val="dk1"/>
              </a:buClr>
              <a:buSzPts val="1700"/>
              <a:buFont typeface="Avenir"/>
              <a:buChar char="●"/>
            </a:pPr>
            <a:r>
              <a:rPr lang="en-US" sz="1700" dirty="0">
                <a:solidFill>
                  <a:schemeClr val="dk1"/>
                </a:solidFill>
                <a:latin typeface="Arial" panose="020B0604020202020204" pitchFamily="34" charset="0"/>
                <a:ea typeface="Avenir"/>
                <a:cs typeface="Arial" panose="020B0604020202020204" pitchFamily="34" charset="0"/>
                <a:sym typeface="Avenir"/>
              </a:rPr>
              <a:t>2: Reject the null hypothesis. There is a significant difference in average daily returns per year across the top AI companies. </a:t>
            </a:r>
            <a:endParaRPr sz="1700" dirty="0">
              <a:solidFill>
                <a:schemeClr val="dk1"/>
              </a:solidFill>
              <a:latin typeface="Arial" panose="020B0604020202020204" pitchFamily="34" charset="0"/>
              <a:ea typeface="Avenir"/>
              <a:cs typeface="Arial" panose="020B0604020202020204" pitchFamily="34" charset="0"/>
              <a:sym typeface="Avenir"/>
            </a:endParaRPr>
          </a:p>
        </p:txBody>
      </p:sp>
      <p:graphicFrame>
        <p:nvGraphicFramePr>
          <p:cNvPr id="204" name="Google Shape;204;g2e62b4b96fb_0_0"/>
          <p:cNvGraphicFramePr/>
          <p:nvPr>
            <p:extLst>
              <p:ext uri="{D42A27DB-BD31-4B8C-83A1-F6EECF244321}">
                <p14:modId xmlns:p14="http://schemas.microsoft.com/office/powerpoint/2010/main" val="3194861723"/>
              </p:ext>
            </p:extLst>
          </p:nvPr>
        </p:nvGraphicFramePr>
        <p:xfrm>
          <a:off x="905250" y="3101238"/>
          <a:ext cx="9697975" cy="1740700"/>
        </p:xfrm>
        <a:graphic>
          <a:graphicData uri="http://schemas.openxmlformats.org/drawingml/2006/table">
            <a:tbl>
              <a:tblPr>
                <a:noFill/>
                <a:tableStyleId>{5E4A0808-236A-4024-AA36-770B3121F0DB}</a:tableStyleId>
              </a:tblPr>
              <a:tblGrid>
                <a:gridCol w="3162925">
                  <a:extLst>
                    <a:ext uri="{9D8B030D-6E8A-4147-A177-3AD203B41FA5}">
                      <a16:colId xmlns:a16="http://schemas.microsoft.com/office/drawing/2014/main" val="20000"/>
                    </a:ext>
                  </a:extLst>
                </a:gridCol>
                <a:gridCol w="1677450">
                  <a:extLst>
                    <a:ext uri="{9D8B030D-6E8A-4147-A177-3AD203B41FA5}">
                      <a16:colId xmlns:a16="http://schemas.microsoft.com/office/drawing/2014/main" val="20001"/>
                    </a:ext>
                  </a:extLst>
                </a:gridCol>
                <a:gridCol w="1715100">
                  <a:extLst>
                    <a:ext uri="{9D8B030D-6E8A-4147-A177-3AD203B41FA5}">
                      <a16:colId xmlns:a16="http://schemas.microsoft.com/office/drawing/2014/main" val="20002"/>
                    </a:ext>
                  </a:extLst>
                </a:gridCol>
                <a:gridCol w="1876975">
                  <a:extLst>
                    <a:ext uri="{9D8B030D-6E8A-4147-A177-3AD203B41FA5}">
                      <a16:colId xmlns:a16="http://schemas.microsoft.com/office/drawing/2014/main" val="20003"/>
                    </a:ext>
                  </a:extLst>
                </a:gridCol>
                <a:gridCol w="1265525">
                  <a:extLst>
                    <a:ext uri="{9D8B030D-6E8A-4147-A177-3AD203B41FA5}">
                      <a16:colId xmlns:a16="http://schemas.microsoft.com/office/drawing/2014/main" val="20004"/>
                    </a:ext>
                  </a:extLst>
                </a:gridCol>
              </a:tblGrid>
              <a:tr h="485900">
                <a:tc>
                  <a:txBody>
                    <a:bodyPr/>
                    <a:lstStyle/>
                    <a:p>
                      <a:pPr marL="0" lvl="0" indent="0" algn="l" rtl="0">
                        <a:spcBef>
                          <a:spcPts val="0"/>
                        </a:spcBef>
                        <a:spcAft>
                          <a:spcPts val="0"/>
                        </a:spcAft>
                        <a:buNone/>
                      </a:pPr>
                      <a:r>
                        <a:rPr lang="en-US" sz="1600" dirty="0"/>
                        <a:t>Hypotheses:</a:t>
                      </a:r>
                      <a:endParaRPr sz="1600" dirty="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sz="1600" dirty="0"/>
                        <a:t>F-Statistic</a:t>
                      </a:r>
                      <a:endParaRPr sz="16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t>Numerator DF</a:t>
                      </a:r>
                      <a:endParaRPr sz="16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t>Denominator DF</a:t>
                      </a:r>
                      <a:endParaRPr sz="16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t>P-Value</a:t>
                      </a:r>
                      <a:endParaRPr sz="16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27400">
                <a:tc>
                  <a:txBody>
                    <a:bodyPr/>
                    <a:lstStyle/>
                    <a:p>
                      <a:pPr marL="0" lvl="0" indent="0" algn="l" rtl="0">
                        <a:spcBef>
                          <a:spcPts val="0"/>
                        </a:spcBef>
                        <a:spcAft>
                          <a:spcPts val="0"/>
                        </a:spcAft>
                        <a:buNone/>
                      </a:pPr>
                      <a:r>
                        <a:rPr lang="en-US" sz="1600" dirty="0"/>
                        <a:t>1.  AI companies and indices </a:t>
                      </a:r>
                      <a:endParaRPr sz="1600" dirty="0"/>
                    </a:p>
                  </a:txBody>
                  <a:tcPr marL="91425" marR="91425" marT="91425" marB="91425"/>
                </a:tc>
                <a:tc>
                  <a:txBody>
                    <a:bodyPr/>
                    <a:lstStyle/>
                    <a:p>
                      <a:pPr marL="0" lvl="0" indent="0" algn="l" rtl="0">
                        <a:spcBef>
                          <a:spcPts val="0"/>
                        </a:spcBef>
                        <a:spcAft>
                          <a:spcPts val="0"/>
                        </a:spcAft>
                        <a:buNone/>
                      </a:pPr>
                      <a:r>
                        <a:rPr lang="en-US" sz="1600" dirty="0"/>
                        <a:t>2.6513</a:t>
                      </a:r>
                      <a:endParaRPr sz="1600"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sz="1600" dirty="0"/>
                        <a:t>5</a:t>
                      </a:r>
                      <a:endParaRPr sz="1600"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sz="1600" dirty="0"/>
                        <a:t>15</a:t>
                      </a:r>
                      <a:endParaRPr sz="1600"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sz="1600" dirty="0"/>
                        <a:t>0.0655</a:t>
                      </a:r>
                      <a:endParaRPr sz="1600"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627400">
                <a:tc>
                  <a:txBody>
                    <a:bodyPr/>
                    <a:lstStyle/>
                    <a:p>
                      <a:pPr marL="0" lvl="0" indent="0" algn="l" rtl="0">
                        <a:spcBef>
                          <a:spcPts val="0"/>
                        </a:spcBef>
                        <a:spcAft>
                          <a:spcPts val="0"/>
                        </a:spcAft>
                        <a:buNone/>
                      </a:pPr>
                      <a:r>
                        <a:rPr lang="en-US" sz="1600" dirty="0"/>
                        <a:t>2. AI companies only</a:t>
                      </a:r>
                      <a:endParaRPr sz="1600" dirty="0"/>
                    </a:p>
                  </a:txBody>
                  <a:tcPr marL="91425" marR="91425" marT="91425" marB="91425"/>
                </a:tc>
                <a:tc>
                  <a:txBody>
                    <a:bodyPr/>
                    <a:lstStyle/>
                    <a:p>
                      <a:pPr marL="0" lvl="0" indent="0" algn="l" rtl="0">
                        <a:spcBef>
                          <a:spcPts val="0"/>
                        </a:spcBef>
                        <a:spcAft>
                          <a:spcPts val="0"/>
                        </a:spcAft>
                        <a:buNone/>
                      </a:pPr>
                      <a:r>
                        <a:rPr lang="en-US" sz="1600" dirty="0"/>
                        <a:t>8.6322</a:t>
                      </a:r>
                      <a:endParaRPr sz="1600" dirty="0"/>
                    </a:p>
                  </a:txBody>
                  <a:tcPr marL="91425" marR="91425" marT="91425" marB="91425"/>
                </a:tc>
                <a:tc>
                  <a:txBody>
                    <a:bodyPr/>
                    <a:lstStyle/>
                    <a:p>
                      <a:pPr marL="0" lvl="0" indent="0" algn="l" rtl="0">
                        <a:spcBef>
                          <a:spcPts val="0"/>
                        </a:spcBef>
                        <a:spcAft>
                          <a:spcPts val="0"/>
                        </a:spcAft>
                        <a:buNone/>
                      </a:pPr>
                      <a:r>
                        <a:rPr lang="en-US" sz="1600" dirty="0"/>
                        <a:t>5</a:t>
                      </a:r>
                      <a:endParaRPr sz="1600" dirty="0"/>
                    </a:p>
                  </a:txBody>
                  <a:tcPr marL="91425" marR="91425" marT="91425" marB="91425"/>
                </a:tc>
                <a:tc>
                  <a:txBody>
                    <a:bodyPr/>
                    <a:lstStyle/>
                    <a:p>
                      <a:pPr marL="0" lvl="0" indent="0" algn="l" rtl="0">
                        <a:spcBef>
                          <a:spcPts val="0"/>
                        </a:spcBef>
                        <a:spcAft>
                          <a:spcPts val="0"/>
                        </a:spcAft>
                        <a:buNone/>
                      </a:pPr>
                      <a:r>
                        <a:rPr lang="en-US" sz="1600" dirty="0"/>
                        <a:t>35</a:t>
                      </a:r>
                      <a:endParaRPr sz="1600" dirty="0"/>
                    </a:p>
                  </a:txBody>
                  <a:tcPr marL="91425" marR="91425" marT="91425" marB="91425"/>
                </a:tc>
                <a:tc>
                  <a:txBody>
                    <a:bodyPr/>
                    <a:lstStyle/>
                    <a:p>
                      <a:pPr marL="0" lvl="0" indent="0" algn="l" rtl="0">
                        <a:spcBef>
                          <a:spcPts val="0"/>
                        </a:spcBef>
                        <a:spcAft>
                          <a:spcPts val="0"/>
                        </a:spcAft>
                        <a:buNone/>
                      </a:pPr>
                      <a:r>
                        <a:rPr lang="en-US" sz="1600" dirty="0"/>
                        <a:t>0.0000</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205" name="Google Shape;205;g2e62b4b96fb_0_0"/>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73aabd9b20_0_0"/>
          <p:cNvSpPr txBox="1">
            <a:spLocks noGrp="1"/>
          </p:cNvSpPr>
          <p:nvPr>
            <p:ph type="title"/>
          </p:nvPr>
        </p:nvSpPr>
        <p:spPr>
          <a:xfrm>
            <a:off x="530000" y="468400"/>
            <a:ext cx="1122505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dirty="0"/>
              <a:t>Statistical Test #2: Post-hoc Pairwise T-Tests</a:t>
            </a:r>
            <a:endParaRPr b="1" dirty="0"/>
          </a:p>
        </p:txBody>
      </p:sp>
      <p:sp>
        <p:nvSpPr>
          <p:cNvPr id="211" name="Google Shape;211;g273aabd9b20_0_0"/>
          <p:cNvSpPr txBox="1">
            <a:spLocks noGrp="1"/>
          </p:cNvSpPr>
          <p:nvPr>
            <p:ph type="body" idx="1"/>
          </p:nvPr>
        </p:nvSpPr>
        <p:spPr>
          <a:xfrm>
            <a:off x="559120" y="1151200"/>
            <a:ext cx="11195929" cy="5372925"/>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p:txBody>
      </p:sp>
      <p:sp>
        <p:nvSpPr>
          <p:cNvPr id="212" name="Google Shape;212;g273aabd9b20_0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13" name="Google Shape;213;g273aabd9b20_0_0"/>
          <p:cNvSpPr txBox="1"/>
          <p:nvPr/>
        </p:nvSpPr>
        <p:spPr>
          <a:xfrm>
            <a:off x="1216152" y="3621024"/>
            <a:ext cx="9445614" cy="2527988"/>
          </a:xfrm>
          <a:prstGeom prst="rect">
            <a:avLst/>
          </a:prstGeom>
          <a:solidFill>
            <a:srgbClr val="F7DBB9"/>
          </a:solid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700" b="1" u="sng" dirty="0">
                <a:solidFill>
                  <a:schemeClr val="dk1"/>
                </a:solidFill>
                <a:latin typeface="Arial" panose="020B0604020202020204" pitchFamily="34" charset="0"/>
                <a:ea typeface="Avenir"/>
                <a:cs typeface="Arial" panose="020B0604020202020204" pitchFamily="34" charset="0"/>
                <a:sym typeface="Avenir"/>
              </a:rPr>
              <a:t>Post-hoc pairwise t-tests</a:t>
            </a:r>
            <a:r>
              <a:rPr lang="en-US" sz="1700" dirty="0">
                <a:solidFill>
                  <a:schemeClr val="dk1"/>
                </a:solidFill>
                <a:latin typeface="Arial" panose="020B0604020202020204" pitchFamily="34" charset="0"/>
                <a:ea typeface="Avenir"/>
                <a:cs typeface="Arial" panose="020B0604020202020204" pitchFamily="34" charset="0"/>
                <a:sym typeface="Avenir"/>
              </a:rPr>
              <a:t> are performed after a significant ANOVA test to see which mean pairs are driving the differences found among the groups.</a:t>
            </a:r>
            <a:endParaRPr sz="1700" dirty="0">
              <a:solidFill>
                <a:schemeClr val="dk1"/>
              </a:solidFill>
              <a:latin typeface="Arial" panose="020B0604020202020204" pitchFamily="34" charset="0"/>
              <a:ea typeface="Avenir"/>
              <a:cs typeface="Arial" panose="020B0604020202020204" pitchFamily="34" charset="0"/>
              <a:sym typeface="Avenir"/>
            </a:endParaRPr>
          </a:p>
          <a:p>
            <a:pPr marL="0" lvl="0" indent="0" algn="l" rtl="0">
              <a:lnSpc>
                <a:spcPct val="115000"/>
              </a:lnSpc>
              <a:spcBef>
                <a:spcPts val="1200"/>
              </a:spcBef>
              <a:spcAft>
                <a:spcPts val="0"/>
              </a:spcAft>
              <a:buNone/>
            </a:pPr>
            <a:r>
              <a:rPr lang="en-US" sz="1700" dirty="0">
                <a:solidFill>
                  <a:schemeClr val="dk1"/>
                </a:solidFill>
                <a:latin typeface="Arial" panose="020B0604020202020204" pitchFamily="34" charset="0"/>
                <a:ea typeface="Avenir"/>
                <a:cs typeface="Arial" panose="020B0604020202020204" pitchFamily="34" charset="0"/>
                <a:sym typeface="Avenir"/>
              </a:rPr>
              <a:t>A </a:t>
            </a:r>
            <a:r>
              <a:rPr lang="en-US" sz="1700" b="1" u="sng" dirty="0">
                <a:solidFill>
                  <a:schemeClr val="dk1"/>
                </a:solidFill>
                <a:latin typeface="Arial" panose="020B0604020202020204" pitchFamily="34" charset="0"/>
                <a:ea typeface="Avenir"/>
                <a:cs typeface="Arial" panose="020B0604020202020204" pitchFamily="34" charset="0"/>
                <a:sym typeface="Avenir"/>
              </a:rPr>
              <a:t>Bonferroni</a:t>
            </a:r>
            <a:r>
              <a:rPr lang="en-US" sz="1700" dirty="0">
                <a:solidFill>
                  <a:schemeClr val="dk1"/>
                </a:solidFill>
                <a:latin typeface="Arial" panose="020B0604020202020204" pitchFamily="34" charset="0"/>
                <a:ea typeface="Avenir"/>
                <a:cs typeface="Arial" panose="020B0604020202020204" pitchFamily="34" charset="0"/>
                <a:sym typeface="Avenir"/>
              </a:rPr>
              <a:t> adjustment is used to test for multiple comparisons, a necessary p-value adjustment when performing multiple tests. </a:t>
            </a:r>
            <a:endParaRPr sz="1700" dirty="0">
              <a:solidFill>
                <a:schemeClr val="dk1"/>
              </a:solidFill>
              <a:latin typeface="Arial" panose="020B0604020202020204" pitchFamily="34" charset="0"/>
              <a:ea typeface="Avenir"/>
              <a:cs typeface="Arial" panose="020B0604020202020204" pitchFamily="34" charset="0"/>
              <a:sym typeface="Avenir"/>
            </a:endParaRPr>
          </a:p>
          <a:p>
            <a:pPr marL="457200" lvl="0" indent="-342900" algn="l" rtl="0">
              <a:lnSpc>
                <a:spcPct val="115000"/>
              </a:lnSpc>
              <a:spcBef>
                <a:spcPts val="1200"/>
              </a:spcBef>
              <a:spcAft>
                <a:spcPts val="0"/>
              </a:spcAft>
              <a:buClr>
                <a:schemeClr val="dk1"/>
              </a:buClr>
              <a:buSzPts val="1800"/>
              <a:buFont typeface="Avenir"/>
              <a:buChar char="●"/>
            </a:pPr>
            <a:r>
              <a:rPr lang="en-US" sz="1700" dirty="0">
                <a:solidFill>
                  <a:schemeClr val="dk1"/>
                </a:solidFill>
                <a:latin typeface="Arial" panose="020B0604020202020204" pitchFamily="34" charset="0"/>
                <a:ea typeface="Avenir"/>
                <a:cs typeface="Arial" panose="020B0604020202020204" pitchFamily="34" charset="0"/>
                <a:sym typeface="Avenir"/>
              </a:rPr>
              <a:t>The t-test pairs showing a significant mean between 2019-2024 are between NVDA and AMZN and then NVDA and META. </a:t>
            </a:r>
            <a:endParaRPr sz="1700" dirty="0">
              <a:solidFill>
                <a:schemeClr val="dk1"/>
              </a:solidFill>
              <a:latin typeface="Arial" panose="020B0604020202020204" pitchFamily="34" charset="0"/>
              <a:ea typeface="Avenir"/>
              <a:cs typeface="Arial" panose="020B0604020202020204" pitchFamily="34" charset="0"/>
              <a:sym typeface="Avenir"/>
            </a:endParaRPr>
          </a:p>
          <a:p>
            <a:pPr marL="457200" lvl="0" indent="0" algn="l" rtl="0">
              <a:lnSpc>
                <a:spcPct val="115000"/>
              </a:lnSpc>
              <a:spcBef>
                <a:spcPts val="1200"/>
              </a:spcBef>
              <a:spcAft>
                <a:spcPts val="0"/>
              </a:spcAft>
              <a:buNone/>
            </a:pPr>
            <a:endParaRPr sz="1800" dirty="0">
              <a:solidFill>
                <a:schemeClr val="dk1"/>
              </a:solidFill>
              <a:latin typeface="Avenir"/>
              <a:ea typeface="Avenir"/>
              <a:cs typeface="Avenir"/>
              <a:sym typeface="Avenir"/>
            </a:endParaRPr>
          </a:p>
          <a:p>
            <a:pPr marL="0" lvl="0" indent="0" algn="l" rtl="0">
              <a:lnSpc>
                <a:spcPct val="115000"/>
              </a:lnSpc>
              <a:spcBef>
                <a:spcPts val="1200"/>
              </a:spcBef>
              <a:spcAft>
                <a:spcPts val="1200"/>
              </a:spcAft>
              <a:buNone/>
            </a:pPr>
            <a:endParaRPr sz="1800" dirty="0">
              <a:solidFill>
                <a:schemeClr val="dk1"/>
              </a:solidFill>
              <a:latin typeface="Avenir"/>
              <a:ea typeface="Avenir"/>
              <a:cs typeface="Avenir"/>
              <a:sym typeface="Avenir"/>
            </a:endParaRPr>
          </a:p>
        </p:txBody>
      </p:sp>
      <p:graphicFrame>
        <p:nvGraphicFramePr>
          <p:cNvPr id="214" name="Google Shape;214;g273aabd9b20_0_0"/>
          <p:cNvGraphicFramePr/>
          <p:nvPr>
            <p:extLst>
              <p:ext uri="{D42A27DB-BD31-4B8C-83A1-F6EECF244321}">
                <p14:modId xmlns:p14="http://schemas.microsoft.com/office/powerpoint/2010/main" val="3377290801"/>
              </p:ext>
            </p:extLst>
          </p:nvPr>
        </p:nvGraphicFramePr>
        <p:xfrm>
          <a:off x="1216152" y="1526312"/>
          <a:ext cx="8878824" cy="1980300"/>
        </p:xfrm>
        <a:graphic>
          <a:graphicData uri="http://schemas.openxmlformats.org/drawingml/2006/table">
            <a:tbl>
              <a:tblPr>
                <a:noFill/>
                <a:tableStyleId>{5E4A0808-236A-4024-AA36-770B3121F0DB}</a:tableStyleId>
              </a:tblPr>
              <a:tblGrid>
                <a:gridCol w="3191256">
                  <a:extLst>
                    <a:ext uri="{9D8B030D-6E8A-4147-A177-3AD203B41FA5}">
                      <a16:colId xmlns:a16="http://schemas.microsoft.com/office/drawing/2014/main" val="20000"/>
                    </a:ext>
                  </a:extLst>
                </a:gridCol>
                <a:gridCol w="3081528">
                  <a:extLst>
                    <a:ext uri="{9D8B030D-6E8A-4147-A177-3AD203B41FA5}">
                      <a16:colId xmlns:a16="http://schemas.microsoft.com/office/drawing/2014/main" val="20001"/>
                    </a:ext>
                  </a:extLst>
                </a:gridCol>
                <a:gridCol w="2606040">
                  <a:extLst>
                    <a:ext uri="{9D8B030D-6E8A-4147-A177-3AD203B41FA5}">
                      <a16:colId xmlns:a16="http://schemas.microsoft.com/office/drawing/2014/main" val="20002"/>
                    </a:ext>
                  </a:extLst>
                </a:gridCol>
              </a:tblGrid>
              <a:tr h="660100">
                <a:tc>
                  <a:txBody>
                    <a:bodyPr/>
                    <a:lstStyle/>
                    <a:p>
                      <a:pPr marL="0" lvl="0" indent="0" algn="l" rtl="0">
                        <a:spcBef>
                          <a:spcPts val="0"/>
                        </a:spcBef>
                        <a:spcAft>
                          <a:spcPts val="0"/>
                        </a:spcAft>
                        <a:buNone/>
                      </a:pPr>
                      <a:r>
                        <a:rPr lang="en-US" sz="1700" dirty="0"/>
                        <a:t>Pairwise Post-hoc Tests</a:t>
                      </a:r>
                      <a:endParaRPr sz="1700" dirty="0"/>
                    </a:p>
                  </a:txBody>
                  <a:tcPr marL="91425" marR="91425" marT="91425" marB="91425"/>
                </a:tc>
                <a:tc>
                  <a:txBody>
                    <a:bodyPr/>
                    <a:lstStyle/>
                    <a:p>
                      <a:pPr marL="0" lvl="0" indent="0" algn="l" rtl="0">
                        <a:spcBef>
                          <a:spcPts val="0"/>
                        </a:spcBef>
                        <a:spcAft>
                          <a:spcPts val="0"/>
                        </a:spcAft>
                        <a:buNone/>
                      </a:pPr>
                      <a:r>
                        <a:rPr lang="en-US" sz="1700" dirty="0"/>
                        <a:t>T-Test statistic</a:t>
                      </a:r>
                      <a:endParaRPr sz="1700" dirty="0"/>
                    </a:p>
                  </a:txBody>
                  <a:tcPr marL="91425" marR="91425" marT="91425" marB="91425"/>
                </a:tc>
                <a:tc>
                  <a:txBody>
                    <a:bodyPr/>
                    <a:lstStyle/>
                    <a:p>
                      <a:pPr marL="0" lvl="0" indent="0" algn="l" rtl="0">
                        <a:spcBef>
                          <a:spcPts val="0"/>
                        </a:spcBef>
                        <a:spcAft>
                          <a:spcPts val="0"/>
                        </a:spcAft>
                        <a:buNone/>
                      </a:pPr>
                      <a:r>
                        <a:rPr lang="en-US" sz="1700" dirty="0">
                          <a:solidFill>
                            <a:schemeClr val="dk1"/>
                          </a:solidFill>
                        </a:rPr>
                        <a:t>P-Value</a:t>
                      </a:r>
                      <a:endParaRPr sz="1700" dirty="0"/>
                    </a:p>
                  </a:txBody>
                  <a:tcPr marL="91425" marR="91425" marT="91425" marB="91425"/>
                </a:tc>
                <a:extLst>
                  <a:ext uri="{0D108BD9-81ED-4DB2-BD59-A6C34878D82A}">
                    <a16:rowId xmlns:a16="http://schemas.microsoft.com/office/drawing/2014/main" val="10000"/>
                  </a:ext>
                </a:extLst>
              </a:tr>
              <a:tr h="660100">
                <a:tc>
                  <a:txBody>
                    <a:bodyPr/>
                    <a:lstStyle/>
                    <a:p>
                      <a:pPr marL="0" lvl="0" indent="0" algn="l" rtl="0">
                        <a:spcBef>
                          <a:spcPts val="0"/>
                        </a:spcBef>
                        <a:spcAft>
                          <a:spcPts val="0"/>
                        </a:spcAft>
                        <a:buNone/>
                      </a:pPr>
                      <a:r>
                        <a:rPr lang="en-US" sz="1700" dirty="0"/>
                        <a:t>AMZN &amp; NVDA</a:t>
                      </a:r>
                      <a:endParaRPr sz="1700" dirty="0"/>
                    </a:p>
                  </a:txBody>
                  <a:tcPr marL="91425" marR="91425" marT="91425" marB="91425"/>
                </a:tc>
                <a:tc>
                  <a:txBody>
                    <a:bodyPr/>
                    <a:lstStyle/>
                    <a:p>
                      <a:pPr marL="0" lvl="0" indent="0" algn="l" rtl="0">
                        <a:spcBef>
                          <a:spcPts val="0"/>
                        </a:spcBef>
                        <a:spcAft>
                          <a:spcPts val="0"/>
                        </a:spcAft>
                        <a:buNone/>
                      </a:pPr>
                      <a:r>
                        <a:rPr lang="en-US" sz="1700" dirty="0"/>
                        <a:t>-2.8266</a:t>
                      </a:r>
                      <a:endParaRPr sz="1700" dirty="0"/>
                    </a:p>
                  </a:txBody>
                  <a:tcPr marL="91425" marR="91425" marT="91425" marB="91425"/>
                </a:tc>
                <a:tc>
                  <a:txBody>
                    <a:bodyPr/>
                    <a:lstStyle/>
                    <a:p>
                      <a:pPr marL="0" lvl="0" indent="0" algn="l" rtl="0">
                        <a:spcBef>
                          <a:spcPts val="0"/>
                        </a:spcBef>
                        <a:spcAft>
                          <a:spcPts val="0"/>
                        </a:spcAft>
                        <a:buNone/>
                      </a:pPr>
                      <a:r>
                        <a:rPr lang="en-US" sz="1700" dirty="0"/>
                        <a:t>0.0368</a:t>
                      </a:r>
                      <a:endParaRPr sz="1700" dirty="0"/>
                    </a:p>
                  </a:txBody>
                  <a:tcPr marL="91425" marR="91425" marT="91425" marB="91425"/>
                </a:tc>
                <a:extLst>
                  <a:ext uri="{0D108BD9-81ED-4DB2-BD59-A6C34878D82A}">
                    <a16:rowId xmlns:a16="http://schemas.microsoft.com/office/drawing/2014/main" val="10001"/>
                  </a:ext>
                </a:extLst>
              </a:tr>
              <a:tr h="660100">
                <a:tc>
                  <a:txBody>
                    <a:bodyPr/>
                    <a:lstStyle/>
                    <a:p>
                      <a:pPr marL="0" lvl="0" indent="0" algn="l" rtl="0">
                        <a:spcBef>
                          <a:spcPts val="0"/>
                        </a:spcBef>
                        <a:spcAft>
                          <a:spcPts val="0"/>
                        </a:spcAft>
                        <a:buNone/>
                      </a:pPr>
                      <a:r>
                        <a:rPr lang="en-US" sz="1700" dirty="0"/>
                        <a:t>META &amp; NVDA</a:t>
                      </a:r>
                      <a:endParaRPr sz="1700" dirty="0"/>
                    </a:p>
                  </a:txBody>
                  <a:tcPr marL="91425" marR="91425" marT="91425" marB="91425"/>
                </a:tc>
                <a:tc>
                  <a:txBody>
                    <a:bodyPr/>
                    <a:lstStyle/>
                    <a:p>
                      <a:pPr marL="0" lvl="0" indent="0" algn="l" rtl="0">
                        <a:spcBef>
                          <a:spcPts val="0"/>
                        </a:spcBef>
                        <a:spcAft>
                          <a:spcPts val="0"/>
                        </a:spcAft>
                        <a:buNone/>
                      </a:pPr>
                      <a:r>
                        <a:rPr lang="en-US" sz="1700" dirty="0"/>
                        <a:t>-2.9126</a:t>
                      </a:r>
                      <a:endParaRPr sz="1700" dirty="0"/>
                    </a:p>
                  </a:txBody>
                  <a:tcPr marL="91425" marR="91425" marT="91425" marB="91425"/>
                </a:tc>
                <a:tc>
                  <a:txBody>
                    <a:bodyPr/>
                    <a:lstStyle/>
                    <a:p>
                      <a:pPr marL="0" lvl="0" indent="0" algn="l" rtl="0">
                        <a:spcBef>
                          <a:spcPts val="0"/>
                        </a:spcBef>
                        <a:spcAft>
                          <a:spcPts val="0"/>
                        </a:spcAft>
                        <a:buNone/>
                      </a:pPr>
                      <a:r>
                        <a:rPr lang="en-US" sz="1700" dirty="0"/>
                        <a:t>0.0332</a:t>
                      </a:r>
                      <a:endParaRPr sz="1700" dirty="0"/>
                    </a:p>
                  </a:txBody>
                  <a:tcPr marL="91425" marR="91425" marT="91425" marB="91425"/>
                </a:tc>
                <a:extLst>
                  <a:ext uri="{0D108BD9-81ED-4DB2-BD59-A6C34878D82A}">
                    <a16:rowId xmlns:a16="http://schemas.microsoft.com/office/drawing/2014/main" val="10002"/>
                  </a:ext>
                </a:extLst>
              </a:tr>
            </a:tbl>
          </a:graphicData>
        </a:graphic>
      </p:graphicFrame>
      <p:sp>
        <p:nvSpPr>
          <p:cNvPr id="215" name="Google Shape;215;g273aabd9b20_0_0"/>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73aabd9b20_0_8"/>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74" name="Google Shape;274;g273aabd9b20_0_8"/>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p:txBody>
      </p:sp>
      <p:sp>
        <p:nvSpPr>
          <p:cNvPr id="275" name="Google Shape;275;g273aabd9b20_0_8"/>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277" name="Google Shape;277;g273aabd9b20_0_8"/>
          <p:cNvPicPr preferRelativeResize="0"/>
          <p:nvPr/>
        </p:nvPicPr>
        <p:blipFill>
          <a:blip r:embed="rId3">
            <a:alphaModFix/>
          </a:blip>
          <a:stretch>
            <a:fillRect/>
          </a:stretch>
        </p:blipFill>
        <p:spPr>
          <a:xfrm>
            <a:off x="713232" y="164592"/>
            <a:ext cx="11041827" cy="6419633"/>
          </a:xfrm>
          <a:prstGeom prst="rect">
            <a:avLst/>
          </a:prstGeom>
          <a:noFill/>
          <a:ln>
            <a:noFill/>
          </a:ln>
        </p:spPr>
      </p:pic>
      <p:sp>
        <p:nvSpPr>
          <p:cNvPr id="278" name="Google Shape;278;g273aabd9b20_0_8"/>
          <p:cNvSpPr txBox="1">
            <a:spLocks noGrp="1"/>
          </p:cNvSpPr>
          <p:nvPr>
            <p:ph type="sldNum" idx="12"/>
          </p:nvPr>
        </p:nvSpPr>
        <p:spPr>
          <a:xfrm>
            <a:off x="119600" y="6356375"/>
            <a:ext cx="378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73aabd9b20_0_4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84" name="Google Shape;284;g273aabd9b20_0_40"/>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p:txBody>
      </p:sp>
      <p:sp>
        <p:nvSpPr>
          <p:cNvPr id="285" name="Google Shape;285;g273aabd9b20_0_4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86" name="Google Shape;286;g273aabd9b20_0_40"/>
          <p:cNvSpPr txBox="1"/>
          <p:nvPr/>
        </p:nvSpPr>
        <p:spPr>
          <a:xfrm>
            <a:off x="272675" y="241175"/>
            <a:ext cx="2212500" cy="62499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endParaRPr sz="1800" dirty="0">
              <a:solidFill>
                <a:schemeClr val="dk1"/>
              </a:solidFill>
              <a:latin typeface="Avenir"/>
              <a:ea typeface="Avenir"/>
              <a:cs typeface="Avenir"/>
              <a:sym typeface="Avenir"/>
            </a:endParaRPr>
          </a:p>
        </p:txBody>
      </p:sp>
      <p:pic>
        <p:nvPicPr>
          <p:cNvPr id="287" name="Google Shape;287;g273aabd9b20_0_40"/>
          <p:cNvPicPr preferRelativeResize="0"/>
          <p:nvPr/>
        </p:nvPicPr>
        <p:blipFill>
          <a:blip r:embed="rId3">
            <a:alphaModFix/>
          </a:blip>
          <a:stretch>
            <a:fillRect/>
          </a:stretch>
        </p:blipFill>
        <p:spPr>
          <a:xfrm>
            <a:off x="1033272" y="63000"/>
            <a:ext cx="10608378" cy="6669000"/>
          </a:xfrm>
          <a:prstGeom prst="rect">
            <a:avLst/>
          </a:prstGeom>
          <a:noFill/>
          <a:ln>
            <a:noFill/>
          </a:ln>
        </p:spPr>
      </p:pic>
      <p:sp>
        <p:nvSpPr>
          <p:cNvPr id="288" name="Google Shape;288;g273aabd9b20_0_40"/>
          <p:cNvSpPr txBox="1"/>
          <p:nvPr/>
        </p:nvSpPr>
        <p:spPr>
          <a:xfrm>
            <a:off x="6986075" y="0"/>
            <a:ext cx="24801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Avenir"/>
                <a:ea typeface="Avenir"/>
                <a:cs typeface="Avenir"/>
                <a:sym typeface="Avenir"/>
              </a:rPr>
              <a:t>Outlined tailed</a:t>
            </a:r>
            <a:endParaRPr sz="1600" dirty="0">
              <a:solidFill>
                <a:schemeClr val="dk1"/>
              </a:solidFill>
              <a:latin typeface="Avenir"/>
              <a:ea typeface="Avenir"/>
              <a:cs typeface="Avenir"/>
              <a:sym typeface="Avenir"/>
            </a:endParaRPr>
          </a:p>
        </p:txBody>
      </p:sp>
      <p:sp>
        <p:nvSpPr>
          <p:cNvPr id="289" name="Google Shape;289;g273aabd9b20_0_40"/>
          <p:cNvSpPr txBox="1">
            <a:spLocks noGrp="1"/>
          </p:cNvSpPr>
          <p:nvPr>
            <p:ph type="sldNum" idx="12"/>
          </p:nvPr>
        </p:nvSpPr>
        <p:spPr>
          <a:xfrm>
            <a:off x="119600" y="6356375"/>
            <a:ext cx="386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e568130d3f_4_5"/>
          <p:cNvSpPr txBox="1">
            <a:spLocks noGrp="1"/>
          </p:cNvSpPr>
          <p:nvPr>
            <p:ph type="title"/>
          </p:nvPr>
        </p:nvSpPr>
        <p:spPr>
          <a:xfrm>
            <a:off x="762006" y="553198"/>
            <a:ext cx="10668000" cy="88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000" b="1" dirty="0"/>
              <a:t>Objective</a:t>
            </a:r>
            <a:endParaRPr sz="4000" b="1" dirty="0"/>
          </a:p>
        </p:txBody>
      </p:sp>
      <p:sp>
        <p:nvSpPr>
          <p:cNvPr id="107" name="Google Shape;107;g2e568130d3f_4_5"/>
          <p:cNvSpPr txBox="1">
            <a:spLocks noGrp="1"/>
          </p:cNvSpPr>
          <p:nvPr>
            <p:ph type="body" idx="1"/>
          </p:nvPr>
        </p:nvSpPr>
        <p:spPr>
          <a:xfrm>
            <a:off x="762006" y="1540763"/>
            <a:ext cx="6313688" cy="4815599"/>
          </a:xfrm>
          <a:prstGeom prst="rect">
            <a:avLst/>
          </a:prstGeom>
          <a:solidFill>
            <a:srgbClr val="F7DBB9"/>
          </a:solidFill>
          <a:ln>
            <a:noFill/>
          </a:ln>
        </p:spPr>
        <p:txBody>
          <a:bodyPr spcFirstLastPara="1" wrap="square" lIns="91425" tIns="45700" rIns="91425" bIns="45700" anchor="ctr" anchorCtr="0">
            <a:noAutofit/>
          </a:bodyPr>
          <a:lstStyle/>
          <a:p>
            <a:pPr marL="0" indent="0" algn="ctr">
              <a:lnSpc>
                <a:spcPct val="150000"/>
              </a:lnSpc>
              <a:spcBef>
                <a:spcPts val="0"/>
              </a:spcBef>
              <a:buClr>
                <a:schemeClr val="dk1"/>
              </a:buClr>
              <a:buSzPts val="1100"/>
              <a:buNone/>
            </a:pPr>
            <a:r>
              <a:rPr lang="en-US" sz="2400" dirty="0">
                <a:solidFill>
                  <a:schemeClr val="dk1"/>
                </a:solidFill>
                <a:latin typeface="Arial" panose="020B0604020202020204" pitchFamily="34" charset="0"/>
                <a:cs typeface="Arial" panose="020B0604020202020204" pitchFamily="34" charset="0"/>
              </a:rPr>
              <a:t>This presentation provides a comparative analysis of daily and cumulative returns, as well as volatility (risks), of the top 10 AI companies' stocks with the S&amp;P 500 and Dow Jones indices for the last 5 years.</a:t>
            </a:r>
          </a:p>
        </p:txBody>
      </p:sp>
      <p:sp>
        <p:nvSpPr>
          <p:cNvPr id="108" name="Google Shape;108;g2e568130d3f_4_5"/>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dirty="0"/>
          </a:p>
        </p:txBody>
      </p:sp>
      <p:pic>
        <p:nvPicPr>
          <p:cNvPr id="2" name="Google Shape;100;g2e36fb7efa1_0_2" title="Bullish Chart GIF">
            <a:extLst>
              <a:ext uri="{FF2B5EF4-FFF2-40B4-BE49-F238E27FC236}">
                <a16:creationId xmlns:a16="http://schemas.microsoft.com/office/drawing/2014/main" id="{308D621A-0174-0F24-A1FA-152877444BA6}"/>
              </a:ext>
            </a:extLst>
          </p:cNvPr>
          <p:cNvPicPr preferRelativeResize="0"/>
          <p:nvPr/>
        </p:nvPicPr>
        <p:blipFill>
          <a:blip r:embed="rId3">
            <a:alphaModFix/>
          </a:blip>
          <a:stretch>
            <a:fillRect/>
          </a:stretch>
        </p:blipFill>
        <p:spPr>
          <a:xfrm>
            <a:off x="7075694" y="1540763"/>
            <a:ext cx="4467081" cy="476403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273b4d55cb1_7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305" name="Google Shape;305;g273b4d55cb1_7_0"/>
          <p:cNvSpPr txBox="1">
            <a:spLocks noGrp="1"/>
          </p:cNvSpPr>
          <p:nvPr>
            <p:ph type="body" idx="1"/>
          </p:nvPr>
        </p:nvSpPr>
        <p:spPr>
          <a:xfrm>
            <a:off x="67051" y="63000"/>
            <a:ext cx="4989582"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p:txBody>
      </p:sp>
      <p:sp>
        <p:nvSpPr>
          <p:cNvPr id="306" name="Google Shape;306;g273b4d55cb1_7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307" name="Google Shape;307;g273b4d55cb1_7_0"/>
          <p:cNvSpPr txBox="1"/>
          <p:nvPr/>
        </p:nvSpPr>
        <p:spPr>
          <a:xfrm>
            <a:off x="597912" y="1018875"/>
            <a:ext cx="3853875" cy="5162400"/>
          </a:xfrm>
          <a:prstGeom prst="rect">
            <a:avLst/>
          </a:prstGeom>
          <a:solidFill>
            <a:srgbClr val="F7DBB9"/>
          </a:solidFill>
          <a:ln>
            <a:noFill/>
          </a:ln>
        </p:spPr>
        <p:txBody>
          <a:bodyPr spcFirstLastPara="1" wrap="square" lIns="91425" tIns="91425" rIns="91425" bIns="91425" anchor="t" anchorCtr="0">
            <a:noAutofit/>
          </a:bodyPr>
          <a:lstStyle/>
          <a:p>
            <a:pPr marL="285750" lvl="0" indent="-285750" algn="l" rtl="0">
              <a:lnSpc>
                <a:spcPct val="115000"/>
              </a:lnSpc>
              <a:spcBef>
                <a:spcPts val="1200"/>
              </a:spcBef>
              <a:spcAft>
                <a:spcPts val="0"/>
              </a:spcAft>
              <a:buFont typeface="Arial" panose="020B0604020202020204" pitchFamily="34" charset="0"/>
              <a:buChar char="•"/>
            </a:pPr>
            <a:r>
              <a:rPr lang="en-US" sz="1700" dirty="0">
                <a:solidFill>
                  <a:schemeClr val="dk1"/>
                </a:solidFill>
                <a:latin typeface="Arial" panose="020B0604020202020204" pitchFamily="34" charset="0"/>
                <a:ea typeface="Avenir"/>
                <a:cs typeface="Arial" panose="020B0604020202020204" pitchFamily="34" charset="0"/>
                <a:sym typeface="Avenir"/>
              </a:rPr>
              <a:t>Indicates which stocks might be used as indicators for others</a:t>
            </a:r>
            <a:endParaRPr sz="1700" dirty="0">
              <a:solidFill>
                <a:schemeClr val="dk1"/>
              </a:solidFill>
              <a:latin typeface="Arial" panose="020B0604020202020204" pitchFamily="34" charset="0"/>
              <a:ea typeface="Avenir"/>
              <a:cs typeface="Arial" panose="020B0604020202020204" pitchFamily="34" charset="0"/>
              <a:sym typeface="Avenir"/>
            </a:endParaRPr>
          </a:p>
          <a:p>
            <a:pPr marL="285750" lvl="0" indent="-285750" algn="l" rtl="0">
              <a:lnSpc>
                <a:spcPct val="115000"/>
              </a:lnSpc>
              <a:spcBef>
                <a:spcPts val="1200"/>
              </a:spcBef>
              <a:spcAft>
                <a:spcPts val="0"/>
              </a:spcAft>
              <a:buFont typeface="Arial" panose="020B0604020202020204" pitchFamily="34" charset="0"/>
              <a:buChar char="•"/>
            </a:pPr>
            <a:r>
              <a:rPr lang="en-US" sz="1700" dirty="0">
                <a:solidFill>
                  <a:schemeClr val="dk1"/>
                </a:solidFill>
                <a:latin typeface="Arial" panose="020B0604020202020204" pitchFamily="34" charset="0"/>
                <a:ea typeface="Avenir"/>
                <a:cs typeface="Arial" panose="020B0604020202020204" pitchFamily="34" charset="0"/>
                <a:sym typeface="Avenir"/>
              </a:rPr>
              <a:t>May indicate if stocks in the same industry have a major impact on others</a:t>
            </a:r>
            <a:endParaRPr sz="1700" dirty="0">
              <a:solidFill>
                <a:schemeClr val="dk1"/>
              </a:solidFill>
              <a:latin typeface="Arial" panose="020B0604020202020204" pitchFamily="34" charset="0"/>
              <a:ea typeface="Avenir"/>
              <a:cs typeface="Arial" panose="020B0604020202020204" pitchFamily="34" charset="0"/>
              <a:sym typeface="Avenir"/>
            </a:endParaRPr>
          </a:p>
          <a:p>
            <a:pPr marL="285750" lvl="0" indent="-285750" algn="l" rtl="0">
              <a:lnSpc>
                <a:spcPct val="115000"/>
              </a:lnSpc>
              <a:spcBef>
                <a:spcPts val="1200"/>
              </a:spcBef>
              <a:spcAft>
                <a:spcPts val="0"/>
              </a:spcAft>
              <a:buFont typeface="Arial" panose="020B0604020202020204" pitchFamily="34" charset="0"/>
              <a:buChar char="•"/>
            </a:pPr>
            <a:r>
              <a:rPr lang="en-US" sz="1700" dirty="0">
                <a:solidFill>
                  <a:schemeClr val="dk1"/>
                </a:solidFill>
                <a:latin typeface="Arial" panose="020B0604020202020204" pitchFamily="34" charset="0"/>
                <a:ea typeface="Avenir"/>
                <a:cs typeface="Arial" panose="020B0604020202020204" pitchFamily="34" charset="0"/>
                <a:sym typeface="Avenir"/>
              </a:rPr>
              <a:t>Or if they are all equally subject to the same market pressures</a:t>
            </a:r>
            <a:endParaRPr sz="1700" dirty="0">
              <a:solidFill>
                <a:schemeClr val="dk1"/>
              </a:solidFill>
              <a:latin typeface="Arial" panose="020B0604020202020204" pitchFamily="34" charset="0"/>
              <a:ea typeface="Avenir"/>
              <a:cs typeface="Arial" panose="020B0604020202020204" pitchFamily="34" charset="0"/>
              <a:sym typeface="Avenir"/>
            </a:endParaRPr>
          </a:p>
          <a:p>
            <a:pPr marL="285750" lvl="0" indent="-285750" algn="l" rtl="0">
              <a:lnSpc>
                <a:spcPct val="115000"/>
              </a:lnSpc>
              <a:spcBef>
                <a:spcPts val="1200"/>
              </a:spcBef>
              <a:spcAft>
                <a:spcPts val="0"/>
              </a:spcAft>
              <a:buFont typeface="Arial" panose="020B0604020202020204" pitchFamily="34" charset="0"/>
              <a:buChar char="•"/>
            </a:pPr>
            <a:r>
              <a:rPr lang="en-US" sz="1700" dirty="0">
                <a:solidFill>
                  <a:schemeClr val="dk1"/>
                </a:solidFill>
                <a:latin typeface="Arial" panose="020B0604020202020204" pitchFamily="34" charset="0"/>
                <a:ea typeface="Avenir"/>
                <a:cs typeface="Arial" panose="020B0604020202020204" pitchFamily="34" charset="0"/>
                <a:sym typeface="Avenir"/>
              </a:rPr>
              <a:t>Meta returns are largely independent of other stocks (except Amazon)</a:t>
            </a:r>
            <a:endParaRPr sz="1700" dirty="0">
              <a:solidFill>
                <a:schemeClr val="dk1"/>
              </a:solidFill>
              <a:latin typeface="Arial" panose="020B0604020202020204" pitchFamily="34" charset="0"/>
              <a:ea typeface="Avenir"/>
              <a:cs typeface="Arial" panose="020B0604020202020204" pitchFamily="34" charset="0"/>
              <a:sym typeface="Avenir"/>
            </a:endParaRPr>
          </a:p>
          <a:p>
            <a:pPr marL="285750" lvl="0" indent="-285750" algn="l" rtl="0">
              <a:lnSpc>
                <a:spcPct val="115000"/>
              </a:lnSpc>
              <a:spcBef>
                <a:spcPts val="1200"/>
              </a:spcBef>
              <a:spcAft>
                <a:spcPts val="1200"/>
              </a:spcAft>
              <a:buFont typeface="Arial" panose="020B0604020202020204" pitchFamily="34" charset="0"/>
              <a:buChar char="•"/>
            </a:pPr>
            <a:r>
              <a:rPr lang="en-US" sz="1700" dirty="0">
                <a:solidFill>
                  <a:schemeClr val="dk1"/>
                </a:solidFill>
                <a:latin typeface="Arial" panose="020B0604020202020204" pitchFamily="34" charset="0"/>
                <a:ea typeface="Avenir"/>
                <a:cs typeface="Arial" panose="020B0604020202020204" pitchFamily="34" charset="0"/>
                <a:sym typeface="Avenir"/>
              </a:rPr>
              <a:t>Nvidia, AMD, are greatly correlated, as expertly being largely GPU makers</a:t>
            </a:r>
            <a:endParaRPr sz="1700" dirty="0">
              <a:solidFill>
                <a:schemeClr val="dk1"/>
              </a:solidFill>
              <a:latin typeface="Arial" panose="020B0604020202020204" pitchFamily="34" charset="0"/>
              <a:ea typeface="Avenir"/>
              <a:cs typeface="Arial" panose="020B0604020202020204" pitchFamily="34" charset="0"/>
              <a:sym typeface="Avenir"/>
            </a:endParaRPr>
          </a:p>
        </p:txBody>
      </p:sp>
      <p:pic>
        <p:nvPicPr>
          <p:cNvPr id="308" name="Google Shape;308;g273b4d55cb1_7_0"/>
          <p:cNvPicPr preferRelativeResize="0"/>
          <p:nvPr/>
        </p:nvPicPr>
        <p:blipFill>
          <a:blip r:embed="rId3">
            <a:alphaModFix/>
          </a:blip>
          <a:stretch>
            <a:fillRect/>
          </a:stretch>
        </p:blipFill>
        <p:spPr>
          <a:xfrm>
            <a:off x="5109182" y="117700"/>
            <a:ext cx="7015767" cy="6603775"/>
          </a:xfrm>
          <a:prstGeom prst="rect">
            <a:avLst/>
          </a:prstGeom>
          <a:noFill/>
          <a:ln>
            <a:noFill/>
          </a:ln>
        </p:spPr>
      </p:pic>
      <p:sp>
        <p:nvSpPr>
          <p:cNvPr id="309" name="Google Shape;309;g273b4d55cb1_7_0"/>
          <p:cNvSpPr txBox="1"/>
          <p:nvPr/>
        </p:nvSpPr>
        <p:spPr>
          <a:xfrm>
            <a:off x="328850" y="237975"/>
            <a:ext cx="4392000" cy="780900"/>
          </a:xfrm>
          <a:prstGeom prst="rect">
            <a:avLst/>
          </a:prstGeom>
          <a:solidFill>
            <a:srgbClr val="F7DBB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dk1"/>
                </a:solidFill>
                <a:latin typeface="Arial" panose="020B0604020202020204" pitchFamily="34" charset="0"/>
                <a:ea typeface="Avenir"/>
                <a:cs typeface="Arial" panose="020B0604020202020204" pitchFamily="34" charset="0"/>
                <a:sym typeface="Avenir"/>
              </a:rPr>
              <a:t>Correlation heatmap</a:t>
            </a:r>
            <a:endParaRPr sz="2800" b="1" dirty="0">
              <a:solidFill>
                <a:schemeClr val="dk1"/>
              </a:solidFill>
              <a:latin typeface="Arial" panose="020B0604020202020204" pitchFamily="34" charset="0"/>
              <a:ea typeface="Avenir"/>
              <a:cs typeface="Arial" panose="020B0604020202020204" pitchFamily="34" charset="0"/>
              <a:sym typeface="Avenir"/>
            </a:endParaRPr>
          </a:p>
        </p:txBody>
      </p:sp>
      <p:sp>
        <p:nvSpPr>
          <p:cNvPr id="310" name="Google Shape;310;g273b4d55cb1_7_0"/>
          <p:cNvSpPr txBox="1"/>
          <p:nvPr/>
        </p:nvSpPr>
        <p:spPr>
          <a:xfrm>
            <a:off x="5869940" y="9375"/>
            <a:ext cx="3621300" cy="225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2800" dirty="0">
              <a:solidFill>
                <a:schemeClr val="dk1"/>
              </a:solidFill>
              <a:latin typeface="Avenir"/>
              <a:ea typeface="Avenir"/>
              <a:cs typeface="Avenir"/>
              <a:sym typeface="Avenir"/>
            </a:endParaRPr>
          </a:p>
        </p:txBody>
      </p:sp>
      <p:sp>
        <p:nvSpPr>
          <p:cNvPr id="311" name="Google Shape;311;g273b4d55cb1_7_0"/>
          <p:cNvSpPr txBox="1">
            <a:spLocks noGrp="1"/>
          </p:cNvSpPr>
          <p:nvPr>
            <p:ph type="sldNum" idx="12"/>
          </p:nvPr>
        </p:nvSpPr>
        <p:spPr>
          <a:xfrm>
            <a:off x="119600" y="6356375"/>
            <a:ext cx="418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5"/>
          <p:cNvSpPr txBox="1">
            <a:spLocks noGrp="1"/>
          </p:cNvSpPr>
          <p:nvPr>
            <p:ph type="body" idx="1"/>
          </p:nvPr>
        </p:nvSpPr>
        <p:spPr>
          <a:xfrm>
            <a:off x="905250" y="933275"/>
            <a:ext cx="10381500" cy="5344500"/>
          </a:xfrm>
          <a:prstGeom prst="rect">
            <a:avLst/>
          </a:prstGeom>
          <a:solidFill>
            <a:srgbClr val="F7DBB9"/>
          </a:solidFill>
          <a:ln>
            <a:noFill/>
          </a:ln>
        </p:spPr>
        <p:txBody>
          <a:bodyPr spcFirstLastPara="1" wrap="square" lIns="91425" tIns="45700" rIns="91425" bIns="45700" anchor="ctr" anchorCtr="0">
            <a:normAutofit/>
          </a:bodyPr>
          <a:lstStyle/>
          <a:p>
            <a:pPr marL="342900">
              <a:lnSpc>
                <a:spcPct val="150000"/>
              </a:lnSpc>
              <a:spcBef>
                <a:spcPts val="1200"/>
              </a:spcBef>
              <a:buClr>
                <a:schemeClr val="tx1"/>
              </a:buClr>
              <a:buFont typeface="Arial" panose="020B0604020202020204" pitchFamily="34" charset="0"/>
              <a:buChar char="•"/>
            </a:pPr>
            <a:r>
              <a:rPr lang="en-US" sz="2200" dirty="0">
                <a:solidFill>
                  <a:schemeClr val="dk1"/>
                </a:solidFill>
                <a:latin typeface="Arial"/>
                <a:ea typeface="Arial"/>
                <a:cs typeface="Arial"/>
                <a:sym typeface="Arial"/>
              </a:rPr>
              <a:t>Our analysis shows that while AI companies have strong returns and generally low volatility; they do not outperform or display lower risk than the S&amp;P 500 and Dow Jones indices consistently.</a:t>
            </a:r>
          </a:p>
          <a:p>
            <a:pPr marL="0" indent="0">
              <a:lnSpc>
                <a:spcPct val="150000"/>
              </a:lnSpc>
              <a:spcBef>
                <a:spcPts val="1200"/>
              </a:spcBef>
              <a:buClr>
                <a:schemeClr val="tx1"/>
              </a:buClr>
              <a:buNone/>
            </a:pPr>
            <a:endParaRPr sz="2200" dirty="0">
              <a:solidFill>
                <a:schemeClr val="dk1"/>
              </a:solidFill>
              <a:latin typeface="Arial"/>
              <a:ea typeface="Arial"/>
              <a:cs typeface="Arial"/>
              <a:sym typeface="Arial"/>
            </a:endParaRPr>
          </a:p>
          <a:p>
            <a:pPr marL="342900">
              <a:lnSpc>
                <a:spcPct val="150000"/>
              </a:lnSpc>
              <a:spcBef>
                <a:spcPts val="1200"/>
              </a:spcBef>
              <a:buClr>
                <a:schemeClr val="tx1"/>
              </a:buClr>
              <a:buFont typeface="Arial" panose="020B0604020202020204" pitchFamily="34" charset="0"/>
              <a:buChar char="•"/>
            </a:pPr>
            <a:r>
              <a:rPr lang="en-US" sz="2200" dirty="0">
                <a:solidFill>
                  <a:schemeClr val="dk1"/>
                </a:solidFill>
                <a:latin typeface="Arial"/>
                <a:ea typeface="Arial"/>
                <a:cs typeface="Arial"/>
                <a:sym typeface="Arial"/>
              </a:rPr>
              <a:t>Since any difference is largely statistically insignificant, we fail to reject our null hypothesis, indicating AI companies in general are not different from the indices. Specific companies like Nvidia may not adhere to this generalization.</a:t>
            </a:r>
            <a:endParaRPr sz="2200" b="1" dirty="0">
              <a:solidFill>
                <a:schemeClr val="dk1"/>
              </a:solidFill>
            </a:endParaRPr>
          </a:p>
        </p:txBody>
      </p:sp>
      <p:sp>
        <p:nvSpPr>
          <p:cNvPr id="241" name="Google Shape;241;p15"/>
          <p:cNvSpPr txBox="1">
            <a:spLocks noGrp="1"/>
          </p:cNvSpPr>
          <p:nvPr>
            <p:ph type="title"/>
          </p:nvPr>
        </p:nvSpPr>
        <p:spPr>
          <a:xfrm>
            <a:off x="779400" y="251675"/>
            <a:ext cx="10213800" cy="68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US" dirty="0"/>
              <a:t>Conclusion</a:t>
            </a:r>
            <a:endParaRPr b="1" dirty="0"/>
          </a:p>
        </p:txBody>
      </p:sp>
      <p:sp>
        <p:nvSpPr>
          <p:cNvPr id="242" name="Google Shape;242;p1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lt1"/>
              </a:buClr>
              <a:buSzPts val="1800"/>
              <a:buFont typeface="Arial"/>
              <a:buChar char="•"/>
            </a:pPr>
            <a:r>
              <a:rPr lang="en-US" sz="1800" b="1" i="0" u="none" strike="noStrike" cap="none" dirty="0">
                <a:solidFill>
                  <a:schemeClr val="lt1"/>
                </a:solidFill>
                <a:latin typeface="Arial"/>
                <a:ea typeface="Arial"/>
                <a:cs typeface="Arial"/>
                <a:sym typeface="Arial"/>
              </a:rPr>
              <a:t>Compare with Benchmark</a:t>
            </a:r>
            <a:r>
              <a:rPr lang="en-US" sz="1800" b="0" i="0" u="none" strike="noStrike" cap="none" dirty="0">
                <a:solidFill>
                  <a:schemeClr val="lt1"/>
                </a:solidFill>
                <a:latin typeface="Arial"/>
                <a:ea typeface="Arial"/>
                <a:cs typeface="Arial"/>
                <a:sym typeface="Arial"/>
              </a:rPr>
              <a:t>: Evaluate how each AI company's performance compares with the S&amp;P 500.</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43" name="Google Shape;243;p15"/>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1"/>
          <p:cNvSpPr txBox="1">
            <a:spLocks noGrp="1"/>
          </p:cNvSpPr>
          <p:nvPr>
            <p:ph type="title"/>
          </p:nvPr>
        </p:nvSpPr>
        <p:spPr>
          <a:xfrm>
            <a:off x="905256" y="762000"/>
            <a:ext cx="10213848" cy="6827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rial"/>
              <a:buNone/>
            </a:pPr>
            <a:r>
              <a:rPr lang="en-US" sz="4000" b="1"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Data</a:t>
            </a:r>
            <a:r>
              <a:rPr lang="en-US" sz="4000" b="1" dirty="0"/>
              <a:t> Limitations </a:t>
            </a:r>
            <a:endParaRPr sz="4000" dirty="0"/>
          </a:p>
        </p:txBody>
      </p:sp>
      <p:sp>
        <p:nvSpPr>
          <p:cNvPr id="317" name="Google Shape;317;p11"/>
          <p:cNvSpPr txBox="1">
            <a:spLocks noGrp="1"/>
          </p:cNvSpPr>
          <p:nvPr>
            <p:ph type="body" idx="1"/>
          </p:nvPr>
        </p:nvSpPr>
        <p:spPr>
          <a:xfrm>
            <a:off x="987552" y="1636776"/>
            <a:ext cx="10131552" cy="4659331"/>
          </a:xfrm>
          <a:prstGeom prst="rect">
            <a:avLst/>
          </a:prstGeom>
          <a:solidFill>
            <a:srgbClr val="F7DBB9"/>
          </a:solidFill>
          <a:ln>
            <a:noFill/>
          </a:ln>
        </p:spPr>
        <p:txBody>
          <a:bodyPr spcFirstLastPara="1" wrap="square" lIns="91425" tIns="45700" rIns="91425" bIns="45700" anchor="ctr" anchorCtr="0">
            <a:normAutofit/>
          </a:bodyPr>
          <a:lstStyle/>
          <a:p>
            <a:pPr marL="520700">
              <a:buClrTx/>
              <a:buSzPts val="28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S&amp;P 500 includes 8 of the 10 AI companies we are comparing. </a:t>
            </a:r>
          </a:p>
          <a:p>
            <a:pPr marL="520700">
              <a:buClrTx/>
              <a:buSzPts val="28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Notably, some of the top 10 companies are not exclusively focused on AI products. </a:t>
            </a:r>
          </a:p>
          <a:p>
            <a:pPr marL="520700">
              <a:buClrTx/>
              <a:buSzPts val="28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dataset available for free is quite limited. </a:t>
            </a:r>
          </a:p>
          <a:p>
            <a:pPr marL="520700">
              <a:buClrTx/>
              <a:buSzPts val="28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Our sample of 10 AI companies does not necessarily represent general AI market trends, but rather the stock performance of specific companies. Additionally, we aligned the timepoints between the Polygon API and the Kaggle dataset for consistent analysis.</a:t>
            </a:r>
            <a:endParaRPr sz="2200" dirty="0">
              <a:solidFill>
                <a:schemeClr val="tx1"/>
              </a:solidFill>
              <a:latin typeface="Arial" panose="020B0604020202020204" pitchFamily="34" charset="0"/>
              <a:cs typeface="Arial" panose="020B0604020202020204" pitchFamily="34" charset="0"/>
            </a:endParaRPr>
          </a:p>
        </p:txBody>
      </p:sp>
      <p:sp>
        <p:nvSpPr>
          <p:cNvPr id="318" name="Google Shape;318;p11"/>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e5e70cd92a_1_0"/>
          <p:cNvSpPr txBox="1">
            <a:spLocks noGrp="1"/>
          </p:cNvSpPr>
          <p:nvPr>
            <p:ph type="title"/>
          </p:nvPr>
        </p:nvSpPr>
        <p:spPr>
          <a:xfrm>
            <a:off x="779400" y="467875"/>
            <a:ext cx="10213800" cy="5560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US" sz="20000" dirty="0"/>
              <a:t>Q&amp;A</a:t>
            </a:r>
            <a:endParaRPr sz="20000" b="1" dirty="0"/>
          </a:p>
        </p:txBody>
      </p:sp>
      <p:sp>
        <p:nvSpPr>
          <p:cNvPr id="249" name="Google Shape;249;g2e5e70cd92a_1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1" i="0" u="none" strike="noStrike" cap="none" dirty="0">
                <a:solidFill>
                  <a:schemeClr val="lt1"/>
                </a:solidFill>
                <a:latin typeface="Arial"/>
                <a:ea typeface="Arial"/>
                <a:cs typeface="Arial"/>
                <a:sym typeface="Arial"/>
              </a:rPr>
              <a:t>Compare with Benchmark</a:t>
            </a:r>
            <a:r>
              <a:rPr lang="en-US" sz="1800" b="0" i="0" u="none" strike="noStrike" cap="none" dirty="0">
                <a:solidFill>
                  <a:schemeClr val="lt1"/>
                </a:solidFill>
                <a:latin typeface="Arial"/>
                <a:ea typeface="Arial"/>
                <a:cs typeface="Arial"/>
                <a:sym typeface="Arial"/>
              </a:rPr>
              <a:t>: Evaluate how each AI company's performance compares with the S&amp;P 500.</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50" name="Google Shape;250;g2e5e70cd92a_1_0"/>
          <p:cNvSpPr txBox="1">
            <a:spLocks noGrp="1"/>
          </p:cNvSpPr>
          <p:nvPr>
            <p:ph type="sldNum" idx="12"/>
          </p:nvPr>
        </p:nvSpPr>
        <p:spPr>
          <a:xfrm>
            <a:off x="119600" y="6356375"/>
            <a:ext cx="394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9"/>
          <p:cNvSpPr txBox="1">
            <a:spLocks noGrp="1"/>
          </p:cNvSpPr>
          <p:nvPr>
            <p:ph type="title"/>
          </p:nvPr>
        </p:nvSpPr>
        <p:spPr>
          <a:xfrm>
            <a:off x="692100" y="762000"/>
            <a:ext cx="10737900" cy="9681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US" sz="3200" b="1" dirty="0"/>
              <a:t>Thank you, all for listening and a special thank you to our team, for the great collaboration!</a:t>
            </a:r>
            <a:endParaRPr dirty="0"/>
          </a:p>
        </p:txBody>
      </p:sp>
      <p:sp>
        <p:nvSpPr>
          <p:cNvPr id="256" name="Google Shape;256;p19"/>
          <p:cNvSpPr txBox="1">
            <a:spLocks noGrp="1"/>
          </p:cNvSpPr>
          <p:nvPr>
            <p:ph type="body" idx="1"/>
          </p:nvPr>
        </p:nvSpPr>
        <p:spPr>
          <a:xfrm>
            <a:off x="1067839" y="1539127"/>
            <a:ext cx="9711900" cy="4659300"/>
          </a:xfrm>
          <a:prstGeom prst="rect">
            <a:avLst/>
          </a:prstGeom>
          <a:noFill/>
          <a:ln>
            <a:noFill/>
          </a:ln>
        </p:spPr>
        <p:txBody>
          <a:bodyPr spcFirstLastPara="1" wrap="square" lIns="91425" tIns="45700" rIns="91425" bIns="45700" anchor="t" anchorCtr="0">
            <a:normAutofit/>
          </a:bodyPr>
          <a:lstStyle/>
          <a:p>
            <a:pPr marL="228600" lvl="0" indent="-50800" algn="l" rtl="0">
              <a:lnSpc>
                <a:spcPct val="125000"/>
              </a:lnSpc>
              <a:spcBef>
                <a:spcPts val="0"/>
              </a:spcBef>
              <a:spcAft>
                <a:spcPts val="0"/>
              </a:spcAft>
              <a:buClr>
                <a:schemeClr val="lt1"/>
              </a:buClr>
              <a:buSzPts val="2800"/>
              <a:buNone/>
            </a:pPr>
            <a:endParaRPr dirty="0"/>
          </a:p>
          <a:p>
            <a:pPr marL="228600" lvl="0" indent="-228600" algn="l" rtl="0">
              <a:lnSpc>
                <a:spcPct val="125000"/>
              </a:lnSpc>
              <a:spcBef>
                <a:spcPts val="1000"/>
              </a:spcBef>
              <a:spcAft>
                <a:spcPts val="0"/>
              </a:spcAft>
              <a:buClr>
                <a:schemeClr val="lt1"/>
              </a:buClr>
              <a:buSzPts val="2800"/>
              <a:buChar char="•"/>
            </a:pPr>
            <a:r>
              <a:rPr lang="en-US" dirty="0"/>
              <a:t>Andrea M.</a:t>
            </a:r>
            <a:endParaRPr dirty="0"/>
          </a:p>
          <a:p>
            <a:pPr marL="228600" lvl="0" indent="-228600" algn="l" rtl="0">
              <a:lnSpc>
                <a:spcPct val="125000"/>
              </a:lnSpc>
              <a:spcBef>
                <a:spcPts val="1000"/>
              </a:spcBef>
              <a:spcAft>
                <a:spcPts val="0"/>
              </a:spcAft>
              <a:buClr>
                <a:schemeClr val="lt1"/>
              </a:buClr>
              <a:buSzPts val="2800"/>
              <a:buChar char="•"/>
            </a:pPr>
            <a:r>
              <a:rPr lang="en-US" dirty="0"/>
              <a:t>Dante P.</a:t>
            </a:r>
            <a:endParaRPr dirty="0"/>
          </a:p>
          <a:p>
            <a:pPr marL="228600" lvl="0" indent="-228600" algn="l" rtl="0">
              <a:lnSpc>
                <a:spcPct val="125000"/>
              </a:lnSpc>
              <a:spcBef>
                <a:spcPts val="1000"/>
              </a:spcBef>
              <a:spcAft>
                <a:spcPts val="0"/>
              </a:spcAft>
              <a:buClr>
                <a:schemeClr val="lt1"/>
              </a:buClr>
              <a:buSzPts val="2800"/>
              <a:buChar char="•"/>
            </a:pPr>
            <a:r>
              <a:rPr lang="en-US" dirty="0"/>
              <a:t>Krissy Nalani K.</a:t>
            </a:r>
            <a:endParaRPr dirty="0"/>
          </a:p>
          <a:p>
            <a:pPr marL="228600" lvl="0" indent="-228600" algn="l" rtl="0">
              <a:spcBef>
                <a:spcPts val="1000"/>
              </a:spcBef>
              <a:spcAft>
                <a:spcPts val="0"/>
              </a:spcAft>
              <a:buSzPts val="1800"/>
              <a:buChar char="•"/>
            </a:pPr>
            <a:r>
              <a:rPr lang="en-US" dirty="0"/>
              <a:t>Melissa G.</a:t>
            </a:r>
            <a:endParaRPr dirty="0"/>
          </a:p>
          <a:p>
            <a:pPr marL="228600" lvl="0" indent="-228600" algn="l" rtl="0">
              <a:lnSpc>
                <a:spcPct val="125000"/>
              </a:lnSpc>
              <a:spcBef>
                <a:spcPts val="1000"/>
              </a:spcBef>
              <a:spcAft>
                <a:spcPts val="0"/>
              </a:spcAft>
              <a:buClr>
                <a:schemeClr val="lt1"/>
              </a:buClr>
              <a:buSzPts val="2800"/>
              <a:buChar char="•"/>
            </a:pPr>
            <a:r>
              <a:rPr lang="en-US" dirty="0"/>
              <a:t>Nate S.</a:t>
            </a:r>
            <a:endParaRPr dirty="0"/>
          </a:p>
          <a:p>
            <a:pPr marL="228600" lvl="0" indent="-228600" algn="l" rtl="0">
              <a:lnSpc>
                <a:spcPct val="125000"/>
              </a:lnSpc>
              <a:spcBef>
                <a:spcPts val="1000"/>
              </a:spcBef>
              <a:spcAft>
                <a:spcPts val="0"/>
              </a:spcAft>
              <a:buClr>
                <a:schemeClr val="lt1"/>
              </a:buClr>
              <a:buSzPts val="2800"/>
              <a:buChar char="•"/>
            </a:pPr>
            <a:r>
              <a:rPr lang="en-US" dirty="0"/>
              <a:t>Olga Sabrina L</a:t>
            </a:r>
            <a:endParaRPr dirty="0"/>
          </a:p>
          <a:p>
            <a:pPr marL="228600" lvl="0" indent="0" algn="l" rtl="0">
              <a:lnSpc>
                <a:spcPct val="125000"/>
              </a:lnSpc>
              <a:spcBef>
                <a:spcPts val="1000"/>
              </a:spcBef>
              <a:spcAft>
                <a:spcPts val="0"/>
              </a:spcAft>
              <a:buNone/>
            </a:pPr>
            <a:endParaRPr dirty="0"/>
          </a:p>
        </p:txBody>
      </p:sp>
      <p:sp>
        <p:nvSpPr>
          <p:cNvPr id="257" name="Google Shape;257;p19"/>
          <p:cNvSpPr txBox="1"/>
          <p:nvPr/>
        </p:nvSpPr>
        <p:spPr>
          <a:xfrm>
            <a:off x="6077228" y="3893615"/>
            <a:ext cx="4193608"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u="sng" dirty="0">
                <a:solidFill>
                  <a:schemeClr val="lt1"/>
                </a:solidFill>
                <a:latin typeface="Avenir"/>
                <a:ea typeface="Avenir"/>
                <a:cs typeface="Avenir"/>
                <a:sym typeface="Avenir"/>
                <a:hlinkClick r:id="rId3">
                  <a:extLst>
                    <a:ext uri="{A12FA001-AC4F-418D-AE19-62706E023703}">
                      <ahyp:hlinkClr xmlns:ahyp="http://schemas.microsoft.com/office/drawing/2018/hyperlinkcolor" val="tx"/>
                    </a:ext>
                  </a:extLst>
                </a:hlinkClick>
              </a:rPr>
              <a:t>T</a:t>
            </a:r>
            <a:endParaRPr sz="900" dirty="0">
              <a:solidFill>
                <a:schemeClr val="lt1"/>
              </a:solidFill>
              <a:latin typeface="Avenir"/>
              <a:ea typeface="Avenir"/>
              <a:cs typeface="Avenir"/>
              <a:sym typeface="Avenir"/>
            </a:endParaRPr>
          </a:p>
        </p:txBody>
      </p:sp>
      <p:pic>
        <p:nvPicPr>
          <p:cNvPr id="258" name="Google Shape;258;p19" title="Pokemon Pikachu GIF"/>
          <p:cNvPicPr preferRelativeResize="0"/>
          <p:nvPr/>
        </p:nvPicPr>
        <p:blipFill>
          <a:blip r:embed="rId4">
            <a:alphaModFix/>
          </a:blip>
          <a:stretch>
            <a:fillRect/>
          </a:stretch>
        </p:blipFill>
        <p:spPr>
          <a:xfrm>
            <a:off x="6981938" y="2507227"/>
            <a:ext cx="3543350" cy="3507775"/>
          </a:xfrm>
          <a:prstGeom prst="rect">
            <a:avLst/>
          </a:prstGeom>
          <a:noFill/>
          <a:ln>
            <a:noFill/>
          </a:ln>
        </p:spPr>
      </p:pic>
      <p:sp>
        <p:nvSpPr>
          <p:cNvPr id="259" name="Google Shape;259;p19"/>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0"/>
          <p:cNvSpPr txBox="1">
            <a:spLocks noGrp="1"/>
          </p:cNvSpPr>
          <p:nvPr>
            <p:ph type="title"/>
          </p:nvPr>
        </p:nvSpPr>
        <p:spPr>
          <a:xfrm>
            <a:off x="119600" y="443060"/>
            <a:ext cx="11923048" cy="7824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Arial"/>
              <a:buNone/>
            </a:pPr>
            <a:r>
              <a:rPr lang="en-US" sz="3200" b="1" dirty="0"/>
              <a:t>The end.</a:t>
            </a:r>
            <a:endParaRPr sz="3200" dirty="0"/>
          </a:p>
        </p:txBody>
      </p:sp>
      <p:sp>
        <p:nvSpPr>
          <p:cNvPr id="265" name="Google Shape;265;p20"/>
          <p:cNvSpPr txBox="1">
            <a:spLocks noGrp="1"/>
          </p:cNvSpPr>
          <p:nvPr>
            <p:ph type="body" idx="1"/>
          </p:nvPr>
        </p:nvSpPr>
        <p:spPr>
          <a:xfrm>
            <a:off x="119600" y="1371600"/>
            <a:ext cx="11923048" cy="4732483"/>
          </a:xfrm>
          <a:prstGeom prst="rect">
            <a:avLst/>
          </a:prstGeom>
          <a:noFill/>
          <a:ln>
            <a:noFill/>
          </a:ln>
        </p:spPr>
        <p:txBody>
          <a:bodyPr spcFirstLastPara="1" wrap="square" lIns="91425" tIns="45700" rIns="91425" bIns="45700" anchor="t" anchorCtr="0">
            <a:normAutofit/>
          </a:bodyPr>
          <a:lstStyle/>
          <a:p>
            <a:pPr marL="0" lvl="0" indent="0" algn="ctr" rtl="0">
              <a:lnSpc>
                <a:spcPct val="125000"/>
              </a:lnSpc>
              <a:spcBef>
                <a:spcPts val="0"/>
              </a:spcBef>
              <a:spcAft>
                <a:spcPts val="0"/>
              </a:spcAft>
              <a:buClr>
                <a:schemeClr val="lt1"/>
              </a:buClr>
              <a:buSzPts val="3200"/>
              <a:buNone/>
            </a:pPr>
            <a:r>
              <a:rPr lang="en-US" sz="3200" b="1" dirty="0"/>
              <a:t>Thank you for your interest!</a:t>
            </a:r>
            <a:endParaRPr dirty="0"/>
          </a:p>
          <a:p>
            <a:pPr marL="0" lvl="0" indent="0" algn="ctr" rtl="0">
              <a:lnSpc>
                <a:spcPct val="125000"/>
              </a:lnSpc>
              <a:spcBef>
                <a:spcPts val="1000"/>
              </a:spcBef>
              <a:spcAft>
                <a:spcPts val="0"/>
              </a:spcAft>
              <a:buClr>
                <a:schemeClr val="lt1"/>
              </a:buClr>
              <a:buSzPts val="3200"/>
              <a:buNone/>
            </a:pPr>
            <a:endParaRPr sz="3200" b="1" dirty="0"/>
          </a:p>
          <a:p>
            <a:pPr marL="0" lvl="0" indent="0" algn="ctr" rtl="0">
              <a:lnSpc>
                <a:spcPct val="125000"/>
              </a:lnSpc>
              <a:spcBef>
                <a:spcPts val="1000"/>
              </a:spcBef>
              <a:spcAft>
                <a:spcPts val="0"/>
              </a:spcAft>
              <a:buClr>
                <a:schemeClr val="lt1"/>
              </a:buClr>
              <a:buSzPts val="3200"/>
              <a:buNone/>
            </a:pPr>
            <a:endParaRPr sz="3200" b="1" dirty="0"/>
          </a:p>
          <a:p>
            <a:pPr marL="228600" lvl="0" indent="-50800" algn="ctr" rtl="0">
              <a:lnSpc>
                <a:spcPct val="125000"/>
              </a:lnSpc>
              <a:spcBef>
                <a:spcPts val="1000"/>
              </a:spcBef>
              <a:spcAft>
                <a:spcPts val="0"/>
              </a:spcAft>
              <a:buClr>
                <a:schemeClr val="lt1"/>
              </a:buClr>
              <a:buSzPts val="2800"/>
              <a:buNone/>
            </a:pPr>
            <a:endParaRPr dirty="0"/>
          </a:p>
          <a:p>
            <a:pPr marL="228600" lvl="0" indent="-50800" algn="ctr" rtl="0">
              <a:lnSpc>
                <a:spcPct val="125000"/>
              </a:lnSpc>
              <a:spcBef>
                <a:spcPts val="1000"/>
              </a:spcBef>
              <a:spcAft>
                <a:spcPts val="0"/>
              </a:spcAft>
              <a:buClr>
                <a:schemeClr val="lt1"/>
              </a:buClr>
              <a:buSzPts val="2800"/>
              <a:buNone/>
            </a:pPr>
            <a:endParaRPr dirty="0"/>
          </a:p>
        </p:txBody>
      </p:sp>
      <p:sp>
        <p:nvSpPr>
          <p:cNvPr id="266" name="Google Shape;266;p20"/>
          <p:cNvSpPr txBox="1"/>
          <p:nvPr/>
        </p:nvSpPr>
        <p:spPr>
          <a:xfrm>
            <a:off x="7393916" y="5806150"/>
            <a:ext cx="2501400" cy="23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900" dirty="0">
              <a:solidFill>
                <a:schemeClr val="lt1"/>
              </a:solidFill>
              <a:latin typeface="Avenir"/>
              <a:ea typeface="Avenir"/>
              <a:cs typeface="Avenir"/>
              <a:sym typeface="Avenir"/>
            </a:endParaRPr>
          </a:p>
        </p:txBody>
      </p:sp>
      <p:sp>
        <p:nvSpPr>
          <p:cNvPr id="268" name="Google Shape;268;p20"/>
          <p:cNvSpPr txBox="1">
            <a:spLocks noGrp="1"/>
          </p:cNvSpPr>
          <p:nvPr>
            <p:ph type="sldNum" idx="12"/>
          </p:nvPr>
        </p:nvSpPr>
        <p:spPr>
          <a:xfrm>
            <a:off x="119600" y="6356375"/>
            <a:ext cx="402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dirty="0"/>
          </a:p>
        </p:txBody>
      </p:sp>
      <p:pic>
        <p:nvPicPr>
          <p:cNvPr id="3" name="Picture 2">
            <a:extLst>
              <a:ext uri="{FF2B5EF4-FFF2-40B4-BE49-F238E27FC236}">
                <a16:creationId xmlns:a16="http://schemas.microsoft.com/office/drawing/2014/main" id="{1FEF59AC-E891-8651-C0AC-A5D1AD57FAA4}"/>
              </a:ext>
            </a:extLst>
          </p:cNvPr>
          <p:cNvPicPr>
            <a:picLocks noChangeAspect="1"/>
          </p:cNvPicPr>
          <p:nvPr/>
        </p:nvPicPr>
        <p:blipFill>
          <a:blip r:embed="rId3"/>
          <a:stretch>
            <a:fillRect/>
          </a:stretch>
        </p:blipFill>
        <p:spPr>
          <a:xfrm>
            <a:off x="3787140" y="2102715"/>
            <a:ext cx="4617720" cy="37034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e568130d3f_4_5"/>
          <p:cNvSpPr txBox="1">
            <a:spLocks noGrp="1"/>
          </p:cNvSpPr>
          <p:nvPr>
            <p:ph type="title"/>
          </p:nvPr>
        </p:nvSpPr>
        <p:spPr>
          <a:xfrm>
            <a:off x="762006" y="553198"/>
            <a:ext cx="10668000" cy="88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000" b="1" dirty="0"/>
              <a:t>Hypothesis: Question, Null, &amp; Alt </a:t>
            </a:r>
            <a:endParaRPr sz="4000" b="1" dirty="0"/>
          </a:p>
        </p:txBody>
      </p:sp>
      <p:sp>
        <p:nvSpPr>
          <p:cNvPr id="107" name="Google Shape;107;g2e568130d3f_4_5"/>
          <p:cNvSpPr txBox="1">
            <a:spLocks noGrp="1"/>
          </p:cNvSpPr>
          <p:nvPr>
            <p:ph type="body" idx="1"/>
          </p:nvPr>
        </p:nvSpPr>
        <p:spPr>
          <a:xfrm>
            <a:off x="762006" y="1545336"/>
            <a:ext cx="10213800" cy="4759466"/>
          </a:xfrm>
          <a:prstGeom prst="rect">
            <a:avLst/>
          </a:prstGeom>
          <a:solidFill>
            <a:srgbClr val="F7DBB9"/>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latin typeface="Arial" panose="020B0604020202020204" pitchFamily="34" charset="0"/>
                <a:cs typeface="Arial" panose="020B0604020202020204" pitchFamily="34" charset="0"/>
              </a:rPr>
              <a:t>Question</a:t>
            </a:r>
            <a:endParaRPr sz="1600" b="1" u="sng" dirty="0">
              <a:solidFill>
                <a:srgbClr val="000000"/>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Clr>
                <a:schemeClr val="dk1"/>
              </a:buClr>
              <a:buSzPts val="1100"/>
              <a:buFont typeface="Arial"/>
              <a:buNone/>
            </a:pPr>
            <a:r>
              <a:rPr lang="en-US" sz="1600" dirty="0">
                <a:solidFill>
                  <a:srgbClr val="000000"/>
                </a:solidFill>
                <a:latin typeface="Arial" panose="020B0604020202020204" pitchFamily="34" charset="0"/>
                <a:cs typeface="Arial" panose="020B0604020202020204" pitchFamily="34" charset="0"/>
              </a:rPr>
              <a:t>Does the growth of AI stocks in the last 5 years suggest that investing in these companies is significantly more profitable than investing in most other companies based on the market indices?</a:t>
            </a:r>
            <a:endParaRPr sz="1600" dirty="0">
              <a:solidFill>
                <a:srgbClr val="000000"/>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latin typeface="Arial" panose="020B0604020202020204" pitchFamily="34" charset="0"/>
                <a:cs typeface="Arial" panose="020B0604020202020204" pitchFamily="34" charset="0"/>
              </a:rPr>
              <a:t>If-Then</a:t>
            </a:r>
            <a:endParaRPr sz="1600" b="1" u="sng" dirty="0">
              <a:solidFill>
                <a:srgbClr val="000000"/>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None/>
            </a:pPr>
            <a:r>
              <a:rPr lang="en-US" sz="1600" dirty="0">
                <a:solidFill>
                  <a:srgbClr val="000000"/>
                </a:solidFill>
                <a:latin typeface="Arial" panose="020B0604020202020204" pitchFamily="34" charset="0"/>
                <a:cs typeface="Arial" panose="020B0604020202020204" pitchFamily="34" charset="0"/>
              </a:rPr>
              <a:t>If I invest in the top AI companies, then I will see better profit compared to the market indices, because there is a significant difference in the growth of these stocks and the market indices.</a:t>
            </a:r>
            <a:endParaRPr sz="1600" dirty="0">
              <a:solidFill>
                <a:srgbClr val="000000"/>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None/>
            </a:pPr>
            <a:r>
              <a:rPr lang="en-US" sz="1600" b="1" u="sng" dirty="0">
                <a:solidFill>
                  <a:srgbClr val="000000"/>
                </a:solidFill>
                <a:latin typeface="Arial" panose="020B0604020202020204" pitchFamily="34" charset="0"/>
                <a:cs typeface="Arial" panose="020B0604020202020204" pitchFamily="34" charset="0"/>
              </a:rPr>
              <a:t>Null Hypothesis</a:t>
            </a:r>
            <a:endParaRPr sz="1600" b="1" u="sng" dirty="0">
              <a:solidFill>
                <a:schemeClr val="dk1"/>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Clr>
                <a:schemeClr val="dk1"/>
              </a:buClr>
              <a:buSzPts val="1100"/>
              <a:buFont typeface="Arial"/>
              <a:buNone/>
            </a:pPr>
            <a:r>
              <a:rPr lang="en-US" sz="1600" dirty="0">
                <a:solidFill>
                  <a:schemeClr val="dk1"/>
                </a:solidFill>
                <a:latin typeface="Arial" panose="020B0604020202020204" pitchFamily="34" charset="0"/>
                <a:cs typeface="Arial" panose="020B0604020202020204" pitchFamily="34" charset="0"/>
              </a:rPr>
              <a:t>There is no significant difference between the growth of AI stocks and the market indices, as determined by average daily return year over year from 2019-2024, as compared to the S&amp;P 500 or DOW.</a:t>
            </a:r>
            <a:endParaRPr sz="1600" dirty="0">
              <a:solidFill>
                <a:schemeClr val="dk1"/>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None/>
            </a:pPr>
            <a:r>
              <a:rPr lang="en-US" sz="1600" b="1" u="sng" dirty="0">
                <a:solidFill>
                  <a:schemeClr val="dk1"/>
                </a:solidFill>
                <a:latin typeface="Arial" panose="020B0604020202020204" pitchFamily="34" charset="0"/>
                <a:cs typeface="Arial" panose="020B0604020202020204" pitchFamily="34" charset="0"/>
              </a:rPr>
              <a:t>Alt Hypothesis</a:t>
            </a:r>
            <a:endParaRPr sz="1600" b="1" u="sng" dirty="0">
              <a:solidFill>
                <a:schemeClr val="dk1"/>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1200"/>
              </a:spcAft>
              <a:buClr>
                <a:schemeClr val="dk1"/>
              </a:buClr>
              <a:buSzPts val="1100"/>
              <a:buFont typeface="Arial"/>
              <a:buNone/>
            </a:pPr>
            <a:r>
              <a:rPr lang="en-US" sz="1600" dirty="0">
                <a:solidFill>
                  <a:schemeClr val="dk1"/>
                </a:solidFill>
                <a:latin typeface="Arial" panose="020B0604020202020204" pitchFamily="34" charset="0"/>
                <a:cs typeface="Arial" panose="020B0604020202020204" pitchFamily="34" charset="0"/>
              </a:rPr>
              <a:t>There is a significant difference between the growth of AI stocks and the market indices as determined by average daily return year over year from 2019-2024, as compared to S&amp;P 500 or DOW.</a:t>
            </a:r>
            <a:endParaRPr sz="1600" dirty="0">
              <a:solidFill>
                <a:srgbClr val="D1D2D3"/>
              </a:solidFill>
              <a:highlight>
                <a:srgbClr val="1A1D21"/>
              </a:highlight>
              <a:latin typeface="Arial" panose="020B0604020202020204" pitchFamily="34" charset="0"/>
              <a:ea typeface="Arial"/>
              <a:cs typeface="Arial" panose="020B0604020202020204" pitchFamily="34" charset="0"/>
              <a:sym typeface="Arial"/>
            </a:endParaRPr>
          </a:p>
        </p:txBody>
      </p:sp>
      <p:sp>
        <p:nvSpPr>
          <p:cNvPr id="108" name="Google Shape;108;g2e568130d3f_4_5"/>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dirty="0"/>
          </a:p>
        </p:txBody>
      </p:sp>
    </p:spTree>
    <p:extLst>
      <p:ext uri="{BB962C8B-B14F-4D97-AF65-F5344CB8AC3E}">
        <p14:creationId xmlns:p14="http://schemas.microsoft.com/office/powerpoint/2010/main" val="342198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e62b4b96fb_0_11"/>
          <p:cNvSpPr txBox="1">
            <a:spLocks noGrp="1"/>
          </p:cNvSpPr>
          <p:nvPr>
            <p:ph type="title"/>
          </p:nvPr>
        </p:nvSpPr>
        <p:spPr>
          <a:xfrm>
            <a:off x="989094" y="406327"/>
            <a:ext cx="10668000" cy="1524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000" b="1" dirty="0"/>
              <a:t>Data Description </a:t>
            </a:r>
            <a:endParaRPr sz="4000" b="1" dirty="0"/>
          </a:p>
        </p:txBody>
      </p:sp>
      <p:sp>
        <p:nvSpPr>
          <p:cNvPr id="114" name="Google Shape;114;g2e62b4b96fb_0_11"/>
          <p:cNvSpPr txBox="1">
            <a:spLocks noGrp="1"/>
          </p:cNvSpPr>
          <p:nvPr>
            <p:ph type="body" idx="1"/>
          </p:nvPr>
        </p:nvSpPr>
        <p:spPr>
          <a:xfrm>
            <a:off x="989106" y="1572768"/>
            <a:ext cx="10213800" cy="4783595"/>
          </a:xfrm>
          <a:prstGeom prst="rect">
            <a:avLst/>
          </a:prstGeom>
          <a:solidFill>
            <a:srgbClr val="F7DBB9"/>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latin typeface="Arial" panose="020B0604020202020204" pitchFamily="34" charset="0"/>
                <a:cs typeface="Arial" panose="020B0604020202020204" pitchFamily="34" charset="0"/>
              </a:rPr>
              <a:t>Data Obtained</a:t>
            </a:r>
            <a:endParaRPr sz="1600" b="1" u="sng" dirty="0">
              <a:solidFill>
                <a:srgbClr val="000000"/>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Clr>
                <a:schemeClr val="dk1"/>
              </a:buClr>
              <a:buSzPts val="1100"/>
              <a:buFont typeface="Arial"/>
              <a:buNone/>
            </a:pPr>
            <a:r>
              <a:rPr lang="en-US" sz="1600" dirty="0">
                <a:solidFill>
                  <a:srgbClr val="000000"/>
                </a:solidFill>
                <a:latin typeface="Arial" panose="020B0604020202020204" pitchFamily="34" charset="0"/>
                <a:cs typeface="Arial" panose="020B0604020202020204" pitchFamily="34" charset="0"/>
              </a:rPr>
              <a:t>List what data sets are used and where we got them from </a:t>
            </a:r>
            <a:endParaRPr sz="1600" dirty="0">
              <a:solidFill>
                <a:schemeClr val="dk1"/>
              </a:solidFill>
              <a:latin typeface="Arial" panose="020B0604020202020204" pitchFamily="34" charset="0"/>
              <a:cs typeface="Arial" panose="020B0604020202020204" pitchFamily="34" charset="0"/>
            </a:endParaRPr>
          </a:p>
          <a:p>
            <a:pPr marL="457200" lvl="0" indent="-330200" algn="l" rtl="0">
              <a:lnSpc>
                <a:spcPct val="115000"/>
              </a:lnSpc>
              <a:spcBef>
                <a:spcPts val="1200"/>
              </a:spcBef>
              <a:spcAft>
                <a:spcPts val="0"/>
              </a:spcAft>
              <a:buClr>
                <a:schemeClr val="dk1"/>
              </a:buClr>
              <a:buSzPts val="1600"/>
              <a:buChar char="•"/>
            </a:pPr>
            <a:r>
              <a:rPr lang="en-US" sz="1600" dirty="0">
                <a:solidFill>
                  <a:schemeClr val="dk1"/>
                </a:solidFill>
                <a:latin typeface="Arial" panose="020B0604020202020204" pitchFamily="34" charset="0"/>
                <a:cs typeface="Arial" panose="020B0604020202020204" pitchFamily="34" charset="0"/>
              </a:rPr>
              <a:t>Top 10 AI companies</a:t>
            </a:r>
            <a:r>
              <a:rPr lang="en-US" sz="1600" dirty="0">
                <a:solidFill>
                  <a:srgbClr val="3C78D8"/>
                </a:solidFill>
                <a:latin typeface="Arial" panose="020B0604020202020204" pitchFamily="34" charset="0"/>
                <a:cs typeface="Arial" panose="020B0604020202020204" pitchFamily="34" charset="0"/>
              </a:rPr>
              <a:t> </a:t>
            </a:r>
            <a:r>
              <a:rPr lang="en-US" sz="1600" u="sng" dirty="0">
                <a:solidFill>
                  <a:srgbClr val="3C78D8"/>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kaggle dataset </a:t>
            </a:r>
            <a:r>
              <a:rPr lang="en-US" sz="1600" dirty="0">
                <a:solidFill>
                  <a:schemeClr val="dk1"/>
                </a:solidFill>
                <a:latin typeface="Arial" panose="020B0604020202020204" pitchFamily="34" charset="0"/>
                <a:cs typeface="Arial" panose="020B0604020202020204" pitchFamily="34" charset="0"/>
              </a:rPr>
              <a:t>1990 through present as selected by Forbes</a:t>
            </a:r>
            <a:endParaRPr sz="1600" dirty="0">
              <a:solidFill>
                <a:schemeClr val="dk1"/>
              </a:solidFill>
              <a:latin typeface="Arial" panose="020B0604020202020204" pitchFamily="34" charset="0"/>
              <a:cs typeface="Arial" panose="020B0604020202020204" pitchFamily="34" charset="0"/>
            </a:endParaRPr>
          </a:p>
          <a:p>
            <a:pPr marL="457200" lvl="0" indent="-330200" algn="l" rtl="0">
              <a:lnSpc>
                <a:spcPct val="115000"/>
              </a:lnSpc>
              <a:spcBef>
                <a:spcPts val="0"/>
              </a:spcBef>
              <a:spcAft>
                <a:spcPts val="0"/>
              </a:spcAft>
              <a:buClr>
                <a:schemeClr val="dk1"/>
              </a:buClr>
              <a:buSzPts val="1600"/>
              <a:buChar char="•"/>
            </a:pPr>
            <a:r>
              <a:rPr lang="en-US" sz="1600" dirty="0">
                <a:solidFill>
                  <a:schemeClr val="dk1"/>
                </a:solidFill>
                <a:latin typeface="Arial" panose="020B0604020202020204" pitchFamily="34" charset="0"/>
                <a:cs typeface="Arial" panose="020B0604020202020204" pitchFamily="34" charset="0"/>
              </a:rPr>
              <a:t>S&amp;P 500 and Dow Jones index ETF funds gathered through </a:t>
            </a:r>
            <a:r>
              <a:rPr lang="en-US" sz="1600" u="sng" dirty="0">
                <a:solidFill>
                  <a:srgbClr val="3C78D8"/>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alphavantage.co</a:t>
            </a:r>
            <a:r>
              <a:rPr lang="en-US" sz="1600" dirty="0">
                <a:solidFill>
                  <a:schemeClr val="dk1"/>
                </a:solidFill>
                <a:latin typeface="Arial" panose="020B0604020202020204" pitchFamily="34" charset="0"/>
                <a:cs typeface="Arial" panose="020B0604020202020204" pitchFamily="34" charset="0"/>
              </a:rPr>
              <a:t> API</a:t>
            </a:r>
            <a:endParaRPr sz="1600" dirty="0">
              <a:solidFill>
                <a:schemeClr val="dk1"/>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latin typeface="Arial" panose="020B0604020202020204" pitchFamily="34" charset="0"/>
                <a:cs typeface="Arial" panose="020B0604020202020204" pitchFamily="34" charset="0"/>
              </a:rPr>
              <a:t>Data Details</a:t>
            </a:r>
            <a:endParaRPr sz="1600" b="1" u="sng" dirty="0">
              <a:solidFill>
                <a:srgbClr val="000000"/>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None/>
            </a:pPr>
            <a:r>
              <a:rPr lang="en-US" sz="1600" dirty="0">
                <a:solidFill>
                  <a:srgbClr val="000000"/>
                </a:solidFill>
                <a:latin typeface="Arial" panose="020B0604020202020204" pitchFamily="34" charset="0"/>
                <a:cs typeface="Arial" panose="020B0604020202020204" pitchFamily="34" charset="0"/>
              </a:rPr>
              <a:t>Datasets contained columns: Symbol, date, open, high, low, close, volume, adjusted</a:t>
            </a:r>
            <a:endParaRPr sz="1600" dirty="0">
              <a:solidFill>
                <a:srgbClr val="000000"/>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None/>
            </a:pPr>
            <a:r>
              <a:rPr lang="en-US" sz="1600" b="1" u="sng" dirty="0">
                <a:solidFill>
                  <a:srgbClr val="000000"/>
                </a:solidFill>
                <a:latin typeface="Arial" panose="020B0604020202020204" pitchFamily="34" charset="0"/>
                <a:cs typeface="Arial" panose="020B0604020202020204" pitchFamily="34" charset="0"/>
              </a:rPr>
              <a:t>Derived Variables</a:t>
            </a:r>
            <a:endParaRPr sz="1600" b="1" u="sng" dirty="0">
              <a:solidFill>
                <a:srgbClr val="000000"/>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None/>
            </a:pPr>
            <a:r>
              <a:rPr lang="en-US" sz="1600" dirty="0">
                <a:solidFill>
                  <a:srgbClr val="000000"/>
                </a:solidFill>
                <a:latin typeface="Arial" panose="020B0604020202020204" pitchFamily="34" charset="0"/>
                <a:cs typeface="Arial" panose="020B0604020202020204" pitchFamily="34" charset="0"/>
              </a:rPr>
              <a:t>Cleaning done on columns to align datasets, data types correction, and filtered for last 5 years</a:t>
            </a:r>
            <a:endParaRPr sz="1600" dirty="0">
              <a:solidFill>
                <a:srgbClr val="000000"/>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None/>
            </a:pPr>
            <a:r>
              <a:rPr lang="en-US" sz="1600" dirty="0">
                <a:solidFill>
                  <a:srgbClr val="000000"/>
                </a:solidFill>
                <a:latin typeface="Arial" panose="020B0604020202020204" pitchFamily="34" charset="0"/>
                <a:cs typeface="Arial" panose="020B0604020202020204" pitchFamily="34" charset="0"/>
              </a:rPr>
              <a:t>Daily returns and cumulative returns generated as decimal</a:t>
            </a:r>
            <a:endParaRPr sz="1600" dirty="0">
              <a:solidFill>
                <a:srgbClr val="000000"/>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None/>
            </a:pPr>
            <a:r>
              <a:rPr lang="en-US" sz="1600" dirty="0">
                <a:solidFill>
                  <a:srgbClr val="000000"/>
                </a:solidFill>
                <a:latin typeface="Arial" panose="020B0604020202020204" pitchFamily="34" charset="0"/>
                <a:cs typeface="Arial" panose="020B0604020202020204" pitchFamily="34" charset="0"/>
              </a:rPr>
              <a:t>Volatility calculated as standard deviation of returns</a:t>
            </a:r>
            <a:endParaRPr sz="1600" dirty="0">
              <a:solidFill>
                <a:srgbClr val="000000"/>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None/>
            </a:pPr>
            <a:r>
              <a:rPr lang="en-US" sz="1600" dirty="0">
                <a:solidFill>
                  <a:srgbClr val="000000"/>
                </a:solidFill>
                <a:latin typeface="Arial" panose="020B0604020202020204" pitchFamily="34" charset="0"/>
                <a:cs typeface="Arial" panose="020B0604020202020204" pitchFamily="34" charset="0"/>
              </a:rPr>
              <a:t>Data grouped by stock symbol and year</a:t>
            </a:r>
            <a:endParaRPr sz="1600" dirty="0">
              <a:solidFill>
                <a:srgbClr val="000000"/>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1200"/>
              </a:spcAft>
              <a:buClr>
                <a:schemeClr val="dk1"/>
              </a:buClr>
              <a:buSzPts val="1100"/>
              <a:buFont typeface="Arial"/>
              <a:buNone/>
            </a:pPr>
            <a:endParaRPr sz="1600" dirty="0">
              <a:solidFill>
                <a:srgbClr val="D1D2D3"/>
              </a:solidFill>
              <a:highlight>
                <a:srgbClr val="1A1D21"/>
              </a:highlight>
              <a:latin typeface="Arial"/>
              <a:ea typeface="Arial"/>
              <a:cs typeface="Arial"/>
              <a:sym typeface="Arial"/>
            </a:endParaRPr>
          </a:p>
        </p:txBody>
      </p:sp>
      <p:sp>
        <p:nvSpPr>
          <p:cNvPr id="115" name="Google Shape;115;g2e62b4b96fb_0_11"/>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e5b37fad8a_2_1"/>
          <p:cNvSpPr txBox="1">
            <a:spLocks noGrp="1"/>
          </p:cNvSpPr>
          <p:nvPr>
            <p:ph type="title"/>
          </p:nvPr>
        </p:nvSpPr>
        <p:spPr>
          <a:xfrm>
            <a:off x="886968" y="468400"/>
            <a:ext cx="10867982"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dirty="0"/>
              <a:t>Stock Performance Analysis </a:t>
            </a:r>
            <a:endParaRPr dirty="0"/>
          </a:p>
        </p:txBody>
      </p:sp>
      <p:sp>
        <p:nvSpPr>
          <p:cNvPr id="121" name="Google Shape;121;g2e5b37fad8a_2_1"/>
          <p:cNvSpPr txBox="1">
            <a:spLocks noGrp="1"/>
          </p:cNvSpPr>
          <p:nvPr>
            <p:ph type="body" idx="1"/>
          </p:nvPr>
        </p:nvSpPr>
        <p:spPr>
          <a:xfrm>
            <a:off x="886968" y="1151200"/>
            <a:ext cx="10798982" cy="5139872"/>
          </a:xfrm>
          <a:prstGeom prst="rect">
            <a:avLst/>
          </a:prstGeom>
          <a:solidFill>
            <a:srgbClr val="F7DBB9"/>
          </a:solid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dirty="0">
                <a:solidFill>
                  <a:schemeClr val="dk1"/>
                </a:solidFill>
                <a:latin typeface="Arial" panose="020B0604020202020204" pitchFamily="34" charset="0"/>
                <a:cs typeface="Arial" panose="020B0604020202020204" pitchFamily="34" charset="0"/>
              </a:rPr>
              <a:t>Analyzing stock performance involves multiple factors. In this project, we used a simplified approach based on parameters such as average stock prices, daily and cumulative returns, and volatility.</a:t>
            </a:r>
            <a:endParaRPr sz="1800" dirty="0">
              <a:solidFill>
                <a:schemeClr val="dk1"/>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latin typeface="Arial" panose="020B0604020202020204" pitchFamily="34" charset="0"/>
                <a:cs typeface="Arial" panose="020B0604020202020204" pitchFamily="34" charset="0"/>
              </a:rPr>
              <a:t>Basics:</a:t>
            </a:r>
            <a:endParaRPr sz="1800" b="1" dirty="0">
              <a:solidFill>
                <a:schemeClr val="dk1"/>
              </a:solidFill>
              <a:latin typeface="Arial" panose="020B0604020202020204" pitchFamily="34" charset="0"/>
              <a:cs typeface="Arial" panose="020B0604020202020204" pitchFamily="34" charset="0"/>
            </a:endParaRPr>
          </a:p>
          <a:p>
            <a:pPr marL="457200" lvl="0" indent="-355600" algn="l" rtl="0">
              <a:lnSpc>
                <a:spcPct val="115000"/>
              </a:lnSpc>
              <a:spcBef>
                <a:spcPts val="1200"/>
              </a:spcBef>
              <a:spcAft>
                <a:spcPts val="0"/>
              </a:spcAft>
              <a:buClr>
                <a:schemeClr val="dk1"/>
              </a:buClr>
              <a:buSzPts val="2000"/>
              <a:buChar char="●"/>
            </a:pPr>
            <a:r>
              <a:rPr lang="en-US" sz="1800" b="1" dirty="0">
                <a:solidFill>
                  <a:schemeClr val="dk1"/>
                </a:solidFill>
                <a:latin typeface="Arial" panose="020B0604020202020204" pitchFamily="34" charset="0"/>
                <a:cs typeface="Arial" panose="020B0604020202020204" pitchFamily="34" charset="0"/>
              </a:rPr>
              <a:t>Daily and Cumulative Returns</a:t>
            </a:r>
            <a:r>
              <a:rPr lang="en-US" sz="1800" dirty="0">
                <a:solidFill>
                  <a:schemeClr val="dk1"/>
                </a:solidFill>
                <a:latin typeface="Arial" panose="020B0604020202020204" pitchFamily="34" charset="0"/>
                <a:cs typeface="Arial" panose="020B0604020202020204" pitchFamily="34" charset="0"/>
              </a:rPr>
              <a:t>: Indicators of a stock's performance over specific periods.</a:t>
            </a:r>
            <a:endParaRPr sz="1800" dirty="0">
              <a:solidFill>
                <a:schemeClr val="dk1"/>
              </a:solidFill>
              <a:latin typeface="Arial" panose="020B0604020202020204" pitchFamily="34" charset="0"/>
              <a:cs typeface="Arial" panose="020B0604020202020204" pitchFamily="34" charset="0"/>
            </a:endParaRPr>
          </a:p>
          <a:p>
            <a:pPr marL="457200" lvl="0" indent="-355600" algn="l" rtl="0">
              <a:lnSpc>
                <a:spcPct val="115000"/>
              </a:lnSpc>
              <a:spcBef>
                <a:spcPts val="0"/>
              </a:spcBef>
              <a:spcAft>
                <a:spcPts val="0"/>
              </a:spcAft>
              <a:buClr>
                <a:schemeClr val="dk1"/>
              </a:buClr>
              <a:buSzPts val="2000"/>
              <a:buChar char="●"/>
            </a:pPr>
            <a:r>
              <a:rPr lang="en-US" sz="1800" b="1" dirty="0">
                <a:solidFill>
                  <a:schemeClr val="dk1"/>
                </a:solidFill>
                <a:latin typeface="Arial" panose="020B0604020202020204" pitchFamily="34" charset="0"/>
                <a:cs typeface="Arial" panose="020B0604020202020204" pitchFamily="34" charset="0"/>
              </a:rPr>
              <a:t>Volatility (Standard Deviation)</a:t>
            </a:r>
            <a:r>
              <a:rPr lang="en-US" sz="1800" dirty="0">
                <a:solidFill>
                  <a:schemeClr val="dk1"/>
                </a:solidFill>
                <a:latin typeface="Arial" panose="020B0604020202020204" pitchFamily="34" charset="0"/>
                <a:cs typeface="Arial" panose="020B0604020202020204" pitchFamily="34" charset="0"/>
              </a:rPr>
              <a:t>: Measures stock risk. Higher deviation indicates higher risk.</a:t>
            </a:r>
            <a:endParaRPr sz="1800" dirty="0">
              <a:solidFill>
                <a:schemeClr val="dk1"/>
              </a:solidFill>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latin typeface="Arial" panose="020B0604020202020204" pitchFamily="34" charset="0"/>
                <a:cs typeface="Arial" panose="020B0604020202020204" pitchFamily="34" charset="0"/>
              </a:rPr>
              <a:t>Risk Levels Based on Standard Deviation (STD):</a:t>
            </a:r>
            <a:endParaRPr sz="1800" b="1" dirty="0">
              <a:solidFill>
                <a:schemeClr val="dk1"/>
              </a:solidFill>
              <a:latin typeface="Arial" panose="020B0604020202020204" pitchFamily="34" charset="0"/>
              <a:cs typeface="Arial" panose="020B0604020202020204" pitchFamily="34" charset="0"/>
            </a:endParaRPr>
          </a:p>
          <a:p>
            <a:pPr marL="457200" lvl="0" indent="-355600" algn="l" rtl="0">
              <a:lnSpc>
                <a:spcPct val="115000"/>
              </a:lnSpc>
              <a:spcBef>
                <a:spcPts val="1200"/>
              </a:spcBef>
              <a:spcAft>
                <a:spcPts val="0"/>
              </a:spcAft>
              <a:buClr>
                <a:schemeClr val="dk1"/>
              </a:buClr>
              <a:buSzPts val="2000"/>
              <a:buFont typeface="Avenir"/>
              <a:buChar char="●"/>
            </a:pPr>
            <a:r>
              <a:rPr lang="en-US" sz="1800" dirty="0">
                <a:solidFill>
                  <a:schemeClr val="dk1"/>
                </a:solidFill>
                <a:latin typeface="Arial" panose="020B0604020202020204" pitchFamily="34" charset="0"/>
                <a:cs typeface="Arial" panose="020B0604020202020204" pitchFamily="34" charset="0"/>
              </a:rPr>
              <a:t>Low risk: &lt; 10% STD</a:t>
            </a:r>
            <a:endParaRPr sz="1800" dirty="0">
              <a:solidFill>
                <a:schemeClr val="dk1"/>
              </a:solidFill>
              <a:latin typeface="Arial" panose="020B0604020202020204" pitchFamily="34" charset="0"/>
              <a:cs typeface="Arial" panose="020B0604020202020204" pitchFamily="34" charset="0"/>
            </a:endParaRPr>
          </a:p>
          <a:p>
            <a:pPr marL="457200" lvl="0" indent="-355600" algn="l" rtl="0">
              <a:lnSpc>
                <a:spcPct val="115000"/>
              </a:lnSpc>
              <a:spcBef>
                <a:spcPts val="0"/>
              </a:spcBef>
              <a:spcAft>
                <a:spcPts val="0"/>
              </a:spcAft>
              <a:buClr>
                <a:schemeClr val="dk1"/>
              </a:buClr>
              <a:buSzPts val="2000"/>
              <a:buFont typeface="Avenir"/>
              <a:buChar char="●"/>
            </a:pPr>
            <a:r>
              <a:rPr lang="en-US" sz="1800" dirty="0">
                <a:solidFill>
                  <a:schemeClr val="dk1"/>
                </a:solidFill>
                <a:latin typeface="Arial" panose="020B0604020202020204" pitchFamily="34" charset="0"/>
                <a:cs typeface="Arial" panose="020B0604020202020204" pitchFamily="34" charset="0"/>
              </a:rPr>
              <a:t>Medium risk: 10% ≤ STD &lt; 20%</a:t>
            </a:r>
            <a:endParaRPr sz="1800" dirty="0">
              <a:solidFill>
                <a:schemeClr val="dk1"/>
              </a:solidFill>
              <a:latin typeface="Arial" panose="020B0604020202020204" pitchFamily="34" charset="0"/>
              <a:cs typeface="Arial" panose="020B0604020202020204" pitchFamily="34" charset="0"/>
            </a:endParaRPr>
          </a:p>
          <a:p>
            <a:pPr marL="457200" lvl="0" indent="-355600" algn="l" rtl="0">
              <a:lnSpc>
                <a:spcPct val="115000"/>
              </a:lnSpc>
              <a:spcBef>
                <a:spcPts val="0"/>
              </a:spcBef>
              <a:spcAft>
                <a:spcPts val="0"/>
              </a:spcAft>
              <a:buClr>
                <a:schemeClr val="dk1"/>
              </a:buClr>
              <a:buSzPts val="2000"/>
              <a:buFont typeface="Avenir"/>
              <a:buChar char="●"/>
            </a:pPr>
            <a:r>
              <a:rPr lang="en-US" sz="1800" dirty="0">
                <a:solidFill>
                  <a:schemeClr val="dk1"/>
                </a:solidFill>
                <a:latin typeface="Arial" panose="020B0604020202020204" pitchFamily="34" charset="0"/>
                <a:cs typeface="Arial" panose="020B0604020202020204" pitchFamily="34" charset="0"/>
              </a:rPr>
              <a:t>High risk: ≥ 20% STD</a:t>
            </a:r>
            <a:endParaRPr sz="1800" dirty="0">
              <a:solidFill>
                <a:schemeClr val="dk1"/>
              </a:solidFill>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n-US" sz="1800" dirty="0">
                <a:solidFill>
                  <a:schemeClr val="dk1"/>
                </a:solidFill>
                <a:latin typeface="Arial" panose="020B0604020202020204" pitchFamily="34" charset="0"/>
                <a:cs typeface="Arial" panose="020B0604020202020204" pitchFamily="34" charset="0"/>
              </a:rPr>
              <a:t>Now, let's move on to the graphs that illustrate these concepts in the context of our analysis.</a:t>
            </a:r>
            <a:endParaRPr sz="1800" dirty="0">
              <a:solidFill>
                <a:schemeClr val="dk1"/>
              </a:solidFill>
              <a:latin typeface="Arial" panose="020B0604020202020204" pitchFamily="34" charset="0"/>
              <a:cs typeface="Arial" panose="020B0604020202020204" pitchFamily="34" charset="0"/>
            </a:endParaRPr>
          </a:p>
          <a:p>
            <a:pPr marL="228600" lvl="0" indent="0" algn="l" rtl="0">
              <a:lnSpc>
                <a:spcPct val="125000"/>
              </a:lnSpc>
              <a:spcBef>
                <a:spcPts val="1000"/>
              </a:spcBef>
              <a:spcAft>
                <a:spcPts val="0"/>
              </a:spcAft>
              <a:buNone/>
            </a:pPr>
            <a:endParaRPr dirty="0"/>
          </a:p>
        </p:txBody>
      </p:sp>
      <p:sp>
        <p:nvSpPr>
          <p:cNvPr id="122" name="Google Shape;122;g2e5b37fad8a_2_1"/>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23" name="Google Shape;123;g2e5b37fad8a_2_1"/>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e5b37fad8a_2_9"/>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29" name="Google Shape;129;g2e5b37fad8a_2_9"/>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p:txBody>
      </p:sp>
      <p:sp>
        <p:nvSpPr>
          <p:cNvPr id="130" name="Google Shape;130;g2e5b37fad8a_2_9"/>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31" name="Google Shape;131;g2e5b37fad8a_2_9"/>
          <p:cNvSpPr txBox="1"/>
          <p:nvPr/>
        </p:nvSpPr>
        <p:spPr>
          <a:xfrm>
            <a:off x="73400" y="45100"/>
            <a:ext cx="831850" cy="67320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2000" dirty="0">
              <a:solidFill>
                <a:schemeClr val="dk1"/>
              </a:solidFill>
              <a:latin typeface="Avenir"/>
              <a:ea typeface="Avenir"/>
              <a:cs typeface="Avenir"/>
              <a:sym typeface="Avenir"/>
            </a:endParaRPr>
          </a:p>
        </p:txBody>
      </p:sp>
      <p:pic>
        <p:nvPicPr>
          <p:cNvPr id="132" name="Google Shape;132;g2e5b37fad8a_2_9"/>
          <p:cNvPicPr preferRelativeResize="0"/>
          <p:nvPr/>
        </p:nvPicPr>
        <p:blipFill>
          <a:blip r:embed="rId3">
            <a:alphaModFix/>
          </a:blip>
          <a:stretch>
            <a:fillRect/>
          </a:stretch>
        </p:blipFill>
        <p:spPr>
          <a:xfrm>
            <a:off x="436950" y="119063"/>
            <a:ext cx="11555825" cy="6619875"/>
          </a:xfrm>
          <a:prstGeom prst="rect">
            <a:avLst/>
          </a:prstGeom>
          <a:noFill/>
          <a:ln>
            <a:noFill/>
          </a:ln>
        </p:spPr>
      </p:pic>
      <p:sp>
        <p:nvSpPr>
          <p:cNvPr id="133" name="Google Shape;133;g2e5b37fad8a_2_9"/>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Tree>
    <p:extLst>
      <p:ext uri="{BB962C8B-B14F-4D97-AF65-F5344CB8AC3E}">
        <p14:creationId xmlns:p14="http://schemas.microsoft.com/office/powerpoint/2010/main" val="188398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e66350fd99_24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39" name="Google Shape;139;g2e66350fd99_24_0"/>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p:txBody>
      </p:sp>
      <p:sp>
        <p:nvSpPr>
          <p:cNvPr id="140" name="Google Shape;140;g2e66350fd99_24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43" name="Google Shape;143;g2e66350fd99_24_0"/>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pic>
        <p:nvPicPr>
          <p:cNvPr id="3" name="Picture 2">
            <a:extLst>
              <a:ext uri="{FF2B5EF4-FFF2-40B4-BE49-F238E27FC236}">
                <a16:creationId xmlns:a16="http://schemas.microsoft.com/office/drawing/2014/main" id="{EA5488C5-EDFF-422A-D2F9-742F1677C586}"/>
              </a:ext>
            </a:extLst>
          </p:cNvPr>
          <p:cNvPicPr>
            <a:picLocks noChangeAspect="1"/>
          </p:cNvPicPr>
          <p:nvPr/>
        </p:nvPicPr>
        <p:blipFill>
          <a:blip r:embed="rId3"/>
          <a:stretch>
            <a:fillRect/>
          </a:stretch>
        </p:blipFill>
        <p:spPr>
          <a:xfrm>
            <a:off x="460999" y="246888"/>
            <a:ext cx="11611401" cy="6497076"/>
          </a:xfrm>
          <a:prstGeom prst="rect">
            <a:avLst/>
          </a:prstGeom>
        </p:spPr>
      </p:pic>
    </p:spTree>
    <p:extLst>
      <p:ext uri="{BB962C8B-B14F-4D97-AF65-F5344CB8AC3E}">
        <p14:creationId xmlns:p14="http://schemas.microsoft.com/office/powerpoint/2010/main" val="201841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e66350fd99_24_9"/>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95" name="Google Shape;295;g2e66350fd99_24_9"/>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p:txBody>
      </p:sp>
      <p:sp>
        <p:nvSpPr>
          <p:cNvPr id="296" name="Google Shape;296;g2e66350fd99_24_9"/>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98" name="Google Shape;298;g2e66350fd99_24_9"/>
          <p:cNvSpPr txBox="1">
            <a:spLocks noGrp="1"/>
          </p:cNvSpPr>
          <p:nvPr>
            <p:ph type="sldNum" idx="12"/>
          </p:nvPr>
        </p:nvSpPr>
        <p:spPr>
          <a:xfrm>
            <a:off x="119600" y="6356375"/>
            <a:ext cx="402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dirty="0"/>
          </a:p>
        </p:txBody>
      </p:sp>
      <p:pic>
        <p:nvPicPr>
          <p:cNvPr id="299" name="Google Shape;299;g2e66350fd99_24_9"/>
          <p:cNvPicPr preferRelativeResize="0"/>
          <p:nvPr/>
        </p:nvPicPr>
        <p:blipFill>
          <a:blip r:embed="rId3">
            <a:alphaModFix/>
          </a:blip>
          <a:stretch>
            <a:fillRect/>
          </a:stretch>
        </p:blipFill>
        <p:spPr>
          <a:xfrm>
            <a:off x="602418" y="468400"/>
            <a:ext cx="11152632" cy="571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73b4d55cb1_2_12"/>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49" name="Google Shape;149;g273b4d55cb1_2_12"/>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p:txBody>
      </p:sp>
      <p:sp>
        <p:nvSpPr>
          <p:cNvPr id="150" name="Google Shape;150;g273b4d55cb1_2_12"/>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dirty="0"/>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152" name="Google Shape;152;g273b4d55cb1_2_12"/>
          <p:cNvPicPr preferRelativeResize="0"/>
          <p:nvPr/>
        </p:nvPicPr>
        <p:blipFill>
          <a:blip r:embed="rId3">
            <a:alphaModFix/>
          </a:blip>
          <a:stretch>
            <a:fillRect/>
          </a:stretch>
        </p:blipFill>
        <p:spPr>
          <a:xfrm>
            <a:off x="436950" y="63000"/>
            <a:ext cx="10996450" cy="6570713"/>
          </a:xfrm>
          <a:prstGeom prst="rect">
            <a:avLst/>
          </a:prstGeom>
          <a:noFill/>
          <a:ln>
            <a:noFill/>
          </a:ln>
        </p:spPr>
      </p:pic>
      <p:sp>
        <p:nvSpPr>
          <p:cNvPr id="155" name="Google Shape;155;g273b4d55cb1_2_12"/>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dirty="0"/>
          </a:p>
        </p:txBody>
      </p:sp>
    </p:spTree>
    <p:extLst>
      <p:ext uri="{BB962C8B-B14F-4D97-AF65-F5344CB8AC3E}">
        <p14:creationId xmlns:p14="http://schemas.microsoft.com/office/powerpoint/2010/main" val="2456248111"/>
      </p:ext>
    </p:extLst>
  </p:cSld>
  <p:clrMapOvr>
    <a:masterClrMapping/>
  </p:clrMapOvr>
</p:sld>
</file>

<file path=ppt/theme/theme1.xml><?xml version="1.0" encoding="utf-8"?>
<a:theme xmlns:a="http://schemas.openxmlformats.org/drawingml/2006/main" name="PebbleVTI">
  <a:themeElements>
    <a:clrScheme name="Blush 3">
      <a:dk1>
        <a:srgbClr val="000000"/>
      </a:dk1>
      <a:lt1>
        <a:srgbClr val="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1863</Words>
  <Application>Microsoft Office PowerPoint</Application>
  <PresentationFormat>Widescreen</PresentationFormat>
  <Paragraphs>185</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Avenir</vt:lpstr>
      <vt:lpstr>Segoe UI</vt:lpstr>
      <vt:lpstr>PebbleVTI</vt:lpstr>
      <vt:lpstr>Tech Giants Face-Off:   AI Companies vs.  S&amp;P 500 and Dow Jones</vt:lpstr>
      <vt:lpstr>Objective</vt:lpstr>
      <vt:lpstr>Hypothesis: Question, Null, &amp; Alt </vt:lpstr>
      <vt:lpstr>Data Description </vt:lpstr>
      <vt:lpstr>Stock Performance Analysis </vt:lpstr>
      <vt:lpstr>PowerPoint Presentation</vt:lpstr>
      <vt:lpstr>PowerPoint Presentation</vt:lpstr>
      <vt:lpstr>PowerPoint Presentation</vt:lpstr>
      <vt:lpstr>PowerPoint Presentation</vt:lpstr>
      <vt:lpstr>PowerPoint Presentation</vt:lpstr>
      <vt:lpstr>Graph analysis</vt:lpstr>
      <vt:lpstr>PowerPoint Presentation</vt:lpstr>
      <vt:lpstr>PowerPoint Presentation</vt:lpstr>
      <vt:lpstr>PowerPoint Presentation</vt:lpstr>
      <vt:lpstr>PowerPoint Presentation</vt:lpstr>
      <vt:lpstr>Statistical Test #1: Repeated Measures Anova </vt:lpstr>
      <vt:lpstr>Statistical Test #2: Post-hoc Pairwise T-Tests</vt:lpstr>
      <vt:lpstr>PowerPoint Presentation</vt:lpstr>
      <vt:lpstr>PowerPoint Presentation</vt:lpstr>
      <vt:lpstr>PowerPoint Presentation</vt:lpstr>
      <vt:lpstr>Conclusion</vt:lpstr>
      <vt:lpstr>Data Limitations </vt:lpstr>
      <vt:lpstr>Q&amp;A</vt:lpstr>
      <vt:lpstr>Thank you, all for listening and a special thank you to our team, for the great collaboration!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Sabrina Linden</dc:creator>
  <cp:lastModifiedBy>Sabrina Linden</cp:lastModifiedBy>
  <cp:revision>1</cp:revision>
  <dcterms:created xsi:type="dcterms:W3CDTF">2024-06-06T17:33:11Z</dcterms:created>
  <dcterms:modified xsi:type="dcterms:W3CDTF">2024-07-11T20:17:50Z</dcterms:modified>
</cp:coreProperties>
</file>