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CCFF33"/>
    <a:srgbClr val="66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1" autoAdjust="0"/>
    <p:restoredTop sz="94641" autoAdjust="0"/>
  </p:normalViewPr>
  <p:slideViewPr>
    <p:cSldViewPr>
      <p:cViewPr varScale="1">
        <p:scale>
          <a:sx n="62" d="100"/>
          <a:sy n="62" d="100"/>
        </p:scale>
        <p:origin x="140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32" y="9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B90D0F-7EFA-40C6-A938-3FEAA0D53E6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ECFF5B-B893-46F3-9451-52ACADED5027}" type="pres">
      <dgm:prSet presAssocID="{4BB90D0F-7EFA-40C6-A938-3FEAA0D53E6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</dgm:ptLst>
  <dgm:cxnLst>
    <dgm:cxn modelId="{7FF8FA11-EEA1-493B-B786-2CE152F718A2}" type="presOf" srcId="{4BB90D0F-7EFA-40C6-A938-3FEAA0D53E69}" destId="{A3ECFF5B-B893-46F3-9451-52ACADED5027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B90D0F-7EFA-40C6-A938-3FEAA0D53E69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B0541E-9C61-4DB5-B68A-0482AE8E98B7}">
      <dgm:prSet/>
      <dgm:spPr/>
      <dgm:t>
        <a:bodyPr/>
        <a:lstStyle/>
        <a:p>
          <a:pPr rtl="0"/>
          <a:r>
            <a:rPr lang="en-US" baseline="0" dirty="0"/>
            <a:t>Thank you </a:t>
          </a:r>
        </a:p>
      </dgm:t>
    </dgm:pt>
    <dgm:pt modelId="{90A204F0-39A9-4329-B27D-36F5AF04AFB9}" type="parTrans" cxnId="{A004E128-A06A-4E50-A5B2-7882C4002525}">
      <dgm:prSet/>
      <dgm:spPr/>
      <dgm:t>
        <a:bodyPr/>
        <a:lstStyle/>
        <a:p>
          <a:endParaRPr lang="en-US"/>
        </a:p>
      </dgm:t>
    </dgm:pt>
    <dgm:pt modelId="{E771F05B-CA34-448E-A698-C28E6DB21538}" type="sibTrans" cxnId="{A004E128-A06A-4E50-A5B2-7882C4002525}">
      <dgm:prSet/>
      <dgm:spPr/>
      <dgm:t>
        <a:bodyPr/>
        <a:lstStyle/>
        <a:p>
          <a:endParaRPr lang="en-US"/>
        </a:p>
      </dgm:t>
    </dgm:pt>
    <dgm:pt modelId="{A3ECFF5B-B893-46F3-9451-52ACADED5027}" type="pres">
      <dgm:prSet presAssocID="{4BB90D0F-7EFA-40C6-A938-3FEAA0D53E69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3F90B32-6E69-4A17-9FA4-A0EC4CB2FAB1}" type="pres">
      <dgm:prSet presAssocID="{3DB0541E-9C61-4DB5-B68A-0482AE8E98B7}" presName="circle1" presStyleLbl="node1" presStyleIdx="0" presStyleCnt="1"/>
      <dgm:spPr/>
    </dgm:pt>
    <dgm:pt modelId="{74DBDE6C-BA6F-4BF8-960C-500E7565878E}" type="pres">
      <dgm:prSet presAssocID="{3DB0541E-9C61-4DB5-B68A-0482AE8E98B7}" presName="space" presStyleCnt="0"/>
      <dgm:spPr/>
    </dgm:pt>
    <dgm:pt modelId="{7604A3ED-F100-44D9-99B3-A1E35C1EF9A8}" type="pres">
      <dgm:prSet presAssocID="{3DB0541E-9C61-4DB5-B68A-0482AE8E98B7}" presName="rect1" presStyleLbl="alignAcc1" presStyleIdx="0" presStyleCnt="1" custLinFactNeighborY="8333"/>
      <dgm:spPr/>
    </dgm:pt>
    <dgm:pt modelId="{B56F394E-C029-4C2C-B9B4-E3ACB2938E1E}" type="pres">
      <dgm:prSet presAssocID="{3DB0541E-9C61-4DB5-B68A-0482AE8E98B7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FF8FA11-EEA1-493B-B786-2CE152F718A2}" type="presOf" srcId="{4BB90D0F-7EFA-40C6-A938-3FEAA0D53E69}" destId="{A3ECFF5B-B893-46F3-9451-52ACADED5027}" srcOrd="0" destOrd="0" presId="urn:microsoft.com/office/officeart/2005/8/layout/target3"/>
    <dgm:cxn modelId="{A004E128-A06A-4E50-A5B2-7882C4002525}" srcId="{4BB90D0F-7EFA-40C6-A938-3FEAA0D53E69}" destId="{3DB0541E-9C61-4DB5-B68A-0482AE8E98B7}" srcOrd="0" destOrd="0" parTransId="{90A204F0-39A9-4329-B27D-36F5AF04AFB9}" sibTransId="{E771F05B-CA34-448E-A698-C28E6DB21538}"/>
    <dgm:cxn modelId="{26D9BABE-85DE-499A-B05A-1F6F5989C56F}" type="presOf" srcId="{3DB0541E-9C61-4DB5-B68A-0482AE8E98B7}" destId="{B56F394E-C029-4C2C-B9B4-E3ACB2938E1E}" srcOrd="1" destOrd="0" presId="urn:microsoft.com/office/officeart/2005/8/layout/target3"/>
    <dgm:cxn modelId="{BFD40FD6-AA2A-482B-8E8A-64C413BB6F13}" type="presOf" srcId="{3DB0541E-9C61-4DB5-B68A-0482AE8E98B7}" destId="{7604A3ED-F100-44D9-99B3-A1E35C1EF9A8}" srcOrd="0" destOrd="0" presId="urn:microsoft.com/office/officeart/2005/8/layout/target3"/>
    <dgm:cxn modelId="{825E9D3C-320F-4B1A-BD5C-7557B1F8B8B4}" type="presParOf" srcId="{A3ECFF5B-B893-46F3-9451-52ACADED5027}" destId="{93F90B32-6E69-4A17-9FA4-A0EC4CB2FAB1}" srcOrd="0" destOrd="0" presId="urn:microsoft.com/office/officeart/2005/8/layout/target3"/>
    <dgm:cxn modelId="{80756D52-C6A4-48E9-AAFF-25E4CC4D72C4}" type="presParOf" srcId="{A3ECFF5B-B893-46F3-9451-52ACADED5027}" destId="{74DBDE6C-BA6F-4BF8-960C-500E7565878E}" srcOrd="1" destOrd="0" presId="urn:microsoft.com/office/officeart/2005/8/layout/target3"/>
    <dgm:cxn modelId="{2D97D0DB-79B2-447D-B7F5-AEE8FA9C8CD9}" type="presParOf" srcId="{A3ECFF5B-B893-46F3-9451-52ACADED5027}" destId="{7604A3ED-F100-44D9-99B3-A1E35C1EF9A8}" srcOrd="2" destOrd="0" presId="urn:microsoft.com/office/officeart/2005/8/layout/target3"/>
    <dgm:cxn modelId="{36ED15A3-1861-4832-BDE7-0ABF4F44E3BC}" type="presParOf" srcId="{A3ECFF5B-B893-46F3-9451-52ACADED5027}" destId="{B56F394E-C029-4C2C-B9B4-E3ACB2938E1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90B32-6E69-4A17-9FA4-A0EC4CB2FAB1}">
      <dsp:nvSpPr>
        <dsp:cNvPr id="0" name=""/>
        <dsp:cNvSpPr/>
      </dsp:nvSpPr>
      <dsp:spPr>
        <a:xfrm>
          <a:off x="0" y="0"/>
          <a:ext cx="914400" cy="91440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4A3ED-F100-44D9-99B3-A1E35C1EF9A8}">
      <dsp:nvSpPr>
        <dsp:cNvPr id="0" name=""/>
        <dsp:cNvSpPr/>
      </dsp:nvSpPr>
      <dsp:spPr>
        <a:xfrm>
          <a:off x="457200" y="0"/>
          <a:ext cx="7315200" cy="9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 dirty="0"/>
            <a:t>Thank you </a:t>
          </a:r>
        </a:p>
      </dsp:txBody>
      <dsp:txXfrm>
        <a:off x="457200" y="0"/>
        <a:ext cx="7315200" cy="914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4DE2-5E1E-4A3B-8A73-1CBD892BF01F}" type="datetimeFigureOut">
              <a:rPr lang="en-US" smtClean="0"/>
              <a:pPr/>
              <a:t>13-Feb-24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540F-D815-40E1-960C-CD47CA7977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4DE2-5E1E-4A3B-8A73-1CBD892BF01F}" type="datetimeFigureOut">
              <a:rPr lang="en-US" smtClean="0"/>
              <a:pPr/>
              <a:t>13-Feb-24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540F-D815-40E1-960C-CD47CA797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4DE2-5E1E-4A3B-8A73-1CBD892BF01F}" type="datetimeFigureOut">
              <a:rPr lang="en-US" smtClean="0"/>
              <a:pPr/>
              <a:t>13-Feb-24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540F-D815-40E1-960C-CD47CA797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4DE2-5E1E-4A3B-8A73-1CBD892BF01F}" type="datetimeFigureOut">
              <a:rPr lang="en-US" smtClean="0"/>
              <a:pPr/>
              <a:t>13-Feb-24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540F-D815-40E1-960C-CD47CA797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4DE2-5E1E-4A3B-8A73-1CBD892BF01F}" type="datetimeFigureOut">
              <a:rPr lang="en-US" smtClean="0"/>
              <a:pPr/>
              <a:t>13-Feb-24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540F-D815-40E1-960C-CD47CA7977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4DE2-5E1E-4A3B-8A73-1CBD892BF01F}" type="datetimeFigureOut">
              <a:rPr lang="en-US" smtClean="0"/>
              <a:pPr/>
              <a:t>13-Feb-24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540F-D815-40E1-960C-CD47CA797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4DE2-5E1E-4A3B-8A73-1CBD892BF01F}" type="datetimeFigureOut">
              <a:rPr lang="en-US" smtClean="0"/>
              <a:pPr/>
              <a:t>13-Feb-24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540F-D815-40E1-960C-CD47CA7977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4DE2-5E1E-4A3B-8A73-1CBD892BF01F}" type="datetimeFigureOut">
              <a:rPr lang="en-US" smtClean="0"/>
              <a:pPr/>
              <a:t>13-Feb-24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540F-D815-40E1-960C-CD47CA797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4DE2-5E1E-4A3B-8A73-1CBD892BF01F}" type="datetimeFigureOut">
              <a:rPr lang="en-US" smtClean="0"/>
              <a:pPr/>
              <a:t>13-Feb-24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540F-D815-40E1-960C-CD47CA797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D4DE2-5E1E-4A3B-8A73-1CBD892BF01F}" type="datetimeFigureOut">
              <a:rPr lang="en-US" smtClean="0"/>
              <a:pPr/>
              <a:t>13-Feb-24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B540F-D815-40E1-960C-CD47CA797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019D4DE2-5E1E-4A3B-8A73-1CBD892BF01F}" type="datetimeFigureOut">
              <a:rPr lang="en-US" smtClean="0"/>
              <a:pPr/>
              <a:t>13-Feb-24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541B540F-D815-40E1-960C-CD47CA797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19D4DE2-5E1E-4A3B-8A73-1CBD892BF01F}" type="datetimeFigureOut">
              <a:rPr lang="en-US" smtClean="0"/>
              <a:pPr/>
              <a:t>13-Feb-24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541B540F-D815-40E1-960C-CD47CA7977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00B0F0"/>
                </a:solidFill>
              </a:rPr>
              <a:t>"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Human Gender Ratio</a:t>
            </a:r>
            <a:r>
              <a:rPr lang="en-US" b="0" dirty="0">
                <a:solidFill>
                  <a:srgbClr val="00B0F0"/>
                </a:solidFill>
              </a:rPr>
              <a:t>:  Global and Indian Perspective "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352800"/>
            <a:ext cx="7772400" cy="9144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Understanding the Ratio of Male to Female Worldwide</a:t>
            </a: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4800"/>
            <a:ext cx="4809990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301" y="381000"/>
            <a:ext cx="3873699" cy="17399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zoom dir="in"/>
    <p:sndAc>
      <p:stSnd>
        <p:snd r:embed="rId2" name="mixkit-fast-small-sweep-transition-166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905000"/>
            <a:ext cx="8208498" cy="3276600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The ratio between the number of males and females in a society is referred to as the gender ratio. This </a:t>
            </a:r>
            <a:r>
              <a:rPr lang="en-US" sz="32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  <a:latin typeface="Algerian" pitchFamily="82" charset="0"/>
              </a:rPr>
              <a:t>ratio</a:t>
            </a:r>
            <a:r>
              <a:rPr lang="en-US" sz="3200" dirty="0">
                <a:solidFill>
                  <a:srgbClr val="FFFF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is not stable but instead shaped by biological, social, technological, cultural, and economic forces.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perspectiveAbove"/>
              <a:lightRig rig="threePt" dir="t"/>
            </a:scene3d>
          </a:bodyPr>
          <a:lstStyle/>
          <a:p>
            <a:r>
              <a:rPr lang="en-US" b="1" spc="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What does the word Gender Ratio Refer to ?</a:t>
            </a:r>
          </a:p>
        </p:txBody>
      </p:sp>
      <p:pic>
        <p:nvPicPr>
          <p:cNvPr id="6" name="Picture 5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48200"/>
            <a:ext cx="2819400" cy="2111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innerShdw blurRad="63500" dist="50800" dir="10800000">
              <a:prstClr val="black">
                <a:alpha val="50000"/>
              </a:prstClr>
            </a:innerShdw>
            <a:reflection blurRad="6350" stA="50000" endA="295" endPos="92000" dist="101600" dir="5400000" sy="-100000" algn="bl" rotWithShape="0"/>
            <a:softEdge rad="635000"/>
          </a:effectLst>
          <a:scene3d>
            <a:camera prst="perspectiveHeroicExtremeRightFacing"/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 descr="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4038600"/>
            <a:ext cx="3994678" cy="2254349"/>
          </a:xfrm>
          <a:prstGeom prst="cloudCallout">
            <a:avLst/>
          </a:prstGeom>
          <a:solidFill>
            <a:srgbClr val="FFFFFF">
              <a:shade val="85000"/>
            </a:srgbClr>
          </a:solidFill>
          <a:ln>
            <a:solidFill>
              <a:srgbClr val="FFFF00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  <a:reflection blurRad="6350" stA="50000" endA="300" endPos="38500" dist="50800" dir="5400000" sy="-100000" algn="bl" rotWithShape="0"/>
          </a:effectLst>
          <a:scene3d>
            <a:camera prst="isometricBottomDown"/>
            <a:lightRig rig="threePt" dir="t"/>
          </a:scene3d>
          <a:sp3d>
            <a:bevelT/>
          </a:sp3d>
        </p:spPr>
      </p:pic>
    </p:spTree>
  </p:cSld>
  <p:clrMapOvr>
    <a:masterClrMapping/>
  </p:clrMapOvr>
  <p:transition spd="slow">
    <p:newsflash/>
    <p:sndAc>
      <p:stSnd>
        <p:snd r:embed="rId2" name="mixkit-television-news-report-transition-3089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perspectiveFront"/>
              <a:lightRig rig="threePt" dir="t"/>
            </a:scene3d>
          </a:bodyPr>
          <a:lstStyle/>
          <a:p>
            <a:r>
              <a:rPr lang="en-US" sz="2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Bradley Hand ITC" pitchFamily="66" charset="0"/>
              </a:rPr>
              <a:t>Some   factors  Affecting  the  </a:t>
            </a:r>
            <a:r>
              <a:rPr lang="en-US" sz="2800" u="sng" dirty="0">
                <a:solidFill>
                  <a:schemeClr val="accent3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Bradley Hand ITC" pitchFamily="66" charset="0"/>
              </a:rPr>
              <a:t>Gender Ratio  </a:t>
            </a:r>
            <a:r>
              <a:rPr lang="en-US" sz="2800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Bradley Hand ITC" pitchFamily="66" charset="0"/>
              </a:rPr>
              <a:t>--</a:t>
            </a:r>
          </a:p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24" y="1219200"/>
            <a:ext cx="8156775" cy="510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ull dir="u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Indian Gender Ratio between India and World- </a:t>
            </a:r>
            <a:endParaRPr lang="en-US" sz="2800" dirty="0"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533400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50000" endA="300" endPos="50000" dist="60007" dir="5400000" sy="-100000" algn="bl" rotWithShape="0"/>
                </a:effectLst>
              </a:rPr>
              <a:t>World</a:t>
            </a:r>
            <a:endParaRPr lang="en-US" dirty="0"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295400"/>
            <a:ext cx="4041775" cy="533400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reflection blurRad="6350" stA="50000" endA="300" endPos="50000" dist="60007" dir="5400000" sy="-100000" algn="bl" rotWithShape="0"/>
                </a:effectLst>
              </a:rPr>
              <a:t>India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28600" y="1981200"/>
            <a:ext cx="4268788" cy="64008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900" b="1" dirty="0">
                <a:solidFill>
                  <a:srgbClr val="9900FF"/>
                </a:solidFill>
              </a:rPr>
              <a:t>Overall Ratio:</a:t>
            </a:r>
          </a:p>
          <a:p>
            <a:pPr>
              <a:buNone/>
            </a:pPr>
            <a:r>
              <a:rPr lang="en-US" sz="2200" dirty="0"/>
              <a:t>Generally balanced, with a slight male birth advantage.</a:t>
            </a: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r>
              <a:rPr lang="en-US" sz="2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Differences : </a:t>
            </a:r>
          </a:p>
          <a:p>
            <a:pPr>
              <a:buNone/>
            </a:pPr>
            <a:r>
              <a:rPr lang="en-US" sz="2200" dirty="0"/>
              <a:t>Varied gender ratios influenced by cultural and migration factors</a:t>
            </a:r>
            <a:endParaRPr lang="en-US" sz="2200" b="1" dirty="0">
              <a:solidFill>
                <a:srgbClr val="9900FF"/>
              </a:solidFill>
            </a:endParaRP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endParaRPr lang="en-US" sz="2900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900" b="1" dirty="0">
                <a:solidFill>
                  <a:srgbClr val="FFFF00"/>
                </a:solidFill>
              </a:rPr>
              <a:t>Government Initiatives : </a:t>
            </a:r>
          </a:p>
          <a:p>
            <a:pPr>
              <a:buNone/>
            </a:pPr>
            <a:r>
              <a:rPr lang="en-US" sz="2200" dirty="0"/>
              <a:t>Various international initiatives promote gender equality.</a:t>
            </a:r>
            <a:endParaRPr lang="en-US" sz="2200" b="1" dirty="0">
              <a:solidFill>
                <a:srgbClr val="9900FF"/>
              </a:solidFill>
            </a:endParaRPr>
          </a:p>
          <a:p>
            <a:pPr>
              <a:buNone/>
            </a:pPr>
            <a:endParaRPr lang="en-US" sz="1600" b="1" dirty="0">
              <a:solidFill>
                <a:srgbClr val="9900FF"/>
              </a:solidFill>
            </a:endParaRPr>
          </a:p>
          <a:p>
            <a:pPr>
              <a:buNone/>
            </a:pPr>
            <a:endParaRPr lang="en-US" sz="2200" b="1" dirty="0"/>
          </a:p>
          <a:p>
            <a:pPr>
              <a:buNone/>
            </a:pPr>
            <a:endParaRPr lang="en-US" sz="1800" b="1" dirty="0"/>
          </a:p>
          <a:p>
            <a:pPr>
              <a:buNone/>
            </a:pPr>
            <a:r>
              <a:rPr lang="en-US" b="1" dirty="0"/>
              <a:t> </a:t>
            </a:r>
          </a:p>
          <a:p>
            <a:pPr>
              <a:buNone/>
            </a:pPr>
            <a:endParaRPr lang="en-US" sz="1200" dirty="0">
              <a:effectLst>
                <a:reflection blurRad="6350" stA="55000" endA="300" endPos="45500" dir="5400000" sy="-100000" algn="bl" rotWithShape="0"/>
              </a:effectLst>
            </a:endParaRPr>
          </a:p>
          <a:p>
            <a:pPr lvl="3"/>
            <a:endParaRPr lang="en-US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1200"/>
            <a:ext cx="4041775" cy="64008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>
              <a:buNone/>
            </a:pPr>
            <a:r>
              <a:rPr lang="en-US" sz="2800" b="1" dirty="0">
                <a:solidFill>
                  <a:srgbClr val="9900FF"/>
                </a:solidFill>
              </a:rPr>
              <a:t>Overall Ratio: </a:t>
            </a:r>
          </a:p>
          <a:p>
            <a:pPr>
              <a:buNone/>
            </a:pPr>
            <a:r>
              <a:rPr lang="en-US" dirty="0"/>
              <a:t>More men due to higher female mortality.</a:t>
            </a:r>
          </a:p>
          <a:p>
            <a:pPr>
              <a:buNone/>
            </a:pPr>
            <a:endParaRPr lang="en-US" b="1" dirty="0">
              <a:solidFill>
                <a:srgbClr val="9900FF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Differences : </a:t>
            </a:r>
          </a:p>
          <a:p>
            <a:pPr>
              <a:buNone/>
            </a:pPr>
            <a:r>
              <a:rPr lang="en-US" dirty="0"/>
              <a:t>Significant differences in gender ratio across states.</a:t>
            </a:r>
          </a:p>
          <a:p>
            <a:pPr>
              <a:buNone/>
            </a:pPr>
            <a:endParaRPr lang="en-US" b="1" dirty="0">
              <a:solidFill>
                <a:srgbClr val="9900FF"/>
              </a:solidFill>
            </a:endParaRPr>
          </a:p>
          <a:p>
            <a:pPr>
              <a:buNone/>
            </a:pPr>
            <a:r>
              <a:rPr lang="en-US" sz="2900" b="1" dirty="0">
                <a:solidFill>
                  <a:srgbClr val="FFFF00"/>
                </a:solidFill>
              </a:rPr>
              <a:t>Government Initiatives </a:t>
            </a:r>
          </a:p>
          <a:p>
            <a:pPr>
              <a:buNone/>
            </a:pPr>
            <a:r>
              <a:rPr lang="en-US" sz="2000" dirty="0"/>
              <a:t>"</a:t>
            </a:r>
            <a:r>
              <a:rPr 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Beti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Bachao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Beti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Padhao</a:t>
            </a:r>
            <a:r>
              <a:rPr lang="en-US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" </a:t>
            </a:r>
            <a:r>
              <a:rPr lang="en-US" sz="2000" dirty="0"/>
              <a:t>addresses gender disparities.</a:t>
            </a:r>
            <a:endParaRPr lang="en-US" sz="2200" b="1" dirty="0">
              <a:solidFill>
                <a:srgbClr val="FFFF00"/>
              </a:solidFill>
            </a:endParaRPr>
          </a:p>
          <a:p>
            <a:pPr>
              <a:buNone/>
            </a:pPr>
            <a:endParaRPr lang="en-US" b="1" dirty="0">
              <a:solidFill>
                <a:srgbClr val="9900FF"/>
              </a:solidFill>
            </a:endParaRPr>
          </a:p>
        </p:txBody>
      </p:sp>
    </p:spTree>
  </p:cSld>
  <p:clrMapOvr>
    <a:masterClrMapping/>
  </p:clrMapOvr>
  <p:transition spd="slow">
    <p:split/>
    <p:sndAc>
      <p:stSnd>
        <p:snd r:embed="rId2" name="mixkit-fast-small-sweep-transition-166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800" decel="100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 tmFilter="0,0; .5, 1; 1, 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7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8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8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  <a:effectLst>
            <a:glow rad="101600">
              <a:srgbClr val="9900FF">
                <a:alpha val="60000"/>
              </a:srgbClr>
            </a:glow>
            <a:outerShdw blurRad="190500" dist="228600" dir="2700000" sy="90000" rotWithShape="0">
              <a:srgbClr val="000000">
                <a:alpha val="255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3d extrusionH="57150">
              <a:bevelT w="38100" h="38100"/>
            </a:sp3d>
          </a:bodyPr>
          <a:lstStyle/>
          <a:p>
            <a:r>
              <a:rPr lang="en-US" dirty="0"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</a:rPr>
              <a:t>Some Facts About Gender Ratio 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486400"/>
          </a:xfrm>
        </p:spPr>
        <p:txBody>
          <a:bodyPr>
            <a:normAutofit/>
          </a:bodyPr>
          <a:lstStyle/>
          <a:p>
            <a:r>
              <a:rPr lang="en-US" sz="2100" dirty="0"/>
              <a:t>As of previous data, </a:t>
            </a:r>
            <a:r>
              <a:rPr lang="en-US" sz="2100" u="sng" dirty="0">
                <a:solidFill>
                  <a:schemeClr val="accent3"/>
                </a:solidFill>
              </a:rPr>
              <a:t>Kerala</a:t>
            </a:r>
            <a:r>
              <a:rPr lang="en-US" sz="2100" dirty="0"/>
              <a:t> is known for having one of the highest gender ratios in India, with </a:t>
            </a:r>
            <a:r>
              <a:rPr lang="en-US" sz="2100" u="sng" dirty="0">
                <a:solidFill>
                  <a:srgbClr val="0070C0"/>
                </a:solidFill>
              </a:rPr>
              <a:t>more women than men</a:t>
            </a:r>
            <a:r>
              <a:rPr lang="en-US" sz="2000" u="sng" dirty="0"/>
              <a:t>.</a:t>
            </a:r>
          </a:p>
          <a:p>
            <a:endParaRPr lang="en-US" sz="2000" dirty="0"/>
          </a:p>
          <a:p>
            <a:r>
              <a:rPr lang="en-US" sz="2100" u="sng" dirty="0">
                <a:solidFill>
                  <a:schemeClr val="accent3"/>
                </a:solidFill>
              </a:rPr>
              <a:t>Haryana</a:t>
            </a:r>
            <a:r>
              <a:rPr lang="en-US" sz="2100" dirty="0"/>
              <a:t> has been reported to have one of the lowest gender ratios in India, with </a:t>
            </a:r>
            <a:r>
              <a:rPr lang="en-US" sz="2100" u="sng" dirty="0">
                <a:solidFill>
                  <a:srgbClr val="0070C0"/>
                </a:solidFill>
              </a:rPr>
              <a:t>more men than women</a:t>
            </a:r>
            <a:r>
              <a:rPr lang="en-US" sz="2100" dirty="0"/>
              <a:t>.</a:t>
            </a:r>
          </a:p>
          <a:p>
            <a:endParaRPr lang="en-US" sz="2100" dirty="0"/>
          </a:p>
          <a:p>
            <a:r>
              <a:rPr lang="en-US" sz="2100" u="sng" dirty="0"/>
              <a:t>"</a:t>
            </a:r>
            <a:r>
              <a:rPr lang="en-US" sz="2100" u="sng" dirty="0" err="1">
                <a:solidFill>
                  <a:srgbClr val="FF0000"/>
                </a:solidFill>
              </a:rPr>
              <a:t>Beti</a:t>
            </a:r>
            <a:r>
              <a:rPr lang="en-US" sz="2100" u="sng" dirty="0">
                <a:solidFill>
                  <a:srgbClr val="FF0000"/>
                </a:solidFill>
              </a:rPr>
              <a:t> </a:t>
            </a:r>
            <a:r>
              <a:rPr lang="en-US" sz="2100" u="sng" dirty="0" err="1">
                <a:solidFill>
                  <a:srgbClr val="FF0000"/>
                </a:solidFill>
              </a:rPr>
              <a:t>Bachao</a:t>
            </a:r>
            <a:r>
              <a:rPr lang="en-US" sz="2100" u="sng" dirty="0">
                <a:solidFill>
                  <a:srgbClr val="FF0000"/>
                </a:solidFill>
              </a:rPr>
              <a:t>, </a:t>
            </a:r>
            <a:r>
              <a:rPr lang="en-US" sz="2100" u="sng" dirty="0" err="1">
                <a:solidFill>
                  <a:srgbClr val="FF0000"/>
                </a:solidFill>
              </a:rPr>
              <a:t>Beti</a:t>
            </a:r>
            <a:r>
              <a:rPr lang="en-US" sz="2100" u="sng" dirty="0">
                <a:solidFill>
                  <a:srgbClr val="FF0000"/>
                </a:solidFill>
              </a:rPr>
              <a:t> </a:t>
            </a:r>
            <a:r>
              <a:rPr lang="en-US" sz="2100" u="sng" dirty="0" err="1">
                <a:solidFill>
                  <a:srgbClr val="FF0000"/>
                </a:solidFill>
              </a:rPr>
              <a:t>Padhao</a:t>
            </a:r>
            <a:r>
              <a:rPr lang="en-US" sz="2100" u="sng" dirty="0">
                <a:solidFill>
                  <a:srgbClr val="FF0000"/>
                </a:solidFill>
              </a:rPr>
              <a:t>"</a:t>
            </a:r>
            <a:r>
              <a:rPr lang="en-US" sz="2100" u="sng" dirty="0"/>
              <a:t> </a:t>
            </a:r>
            <a:r>
              <a:rPr lang="en-US" sz="2100" dirty="0"/>
              <a:t>is a significant government initiative aimed at addressing gender disparities and promoting the well-being and </a:t>
            </a:r>
            <a:r>
              <a:rPr lang="en-US" sz="2100" u="sng" dirty="0">
                <a:solidFill>
                  <a:srgbClr val="FFFF00"/>
                </a:solidFill>
              </a:rPr>
              <a:t>education of girls in India</a:t>
            </a:r>
            <a:r>
              <a:rPr lang="en-US" sz="2100" u="sng" dirty="0"/>
              <a:t>.</a:t>
            </a:r>
          </a:p>
          <a:p>
            <a:endParaRPr lang="en-US" sz="2100" u="sng" dirty="0"/>
          </a:p>
          <a:p>
            <a:r>
              <a:rPr lang="en-US" sz="2100" dirty="0">
                <a:solidFill>
                  <a:srgbClr val="66FFFF"/>
                </a:solidFill>
              </a:rPr>
              <a:t>Widow</a:t>
            </a:r>
            <a:r>
              <a:rPr lang="en-US" sz="2100" dirty="0">
                <a:solidFill>
                  <a:srgbClr val="9900FF"/>
                </a:solidFill>
              </a:rPr>
              <a:t> or Sati </a:t>
            </a:r>
            <a:r>
              <a:rPr lang="en-US" sz="2100" dirty="0">
                <a:solidFill>
                  <a:srgbClr val="66FFFF"/>
                </a:solidFill>
              </a:rPr>
              <a:t>Remarriage Act (1856): </a:t>
            </a:r>
            <a:r>
              <a:rPr lang="en-US" sz="2100" dirty="0"/>
              <a:t>A landmark in Indian social reform, this act allowed Hindu widows to remarry, challenging traditional norms and impacting gender roles.</a:t>
            </a:r>
            <a:endParaRPr lang="en-US" sz="2100" u="sng" dirty="0"/>
          </a:p>
          <a:p>
            <a:endParaRPr lang="en-US" sz="2100" u="sng" dirty="0"/>
          </a:p>
        </p:txBody>
      </p:sp>
      <p:pic>
        <p:nvPicPr>
          <p:cNvPr id="5" name="Picture 4" descr="More women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1905000"/>
            <a:ext cx="2190750" cy="152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 descr="More me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3000" y="3581400"/>
            <a:ext cx="3124200" cy="236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Beti_Bachao_Beti_Padhao_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4191000"/>
            <a:ext cx="2057400" cy="19494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Sati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838200"/>
            <a:ext cx="6038850" cy="37973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>
    <p:dissolve/>
    <p:sndAc>
      <p:stSnd>
        <p:snd r:embed="rId2" name="lase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6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Case Study of </a:t>
            </a:r>
            <a:r>
              <a:rPr lang="en-US" sz="3200" dirty="0">
                <a:solidFill>
                  <a:srgbClr val="00B0F0"/>
                </a:solidFill>
              </a:rPr>
              <a:t>–“</a:t>
            </a:r>
            <a:r>
              <a:rPr lang="en-US" sz="3200" b="1" dirty="0" err="1">
                <a:solidFill>
                  <a:srgbClr val="00B0F0"/>
                </a:solidFill>
                <a:latin typeface="Bradley Hand ITC" pitchFamily="66" charset="0"/>
              </a:rPr>
              <a:t>Beti</a:t>
            </a:r>
            <a:r>
              <a:rPr lang="en-US" sz="3200" b="1" dirty="0">
                <a:solidFill>
                  <a:srgbClr val="00B0F0"/>
                </a:solidFill>
                <a:latin typeface="Bradley Hand ITC" pitchFamily="66" charset="0"/>
              </a:rPr>
              <a:t>  </a:t>
            </a:r>
            <a:r>
              <a:rPr lang="en-US" sz="3200" b="1" dirty="0" err="1">
                <a:solidFill>
                  <a:srgbClr val="00B0F0"/>
                </a:solidFill>
                <a:latin typeface="Bradley Hand ITC" pitchFamily="66" charset="0"/>
              </a:rPr>
              <a:t>bachao</a:t>
            </a:r>
            <a:r>
              <a:rPr lang="en-US" sz="3200" b="1" dirty="0">
                <a:solidFill>
                  <a:srgbClr val="00B0F0"/>
                </a:solidFill>
                <a:latin typeface="Bradley Hand ITC" pitchFamily="66" charset="0"/>
              </a:rPr>
              <a:t>, </a:t>
            </a:r>
            <a:r>
              <a:rPr lang="en-US" sz="3200" b="1" dirty="0" err="1">
                <a:solidFill>
                  <a:srgbClr val="00B0F0"/>
                </a:solidFill>
                <a:latin typeface="Bradley Hand ITC" pitchFamily="66" charset="0"/>
              </a:rPr>
              <a:t>Beti</a:t>
            </a:r>
            <a:r>
              <a:rPr lang="en-US" sz="3200" b="1" dirty="0">
                <a:solidFill>
                  <a:srgbClr val="00B0F0"/>
                </a:solidFill>
                <a:latin typeface="Bradley Hand ITC" pitchFamily="66" charset="0"/>
              </a:rPr>
              <a:t>  </a:t>
            </a:r>
            <a:r>
              <a:rPr lang="en-US" sz="3200" b="1" dirty="0" err="1">
                <a:solidFill>
                  <a:srgbClr val="00B0F0"/>
                </a:solidFill>
                <a:latin typeface="Bradley Hand ITC" pitchFamily="66" charset="0"/>
              </a:rPr>
              <a:t>padhao</a:t>
            </a:r>
            <a:r>
              <a:rPr lang="en-US" sz="3200" b="1" dirty="0">
                <a:solidFill>
                  <a:srgbClr val="00B0F0"/>
                </a:solidFill>
                <a:latin typeface="Bradley Hand ITC" pitchFamily="66" charset="0"/>
              </a:rPr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Bradley Hand ITC" pitchFamily="66" charset="0"/>
              </a:rPr>
              <a:t>The </a:t>
            </a:r>
            <a:r>
              <a:rPr lang="en-US" dirty="0">
                <a:solidFill>
                  <a:schemeClr val="accent3"/>
                </a:solidFill>
                <a:latin typeface="Bradley Hand ITC" pitchFamily="66" charset="0"/>
              </a:rPr>
              <a:t>"</a:t>
            </a:r>
            <a:r>
              <a:rPr lang="en-US" dirty="0" err="1">
                <a:solidFill>
                  <a:schemeClr val="accent3"/>
                </a:solidFill>
                <a:latin typeface="Bradley Hand ITC" pitchFamily="66" charset="0"/>
              </a:rPr>
              <a:t>Beti</a:t>
            </a:r>
            <a:r>
              <a:rPr lang="en-US" dirty="0">
                <a:solidFill>
                  <a:schemeClr val="accent3"/>
                </a:solidFill>
                <a:latin typeface="Bradley Hand ITC" pitchFamily="66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Bradley Hand ITC" pitchFamily="66" charset="0"/>
              </a:rPr>
              <a:t>Bachao</a:t>
            </a:r>
            <a:r>
              <a:rPr lang="en-US" dirty="0">
                <a:solidFill>
                  <a:schemeClr val="accent3"/>
                </a:solidFill>
                <a:latin typeface="Bradley Hand ITC" pitchFamily="66" charset="0"/>
              </a:rPr>
              <a:t>, </a:t>
            </a:r>
            <a:r>
              <a:rPr lang="en-US" dirty="0" err="1">
                <a:solidFill>
                  <a:schemeClr val="accent3"/>
                </a:solidFill>
                <a:latin typeface="Bradley Hand ITC" pitchFamily="66" charset="0"/>
              </a:rPr>
              <a:t>Beti</a:t>
            </a:r>
            <a:r>
              <a:rPr lang="en-US" dirty="0">
                <a:solidFill>
                  <a:schemeClr val="accent3"/>
                </a:solidFill>
                <a:latin typeface="Bradley Hand ITC" pitchFamily="66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Bradley Hand ITC" pitchFamily="66" charset="0"/>
              </a:rPr>
              <a:t>Padhao</a:t>
            </a:r>
            <a:r>
              <a:rPr lang="en-US" dirty="0">
                <a:solidFill>
                  <a:schemeClr val="accent3"/>
                </a:solidFill>
                <a:latin typeface="Bradley Hand ITC" pitchFamily="66" charset="0"/>
              </a:rPr>
              <a:t>" </a:t>
            </a:r>
            <a:r>
              <a:rPr lang="en-US" dirty="0">
                <a:latin typeface="Bradley Hand ITC" pitchFamily="66" charset="0"/>
              </a:rPr>
              <a:t>campaign, </a:t>
            </a: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Bradley Hand ITC" pitchFamily="66" charset="0"/>
              </a:rPr>
              <a:t>launched in 2015</a:t>
            </a:r>
            <a:r>
              <a:rPr lang="en-US" dirty="0">
                <a:latin typeface="Bradley Hand ITC" pitchFamily="66" charset="0"/>
              </a:rPr>
              <a:t>, aims to combat gender bias in India. It promotes education for girls, resulting in positive shifts.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Bradley Hand ITC" pitchFamily="66" charset="0"/>
              </a:rPr>
              <a:t>Challenges like cultural norms persist</a:t>
            </a:r>
            <a:r>
              <a:rPr lang="en-US" dirty="0">
                <a:latin typeface="Bradley Hand ITC" pitchFamily="66" charset="0"/>
              </a:rPr>
              <a:t>, emphasizing the ongoing need for sustained efforts in </a:t>
            </a:r>
            <a:r>
              <a:rPr lang="en-US" dirty="0">
                <a:solidFill>
                  <a:srgbClr val="FFFF00"/>
                </a:solidFill>
                <a:latin typeface="Bradley Hand ITC" pitchFamily="66" charset="0"/>
              </a:rPr>
              <a:t>fostering gender equality</a:t>
            </a:r>
            <a:r>
              <a:rPr lang="en-US" dirty="0">
                <a:latin typeface="Bradley Hand ITC" pitchFamily="66" charset="0"/>
              </a:rPr>
              <a:t>.</a:t>
            </a:r>
          </a:p>
          <a:p>
            <a:r>
              <a:rPr lang="en-US" dirty="0">
                <a:latin typeface="Berlin Sans FB Demi" pitchFamily="34" charset="0"/>
              </a:rPr>
              <a:t>This Campaign was started by </a:t>
            </a:r>
          </a:p>
          <a:p>
            <a:pPr>
              <a:buNone/>
            </a:pP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Berlin Sans FB Demi" pitchFamily="34" charset="0"/>
              </a:rPr>
              <a:t>     </a:t>
            </a:r>
            <a:r>
              <a:rPr lang="en-US" b="1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Ink Free" pitchFamily="66" charset="0"/>
              </a:rPr>
              <a:t>Prime Minister, </a:t>
            </a:r>
            <a:r>
              <a:rPr lang="en-US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Ink Free" pitchFamily="66" charset="0"/>
              </a:rPr>
              <a:t>Narendra</a:t>
            </a: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Ink Free" pitchFamily="66" charset="0"/>
              </a:rPr>
              <a:t> </a:t>
            </a:r>
            <a:r>
              <a:rPr lang="en-US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Ink Free" pitchFamily="66" charset="0"/>
              </a:rPr>
              <a:t>Modi</a:t>
            </a:r>
            <a:endParaRPr lang="en-US" dirty="0">
              <a:latin typeface="Ink Free" pitchFamily="66" charset="0"/>
            </a:endParaRPr>
          </a:p>
        </p:txBody>
      </p:sp>
      <p:pic>
        <p:nvPicPr>
          <p:cNvPr id="5" name="Picture 4" descr="Beti_Bachao_Beti_Padhao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267200"/>
            <a:ext cx="2057400" cy="1949450"/>
          </a:xfrm>
          <a:prstGeom prst="ellips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reflection blurRad="6350" stA="50000" endA="295" endPos="92000" dist="1016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400"/>
                            </p:stCondLst>
                            <p:childTnLst>
                              <p:par>
                                <p:cTn id="3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400"/>
                            </p:stCondLst>
                            <p:childTnLst>
                              <p:par>
                                <p:cTn id="43" presetID="2" presetClass="exit" presetSubtype="4" fill="hold" nodeType="afterEffect">
                                  <p:stCondLst>
                                    <p:cond delay="3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914400"/>
          </a:xfrm>
        </p:spPr>
        <p:txBody>
          <a:bodyPr/>
          <a:lstStyle/>
          <a:p>
            <a:r>
              <a:rPr lang="en-US" b="1" dirty="0" err="1">
                <a:solidFill>
                  <a:srgbClr val="CCFF33"/>
                </a:solidFill>
                <a:latin typeface="Bradley Hand ITC" pitchFamily="66" charset="0"/>
              </a:rPr>
              <a:t>Beti</a:t>
            </a:r>
            <a:r>
              <a:rPr lang="en-US" b="1" dirty="0">
                <a:solidFill>
                  <a:srgbClr val="CCFF33"/>
                </a:solidFill>
                <a:latin typeface="Bradley Hand ITC" pitchFamily="66" charset="0"/>
              </a:rPr>
              <a:t>  </a:t>
            </a:r>
            <a:r>
              <a:rPr lang="en-US" b="1" dirty="0" err="1">
                <a:solidFill>
                  <a:srgbClr val="CCFF33"/>
                </a:solidFill>
                <a:latin typeface="Bradley Hand ITC" pitchFamily="66" charset="0"/>
              </a:rPr>
              <a:t>bachao</a:t>
            </a:r>
            <a:r>
              <a:rPr lang="en-US" b="1" dirty="0">
                <a:solidFill>
                  <a:srgbClr val="CCFF33"/>
                </a:solidFill>
                <a:latin typeface="Bradley Hand ITC" pitchFamily="66" charset="0"/>
              </a:rPr>
              <a:t>, </a:t>
            </a:r>
            <a:r>
              <a:rPr lang="en-US" b="1" dirty="0" err="1">
                <a:solidFill>
                  <a:srgbClr val="CCFF33"/>
                </a:solidFill>
                <a:latin typeface="Bradley Hand ITC" pitchFamily="66" charset="0"/>
              </a:rPr>
              <a:t>Beti</a:t>
            </a:r>
            <a:r>
              <a:rPr lang="en-US" b="1" dirty="0">
                <a:solidFill>
                  <a:srgbClr val="CCFF33"/>
                </a:solidFill>
                <a:latin typeface="Bradley Hand ITC" pitchFamily="66" charset="0"/>
              </a:rPr>
              <a:t>  </a:t>
            </a:r>
            <a:r>
              <a:rPr lang="en-US" b="1" dirty="0" err="1">
                <a:solidFill>
                  <a:srgbClr val="CCFF33"/>
                </a:solidFill>
                <a:latin typeface="Bradley Hand ITC" pitchFamily="66" charset="0"/>
              </a:rPr>
              <a:t>padhao</a:t>
            </a:r>
            <a:r>
              <a:rPr lang="en-US" b="1" dirty="0">
                <a:solidFill>
                  <a:srgbClr val="CCFF33"/>
                </a:solidFill>
                <a:latin typeface="Bradley Hand ITC" pitchFamily="66" charset="0"/>
              </a:rPr>
              <a:t>”  </a:t>
            </a:r>
            <a:r>
              <a:rPr lang="en-US" sz="3000" b="1" dirty="0">
                <a:solidFill>
                  <a:srgbClr val="CCFF33"/>
                </a:solidFill>
                <a:latin typeface="Arial Black" pitchFamily="34" charset="0"/>
              </a:rPr>
              <a:t>The story</a:t>
            </a:r>
            <a:endParaRPr lang="en-US" sz="3000" dirty="0">
              <a:solidFill>
                <a:srgbClr val="CCFF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772400" cy="5715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9900FF"/>
                </a:solidFill>
              </a:rPr>
              <a:t>Background (Why it started):</a:t>
            </a:r>
            <a:endParaRPr lang="en-US" dirty="0">
              <a:solidFill>
                <a:srgbClr val="9900FF"/>
              </a:solidFill>
            </a:endParaRPr>
          </a:p>
          <a:p>
            <a:pPr>
              <a:buNone/>
            </a:pPr>
            <a:r>
              <a:rPr lang="en-US" sz="2100" dirty="0">
                <a:solidFill>
                  <a:srgbClr val="00B0F0"/>
                </a:solidFill>
              </a:rPr>
              <a:t>In 2015, India launched "</a:t>
            </a:r>
            <a:r>
              <a:rPr lang="en-US" sz="2100" dirty="0" err="1">
                <a:solidFill>
                  <a:srgbClr val="00B0F0"/>
                </a:solidFill>
              </a:rPr>
              <a:t>Beti</a:t>
            </a:r>
            <a:r>
              <a:rPr lang="en-US" sz="2100" dirty="0">
                <a:solidFill>
                  <a:srgbClr val="00B0F0"/>
                </a:solidFill>
              </a:rPr>
              <a:t> </a:t>
            </a:r>
            <a:r>
              <a:rPr lang="en-US" sz="2100" dirty="0" err="1">
                <a:solidFill>
                  <a:srgbClr val="00B0F0"/>
                </a:solidFill>
              </a:rPr>
              <a:t>Bachao</a:t>
            </a:r>
            <a:r>
              <a:rPr lang="en-US" sz="2100" dirty="0">
                <a:solidFill>
                  <a:srgbClr val="00B0F0"/>
                </a:solidFill>
              </a:rPr>
              <a:t>, </a:t>
            </a:r>
            <a:r>
              <a:rPr lang="en-US" sz="2100" dirty="0" err="1">
                <a:solidFill>
                  <a:srgbClr val="00B0F0"/>
                </a:solidFill>
              </a:rPr>
              <a:t>Beti</a:t>
            </a:r>
            <a:r>
              <a:rPr lang="en-US" sz="2100" dirty="0">
                <a:solidFill>
                  <a:srgbClr val="00B0F0"/>
                </a:solidFill>
              </a:rPr>
              <a:t> </a:t>
            </a:r>
            <a:r>
              <a:rPr lang="en-US" sz="2100" dirty="0" err="1">
                <a:solidFill>
                  <a:srgbClr val="00B0F0"/>
                </a:solidFill>
              </a:rPr>
              <a:t>Padhao</a:t>
            </a:r>
            <a:r>
              <a:rPr lang="en-US" sz="2100" dirty="0">
                <a:solidFill>
                  <a:srgbClr val="00B0F0"/>
                </a:solidFill>
              </a:rPr>
              <a:t>" to fix the problem of fewer girls being born and to make sure they get a good education.</a:t>
            </a:r>
          </a:p>
          <a:p>
            <a:pPr>
              <a:buNone/>
            </a:pPr>
            <a:endParaRPr lang="en-US" sz="2100" dirty="0"/>
          </a:p>
          <a:p>
            <a:pPr>
              <a:buNone/>
            </a:pPr>
            <a:r>
              <a:rPr lang="en-US" b="1" dirty="0">
                <a:solidFill>
                  <a:srgbClr val="9900FF"/>
                </a:solidFill>
              </a:rPr>
              <a:t>Objective (What they wanted to do):</a:t>
            </a:r>
            <a:endParaRPr lang="en-US" dirty="0">
              <a:solidFill>
                <a:srgbClr val="9900FF"/>
              </a:solidFill>
            </a:endParaRPr>
          </a:p>
          <a:p>
            <a:pPr>
              <a:buNone/>
            </a:pPr>
            <a:r>
              <a:rPr lang="en-US" sz="2100" dirty="0">
                <a:solidFill>
                  <a:srgbClr val="00B0F0"/>
                </a:solidFill>
              </a:rPr>
              <a:t>The main goal was to change people's minds about preferring boys and to ensure that girls have the opportunity to receive a proper education, especially in areas where there were very few girls.</a:t>
            </a:r>
          </a:p>
          <a:p>
            <a:pPr>
              <a:buNone/>
            </a:pPr>
            <a:r>
              <a:rPr lang="en-US" dirty="0">
                <a:solidFill>
                  <a:srgbClr val="9900FF"/>
                </a:solidFill>
              </a:rPr>
              <a:t>Implementation: </a:t>
            </a:r>
            <a:r>
              <a:rPr lang="en-US" sz="2100" dirty="0">
                <a:solidFill>
                  <a:srgbClr val="00B0F0"/>
                </a:solidFill>
              </a:rPr>
              <a:t>Raised awareness, enforced strict rules against prenatal gender determination, penalized violators. Provided financial aid to families, encouraging girls' education.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772400" cy="914400"/>
          </a:xfrm>
        </p:spPr>
        <p:txBody>
          <a:bodyPr/>
          <a:lstStyle/>
          <a:p>
            <a:r>
              <a:rPr lang="en-US" sz="2800" dirty="0">
                <a:solidFill>
                  <a:srgbClr val="9900FF"/>
                </a:solidFill>
              </a:rPr>
              <a:t>Impact</a:t>
            </a:r>
            <a:r>
              <a:rPr lang="en-US" sz="2100" dirty="0">
                <a:solidFill>
                  <a:srgbClr val="9900FF"/>
                </a:solidFill>
              </a:rPr>
              <a:t>: </a:t>
            </a:r>
            <a:r>
              <a:rPr lang="en-US" sz="2100" dirty="0">
                <a:solidFill>
                  <a:srgbClr val="00B0F0"/>
                </a:solidFill>
              </a:rPr>
              <a:t>Positive shift in perceptions towards girls. Some regions experienced a rise in female births, with increased girls' school attendance and learning opportunities.</a:t>
            </a:r>
            <a:br>
              <a:rPr lang="en-US" sz="2100" dirty="0">
                <a:solidFill>
                  <a:srgbClr val="00B0F0"/>
                </a:solidFill>
              </a:rPr>
            </a:br>
            <a:br>
              <a:rPr lang="en-US" dirty="0">
                <a:solidFill>
                  <a:srgbClr val="00B0F0"/>
                </a:solidFill>
              </a:rPr>
            </a:b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80978179"/>
              </p:ext>
            </p:extLst>
          </p:nvPr>
        </p:nvGraphicFramePr>
        <p:xfrm>
          <a:off x="914400" y="512064"/>
          <a:ext cx="77724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74C3DEA-9672-29E8-E365-E7661B024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509908"/>
              </p:ext>
            </p:extLst>
          </p:nvPr>
        </p:nvGraphicFramePr>
        <p:xfrm>
          <a:off x="914400" y="2895600"/>
          <a:ext cx="77724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</TotalTime>
  <Words>485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Algerian</vt:lpstr>
      <vt:lpstr>Arial Black</vt:lpstr>
      <vt:lpstr>Berlin Sans FB Demi</vt:lpstr>
      <vt:lpstr>Bradley Hand ITC</vt:lpstr>
      <vt:lpstr>Consolas</vt:lpstr>
      <vt:lpstr>Corbel</vt:lpstr>
      <vt:lpstr>Ink Free</vt:lpstr>
      <vt:lpstr>Wingdings</vt:lpstr>
      <vt:lpstr>Wingdings 2</vt:lpstr>
      <vt:lpstr>Wingdings 3</vt:lpstr>
      <vt:lpstr>Metro</vt:lpstr>
      <vt:lpstr>"Human Gender Ratio:  Global and Indian Perspective "</vt:lpstr>
      <vt:lpstr>What does the word Gender Ratio Refer to ?</vt:lpstr>
      <vt:lpstr>Some   factors  Affecting  the  Gender Ratio  --</vt:lpstr>
      <vt:lpstr>Indian Gender Ratio between India and World- </vt:lpstr>
      <vt:lpstr>Some Facts About Gender Ratio - </vt:lpstr>
      <vt:lpstr>Case Study of –“Beti  bachao, Beti  padhao”</vt:lpstr>
      <vt:lpstr>Beti  bachao, Beti  padhao”  The story</vt:lpstr>
      <vt:lpstr>Impact: Positive shift in perceptions towards girls. Some regions experienced a rise in female births, with increased girls' school attendance and learning opportunities.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"Human Gender Ratio:  Global and Indian Perspective "</dc:title>
  <dc:creator>Aryan Sarvesh</dc:creator>
  <cp:lastModifiedBy>Himshika Yadav</cp:lastModifiedBy>
  <cp:revision>57</cp:revision>
  <dcterms:created xsi:type="dcterms:W3CDTF">2024-01-14T17:18:55Z</dcterms:created>
  <dcterms:modified xsi:type="dcterms:W3CDTF">2024-02-13T01:44:09Z</dcterms:modified>
</cp:coreProperties>
</file>