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09-Mar-25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71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09-Mar-25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93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09-Mar-25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1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09-Mar-25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1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09-Mar-25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0192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09-Mar-25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09-Mar-25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4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09-Mar-25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989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09-Mar-25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4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09-Mar-25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26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09-Mar-25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9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09-Mar-25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38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158835"/>
            <a:ext cx="8991600" cy="1645920"/>
          </a:xfrm>
        </p:spPr>
        <p:txBody>
          <a:bodyPr/>
          <a:lstStyle/>
          <a:p>
            <a:r>
              <a:rPr lang="en-US" dirty="0" err="1" smtClean="0"/>
              <a:t>Eventify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2106" y="3089798"/>
            <a:ext cx="8747787" cy="3101995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sz="2600" dirty="0"/>
              <a:t>Group - 4 </a:t>
            </a:r>
            <a:endParaRPr lang="en-US" sz="2600" dirty="0" smtClean="0"/>
          </a:p>
          <a:p>
            <a:r>
              <a:rPr lang="en-US" dirty="0" smtClean="0"/>
              <a:t>2005040</a:t>
            </a:r>
          </a:p>
          <a:p>
            <a:r>
              <a:rPr lang="en-US" dirty="0" smtClean="0"/>
              <a:t>2005042</a:t>
            </a:r>
          </a:p>
          <a:p>
            <a:r>
              <a:rPr lang="en-US" dirty="0" smtClean="0"/>
              <a:t>2005049</a:t>
            </a:r>
          </a:p>
          <a:p>
            <a:r>
              <a:rPr lang="en-US" dirty="0" smtClean="0"/>
              <a:t>2005057</a:t>
            </a:r>
          </a:p>
          <a:p>
            <a:r>
              <a:rPr lang="en-US" dirty="0" smtClean="0"/>
              <a:t>2005059</a:t>
            </a:r>
          </a:p>
          <a:p>
            <a:r>
              <a:rPr lang="en-US" dirty="0" smtClean="0"/>
              <a:t>2005060</a:t>
            </a:r>
          </a:p>
        </p:txBody>
      </p:sp>
    </p:spTree>
    <p:extLst>
      <p:ext uri="{BB962C8B-B14F-4D97-AF65-F5344CB8AC3E}">
        <p14:creationId xmlns:p14="http://schemas.microsoft.com/office/powerpoint/2010/main" val="2481704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logic layer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96983" y="2847815"/>
            <a:ext cx="1011936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??"/>
              </a:rPr>
              <a:t>Tour Comparison Service</a:t>
            </a:r>
            <a:r>
              <a:rPr lang="en-US" dirty="0">
                <a:solidFill>
                  <a:srgbClr val="222222"/>
                </a:solidFill>
                <a:latin typeface="??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??"/>
              </a:rPr>
              <a:t>Compares pre-made and customized tours by cost, duration, and destinations</a:t>
            </a:r>
            <a:r>
              <a:rPr lang="en-US" dirty="0" smtClean="0">
                <a:solidFill>
                  <a:srgbClr val="222222"/>
                </a:solidFill>
                <a:latin typeface="??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??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??"/>
              </a:rPr>
              <a:t>Recommendation Engine</a:t>
            </a:r>
            <a:r>
              <a:rPr lang="en-US" dirty="0">
                <a:solidFill>
                  <a:srgbClr val="222222"/>
                </a:solidFill>
                <a:latin typeface="??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??"/>
              </a:rPr>
              <a:t>Suggests packages, venues, and plans based on user preferences</a:t>
            </a:r>
            <a:r>
              <a:rPr lang="en-US" dirty="0" smtClean="0">
                <a:solidFill>
                  <a:srgbClr val="222222"/>
                </a:solidFill>
                <a:latin typeface="??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??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??"/>
              </a:rPr>
              <a:t>Ad Management Service</a:t>
            </a:r>
            <a:r>
              <a:rPr lang="en-US" dirty="0">
                <a:solidFill>
                  <a:srgbClr val="222222"/>
                </a:solidFill>
                <a:latin typeface="??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??"/>
              </a:rPr>
              <a:t>Displays targeted ads based on user activity</a:t>
            </a:r>
            <a:r>
              <a:rPr lang="en-US" dirty="0" smtClean="0">
                <a:solidFill>
                  <a:srgbClr val="222222"/>
                </a:solidFill>
                <a:latin typeface="??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??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??"/>
              </a:rPr>
              <a:t>Notification Service</a:t>
            </a:r>
            <a:r>
              <a:rPr lang="en-US" dirty="0">
                <a:solidFill>
                  <a:srgbClr val="222222"/>
                </a:solidFill>
                <a:latin typeface="??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??"/>
              </a:rPr>
              <a:t>Sends alerts and updates via email and SMS.</a:t>
            </a:r>
            <a:endParaRPr lang="en-US" b="0" i="0" dirty="0">
              <a:solidFill>
                <a:srgbClr val="222222"/>
              </a:solidFill>
              <a:effectLst/>
              <a:latin typeface="??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6983" y="2269781"/>
            <a:ext cx="35205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222222"/>
                </a:solidFill>
                <a:latin typeface="??"/>
              </a:rPr>
              <a:t>Components/Services</a:t>
            </a:r>
            <a:r>
              <a:rPr lang="en-US" sz="2400" b="1" dirty="0">
                <a:solidFill>
                  <a:srgbClr val="222222"/>
                </a:solidFill>
                <a:latin typeface="??"/>
              </a:rPr>
              <a:t>:</a:t>
            </a:r>
            <a:endParaRPr lang="en-US" sz="2400" b="1" i="0" dirty="0">
              <a:solidFill>
                <a:srgbClr val="222222"/>
              </a:solidFill>
              <a:effectLst/>
              <a:latin typeface="??"/>
            </a:endParaRPr>
          </a:p>
        </p:txBody>
      </p:sp>
    </p:spTree>
    <p:extLst>
      <p:ext uri="{BB962C8B-B14F-4D97-AF65-F5344CB8AC3E}">
        <p14:creationId xmlns:p14="http://schemas.microsoft.com/office/powerpoint/2010/main" val="3488920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logic layer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14102" y="3308645"/>
            <a:ext cx="855181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??"/>
              </a:rPr>
              <a:t>Backend </a:t>
            </a:r>
            <a:r>
              <a:rPr lang="en-US" b="1" dirty="0" smtClean="0">
                <a:solidFill>
                  <a:srgbClr val="222222"/>
                </a:solidFill>
                <a:latin typeface="??"/>
              </a:rPr>
              <a:t>Framework</a:t>
            </a:r>
            <a:r>
              <a:rPr lang="en-US" dirty="0" smtClean="0">
                <a:solidFill>
                  <a:srgbClr val="222222"/>
                </a:solidFill>
                <a:latin typeface="??"/>
              </a:rPr>
              <a:t>: Node JS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??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??"/>
              </a:rPr>
              <a:t>Mapping APIs</a:t>
            </a:r>
            <a:r>
              <a:rPr lang="en-US" dirty="0">
                <a:solidFill>
                  <a:srgbClr val="222222"/>
                </a:solidFill>
                <a:latin typeface="??"/>
              </a:rPr>
              <a:t>: Google Maps or </a:t>
            </a:r>
            <a:r>
              <a:rPr lang="en-US" dirty="0" err="1">
                <a:solidFill>
                  <a:srgbClr val="222222"/>
                </a:solidFill>
                <a:latin typeface="??"/>
              </a:rPr>
              <a:t>Mapbox</a:t>
            </a:r>
            <a:r>
              <a:rPr lang="en-US" dirty="0">
                <a:solidFill>
                  <a:srgbClr val="222222"/>
                </a:solidFill>
                <a:latin typeface="??"/>
              </a:rPr>
              <a:t> for route optimization and </a:t>
            </a:r>
            <a:r>
              <a:rPr lang="en-US" dirty="0" smtClean="0">
                <a:solidFill>
                  <a:srgbClr val="222222"/>
                </a:solidFill>
                <a:latin typeface="??"/>
              </a:rPr>
              <a:t>validation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??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222222"/>
                </a:solidFill>
                <a:latin typeface="??"/>
              </a:rPr>
              <a:t>Communication</a:t>
            </a:r>
            <a:r>
              <a:rPr lang="en-US" dirty="0" smtClean="0">
                <a:solidFill>
                  <a:srgbClr val="222222"/>
                </a:solidFill>
                <a:latin typeface="??"/>
              </a:rPr>
              <a:t>: REST APIs</a:t>
            </a:r>
            <a:endParaRPr lang="en-US" b="0" i="0" dirty="0">
              <a:solidFill>
                <a:srgbClr val="222222"/>
              </a:solidFill>
              <a:effectLst/>
              <a:latin typeface="??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4102" y="2546362"/>
            <a:ext cx="2245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22222"/>
                </a:solidFill>
                <a:latin typeface="??"/>
              </a:rPr>
              <a:t>Technologies:</a:t>
            </a:r>
            <a:endParaRPr lang="en-US" sz="2400" b="1" i="0" dirty="0">
              <a:solidFill>
                <a:srgbClr val="222222"/>
              </a:solidFill>
              <a:effectLst/>
              <a:latin typeface="??"/>
            </a:endParaRPr>
          </a:p>
        </p:txBody>
      </p:sp>
    </p:spTree>
    <p:extLst>
      <p:ext uri="{BB962C8B-B14F-4D97-AF65-F5344CB8AC3E}">
        <p14:creationId xmlns:p14="http://schemas.microsoft.com/office/powerpoint/2010/main" val="46471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Persistence layer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175656" y="3261045"/>
            <a:ext cx="8882743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Purpose</a:t>
            </a:r>
            <a:r>
              <a:rPr lang="en-US" sz="3200" b="1" dirty="0" smtClean="0"/>
              <a:t>:</a:t>
            </a:r>
          </a:p>
          <a:p>
            <a:endParaRPr lang="en-US" sz="32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Abstracts database </a:t>
            </a:r>
            <a:r>
              <a:rPr lang="en-US" sz="2000" dirty="0" smtClean="0"/>
              <a:t>interactions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M</a:t>
            </a:r>
            <a:r>
              <a:rPr lang="en-US" sz="2000" dirty="0" smtClean="0"/>
              <a:t>anages </a:t>
            </a:r>
            <a:r>
              <a:rPr lang="en-US" sz="2000" dirty="0"/>
              <a:t>cached data for quick retrieval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29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5971" y="485720"/>
            <a:ext cx="7729728" cy="1188720"/>
          </a:xfrm>
        </p:spPr>
        <p:txBody>
          <a:bodyPr/>
          <a:lstStyle/>
          <a:p>
            <a:r>
              <a:rPr lang="en-US" dirty="0" smtClean="0"/>
              <a:t>Persistence layer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9452" y="2704968"/>
            <a:ext cx="1124276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222222"/>
                </a:solidFill>
                <a:latin typeface="??"/>
              </a:rPr>
              <a:t>Data </a:t>
            </a:r>
            <a:r>
              <a:rPr lang="en-US" b="1" dirty="0">
                <a:solidFill>
                  <a:srgbClr val="222222"/>
                </a:solidFill>
                <a:latin typeface="??"/>
              </a:rPr>
              <a:t>Access Objects (DAOs)</a:t>
            </a:r>
            <a:r>
              <a:rPr lang="en-US" dirty="0">
                <a:solidFill>
                  <a:srgbClr val="222222"/>
                </a:solidFill>
                <a:latin typeface="??"/>
              </a:rPr>
              <a:t>: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??"/>
              </a:rPr>
              <a:t>Encapsulate all database access logic for specific entities</a:t>
            </a:r>
            <a:r>
              <a:rPr lang="en-US" dirty="0" smtClean="0">
                <a:solidFill>
                  <a:srgbClr val="222222"/>
                </a:solidFill>
                <a:latin typeface="??"/>
              </a:rPr>
              <a:t>: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??"/>
              </a:rPr>
              <a:t/>
            </a:r>
            <a:br>
              <a:rPr lang="en-US" dirty="0">
                <a:solidFill>
                  <a:srgbClr val="222222"/>
                </a:solidFill>
                <a:latin typeface="??"/>
              </a:rPr>
            </a:br>
            <a:r>
              <a:rPr lang="en-US" dirty="0">
                <a:solidFill>
                  <a:srgbClr val="222222"/>
                </a:solidFill>
                <a:latin typeface="??"/>
              </a:rPr>
              <a:t>- </a:t>
            </a:r>
            <a:r>
              <a:rPr lang="en-US" b="1" dirty="0" err="1">
                <a:solidFill>
                  <a:srgbClr val="222222"/>
                </a:solidFill>
                <a:latin typeface="??"/>
              </a:rPr>
              <a:t>EventDAO</a:t>
            </a:r>
            <a:r>
              <a:rPr lang="en-US" dirty="0">
                <a:solidFill>
                  <a:srgbClr val="222222"/>
                </a:solidFill>
                <a:latin typeface="??"/>
              </a:rPr>
              <a:t>: Manages data related to tours, weddings, and corporate events.</a:t>
            </a:r>
            <a:br>
              <a:rPr lang="en-US" dirty="0">
                <a:solidFill>
                  <a:srgbClr val="222222"/>
                </a:solidFill>
                <a:latin typeface="??"/>
              </a:rPr>
            </a:br>
            <a:r>
              <a:rPr lang="en-US" dirty="0">
                <a:solidFill>
                  <a:srgbClr val="222222"/>
                </a:solidFill>
                <a:latin typeface="??"/>
              </a:rPr>
              <a:t>- </a:t>
            </a:r>
            <a:r>
              <a:rPr lang="en-US" b="1" dirty="0" err="1">
                <a:solidFill>
                  <a:srgbClr val="222222"/>
                </a:solidFill>
                <a:latin typeface="??"/>
              </a:rPr>
              <a:t>UserDAO</a:t>
            </a:r>
            <a:r>
              <a:rPr lang="en-US" dirty="0">
                <a:solidFill>
                  <a:srgbClr val="222222"/>
                </a:solidFill>
                <a:latin typeface="??"/>
              </a:rPr>
              <a:t>: Handles user profiles, preferences, and bookmarks.</a:t>
            </a:r>
            <a:br>
              <a:rPr lang="en-US" dirty="0">
                <a:solidFill>
                  <a:srgbClr val="222222"/>
                </a:solidFill>
                <a:latin typeface="??"/>
              </a:rPr>
            </a:br>
            <a:r>
              <a:rPr lang="en-US" dirty="0">
                <a:solidFill>
                  <a:srgbClr val="222222"/>
                </a:solidFill>
                <a:latin typeface="??"/>
              </a:rPr>
              <a:t>- </a:t>
            </a:r>
            <a:r>
              <a:rPr lang="en-US" b="1" dirty="0" err="1">
                <a:solidFill>
                  <a:srgbClr val="222222"/>
                </a:solidFill>
                <a:latin typeface="??"/>
              </a:rPr>
              <a:t>VenueDAO</a:t>
            </a:r>
            <a:r>
              <a:rPr lang="en-US" dirty="0">
                <a:solidFill>
                  <a:srgbClr val="222222"/>
                </a:solidFill>
                <a:latin typeface="??"/>
              </a:rPr>
              <a:t>: Manages venues and sub-venue details for events.</a:t>
            </a:r>
            <a:br>
              <a:rPr lang="en-US" dirty="0">
                <a:solidFill>
                  <a:srgbClr val="222222"/>
                </a:solidFill>
                <a:latin typeface="??"/>
              </a:rPr>
            </a:br>
            <a:r>
              <a:rPr lang="en-US" dirty="0">
                <a:solidFill>
                  <a:srgbClr val="222222"/>
                </a:solidFill>
                <a:latin typeface="??"/>
              </a:rPr>
              <a:t>- </a:t>
            </a:r>
            <a:r>
              <a:rPr lang="en-US" b="1" dirty="0" err="1">
                <a:solidFill>
                  <a:srgbClr val="222222"/>
                </a:solidFill>
                <a:latin typeface="??"/>
              </a:rPr>
              <a:t>CostDAO</a:t>
            </a:r>
            <a:r>
              <a:rPr lang="en-US" dirty="0">
                <a:solidFill>
                  <a:srgbClr val="222222"/>
                </a:solidFill>
                <a:latin typeface="??"/>
              </a:rPr>
              <a:t>: Stores cost breakdowns for event components (e.g., travel, accommodation</a:t>
            </a:r>
            <a:r>
              <a:rPr lang="en-US" dirty="0" smtClean="0">
                <a:solidFill>
                  <a:srgbClr val="222222"/>
                </a:solidFill>
                <a:latin typeface="??"/>
              </a:rPr>
              <a:t>).</a:t>
            </a:r>
            <a:br>
              <a:rPr lang="en-US" dirty="0" smtClean="0">
                <a:solidFill>
                  <a:srgbClr val="222222"/>
                </a:solidFill>
                <a:latin typeface="??"/>
              </a:rPr>
            </a:br>
            <a:r>
              <a:rPr lang="en-US" dirty="0" smtClean="0">
                <a:solidFill>
                  <a:srgbClr val="222222"/>
                </a:solidFill>
                <a:latin typeface="??"/>
              </a:rPr>
              <a:t/>
            </a:r>
            <a:br>
              <a:rPr lang="en-US" dirty="0" smtClean="0">
                <a:solidFill>
                  <a:srgbClr val="222222"/>
                </a:solidFill>
                <a:latin typeface="??"/>
              </a:rPr>
            </a:br>
            <a:endParaRPr lang="en-US" b="0" i="0" dirty="0">
              <a:solidFill>
                <a:srgbClr val="222222"/>
              </a:solidFill>
              <a:effectLst/>
              <a:latin typeface="??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5418357"/>
            <a:ext cx="42142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 smtClean="0">
                <a:solidFill>
                  <a:srgbClr val="222222"/>
                </a:solidFill>
                <a:latin typeface="??"/>
              </a:rPr>
              <a:t>Technology: </a:t>
            </a:r>
            <a:r>
              <a:rPr lang="en-US" sz="2000" dirty="0" smtClean="0">
                <a:solidFill>
                  <a:srgbClr val="222222"/>
                </a:solidFill>
                <a:latin typeface="??"/>
              </a:rPr>
              <a:t>Hibernate</a:t>
            </a:r>
            <a:endParaRPr lang="en-US" sz="2000" dirty="0">
              <a:solidFill>
                <a:srgbClr val="222222"/>
              </a:solidFill>
              <a:latin typeface="??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9452" y="2115237"/>
            <a:ext cx="41713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22222"/>
                </a:solidFill>
                <a:latin typeface="var(--h3-font)"/>
              </a:rPr>
              <a:t>Key Components/Services:</a:t>
            </a:r>
            <a:endParaRPr lang="en-US" sz="2400" b="1" dirty="0">
              <a:solidFill>
                <a:srgbClr val="222222"/>
              </a:solidFill>
              <a:latin typeface="var(--h3-font)"/>
            </a:endParaRPr>
          </a:p>
        </p:txBody>
      </p:sp>
    </p:spTree>
    <p:extLst>
      <p:ext uri="{BB962C8B-B14F-4D97-AF65-F5344CB8AC3E}">
        <p14:creationId xmlns:p14="http://schemas.microsoft.com/office/powerpoint/2010/main" val="1088767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6302" y="355092"/>
            <a:ext cx="7729728" cy="1188720"/>
          </a:xfrm>
        </p:spPr>
        <p:txBody>
          <a:bodyPr/>
          <a:lstStyle/>
          <a:p>
            <a:r>
              <a:rPr lang="en-US" dirty="0" smtClean="0"/>
              <a:t>Persistence layer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70858" y="2422047"/>
            <a:ext cx="9055172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22222"/>
                </a:solidFill>
                <a:latin typeface="??"/>
              </a:rPr>
              <a:t>Caching Mechanism</a:t>
            </a:r>
            <a:r>
              <a:rPr lang="en-US" sz="2000" dirty="0" smtClean="0">
                <a:solidFill>
                  <a:srgbClr val="222222"/>
                </a:solidFill>
                <a:latin typeface="??"/>
              </a:rPr>
              <a:t>:</a:t>
            </a:r>
          </a:p>
          <a:p>
            <a:endParaRPr lang="en-US" dirty="0">
              <a:solidFill>
                <a:srgbClr val="222222"/>
              </a:solidFill>
              <a:latin typeface="??"/>
            </a:endParaRPr>
          </a:p>
          <a:p>
            <a:r>
              <a:rPr lang="en-US" dirty="0" smtClean="0">
                <a:solidFill>
                  <a:srgbClr val="222222"/>
                </a:solidFill>
                <a:latin typeface="??"/>
              </a:rPr>
              <a:t>	Improves </a:t>
            </a:r>
            <a:r>
              <a:rPr lang="en-US" dirty="0">
                <a:solidFill>
                  <a:srgbClr val="222222"/>
                </a:solidFill>
                <a:latin typeface="??"/>
              </a:rPr>
              <a:t>performance by caching frequently accessed data</a:t>
            </a:r>
            <a:r>
              <a:rPr lang="en-US" dirty="0" smtClean="0">
                <a:solidFill>
                  <a:srgbClr val="222222"/>
                </a:solidFill>
                <a:latin typeface="??"/>
              </a:rPr>
              <a:t>:</a:t>
            </a:r>
          </a:p>
          <a:p>
            <a:pPr lvl="1"/>
            <a:endParaRPr lang="en-US" dirty="0">
              <a:solidFill>
                <a:srgbClr val="222222"/>
              </a:solidFill>
              <a:latin typeface="??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??"/>
              </a:rPr>
              <a:t>Popular tour packages and venues.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??"/>
              </a:rPr>
              <a:t>User preferences and recent searches</a:t>
            </a:r>
            <a:r>
              <a:rPr lang="en-US" dirty="0" smtClean="0">
                <a:solidFill>
                  <a:srgbClr val="222222"/>
                </a:solidFill>
                <a:latin typeface="??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??"/>
              </a:rPr>
              <a:t>Reduces load on the primary database.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??"/>
            </a:endParaRPr>
          </a:p>
          <a:p>
            <a:r>
              <a:rPr lang="en-US" sz="2000" b="1" dirty="0" smtClean="0">
                <a:solidFill>
                  <a:srgbClr val="222222"/>
                </a:solidFill>
                <a:latin typeface="??"/>
              </a:rPr>
              <a:t>Technology</a:t>
            </a:r>
            <a:r>
              <a:rPr lang="en-US" sz="2000" dirty="0">
                <a:solidFill>
                  <a:srgbClr val="222222"/>
                </a:solidFill>
                <a:latin typeface="??"/>
              </a:rPr>
              <a:t>: </a:t>
            </a:r>
            <a:r>
              <a:rPr lang="en-US" sz="2000" dirty="0" err="1">
                <a:solidFill>
                  <a:srgbClr val="222222"/>
                </a:solidFill>
                <a:latin typeface="??"/>
              </a:rPr>
              <a:t>Redis</a:t>
            </a:r>
            <a:endParaRPr lang="en-US" sz="2000" b="0" i="0" dirty="0">
              <a:solidFill>
                <a:srgbClr val="222222"/>
              </a:solidFill>
              <a:effectLst/>
              <a:latin typeface="??"/>
            </a:endParaRPr>
          </a:p>
        </p:txBody>
      </p:sp>
    </p:spTree>
    <p:extLst>
      <p:ext uri="{BB962C8B-B14F-4D97-AF65-F5344CB8AC3E}">
        <p14:creationId xmlns:p14="http://schemas.microsoft.com/office/powerpoint/2010/main" val="3294123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layer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36617" y="3289684"/>
            <a:ext cx="783771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Purpose</a:t>
            </a:r>
            <a:r>
              <a:rPr lang="en-US" sz="4000" b="1" dirty="0" smtClean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Manages the </a:t>
            </a:r>
            <a:r>
              <a:rPr lang="en-US" sz="2000" dirty="0" smtClean="0"/>
              <a:t>storage.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R</a:t>
            </a:r>
            <a:r>
              <a:rPr lang="en-US" sz="2000" dirty="0" smtClean="0"/>
              <a:t>etrieval</a:t>
            </a:r>
            <a:r>
              <a:rPr lang="en-US" sz="2000" dirty="0"/>
              <a:t>, and organization of all persistent data in the </a:t>
            </a:r>
            <a:r>
              <a:rPr lang="en-US" sz="2000" dirty="0" smtClean="0"/>
              <a:t>application.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Ensuring </a:t>
            </a:r>
            <a:r>
              <a:rPr lang="en-US" sz="2000" dirty="0"/>
              <a:t>reliability and consistency.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50523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layer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3142" y="2446055"/>
            <a:ext cx="9701349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var(--h6-font)"/>
              </a:rPr>
              <a:t>Key Components/Services: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Primary </a:t>
            </a:r>
            <a:r>
              <a:rPr lang="en-US" b="1" dirty="0"/>
              <a:t>Database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	Stores </a:t>
            </a:r>
            <a:r>
              <a:rPr lang="en-US" dirty="0"/>
              <a:t>structured data such </a:t>
            </a:r>
            <a:r>
              <a:rPr lang="en-US" dirty="0" smtClean="0"/>
              <a:t>as: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profiles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event details such as costs</a:t>
            </a:r>
            <a:r>
              <a:rPr lang="en-US" dirty="0"/>
              <a:t>, venues, and </a:t>
            </a:r>
            <a:r>
              <a:rPr lang="en-US" dirty="0" smtClean="0"/>
              <a:t>bookings.</a:t>
            </a:r>
          </a:p>
          <a:p>
            <a:r>
              <a:rPr lang="en-US" b="1" dirty="0">
                <a:solidFill>
                  <a:srgbClr val="222222"/>
                </a:solidFill>
                <a:latin typeface="??"/>
              </a:rPr>
              <a:t/>
            </a:r>
            <a:br>
              <a:rPr lang="en-US" b="1" dirty="0">
                <a:solidFill>
                  <a:srgbClr val="222222"/>
                </a:solidFill>
                <a:latin typeface="??"/>
              </a:rPr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8240" y="4099451"/>
            <a:ext cx="71323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222222"/>
                </a:solidFill>
                <a:latin typeface="??"/>
              </a:rPr>
              <a:t> </a:t>
            </a:r>
            <a:r>
              <a:rPr lang="en-US" b="1" dirty="0">
                <a:solidFill>
                  <a:srgbClr val="222222"/>
                </a:solidFill>
                <a:latin typeface="??"/>
              </a:rPr>
              <a:t>Backup and Recovery</a:t>
            </a:r>
            <a:r>
              <a:rPr lang="en-US" dirty="0">
                <a:solidFill>
                  <a:srgbClr val="222222"/>
                </a:solidFill>
                <a:latin typeface="??"/>
              </a:rPr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rgbClr val="222222"/>
                </a:solidFill>
                <a:latin typeface="??"/>
              </a:rPr>
              <a:t> 	Automated </a:t>
            </a:r>
            <a:r>
              <a:rPr lang="en-US" dirty="0">
                <a:solidFill>
                  <a:srgbClr val="222222"/>
                </a:solidFill>
                <a:latin typeface="??"/>
              </a:rPr>
              <a:t>backups to ensure data </a:t>
            </a:r>
            <a:r>
              <a:rPr lang="en-US" dirty="0" smtClean="0">
                <a:solidFill>
                  <a:srgbClr val="222222"/>
                </a:solidFill>
                <a:latin typeface="??"/>
              </a:rPr>
              <a:t>safety.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3141" y="5299779"/>
            <a:ext cx="70713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22222"/>
                </a:solidFill>
                <a:latin typeface="var(--h5-font)"/>
              </a:rPr>
              <a:t>Technologies: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??"/>
              </a:rPr>
              <a:t>Database</a:t>
            </a:r>
            <a:r>
              <a:rPr lang="en-US" dirty="0">
                <a:solidFill>
                  <a:srgbClr val="222222"/>
                </a:solidFill>
                <a:latin typeface="??"/>
              </a:rPr>
              <a:t>: PostgreSQL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??"/>
              </a:rPr>
              <a:t>Migration Tool</a:t>
            </a:r>
            <a:r>
              <a:rPr lang="en-US" dirty="0">
                <a:solidFill>
                  <a:srgbClr val="222222"/>
                </a:solidFill>
                <a:latin typeface="??"/>
              </a:rPr>
              <a:t>: </a:t>
            </a:r>
            <a:r>
              <a:rPr lang="en-US" dirty="0" err="1">
                <a:solidFill>
                  <a:srgbClr val="222222"/>
                </a:solidFill>
                <a:latin typeface="??"/>
              </a:rPr>
              <a:t>Liquibase</a:t>
            </a:r>
            <a:r>
              <a:rPr lang="en-US" dirty="0">
                <a:solidFill>
                  <a:srgbClr val="222222"/>
                </a:solidFill>
                <a:latin typeface="??"/>
              </a:rPr>
              <a:t> for schema updates</a:t>
            </a:r>
            <a:endParaRPr lang="en-US" b="0" i="0" dirty="0">
              <a:solidFill>
                <a:srgbClr val="222222"/>
              </a:solidFill>
              <a:effectLst/>
              <a:latin typeface="??"/>
            </a:endParaRPr>
          </a:p>
        </p:txBody>
      </p:sp>
    </p:spTree>
    <p:extLst>
      <p:ext uri="{BB962C8B-B14F-4D97-AF65-F5344CB8AC3E}">
        <p14:creationId xmlns:p14="http://schemas.microsoft.com/office/powerpoint/2010/main" val="4213516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layer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45622" y="3238139"/>
            <a:ext cx="8090263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22222"/>
                </a:solidFill>
                <a:latin typeface="var(--h5-font)"/>
              </a:rPr>
              <a:t>Purpose</a:t>
            </a:r>
            <a:r>
              <a:rPr lang="en-US" sz="2400" b="1" dirty="0" smtClean="0">
                <a:solidFill>
                  <a:srgbClr val="222222"/>
                </a:solidFill>
                <a:latin typeface="var(--h5-font)"/>
              </a:rPr>
              <a:t>:</a:t>
            </a:r>
          </a:p>
          <a:p>
            <a:endParaRPr lang="en-US" b="1" dirty="0">
              <a:solidFill>
                <a:srgbClr val="222222"/>
              </a:solidFill>
              <a:latin typeface="var(--h5-font)"/>
            </a:endParaRPr>
          </a:p>
          <a:p>
            <a:r>
              <a:rPr lang="en-US" sz="2000" dirty="0">
                <a:solidFill>
                  <a:srgbClr val="222222"/>
                </a:solidFill>
                <a:latin typeface="??"/>
              </a:rPr>
              <a:t>Facilitates communication with external services to extend application functionality, such as payments, mapping, and notifications.</a:t>
            </a:r>
            <a:endParaRPr lang="en-US" sz="2000" b="0" i="0" dirty="0">
              <a:solidFill>
                <a:srgbClr val="222222"/>
              </a:solidFill>
              <a:effectLst/>
              <a:latin typeface="??"/>
            </a:endParaRPr>
          </a:p>
        </p:txBody>
      </p:sp>
    </p:spTree>
    <p:extLst>
      <p:ext uri="{BB962C8B-B14F-4D97-AF65-F5344CB8AC3E}">
        <p14:creationId xmlns:p14="http://schemas.microsoft.com/office/powerpoint/2010/main" val="3655781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4050" y="207046"/>
            <a:ext cx="7729728" cy="1188720"/>
          </a:xfrm>
        </p:spPr>
        <p:txBody>
          <a:bodyPr/>
          <a:lstStyle/>
          <a:p>
            <a:r>
              <a:rPr lang="en-US" dirty="0" smtClean="0"/>
              <a:t>Integration layer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22514" y="1518537"/>
            <a:ext cx="1097280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222222"/>
                </a:solidFill>
                <a:latin typeface="var(--h5-font)"/>
              </a:rPr>
              <a:t>Key </a:t>
            </a:r>
            <a:r>
              <a:rPr lang="en-US" sz="2000" b="1" dirty="0">
                <a:solidFill>
                  <a:srgbClr val="222222"/>
                </a:solidFill>
                <a:latin typeface="var(--h5-font)"/>
              </a:rPr>
              <a:t>Components/Services</a:t>
            </a:r>
            <a:r>
              <a:rPr lang="en-US" sz="2000" b="1" dirty="0" smtClean="0">
                <a:solidFill>
                  <a:srgbClr val="222222"/>
                </a:solidFill>
                <a:latin typeface="var(--h5-font)"/>
              </a:rPr>
              <a:t>:</a:t>
            </a:r>
          </a:p>
          <a:p>
            <a:endParaRPr lang="en-US" sz="2000" b="1" dirty="0">
              <a:solidFill>
                <a:srgbClr val="222222"/>
              </a:solidFill>
              <a:latin typeface="var(--h5-font)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??"/>
              </a:rPr>
              <a:t>Payment Gateway Integration</a:t>
            </a:r>
            <a:r>
              <a:rPr lang="en-US" dirty="0">
                <a:solidFill>
                  <a:srgbClr val="222222"/>
                </a:solidFill>
                <a:latin typeface="??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??"/>
              </a:rPr>
              <a:t>Processes secure payments via services like </a:t>
            </a:r>
            <a:r>
              <a:rPr lang="en-US" b="1" dirty="0" smtClean="0">
                <a:solidFill>
                  <a:srgbClr val="222222"/>
                </a:solidFill>
                <a:latin typeface="??"/>
              </a:rPr>
              <a:t>bKash</a:t>
            </a:r>
            <a:r>
              <a:rPr lang="en-US" dirty="0" smtClean="0">
                <a:solidFill>
                  <a:srgbClr val="222222"/>
                </a:solidFill>
                <a:latin typeface="??"/>
              </a:rPr>
              <a:t>, </a:t>
            </a:r>
            <a:r>
              <a:rPr lang="en-US" b="1" dirty="0" err="1" smtClean="0">
                <a:solidFill>
                  <a:srgbClr val="222222"/>
                </a:solidFill>
                <a:latin typeface="??"/>
              </a:rPr>
              <a:t>Nogod</a:t>
            </a:r>
            <a:r>
              <a:rPr lang="en-US" dirty="0" smtClean="0">
                <a:solidFill>
                  <a:srgbClr val="222222"/>
                </a:solidFill>
                <a:latin typeface="??"/>
              </a:rPr>
              <a:t> or </a:t>
            </a:r>
            <a:r>
              <a:rPr lang="en-US" b="1" dirty="0" smtClean="0">
                <a:solidFill>
                  <a:srgbClr val="222222"/>
                </a:solidFill>
                <a:latin typeface="??"/>
              </a:rPr>
              <a:t>Rocket</a:t>
            </a:r>
            <a:r>
              <a:rPr lang="en-US" dirty="0" smtClean="0">
                <a:solidFill>
                  <a:srgbClr val="222222"/>
                </a:solidFill>
                <a:latin typeface="??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??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??"/>
              </a:rPr>
              <a:t>Map API Integration</a:t>
            </a:r>
            <a:r>
              <a:rPr lang="en-US" dirty="0" smtClean="0">
                <a:solidFill>
                  <a:srgbClr val="222222"/>
                </a:solidFill>
                <a:latin typeface="??"/>
              </a:rPr>
              <a:t>:</a:t>
            </a:r>
            <a:endParaRPr lang="en-US" dirty="0">
              <a:solidFill>
                <a:srgbClr val="222222"/>
              </a:solidFill>
              <a:latin typeface="??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??"/>
              </a:rPr>
              <a:t>Provides location-based services, such as route generation, route optimization and distance validation. using </a:t>
            </a:r>
            <a:r>
              <a:rPr lang="en-US" b="1" dirty="0">
                <a:solidFill>
                  <a:srgbClr val="222222"/>
                </a:solidFill>
                <a:latin typeface="??"/>
              </a:rPr>
              <a:t>Google Maps</a:t>
            </a:r>
            <a:r>
              <a:rPr lang="en-US" dirty="0">
                <a:solidFill>
                  <a:srgbClr val="222222"/>
                </a:solidFill>
                <a:latin typeface="??"/>
              </a:rPr>
              <a:t> or </a:t>
            </a:r>
            <a:r>
              <a:rPr lang="en-US" b="1" dirty="0" err="1">
                <a:solidFill>
                  <a:srgbClr val="222222"/>
                </a:solidFill>
                <a:latin typeface="??"/>
              </a:rPr>
              <a:t>Mapbox</a:t>
            </a:r>
            <a:r>
              <a:rPr lang="en-US" dirty="0" smtClean="0">
                <a:solidFill>
                  <a:srgbClr val="222222"/>
                </a:solidFill>
                <a:latin typeface="??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??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??"/>
              </a:rPr>
              <a:t>Email Notification Service</a:t>
            </a:r>
            <a:r>
              <a:rPr lang="en-US" dirty="0">
                <a:solidFill>
                  <a:srgbClr val="222222"/>
                </a:solidFill>
                <a:latin typeface="??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??"/>
              </a:rPr>
              <a:t>Sends booking confirmations and updates via </a:t>
            </a:r>
            <a:r>
              <a:rPr lang="en-US" b="1" dirty="0" err="1">
                <a:solidFill>
                  <a:srgbClr val="222222"/>
                </a:solidFill>
                <a:latin typeface="??"/>
              </a:rPr>
              <a:t>SendGrid</a:t>
            </a:r>
            <a:r>
              <a:rPr lang="en-US" dirty="0">
                <a:solidFill>
                  <a:srgbClr val="222222"/>
                </a:solidFill>
                <a:latin typeface="??"/>
              </a:rPr>
              <a:t> or </a:t>
            </a:r>
            <a:r>
              <a:rPr lang="en-US" b="1" dirty="0" err="1">
                <a:solidFill>
                  <a:srgbClr val="222222"/>
                </a:solidFill>
                <a:latin typeface="??"/>
              </a:rPr>
              <a:t>Mailgun</a:t>
            </a:r>
            <a:r>
              <a:rPr lang="en-US" dirty="0" smtClean="0">
                <a:solidFill>
                  <a:srgbClr val="222222"/>
                </a:solidFill>
                <a:latin typeface="??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??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??"/>
              </a:rPr>
              <a:t>SMS Notification Service</a:t>
            </a:r>
            <a:r>
              <a:rPr lang="en-US" dirty="0">
                <a:solidFill>
                  <a:srgbClr val="222222"/>
                </a:solidFill>
                <a:latin typeface="??"/>
              </a:rPr>
              <a:t> (Optional):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??"/>
              </a:rPr>
              <a:t>Sends text messages for quick updates like changes to bookings using </a:t>
            </a:r>
            <a:r>
              <a:rPr lang="en-US" b="1" dirty="0" err="1">
                <a:solidFill>
                  <a:srgbClr val="222222"/>
                </a:solidFill>
                <a:latin typeface="??"/>
              </a:rPr>
              <a:t>Twilio</a:t>
            </a:r>
            <a:r>
              <a:rPr lang="en-US" dirty="0" smtClean="0">
                <a:solidFill>
                  <a:srgbClr val="222222"/>
                </a:solidFill>
                <a:latin typeface="??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??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222222"/>
                </a:solidFill>
                <a:latin typeface="??"/>
              </a:rPr>
              <a:t>Ad </a:t>
            </a:r>
            <a:r>
              <a:rPr lang="en-US" b="1" dirty="0">
                <a:solidFill>
                  <a:srgbClr val="222222"/>
                </a:solidFill>
                <a:latin typeface="??"/>
              </a:rPr>
              <a:t>Integration Service</a:t>
            </a:r>
            <a:r>
              <a:rPr lang="en-US" dirty="0">
                <a:solidFill>
                  <a:srgbClr val="222222"/>
                </a:solidFill>
                <a:latin typeface="??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??"/>
              </a:rPr>
              <a:t>Displays relevant ads using services like </a:t>
            </a:r>
            <a:r>
              <a:rPr lang="en-US" b="1" dirty="0">
                <a:solidFill>
                  <a:srgbClr val="222222"/>
                </a:solidFill>
                <a:latin typeface="??"/>
              </a:rPr>
              <a:t>Google Ads</a:t>
            </a:r>
            <a:r>
              <a:rPr lang="en-US" dirty="0">
                <a:solidFill>
                  <a:srgbClr val="222222"/>
                </a:solidFill>
                <a:latin typeface="??"/>
              </a:rPr>
              <a:t>.</a:t>
            </a:r>
            <a:endParaRPr lang="en-US" b="0" i="0" dirty="0">
              <a:solidFill>
                <a:srgbClr val="222222"/>
              </a:solidFill>
              <a:effectLst/>
              <a:latin typeface="??"/>
            </a:endParaRPr>
          </a:p>
        </p:txBody>
      </p:sp>
    </p:spTree>
    <p:extLst>
      <p:ext uri="{BB962C8B-B14F-4D97-AF65-F5344CB8AC3E}">
        <p14:creationId xmlns:p14="http://schemas.microsoft.com/office/powerpoint/2010/main" val="1456279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5010" y="459595"/>
            <a:ext cx="7729728" cy="1188720"/>
          </a:xfrm>
        </p:spPr>
        <p:txBody>
          <a:bodyPr/>
          <a:lstStyle/>
          <a:p>
            <a:r>
              <a:rPr lang="en-US" dirty="0" smtClean="0"/>
              <a:t>Integration layer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48936" y="2778260"/>
            <a:ext cx="918580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22222"/>
                </a:solidFill>
                <a:latin typeface="var(--h5-font)"/>
              </a:rPr>
              <a:t>Technologies</a:t>
            </a:r>
            <a:r>
              <a:rPr lang="en-US" sz="2400" b="1" dirty="0" smtClean="0">
                <a:solidFill>
                  <a:srgbClr val="222222"/>
                </a:solidFill>
                <a:latin typeface="var(--h5-font)"/>
              </a:rPr>
              <a:t>:</a:t>
            </a:r>
          </a:p>
          <a:p>
            <a:endParaRPr lang="en-US" b="1" dirty="0">
              <a:solidFill>
                <a:srgbClr val="222222"/>
              </a:solidFill>
              <a:latin typeface="var(--h5-font)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??"/>
              </a:rPr>
              <a:t>API Management</a:t>
            </a:r>
            <a:r>
              <a:rPr lang="en-US" dirty="0">
                <a:solidFill>
                  <a:srgbClr val="222222"/>
                </a:solidFill>
                <a:latin typeface="??"/>
              </a:rPr>
              <a:t>: </a:t>
            </a:r>
            <a:r>
              <a:rPr lang="en-US" b="1" dirty="0">
                <a:solidFill>
                  <a:srgbClr val="222222"/>
                </a:solidFill>
                <a:latin typeface="??"/>
              </a:rPr>
              <a:t>REST APIs </a:t>
            </a:r>
            <a:r>
              <a:rPr lang="en-US" dirty="0">
                <a:solidFill>
                  <a:srgbClr val="222222"/>
                </a:solidFill>
                <a:latin typeface="??"/>
              </a:rPr>
              <a:t>for all external </a:t>
            </a:r>
            <a:r>
              <a:rPr lang="en-US" dirty="0" smtClean="0">
                <a:solidFill>
                  <a:srgbClr val="222222"/>
                </a:solidFill>
                <a:latin typeface="??"/>
              </a:rPr>
              <a:t>communications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??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??"/>
              </a:rPr>
              <a:t>Middleware</a:t>
            </a:r>
            <a:r>
              <a:rPr lang="en-US" dirty="0">
                <a:solidFill>
                  <a:srgbClr val="222222"/>
                </a:solidFill>
                <a:latin typeface="??"/>
              </a:rPr>
              <a:t>: Tools like </a:t>
            </a:r>
            <a:r>
              <a:rPr lang="en-US" b="1" dirty="0" err="1">
                <a:solidFill>
                  <a:srgbClr val="222222"/>
                </a:solidFill>
                <a:latin typeface="??"/>
              </a:rPr>
              <a:t>Axios</a:t>
            </a:r>
            <a:r>
              <a:rPr lang="en-US" dirty="0">
                <a:solidFill>
                  <a:srgbClr val="222222"/>
                </a:solidFill>
                <a:latin typeface="??"/>
              </a:rPr>
              <a:t> or </a:t>
            </a:r>
            <a:r>
              <a:rPr lang="en-US" b="1" dirty="0">
                <a:solidFill>
                  <a:srgbClr val="222222"/>
                </a:solidFill>
                <a:latin typeface="??"/>
              </a:rPr>
              <a:t>Fetch</a:t>
            </a:r>
            <a:r>
              <a:rPr lang="en-US" dirty="0">
                <a:solidFill>
                  <a:srgbClr val="222222"/>
                </a:solidFill>
                <a:latin typeface="??"/>
              </a:rPr>
              <a:t> for API calls</a:t>
            </a:r>
            <a:r>
              <a:rPr lang="en-US" dirty="0" smtClean="0">
                <a:solidFill>
                  <a:srgbClr val="222222"/>
                </a:solidFill>
                <a:latin typeface="??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??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??"/>
              </a:rPr>
              <a:t>Authentication</a:t>
            </a:r>
            <a:r>
              <a:rPr lang="en-US" dirty="0">
                <a:solidFill>
                  <a:srgbClr val="222222"/>
                </a:solidFill>
                <a:latin typeface="??"/>
              </a:rPr>
              <a:t>: </a:t>
            </a:r>
            <a:r>
              <a:rPr lang="en-US" b="1" dirty="0">
                <a:solidFill>
                  <a:srgbClr val="222222"/>
                </a:solidFill>
                <a:latin typeface="??"/>
              </a:rPr>
              <a:t>OAuth2</a:t>
            </a:r>
            <a:r>
              <a:rPr lang="en-US" dirty="0">
                <a:solidFill>
                  <a:srgbClr val="222222"/>
                </a:solidFill>
                <a:latin typeface="??"/>
              </a:rPr>
              <a:t> or API keys to authenticate with third-party services</a:t>
            </a:r>
            <a:endParaRPr lang="en-US" b="0" i="0" dirty="0">
              <a:solidFill>
                <a:srgbClr val="222222"/>
              </a:solidFill>
              <a:effectLst/>
              <a:latin typeface="??"/>
            </a:endParaRPr>
          </a:p>
        </p:txBody>
      </p:sp>
    </p:spTree>
    <p:extLst>
      <p:ext uri="{BB962C8B-B14F-4D97-AF65-F5344CB8AC3E}">
        <p14:creationId xmlns:p14="http://schemas.microsoft.com/office/powerpoint/2010/main" val="315346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0592" y="409305"/>
            <a:ext cx="5442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/>
              <a:t>Layered Architecture Overview</a:t>
            </a:r>
            <a:endParaRPr lang="en-US" sz="2400" u="sng" dirty="0"/>
          </a:p>
        </p:txBody>
      </p:sp>
      <p:sp>
        <p:nvSpPr>
          <p:cNvPr id="3" name="Rounded Rectangle 2"/>
          <p:cNvSpPr/>
          <p:nvPr/>
        </p:nvSpPr>
        <p:spPr>
          <a:xfrm>
            <a:off x="3668478" y="996926"/>
            <a:ext cx="4116979" cy="4962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Presentation Layer</a:t>
            </a:r>
            <a:endParaRPr 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3668478" y="1802982"/>
            <a:ext cx="4116979" cy="4962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Business Logic Layer</a:t>
            </a:r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3668478" y="2640991"/>
            <a:ext cx="4116979" cy="4962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Persistence Layer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3668479" y="3459081"/>
            <a:ext cx="4116979" cy="4962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Database Layer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3668480" y="4277171"/>
            <a:ext cx="4116979" cy="4962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Integration Layer</a:t>
            </a:r>
            <a:endParaRPr lang="en-US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3668480" y="5095261"/>
            <a:ext cx="4116979" cy="4962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Infrastructure Layer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3668480" y="5913351"/>
            <a:ext cx="4116979" cy="4962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Testing Layer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8960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3421" y="381217"/>
            <a:ext cx="7729728" cy="1188720"/>
          </a:xfrm>
        </p:spPr>
        <p:txBody>
          <a:bodyPr/>
          <a:lstStyle/>
          <a:p>
            <a:r>
              <a:rPr lang="en-US" dirty="0" smtClean="0"/>
              <a:t>Infrastructure layer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71154" y="2924630"/>
            <a:ext cx="920496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22222"/>
                </a:solidFill>
                <a:latin typeface="var(--h4-font)"/>
              </a:rPr>
              <a:t>Purpose</a:t>
            </a:r>
            <a:r>
              <a:rPr lang="en-US" sz="2400" b="1" dirty="0" smtClean="0">
                <a:solidFill>
                  <a:srgbClr val="222222"/>
                </a:solidFill>
                <a:latin typeface="var(--h4-font)"/>
              </a:rPr>
              <a:t>:</a:t>
            </a:r>
          </a:p>
          <a:p>
            <a:endParaRPr lang="en-US" sz="2400" b="1" dirty="0">
              <a:solidFill>
                <a:srgbClr val="222222"/>
              </a:solidFill>
              <a:latin typeface="var(--h4-font)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  <a:latin typeface="??"/>
              </a:rPr>
              <a:t>Provides the foundational support for hosting, deployment, scaling, and monitoring the </a:t>
            </a:r>
            <a:r>
              <a:rPr lang="en-US" sz="2000" dirty="0" smtClean="0">
                <a:solidFill>
                  <a:srgbClr val="222222"/>
                </a:solidFill>
                <a:latin typeface="??"/>
              </a:rPr>
              <a:t>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rgbClr val="222222"/>
              </a:solidFill>
              <a:latin typeface="??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222222"/>
                </a:solidFill>
                <a:latin typeface="??"/>
              </a:rPr>
              <a:t>Ensures </a:t>
            </a:r>
            <a:r>
              <a:rPr lang="en-US" sz="2000" dirty="0">
                <a:solidFill>
                  <a:srgbClr val="222222"/>
                </a:solidFill>
                <a:latin typeface="??"/>
              </a:rPr>
              <a:t>reliability and performance under varying workloads.</a:t>
            </a:r>
            <a:endParaRPr lang="en-US" sz="2000" b="0" i="0" dirty="0">
              <a:solidFill>
                <a:srgbClr val="222222"/>
              </a:solidFill>
              <a:effectLst/>
              <a:latin typeface="??"/>
            </a:endParaRPr>
          </a:p>
        </p:txBody>
      </p:sp>
    </p:spTree>
    <p:extLst>
      <p:ext uri="{BB962C8B-B14F-4D97-AF65-F5344CB8AC3E}">
        <p14:creationId xmlns:p14="http://schemas.microsoft.com/office/powerpoint/2010/main" val="2393823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593" y="250589"/>
            <a:ext cx="7729728" cy="1188720"/>
          </a:xfrm>
        </p:spPr>
        <p:txBody>
          <a:bodyPr/>
          <a:lstStyle/>
          <a:p>
            <a:r>
              <a:rPr lang="en-US" dirty="0" smtClean="0"/>
              <a:t>Infrastructure layer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35725" y="1740771"/>
            <a:ext cx="10833463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22222"/>
                </a:solidFill>
                <a:latin typeface="var(--h3-font)"/>
              </a:rPr>
              <a:t>Key Components/Services</a:t>
            </a:r>
            <a:r>
              <a:rPr lang="en-US" sz="2800" b="1" dirty="0" smtClean="0">
                <a:solidFill>
                  <a:srgbClr val="222222"/>
                </a:solidFill>
                <a:latin typeface="var(--h3-font)"/>
              </a:rPr>
              <a:t>:</a:t>
            </a:r>
          </a:p>
          <a:p>
            <a:endParaRPr lang="en-US" sz="2800" b="1" dirty="0">
              <a:solidFill>
                <a:srgbClr val="222222"/>
              </a:solidFill>
              <a:latin typeface="var(--h3-font)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22222"/>
                </a:solidFill>
                <a:latin typeface="??"/>
              </a:rPr>
              <a:t>Hosting and Deployment</a:t>
            </a:r>
            <a:r>
              <a:rPr lang="en-US" sz="2000" dirty="0">
                <a:solidFill>
                  <a:srgbClr val="222222"/>
                </a:solidFill>
                <a:latin typeface="??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??"/>
              </a:rPr>
              <a:t>Platform</a:t>
            </a:r>
            <a:r>
              <a:rPr lang="en-US" dirty="0">
                <a:solidFill>
                  <a:srgbClr val="222222"/>
                </a:solidFill>
                <a:latin typeface="??"/>
              </a:rPr>
              <a:t>: </a:t>
            </a:r>
            <a:r>
              <a:rPr lang="en-US" b="1" dirty="0">
                <a:solidFill>
                  <a:srgbClr val="222222"/>
                </a:solidFill>
                <a:latin typeface="??"/>
              </a:rPr>
              <a:t>AWS (EC2, S3), </a:t>
            </a:r>
            <a:r>
              <a:rPr lang="en-US" dirty="0">
                <a:solidFill>
                  <a:srgbClr val="222222"/>
                </a:solidFill>
                <a:latin typeface="??"/>
              </a:rPr>
              <a:t>or </a:t>
            </a:r>
            <a:r>
              <a:rPr lang="en-US" b="1" dirty="0" err="1">
                <a:solidFill>
                  <a:srgbClr val="222222"/>
                </a:solidFill>
                <a:latin typeface="??"/>
              </a:rPr>
              <a:t>DigitalOcean</a:t>
            </a:r>
            <a:r>
              <a:rPr lang="en-US" dirty="0">
                <a:solidFill>
                  <a:srgbClr val="222222"/>
                </a:solidFill>
                <a:latin typeface="??"/>
              </a:rPr>
              <a:t> for scalability.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??"/>
              </a:rPr>
              <a:t>Content Delivery Network (CDN)</a:t>
            </a:r>
            <a:r>
              <a:rPr lang="en-US" dirty="0">
                <a:solidFill>
                  <a:srgbClr val="222222"/>
                </a:solidFill>
                <a:latin typeface="??"/>
              </a:rPr>
              <a:t>: </a:t>
            </a:r>
            <a:r>
              <a:rPr lang="en-US" b="1" dirty="0" err="1">
                <a:solidFill>
                  <a:srgbClr val="222222"/>
                </a:solidFill>
                <a:latin typeface="??"/>
              </a:rPr>
              <a:t>Cloudflare</a:t>
            </a:r>
            <a:r>
              <a:rPr lang="en-US" dirty="0">
                <a:solidFill>
                  <a:srgbClr val="222222"/>
                </a:solidFill>
                <a:latin typeface="??"/>
              </a:rPr>
              <a:t> for distributing static assets closer to users</a:t>
            </a:r>
            <a:r>
              <a:rPr lang="en-US" dirty="0" smtClean="0">
                <a:solidFill>
                  <a:srgbClr val="222222"/>
                </a:solidFill>
                <a:latin typeface="??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??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22222"/>
                </a:solidFill>
                <a:latin typeface="??"/>
              </a:rPr>
              <a:t>Containerization</a:t>
            </a:r>
            <a:r>
              <a:rPr lang="en-US" sz="2000" dirty="0">
                <a:solidFill>
                  <a:srgbClr val="222222"/>
                </a:solidFill>
                <a:latin typeface="??"/>
              </a:rPr>
              <a:t>:</a:t>
            </a:r>
          </a:p>
          <a:p>
            <a:pPr lvl="2"/>
            <a:r>
              <a:rPr lang="en-US" dirty="0">
                <a:solidFill>
                  <a:srgbClr val="222222"/>
                </a:solidFill>
                <a:latin typeface="??"/>
              </a:rPr>
              <a:t>Ensures consistent environments for development, testing, and production.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??"/>
              </a:rPr>
              <a:t>Tools</a:t>
            </a:r>
            <a:r>
              <a:rPr lang="en-US" dirty="0">
                <a:solidFill>
                  <a:srgbClr val="222222"/>
                </a:solidFill>
                <a:latin typeface="??"/>
              </a:rPr>
              <a:t>: </a:t>
            </a:r>
            <a:endParaRPr lang="en-US" dirty="0" smtClean="0">
              <a:solidFill>
                <a:srgbClr val="222222"/>
              </a:solidFill>
              <a:latin typeface="??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222222"/>
                </a:solidFill>
                <a:latin typeface="??"/>
              </a:rPr>
              <a:t>Docker</a:t>
            </a:r>
            <a:r>
              <a:rPr lang="en-US" dirty="0" smtClean="0">
                <a:solidFill>
                  <a:srgbClr val="222222"/>
                </a:solidFill>
                <a:latin typeface="??"/>
              </a:rPr>
              <a:t> </a:t>
            </a:r>
            <a:r>
              <a:rPr lang="en-US" dirty="0">
                <a:solidFill>
                  <a:srgbClr val="222222"/>
                </a:solidFill>
                <a:latin typeface="??"/>
              </a:rPr>
              <a:t>for </a:t>
            </a:r>
            <a:r>
              <a:rPr lang="en-US" dirty="0" smtClean="0">
                <a:solidFill>
                  <a:srgbClr val="222222"/>
                </a:solidFill>
                <a:latin typeface="??"/>
              </a:rPr>
              <a:t>containerization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222222"/>
                </a:solidFill>
                <a:latin typeface="??"/>
              </a:rPr>
              <a:t>Kubernetes</a:t>
            </a:r>
            <a:r>
              <a:rPr lang="en-US" dirty="0" smtClean="0">
                <a:solidFill>
                  <a:srgbClr val="222222"/>
                </a:solidFill>
                <a:latin typeface="??"/>
              </a:rPr>
              <a:t> </a:t>
            </a:r>
            <a:r>
              <a:rPr lang="en-US" dirty="0">
                <a:solidFill>
                  <a:srgbClr val="222222"/>
                </a:solidFill>
                <a:latin typeface="??"/>
              </a:rPr>
              <a:t>for orchestration</a:t>
            </a:r>
            <a:r>
              <a:rPr lang="en-US" dirty="0" smtClean="0">
                <a:solidFill>
                  <a:srgbClr val="222222"/>
                </a:solidFill>
                <a:latin typeface="??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22222"/>
              </a:solidFill>
              <a:latin typeface="??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22222"/>
                </a:solidFill>
                <a:latin typeface="??"/>
              </a:rPr>
              <a:t>CI/CD Pipeline</a:t>
            </a:r>
            <a:r>
              <a:rPr lang="en-US" sz="2000" dirty="0">
                <a:solidFill>
                  <a:srgbClr val="222222"/>
                </a:solidFill>
                <a:latin typeface="??"/>
              </a:rPr>
              <a:t>:</a:t>
            </a:r>
          </a:p>
          <a:p>
            <a:pPr lvl="2"/>
            <a:r>
              <a:rPr lang="en-US" dirty="0">
                <a:solidFill>
                  <a:srgbClr val="222222"/>
                </a:solidFill>
                <a:latin typeface="??"/>
              </a:rPr>
              <a:t>Automates code building, testing, and deployment across environments.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??"/>
              </a:rPr>
              <a:t>Tools</a:t>
            </a:r>
            <a:r>
              <a:rPr lang="en-US" dirty="0">
                <a:solidFill>
                  <a:srgbClr val="222222"/>
                </a:solidFill>
                <a:latin typeface="??"/>
              </a:rPr>
              <a:t>: </a:t>
            </a:r>
            <a:r>
              <a:rPr lang="en-US" b="1" dirty="0" smtClean="0">
                <a:solidFill>
                  <a:srgbClr val="222222"/>
                </a:solidFill>
                <a:latin typeface="??"/>
              </a:rPr>
              <a:t>Jenkins</a:t>
            </a:r>
            <a:endParaRPr lang="en-US" b="0" i="0" dirty="0">
              <a:solidFill>
                <a:srgbClr val="222222"/>
              </a:solidFill>
              <a:effectLst/>
              <a:latin typeface="??"/>
            </a:endParaRPr>
          </a:p>
        </p:txBody>
      </p:sp>
    </p:spTree>
    <p:extLst>
      <p:ext uri="{BB962C8B-B14F-4D97-AF65-F5344CB8AC3E}">
        <p14:creationId xmlns:p14="http://schemas.microsoft.com/office/powerpoint/2010/main" val="1414102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5010" y="268006"/>
            <a:ext cx="7729728" cy="1188720"/>
          </a:xfrm>
        </p:spPr>
        <p:txBody>
          <a:bodyPr/>
          <a:lstStyle/>
          <a:p>
            <a:r>
              <a:rPr lang="en-US" dirty="0" smtClean="0"/>
              <a:t>Infrastructure layer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01783" y="2841733"/>
            <a:ext cx="965780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22222"/>
                </a:solidFill>
                <a:latin typeface="??"/>
              </a:rPr>
              <a:t>Load Balancing</a:t>
            </a:r>
            <a:r>
              <a:rPr lang="en-US" sz="2000" dirty="0" smtClean="0">
                <a:solidFill>
                  <a:srgbClr val="222222"/>
                </a:solidFill>
                <a:latin typeface="??"/>
              </a:rPr>
              <a:t>:</a:t>
            </a:r>
          </a:p>
          <a:p>
            <a:pPr lvl="2"/>
            <a:r>
              <a:rPr lang="en-US" dirty="0" smtClean="0">
                <a:solidFill>
                  <a:srgbClr val="222222"/>
                </a:solidFill>
                <a:latin typeface="??"/>
              </a:rPr>
              <a:t>Distributes </a:t>
            </a:r>
            <a:r>
              <a:rPr lang="en-US" dirty="0">
                <a:solidFill>
                  <a:srgbClr val="222222"/>
                </a:solidFill>
                <a:latin typeface="??"/>
              </a:rPr>
              <a:t>traffic across multiple servers to ensure high availability.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??"/>
              </a:rPr>
              <a:t>Tools</a:t>
            </a:r>
            <a:r>
              <a:rPr lang="en-US" dirty="0">
                <a:solidFill>
                  <a:srgbClr val="222222"/>
                </a:solidFill>
                <a:latin typeface="??"/>
              </a:rPr>
              <a:t>: AWS Elastic Load Balancer or NGINX</a:t>
            </a:r>
            <a:r>
              <a:rPr lang="en-US" dirty="0" smtClean="0">
                <a:solidFill>
                  <a:srgbClr val="222222"/>
                </a:solidFill>
                <a:latin typeface="??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??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22222"/>
                </a:solidFill>
                <a:latin typeface="??"/>
              </a:rPr>
              <a:t>Backup and Disaster Recovery</a:t>
            </a:r>
            <a:r>
              <a:rPr lang="en-US" sz="2000" dirty="0">
                <a:solidFill>
                  <a:srgbClr val="222222"/>
                </a:solidFill>
                <a:latin typeface="??"/>
              </a:rPr>
              <a:t>:</a:t>
            </a:r>
          </a:p>
          <a:p>
            <a:pPr lvl="2"/>
            <a:r>
              <a:rPr lang="en-US" dirty="0">
                <a:solidFill>
                  <a:srgbClr val="222222"/>
                </a:solidFill>
                <a:latin typeface="??"/>
              </a:rPr>
              <a:t>Regular backups of data to handle unexpected failures.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222222"/>
                </a:solidFill>
                <a:latin typeface="??"/>
              </a:rPr>
              <a:t>Tools</a:t>
            </a:r>
            <a:r>
              <a:rPr lang="en-US" dirty="0" smtClean="0">
                <a:solidFill>
                  <a:srgbClr val="222222"/>
                </a:solidFill>
                <a:latin typeface="??"/>
              </a:rPr>
              <a:t>: Automated PostgreSQL backups using </a:t>
            </a:r>
            <a:r>
              <a:rPr lang="en-US" dirty="0" err="1" smtClean="0">
                <a:solidFill>
                  <a:srgbClr val="222222"/>
                </a:solidFill>
                <a:latin typeface="??"/>
              </a:rPr>
              <a:t>pgBackRest</a:t>
            </a:r>
            <a:endParaRPr lang="en-US" b="0" i="0" dirty="0">
              <a:solidFill>
                <a:srgbClr val="222222"/>
              </a:solidFill>
              <a:effectLst/>
              <a:latin typeface="??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01783" y="1833935"/>
            <a:ext cx="41713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22222"/>
                </a:solidFill>
                <a:latin typeface="??"/>
              </a:rPr>
              <a:t>Key Components/Services:</a:t>
            </a:r>
            <a:endParaRPr lang="en-US" sz="2400" b="1" i="0" dirty="0">
              <a:solidFill>
                <a:srgbClr val="222222"/>
              </a:solidFill>
              <a:effectLst/>
              <a:latin typeface="??"/>
            </a:endParaRPr>
          </a:p>
        </p:txBody>
      </p:sp>
    </p:spTree>
    <p:extLst>
      <p:ext uri="{BB962C8B-B14F-4D97-AF65-F5344CB8AC3E}">
        <p14:creationId xmlns:p14="http://schemas.microsoft.com/office/powerpoint/2010/main" val="3186927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9216" y="311549"/>
            <a:ext cx="7729728" cy="1188720"/>
          </a:xfrm>
        </p:spPr>
        <p:txBody>
          <a:bodyPr/>
          <a:lstStyle/>
          <a:p>
            <a:r>
              <a:rPr lang="en-US" dirty="0" smtClean="0"/>
              <a:t>Testing layer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27909" y="3003007"/>
            <a:ext cx="100061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22222"/>
                </a:solidFill>
                <a:latin typeface="var(--h4-font)"/>
              </a:rPr>
              <a:t>Purpose:</a:t>
            </a:r>
          </a:p>
          <a:p>
            <a:r>
              <a:rPr lang="en-US" dirty="0">
                <a:solidFill>
                  <a:srgbClr val="222222"/>
                </a:solidFill>
                <a:latin typeface="??"/>
              </a:rPr>
              <a:t>Ensures the application is reliable, secure, and performs as expected by identifying bugs, validating business logic, and maintaining functionality across all layers.</a:t>
            </a:r>
            <a:endParaRPr lang="en-US" b="0" i="0" dirty="0">
              <a:solidFill>
                <a:srgbClr val="222222"/>
              </a:solidFill>
              <a:effectLst/>
              <a:latin typeface="??"/>
            </a:endParaRPr>
          </a:p>
        </p:txBody>
      </p:sp>
    </p:spTree>
    <p:extLst>
      <p:ext uri="{BB962C8B-B14F-4D97-AF65-F5344CB8AC3E}">
        <p14:creationId xmlns:p14="http://schemas.microsoft.com/office/powerpoint/2010/main" val="2710163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885" y="363800"/>
            <a:ext cx="7729728" cy="1188720"/>
          </a:xfrm>
        </p:spPr>
        <p:txBody>
          <a:bodyPr/>
          <a:lstStyle/>
          <a:p>
            <a:r>
              <a:rPr lang="en-US" dirty="0" smtClean="0"/>
              <a:t>Testing layer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3771" y="2104856"/>
            <a:ext cx="10859589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22222"/>
                </a:solidFill>
                <a:latin typeface="var(--h3-font)"/>
              </a:rPr>
              <a:t>Key Components/Services</a:t>
            </a:r>
            <a:r>
              <a:rPr lang="en-US" sz="2400" b="1" dirty="0" smtClean="0">
                <a:solidFill>
                  <a:srgbClr val="222222"/>
                </a:solidFill>
                <a:latin typeface="var(--h3-font)"/>
              </a:rPr>
              <a:t>:</a:t>
            </a:r>
          </a:p>
          <a:p>
            <a:endParaRPr lang="en-US" sz="2400" b="1" dirty="0">
              <a:solidFill>
                <a:srgbClr val="222222"/>
              </a:solidFill>
              <a:latin typeface="var(--h3-font)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??"/>
              </a:rPr>
              <a:t>Unit Testing</a:t>
            </a:r>
            <a:r>
              <a:rPr lang="en-US" dirty="0">
                <a:solidFill>
                  <a:srgbClr val="222222"/>
                </a:solidFill>
                <a:latin typeface="??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??"/>
              </a:rPr>
              <a:t>Purpose</a:t>
            </a:r>
            <a:r>
              <a:rPr lang="en-US" dirty="0">
                <a:solidFill>
                  <a:srgbClr val="222222"/>
                </a:solidFill>
                <a:latin typeface="??"/>
              </a:rPr>
              <a:t>: Tests individual components or functions in isolation.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??"/>
              </a:rPr>
              <a:t>Tools</a:t>
            </a:r>
            <a:r>
              <a:rPr lang="en-US" dirty="0">
                <a:solidFill>
                  <a:srgbClr val="222222"/>
                </a:solidFill>
                <a:latin typeface="??"/>
              </a:rPr>
              <a:t>: JUnit, Jest, Mocha</a:t>
            </a:r>
            <a:r>
              <a:rPr lang="en-US" dirty="0" smtClean="0">
                <a:solidFill>
                  <a:srgbClr val="222222"/>
                </a:solidFill>
                <a:latin typeface="??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??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??"/>
              </a:rPr>
              <a:t>Integration Testing</a:t>
            </a:r>
            <a:r>
              <a:rPr lang="en-US" dirty="0">
                <a:solidFill>
                  <a:srgbClr val="222222"/>
                </a:solidFill>
                <a:latin typeface="??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??"/>
              </a:rPr>
              <a:t>Purpose</a:t>
            </a:r>
            <a:r>
              <a:rPr lang="en-US" dirty="0">
                <a:solidFill>
                  <a:srgbClr val="222222"/>
                </a:solidFill>
                <a:latin typeface="??"/>
              </a:rPr>
              <a:t>: Verifies interactions between different components or layers.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??"/>
              </a:rPr>
              <a:t>Tools</a:t>
            </a:r>
            <a:r>
              <a:rPr lang="en-US" dirty="0">
                <a:solidFill>
                  <a:srgbClr val="222222"/>
                </a:solidFill>
                <a:latin typeface="??"/>
              </a:rPr>
              <a:t>: Postman, </a:t>
            </a:r>
            <a:r>
              <a:rPr lang="en-US" dirty="0" err="1">
                <a:solidFill>
                  <a:srgbClr val="222222"/>
                </a:solidFill>
                <a:latin typeface="??"/>
              </a:rPr>
              <a:t>TestContainers</a:t>
            </a:r>
            <a:r>
              <a:rPr lang="en-US" dirty="0" smtClean="0">
                <a:solidFill>
                  <a:srgbClr val="222222"/>
                </a:solidFill>
                <a:latin typeface="??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??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??"/>
              </a:rPr>
              <a:t>End-to-End (E2E) Testing</a:t>
            </a:r>
            <a:r>
              <a:rPr lang="en-US" dirty="0">
                <a:solidFill>
                  <a:srgbClr val="222222"/>
                </a:solidFill>
                <a:latin typeface="??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??"/>
              </a:rPr>
              <a:t>Purpose</a:t>
            </a:r>
            <a:r>
              <a:rPr lang="en-US" dirty="0">
                <a:solidFill>
                  <a:srgbClr val="222222"/>
                </a:solidFill>
                <a:latin typeface="??"/>
              </a:rPr>
              <a:t>: Ensures the system works cohesively through user journey tests.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??"/>
              </a:rPr>
              <a:t>Tools</a:t>
            </a:r>
            <a:r>
              <a:rPr lang="en-US" dirty="0">
                <a:solidFill>
                  <a:srgbClr val="222222"/>
                </a:solidFill>
                <a:latin typeface="??"/>
              </a:rPr>
              <a:t>: Cypress, Playwright.</a:t>
            </a:r>
            <a:endParaRPr lang="en-US" b="0" i="0" dirty="0">
              <a:solidFill>
                <a:srgbClr val="222222"/>
              </a:solidFill>
              <a:effectLst/>
              <a:latin typeface="??"/>
            </a:endParaRPr>
          </a:p>
        </p:txBody>
      </p:sp>
    </p:spTree>
    <p:extLst>
      <p:ext uri="{BB962C8B-B14F-4D97-AF65-F5344CB8AC3E}">
        <p14:creationId xmlns:p14="http://schemas.microsoft.com/office/powerpoint/2010/main" val="21065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546681"/>
            <a:ext cx="7729728" cy="1188720"/>
          </a:xfrm>
        </p:spPr>
        <p:txBody>
          <a:bodyPr/>
          <a:lstStyle/>
          <a:p>
            <a:r>
              <a:rPr lang="en-US" dirty="0" smtClean="0"/>
              <a:t>Testing layer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88275" y="2296951"/>
            <a:ext cx="105547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var(--h3-font)"/>
              </a:rPr>
              <a:t>Key Components/Services</a:t>
            </a:r>
            <a:r>
              <a:rPr lang="en-US" b="1" dirty="0" smtClean="0">
                <a:solidFill>
                  <a:srgbClr val="222222"/>
                </a:solidFill>
                <a:latin typeface="var(--h3-font)"/>
              </a:rPr>
              <a:t>:</a:t>
            </a:r>
          </a:p>
          <a:p>
            <a:endParaRPr lang="en-US" b="1" dirty="0">
              <a:solidFill>
                <a:srgbClr val="222222"/>
              </a:solidFill>
              <a:latin typeface="var(--h3-font)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222222"/>
                </a:solidFill>
                <a:latin typeface="??"/>
              </a:rPr>
              <a:t>Load </a:t>
            </a:r>
            <a:r>
              <a:rPr lang="en-US" b="1" dirty="0">
                <a:solidFill>
                  <a:srgbClr val="222222"/>
                </a:solidFill>
                <a:latin typeface="??"/>
              </a:rPr>
              <a:t>and Performance Testing</a:t>
            </a:r>
            <a:r>
              <a:rPr lang="en-US" dirty="0">
                <a:solidFill>
                  <a:srgbClr val="222222"/>
                </a:solidFill>
                <a:latin typeface="??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??"/>
              </a:rPr>
              <a:t>Purpose</a:t>
            </a:r>
            <a:r>
              <a:rPr lang="en-US" dirty="0">
                <a:solidFill>
                  <a:srgbClr val="222222"/>
                </a:solidFill>
                <a:latin typeface="??"/>
              </a:rPr>
              <a:t>: Evaluates system performance under various loads.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??"/>
              </a:rPr>
              <a:t>Tools</a:t>
            </a:r>
            <a:r>
              <a:rPr lang="en-US" dirty="0">
                <a:solidFill>
                  <a:srgbClr val="222222"/>
                </a:solidFill>
                <a:latin typeface="??"/>
              </a:rPr>
              <a:t>: Apache </a:t>
            </a:r>
            <a:r>
              <a:rPr lang="en-US" dirty="0" err="1" smtClean="0">
                <a:solidFill>
                  <a:srgbClr val="222222"/>
                </a:solidFill>
                <a:latin typeface="??"/>
              </a:rPr>
              <a:t>JMeter</a:t>
            </a:r>
            <a:endParaRPr lang="en-US" dirty="0" smtClean="0">
              <a:solidFill>
                <a:srgbClr val="222222"/>
              </a:solidFill>
              <a:latin typeface="??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??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??"/>
              </a:rPr>
              <a:t>Security Testing</a:t>
            </a:r>
            <a:r>
              <a:rPr lang="en-US" dirty="0">
                <a:solidFill>
                  <a:srgbClr val="222222"/>
                </a:solidFill>
                <a:latin typeface="??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??"/>
              </a:rPr>
              <a:t>Purpose</a:t>
            </a:r>
            <a:r>
              <a:rPr lang="en-US" dirty="0">
                <a:solidFill>
                  <a:srgbClr val="222222"/>
                </a:solidFill>
                <a:latin typeface="??"/>
              </a:rPr>
              <a:t>: Identifies and mitigates vulnerabilities.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??"/>
              </a:rPr>
              <a:t>Tools</a:t>
            </a:r>
            <a:r>
              <a:rPr lang="en-US" dirty="0">
                <a:solidFill>
                  <a:srgbClr val="222222"/>
                </a:solidFill>
                <a:latin typeface="??"/>
              </a:rPr>
              <a:t>: OWASP ZAP, Burp Suite</a:t>
            </a:r>
            <a:r>
              <a:rPr lang="en-US" dirty="0" smtClean="0">
                <a:solidFill>
                  <a:srgbClr val="222222"/>
                </a:solidFill>
                <a:latin typeface="??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??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??"/>
              </a:rPr>
              <a:t>Regression Testing</a:t>
            </a:r>
            <a:r>
              <a:rPr lang="en-US" dirty="0">
                <a:solidFill>
                  <a:srgbClr val="222222"/>
                </a:solidFill>
                <a:latin typeface="??"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??"/>
              </a:rPr>
              <a:t>Purpose</a:t>
            </a:r>
            <a:r>
              <a:rPr lang="en-US" dirty="0">
                <a:solidFill>
                  <a:srgbClr val="222222"/>
                </a:solidFill>
                <a:latin typeface="??"/>
              </a:rPr>
              <a:t>: Ensures changes don’t disrupt existing functionality.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??"/>
              </a:rPr>
              <a:t>Tools</a:t>
            </a:r>
            <a:r>
              <a:rPr lang="en-US" dirty="0">
                <a:solidFill>
                  <a:srgbClr val="222222"/>
                </a:solidFill>
                <a:latin typeface="??"/>
              </a:rPr>
              <a:t>: Automated test suites in CI/CD pipelines</a:t>
            </a:r>
            <a:endParaRPr lang="en-US" b="0" i="0" dirty="0">
              <a:solidFill>
                <a:srgbClr val="222222"/>
              </a:solidFill>
              <a:effectLst/>
              <a:latin typeface="??"/>
            </a:endParaRPr>
          </a:p>
        </p:txBody>
      </p:sp>
    </p:spTree>
    <p:extLst>
      <p:ext uri="{BB962C8B-B14F-4D97-AF65-F5344CB8AC3E}">
        <p14:creationId xmlns:p14="http://schemas.microsoft.com/office/powerpoint/2010/main" val="41070124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9810" y="2577084"/>
            <a:ext cx="7729728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 smtClean="0"/>
              <a:t>THANK 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697428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7614" y="799229"/>
            <a:ext cx="6616773" cy="79443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Presentation Layer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7645" y="3152503"/>
            <a:ext cx="95184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Purpose</a:t>
            </a:r>
            <a:r>
              <a:rPr lang="en-US" sz="4000" b="1" dirty="0" smtClean="0"/>
              <a:t>:</a:t>
            </a:r>
            <a:endParaRPr lang="en-US" sz="4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</a:t>
            </a:r>
            <a:r>
              <a:rPr lang="en-US" sz="2400" dirty="0" smtClean="0"/>
              <a:t>anages </a:t>
            </a:r>
            <a:r>
              <a:rPr lang="en-US" sz="2400" dirty="0"/>
              <a:t>user </a:t>
            </a:r>
            <a:r>
              <a:rPr lang="en-US" sz="2400" dirty="0" smtClean="0"/>
              <a:t>interactions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</a:t>
            </a:r>
            <a:r>
              <a:rPr lang="en-US" sz="2400" dirty="0" smtClean="0"/>
              <a:t>isplays 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Routes requests </a:t>
            </a:r>
            <a:r>
              <a:rPr lang="en-US" sz="2400" dirty="0"/>
              <a:t>to backend services through APIs.</a:t>
            </a:r>
          </a:p>
        </p:txBody>
      </p:sp>
    </p:spTree>
    <p:extLst>
      <p:ext uri="{BB962C8B-B14F-4D97-AF65-F5344CB8AC3E}">
        <p14:creationId xmlns:p14="http://schemas.microsoft.com/office/powerpoint/2010/main" val="4247096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7614" y="799229"/>
            <a:ext cx="6616773" cy="79443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dirty="0" smtClean="0"/>
              <a:t>Presentation Layer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9966" y="1915886"/>
            <a:ext cx="1192203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Components/Services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Homepage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Displays popular packages, upcoming tours, and notifications.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Provides options for creating new events and viewing bookmarks</a:t>
            </a:r>
            <a:r>
              <a:rPr lang="en-US" sz="2000" dirty="0" smtClean="0"/>
              <a:t>.</a:t>
            </a:r>
          </a:p>
          <a:p>
            <a:pPr lvl="1"/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Event Dashboard</a:t>
            </a:r>
            <a:r>
              <a:rPr lang="en-US" sz="20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Allows users to manage planned events and view event details.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218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6550" y="327093"/>
            <a:ext cx="7729728" cy="1188720"/>
          </a:xfrm>
        </p:spPr>
        <p:txBody>
          <a:bodyPr/>
          <a:lstStyle/>
          <a:p>
            <a:r>
              <a:rPr lang="en-US" dirty="0"/>
              <a:t>Presentation Layer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35429" y="3404398"/>
            <a:ext cx="3257005" cy="3101982"/>
          </a:xfrm>
        </p:spPr>
        <p:txBody>
          <a:bodyPr/>
          <a:lstStyle/>
          <a:p>
            <a:pPr marL="342900" lvl="2" indent="-342900"/>
            <a:r>
              <a:rPr lang="en-US" sz="2000" b="1" dirty="0"/>
              <a:t>Tour Events</a:t>
            </a:r>
            <a:r>
              <a:rPr lang="en-US" sz="2000" dirty="0"/>
              <a:t>: </a:t>
            </a:r>
            <a:endParaRPr lang="en-US" sz="2000" dirty="0" smtClean="0"/>
          </a:p>
          <a:p>
            <a:pPr marL="571500" lvl="3" indent="-342900"/>
            <a:r>
              <a:rPr lang="en-US" sz="2000" dirty="0" smtClean="0"/>
              <a:t>Includes </a:t>
            </a:r>
            <a:r>
              <a:rPr lang="en-US" sz="2000" dirty="0"/>
              <a:t>destination </a:t>
            </a:r>
            <a:r>
              <a:rPr lang="en-US" sz="2000" dirty="0" smtClean="0"/>
              <a:t>selection</a:t>
            </a:r>
          </a:p>
          <a:p>
            <a:pPr marL="571500" lvl="3" indent="-342900"/>
            <a:r>
              <a:rPr lang="en-US" sz="2000" dirty="0"/>
              <a:t>R</a:t>
            </a:r>
            <a:r>
              <a:rPr lang="en-US" sz="2000" dirty="0" smtClean="0"/>
              <a:t>oute planning</a:t>
            </a:r>
          </a:p>
          <a:p>
            <a:pPr marL="571500" lvl="3" indent="-342900"/>
            <a:r>
              <a:rPr lang="en-US" sz="2000" dirty="0"/>
              <a:t>O</a:t>
            </a:r>
            <a:r>
              <a:rPr lang="en-US" sz="2000" dirty="0" smtClean="0"/>
              <a:t>ptional </a:t>
            </a:r>
            <a:r>
              <a:rPr lang="en-US" sz="2000" dirty="0"/>
              <a:t>special add-ons.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115560" y="3455996"/>
            <a:ext cx="3722155" cy="3101982"/>
          </a:xfrm>
        </p:spPr>
        <p:txBody>
          <a:bodyPr/>
          <a:lstStyle/>
          <a:p>
            <a:pPr marL="228600" lvl="2"/>
            <a:r>
              <a:rPr lang="en-US" sz="2000" b="1" dirty="0"/>
              <a:t>Wedding/Ceremony Events</a:t>
            </a:r>
            <a:r>
              <a:rPr lang="en-US" sz="2000" dirty="0" smtClean="0"/>
              <a:t>:</a:t>
            </a:r>
          </a:p>
          <a:p>
            <a:pPr marL="457200" lvl="3"/>
            <a:r>
              <a:rPr lang="en-US" sz="2000" dirty="0" smtClean="0"/>
              <a:t> </a:t>
            </a:r>
            <a:r>
              <a:rPr lang="en-US" sz="2000" dirty="0"/>
              <a:t>Venue </a:t>
            </a:r>
            <a:r>
              <a:rPr lang="en-US" sz="2000" dirty="0" smtClean="0"/>
              <a:t>selection</a:t>
            </a:r>
          </a:p>
          <a:p>
            <a:pPr marL="457200" lvl="3"/>
            <a:r>
              <a:rPr lang="en-US" sz="2000" dirty="0" smtClean="0"/>
              <a:t> Guest </a:t>
            </a:r>
            <a:r>
              <a:rPr lang="en-US" sz="2000" dirty="0"/>
              <a:t>capacity </a:t>
            </a:r>
            <a:r>
              <a:rPr lang="en-US" sz="2000" dirty="0" smtClean="0"/>
              <a:t>management</a:t>
            </a:r>
          </a:p>
          <a:p>
            <a:pPr marL="457200" lvl="3"/>
            <a:r>
              <a:rPr lang="en-US" sz="2000" dirty="0"/>
              <a:t>S</a:t>
            </a:r>
            <a:r>
              <a:rPr lang="en-US" sz="2000" dirty="0" smtClean="0"/>
              <a:t>ub-event </a:t>
            </a:r>
            <a:r>
              <a:rPr lang="en-US" sz="2000" dirty="0"/>
              <a:t>configuration.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9568" y="1610937"/>
            <a:ext cx="1045899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Event Creation Interfaces</a:t>
            </a:r>
            <a:r>
              <a:rPr lang="en-US" sz="20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1"/>
            <a:r>
              <a:rPr lang="en-US" sz="2000" dirty="0"/>
              <a:t>Interactive Forms for creating and customizing events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7506789" y="3404398"/>
            <a:ext cx="385789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Corporate Meetings</a:t>
            </a:r>
            <a:r>
              <a:rPr lang="en-US" sz="2000" dirty="0" smtClean="0"/>
              <a:t>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Venue </a:t>
            </a:r>
            <a:r>
              <a:rPr lang="en-US" sz="2000" dirty="0" smtClean="0"/>
              <a:t>selection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/>
              <a:t>A</a:t>
            </a:r>
            <a:r>
              <a:rPr lang="en-US" sz="2000" dirty="0" smtClean="0"/>
              <a:t>ccommodation </a:t>
            </a:r>
            <a:r>
              <a:rPr lang="en-US" sz="2000" dirty="0"/>
              <a:t>for clients.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709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layer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36320" y="2538608"/>
            <a:ext cx="965780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var(--h4-font)"/>
              </a:rPr>
              <a:t>Technologies</a:t>
            </a:r>
            <a:r>
              <a:rPr lang="en-US" b="1" dirty="0" smtClean="0">
                <a:solidFill>
                  <a:srgbClr val="222222"/>
                </a:solidFill>
                <a:latin typeface="var(--h4-font)"/>
              </a:rPr>
              <a:t>:</a:t>
            </a:r>
          </a:p>
          <a:p>
            <a:endParaRPr lang="en-US" b="1" dirty="0">
              <a:solidFill>
                <a:srgbClr val="222222"/>
              </a:solidFill>
              <a:latin typeface="var(--h4-font)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??"/>
              </a:rPr>
              <a:t>Frontend Framework</a:t>
            </a:r>
            <a:r>
              <a:rPr lang="en-US" dirty="0">
                <a:solidFill>
                  <a:srgbClr val="222222"/>
                </a:solidFill>
                <a:latin typeface="??"/>
              </a:rPr>
              <a:t>: Next.js </a:t>
            </a:r>
            <a:endParaRPr lang="en-US" dirty="0" smtClean="0">
              <a:solidFill>
                <a:srgbClr val="222222"/>
              </a:solidFill>
              <a:latin typeface="??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222222"/>
              </a:solidFill>
              <a:latin typeface="??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222222"/>
                </a:solidFill>
                <a:latin typeface="??"/>
              </a:rPr>
              <a:t>Styling</a:t>
            </a:r>
            <a:r>
              <a:rPr lang="en-US" dirty="0" smtClean="0">
                <a:solidFill>
                  <a:srgbClr val="222222"/>
                </a:solidFill>
                <a:latin typeface="??"/>
              </a:rPr>
              <a:t>: </a:t>
            </a:r>
            <a:r>
              <a:rPr lang="en-US" dirty="0" err="1" smtClean="0">
                <a:solidFill>
                  <a:srgbClr val="222222"/>
                </a:solidFill>
                <a:latin typeface="??"/>
              </a:rPr>
              <a:t>TailwindCSS</a:t>
            </a:r>
            <a:r>
              <a:rPr lang="en-US" dirty="0" smtClean="0">
                <a:solidFill>
                  <a:srgbClr val="222222"/>
                </a:solidFill>
                <a:latin typeface="??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??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??"/>
              </a:rPr>
              <a:t>State Management</a:t>
            </a:r>
            <a:r>
              <a:rPr lang="en-US" dirty="0">
                <a:solidFill>
                  <a:srgbClr val="222222"/>
                </a:solidFill>
                <a:latin typeface="??"/>
              </a:rPr>
              <a:t>: </a:t>
            </a:r>
            <a:r>
              <a:rPr lang="en-US" dirty="0" err="1">
                <a:solidFill>
                  <a:srgbClr val="222222"/>
                </a:solidFill>
                <a:latin typeface="??"/>
              </a:rPr>
              <a:t>Redux</a:t>
            </a:r>
            <a:r>
              <a:rPr lang="en-US" dirty="0">
                <a:solidFill>
                  <a:srgbClr val="222222"/>
                </a:solidFill>
                <a:latin typeface="??"/>
              </a:rPr>
              <a:t> Toolkit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??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??"/>
              </a:rPr>
              <a:t>API Integration</a:t>
            </a:r>
            <a:r>
              <a:rPr lang="en-US" dirty="0">
                <a:solidFill>
                  <a:srgbClr val="222222"/>
                </a:solidFill>
                <a:latin typeface="??"/>
              </a:rPr>
              <a:t>: </a:t>
            </a:r>
            <a:r>
              <a:rPr lang="en-US" dirty="0" err="1">
                <a:solidFill>
                  <a:srgbClr val="222222"/>
                </a:solidFill>
                <a:latin typeface="??"/>
              </a:rPr>
              <a:t>Axios</a:t>
            </a:r>
            <a:r>
              <a:rPr lang="en-US" dirty="0">
                <a:solidFill>
                  <a:srgbClr val="222222"/>
                </a:solidFill>
                <a:latin typeface="??"/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??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??"/>
              </a:rPr>
              <a:t>Routing</a:t>
            </a:r>
            <a:r>
              <a:rPr lang="en-US" dirty="0">
                <a:solidFill>
                  <a:srgbClr val="222222"/>
                </a:solidFill>
                <a:latin typeface="??"/>
              </a:rPr>
              <a:t>: Next.js Routing </a:t>
            </a:r>
            <a:endParaRPr lang="en-US" b="0" i="0" dirty="0">
              <a:solidFill>
                <a:srgbClr val="222222"/>
              </a:solidFill>
              <a:effectLst/>
              <a:latin typeface="??"/>
            </a:endParaRPr>
          </a:p>
        </p:txBody>
      </p:sp>
    </p:spTree>
    <p:extLst>
      <p:ext uri="{BB962C8B-B14F-4D97-AF65-F5344CB8AC3E}">
        <p14:creationId xmlns:p14="http://schemas.microsoft.com/office/powerpoint/2010/main" val="3054938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442178"/>
            <a:ext cx="7729728" cy="1188720"/>
          </a:xfrm>
        </p:spPr>
        <p:txBody>
          <a:bodyPr/>
          <a:lstStyle/>
          <a:p>
            <a:r>
              <a:rPr lang="en-US" dirty="0" smtClean="0"/>
              <a:t>Business logic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2233" y="2620627"/>
            <a:ext cx="7729728" cy="3101983"/>
          </a:xfrm>
        </p:spPr>
        <p:txBody>
          <a:bodyPr/>
          <a:lstStyle/>
          <a:p>
            <a:pPr marL="0" indent="0">
              <a:buNone/>
            </a:pPr>
            <a:r>
              <a:rPr lang="en-US" sz="4000" b="1" dirty="0"/>
              <a:t>Purpose:</a:t>
            </a:r>
          </a:p>
          <a:p>
            <a:pPr lvl="1"/>
            <a:r>
              <a:rPr lang="en-US" sz="2000" dirty="0" smtClean="0"/>
              <a:t>Implements </a:t>
            </a:r>
            <a:r>
              <a:rPr lang="en-US" sz="2000" dirty="0"/>
              <a:t>core </a:t>
            </a:r>
            <a:r>
              <a:rPr lang="en-US" sz="2000" dirty="0" smtClean="0"/>
              <a:t>workflows </a:t>
            </a:r>
          </a:p>
          <a:p>
            <a:pPr lvl="1"/>
            <a:r>
              <a:rPr lang="en-US" sz="2000" dirty="0"/>
              <a:t>E</a:t>
            </a:r>
            <a:r>
              <a:rPr lang="en-US" sz="2000" dirty="0" smtClean="0"/>
              <a:t>vent customization</a:t>
            </a:r>
          </a:p>
          <a:p>
            <a:pPr lvl="1"/>
            <a:r>
              <a:rPr lang="en-US" sz="2000" dirty="0" smtClean="0"/>
              <a:t>Cost estimation</a:t>
            </a:r>
          </a:p>
          <a:p>
            <a:pPr lvl="1"/>
            <a:r>
              <a:rPr lang="en-US" sz="2000" dirty="0"/>
              <a:t>T</a:t>
            </a:r>
            <a:r>
              <a:rPr lang="en-US" sz="2000" dirty="0" smtClean="0"/>
              <a:t>our comparison</a:t>
            </a:r>
          </a:p>
          <a:p>
            <a:pPr lvl="1"/>
            <a:r>
              <a:rPr lang="en-US" sz="2000" dirty="0"/>
              <a:t>R</a:t>
            </a:r>
            <a:r>
              <a:rPr lang="en-US" sz="2000" dirty="0" smtClean="0"/>
              <a:t>ecommendation </a:t>
            </a:r>
            <a:r>
              <a:rPr lang="en-US" sz="2000" dirty="0"/>
              <a:t>logic.</a:t>
            </a:r>
          </a:p>
        </p:txBody>
      </p:sp>
    </p:spTree>
    <p:extLst>
      <p:ext uri="{BB962C8B-B14F-4D97-AF65-F5344CB8AC3E}">
        <p14:creationId xmlns:p14="http://schemas.microsoft.com/office/powerpoint/2010/main" val="1948643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5342" y="468304"/>
            <a:ext cx="7729728" cy="1188720"/>
          </a:xfrm>
        </p:spPr>
        <p:txBody>
          <a:bodyPr/>
          <a:lstStyle/>
          <a:p>
            <a:r>
              <a:rPr lang="en-US" dirty="0" smtClean="0"/>
              <a:t>Business logic layer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9966" y="1915886"/>
            <a:ext cx="1192203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 smtClean="0"/>
              <a:t>Components/Services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smtClean="0"/>
              <a:t>Event </a:t>
            </a:r>
            <a:r>
              <a:rPr lang="en-US" sz="2000" b="1" dirty="0"/>
              <a:t>Management </a:t>
            </a:r>
            <a:r>
              <a:rPr lang="en-US" sz="2000" b="1" dirty="0" smtClean="0"/>
              <a:t>Service: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Manages the creation, modification, and deletion of events like tours, weddings, and corporate meetings. </a:t>
            </a:r>
            <a:endParaRPr lang="en-US" sz="20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Manages </a:t>
            </a:r>
            <a:r>
              <a:rPr lang="en-US" sz="2000" dirty="0"/>
              <a:t>event states and data </a:t>
            </a:r>
            <a:r>
              <a:rPr lang="en-US" sz="2000" dirty="0" smtClean="0"/>
              <a:t>storage.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69966" y="4257042"/>
            <a:ext cx="97884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222222"/>
                </a:solidFill>
                <a:latin typeface="??"/>
              </a:rPr>
              <a:t>Customization </a:t>
            </a:r>
            <a:r>
              <a:rPr lang="en-US" b="1" dirty="0">
                <a:solidFill>
                  <a:srgbClr val="222222"/>
                </a:solidFill>
                <a:latin typeface="??"/>
              </a:rPr>
              <a:t>Service</a:t>
            </a:r>
            <a:r>
              <a:rPr lang="en-US" dirty="0">
                <a:solidFill>
                  <a:srgbClr val="222222"/>
                </a:solidFill>
                <a:latin typeface="??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??"/>
              </a:rPr>
              <a:t>Integrates preferences into cohesive plans.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??"/>
              </a:rPr>
              <a:t>Allows users to configure events by adding sub-events, and arranging specific routes for tours.</a:t>
            </a:r>
            <a:endParaRPr lang="en-US" b="0" i="0" dirty="0">
              <a:solidFill>
                <a:srgbClr val="222222"/>
              </a:solidFill>
              <a:effectLst/>
              <a:latin typeface="??"/>
            </a:endParaRPr>
          </a:p>
        </p:txBody>
      </p:sp>
    </p:spTree>
    <p:extLst>
      <p:ext uri="{BB962C8B-B14F-4D97-AF65-F5344CB8AC3E}">
        <p14:creationId xmlns:p14="http://schemas.microsoft.com/office/powerpoint/2010/main" val="1657377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logic layer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53439" y="2993128"/>
            <a:ext cx="104677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??"/>
              </a:rPr>
              <a:t>Optimize Travel Routes Service</a:t>
            </a:r>
            <a:r>
              <a:rPr lang="en-US" dirty="0">
                <a:solidFill>
                  <a:srgbClr val="222222"/>
                </a:solidFill>
                <a:latin typeface="??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??"/>
              </a:rPr>
              <a:t>Suggests the most efficient travel routes using mapping APIs (Google Maps/</a:t>
            </a:r>
            <a:r>
              <a:rPr lang="en-US" dirty="0" err="1">
                <a:solidFill>
                  <a:srgbClr val="222222"/>
                </a:solidFill>
                <a:latin typeface="??"/>
              </a:rPr>
              <a:t>Mapbox</a:t>
            </a:r>
            <a:r>
              <a:rPr lang="en-US" dirty="0">
                <a:solidFill>
                  <a:srgbClr val="222222"/>
                </a:solidFill>
                <a:latin typeface="??"/>
              </a:rPr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??"/>
              </a:rPr>
              <a:t>Generates step-by-step itineraries based on selected destinations</a:t>
            </a:r>
            <a:r>
              <a:rPr lang="en-US" dirty="0" smtClean="0">
                <a:solidFill>
                  <a:srgbClr val="222222"/>
                </a:solidFill>
                <a:latin typeface="??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??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??"/>
              </a:rPr>
              <a:t>Distance Validation Service</a:t>
            </a:r>
            <a:r>
              <a:rPr lang="en-US" dirty="0">
                <a:solidFill>
                  <a:srgbClr val="222222"/>
                </a:solidFill>
                <a:latin typeface="??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??"/>
              </a:rPr>
              <a:t>Ensures destinations are logistically feasible within the same event.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??"/>
              </a:rPr>
              <a:t>Warns users about unrealistic plans and suggests alternatives</a:t>
            </a:r>
            <a:r>
              <a:rPr lang="en-US" dirty="0" smtClean="0">
                <a:solidFill>
                  <a:srgbClr val="222222"/>
                </a:solidFill>
                <a:latin typeface="??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??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22222"/>
                </a:solidFill>
                <a:latin typeface="??"/>
              </a:rPr>
              <a:t>Cost Estimation Service</a:t>
            </a:r>
            <a:r>
              <a:rPr lang="en-US" dirty="0">
                <a:solidFill>
                  <a:srgbClr val="222222"/>
                </a:solidFill>
                <a:latin typeface="??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??"/>
              </a:rPr>
              <a:t>Computes costs for venues, transportation, accommodation, and additional services</a:t>
            </a:r>
            <a:endParaRPr lang="en-US" b="0" i="0" dirty="0">
              <a:solidFill>
                <a:srgbClr val="222222"/>
              </a:solidFill>
              <a:effectLst/>
              <a:latin typeface="??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3439" y="2388604"/>
            <a:ext cx="29642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222222"/>
                </a:solidFill>
                <a:latin typeface="??"/>
              </a:rPr>
              <a:t>Components/Services</a:t>
            </a:r>
            <a:r>
              <a:rPr lang="en-US" sz="2000" b="1" dirty="0">
                <a:solidFill>
                  <a:srgbClr val="222222"/>
                </a:solidFill>
                <a:latin typeface="??"/>
              </a:rPr>
              <a:t>:</a:t>
            </a:r>
            <a:endParaRPr lang="en-US" sz="2000" b="1" i="0" dirty="0">
              <a:solidFill>
                <a:srgbClr val="222222"/>
              </a:solidFill>
              <a:effectLst/>
              <a:latin typeface="??"/>
            </a:endParaRPr>
          </a:p>
        </p:txBody>
      </p:sp>
    </p:spTree>
    <p:extLst>
      <p:ext uri="{BB962C8B-B14F-4D97-AF65-F5344CB8AC3E}">
        <p14:creationId xmlns:p14="http://schemas.microsoft.com/office/powerpoint/2010/main" val="44227919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198</TotalTime>
  <Words>822</Words>
  <Application>Microsoft Office PowerPoint</Application>
  <PresentationFormat>Widescreen</PresentationFormat>
  <Paragraphs>238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??</vt:lpstr>
      <vt:lpstr>Arial</vt:lpstr>
      <vt:lpstr>Gill Sans MT</vt:lpstr>
      <vt:lpstr>var(--h3-font)</vt:lpstr>
      <vt:lpstr>var(--h4-font)</vt:lpstr>
      <vt:lpstr>var(--h5-font)</vt:lpstr>
      <vt:lpstr>var(--h6-font)</vt:lpstr>
      <vt:lpstr>Parcel</vt:lpstr>
      <vt:lpstr>Eventify</vt:lpstr>
      <vt:lpstr>PowerPoint Presentation</vt:lpstr>
      <vt:lpstr>Presentation Layer </vt:lpstr>
      <vt:lpstr>Presentation Layer </vt:lpstr>
      <vt:lpstr>Presentation Layer </vt:lpstr>
      <vt:lpstr>Presentation layer</vt:lpstr>
      <vt:lpstr>Business logic layer</vt:lpstr>
      <vt:lpstr>Business logic layer</vt:lpstr>
      <vt:lpstr>Business logic layer</vt:lpstr>
      <vt:lpstr>Business logic layer</vt:lpstr>
      <vt:lpstr>Business logic layer </vt:lpstr>
      <vt:lpstr>Persistence layer</vt:lpstr>
      <vt:lpstr>Persistence layer</vt:lpstr>
      <vt:lpstr>Persistence layer</vt:lpstr>
      <vt:lpstr>Database layer</vt:lpstr>
      <vt:lpstr>Database layer</vt:lpstr>
      <vt:lpstr>Integration layer</vt:lpstr>
      <vt:lpstr>Integration layer</vt:lpstr>
      <vt:lpstr>Integration layer</vt:lpstr>
      <vt:lpstr>Infrastructure layer</vt:lpstr>
      <vt:lpstr>Infrastructure layer</vt:lpstr>
      <vt:lpstr>Infrastructure layer</vt:lpstr>
      <vt:lpstr>Testing layer</vt:lpstr>
      <vt:lpstr>Testing layer</vt:lpstr>
      <vt:lpstr>Testing layer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Eventify</dc:title>
  <dc:creator>Ibnul Islam Nabil</dc:creator>
  <cp:lastModifiedBy>Ibnul Islam Nabil</cp:lastModifiedBy>
  <cp:revision>14</cp:revision>
  <dcterms:created xsi:type="dcterms:W3CDTF">2024-12-24T13:16:06Z</dcterms:created>
  <dcterms:modified xsi:type="dcterms:W3CDTF">2025-03-09T07:31:12Z</dcterms:modified>
</cp:coreProperties>
</file>