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70"/>
  </p:notesMasterIdLst>
  <p:sldIdLst>
    <p:sldId id="256" r:id="rId4"/>
    <p:sldId id="274" r:id="rId5"/>
    <p:sldId id="26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280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347" r:id="rId51"/>
    <p:sldId id="348" r:id="rId52"/>
    <p:sldId id="346" r:id="rId53"/>
    <p:sldId id="349" r:id="rId54"/>
    <p:sldId id="350" r:id="rId55"/>
    <p:sldId id="351" r:id="rId56"/>
    <p:sldId id="352" r:id="rId57"/>
    <p:sldId id="353" r:id="rId58"/>
    <p:sldId id="354" r:id="rId59"/>
    <p:sldId id="355" r:id="rId60"/>
    <p:sldId id="285" r:id="rId61"/>
    <p:sldId id="356" r:id="rId62"/>
    <p:sldId id="357" r:id="rId63"/>
    <p:sldId id="358" r:id="rId64"/>
    <p:sldId id="359" r:id="rId65"/>
    <p:sldId id="360" r:id="rId66"/>
    <p:sldId id="361" r:id="rId67"/>
    <p:sldId id="362" r:id="rId68"/>
    <p:sldId id="262" r:id="rId6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47" autoAdjust="0"/>
  </p:normalViewPr>
  <p:slideViewPr>
    <p:cSldViewPr>
      <p:cViewPr varScale="1">
        <p:scale>
          <a:sx n="92" d="100"/>
          <a:sy n="92" d="100"/>
        </p:scale>
        <p:origin x="594" y="7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75856" y="3291830"/>
            <a:ext cx="5763240" cy="432047"/>
          </a:xfrm>
        </p:spPr>
        <p:txBody>
          <a:bodyPr/>
          <a:lstStyle/>
          <a:p>
            <a:pPr lvl="0"/>
            <a:r>
              <a:rPr lang="vi-VN" altLang="ko-KR" sz="240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QUẢN LÝ CÂY XANH TRƯỜNG HỌC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75856" y="3759880"/>
            <a:ext cx="3861752" cy="216023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MÔN HỌC MÔ HÌNH HÓA  </a:t>
            </a: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44964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Information Technology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98716" y="3363838"/>
            <a:ext cx="105132" cy="612065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3459B7A-E459-4A78-915E-A0509EC44400}"/>
              </a:ext>
            </a:extLst>
          </p:cNvPr>
          <p:cNvSpPr txBox="1"/>
          <p:nvPr/>
        </p:nvSpPr>
        <p:spPr>
          <a:xfrm>
            <a:off x="322415" y="3941526"/>
            <a:ext cx="1930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 Thai Ngoc</a:t>
            </a:r>
          </a:p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Nguyen Cong Minh</a:t>
            </a:r>
          </a:p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Truong Tuan Ngan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D9D9C2-A162-4E0B-B87D-F0D715714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Khảo sát hiện trạng, đặc tả yêu cầu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44C5F-A0F3-4F09-9E00-C09B0D1A67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Trồng cây cảnh mới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5C19AE2-98F5-4BCE-A245-E2949E795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102345"/>
              </p:ext>
            </p:extLst>
          </p:nvPr>
        </p:nvGraphicFramePr>
        <p:xfrm>
          <a:off x="1343208" y="1275606"/>
          <a:ext cx="6457583" cy="283316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304256">
                  <a:extLst>
                    <a:ext uri="{9D8B030D-6E8A-4147-A177-3AD203B41FA5}">
                      <a16:colId xmlns:a16="http://schemas.microsoft.com/office/drawing/2014/main" val="3207445592"/>
                    </a:ext>
                  </a:extLst>
                </a:gridCol>
                <a:gridCol w="4153327">
                  <a:extLst>
                    <a:ext uri="{9D8B030D-6E8A-4147-A177-3AD203B41FA5}">
                      <a16:colId xmlns:a16="http://schemas.microsoft.com/office/drawing/2014/main" val="4140534868"/>
                    </a:ext>
                  </a:extLst>
                </a:gridCol>
              </a:tblGrid>
              <a:tr h="355558">
                <a:tc>
                  <a:txBody>
                    <a:bodyPr/>
                    <a:lstStyle/>
                    <a:p>
                      <a:pPr marL="69215" marR="0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Tên chức năng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Trồng cây cảnh mới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735014"/>
                  </a:ext>
                </a:extLst>
              </a:tr>
              <a:tr h="395468">
                <a:tc>
                  <a:txBody>
                    <a:bodyPr/>
                    <a:lstStyle/>
                    <a:p>
                      <a:pPr marL="69215" marR="0">
                        <a:lnSpc>
                          <a:spcPct val="150000"/>
                        </a:lnSpc>
                        <a:spcBef>
                          <a:spcPts val="57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Mô tả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F3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ct val="150000"/>
                        </a:lnSpc>
                        <a:spcBef>
                          <a:spcPts val="57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Tạo hồ sơ cây cảnh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579436"/>
                  </a:ext>
                </a:extLst>
              </a:tr>
              <a:tr h="418688">
                <a:tc>
                  <a:txBody>
                    <a:bodyPr/>
                    <a:lstStyle/>
                    <a:p>
                      <a:pPr marL="69215" marR="0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Tác nhân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Phòng Quản lý Cơ sở Vật chất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261407"/>
                  </a:ext>
                </a:extLst>
              </a:tr>
              <a:tr h="407803">
                <a:tc>
                  <a:txBody>
                    <a:bodyPr/>
                    <a:lstStyle/>
                    <a:p>
                      <a:pPr marL="69215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Điều kiện trước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F3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dùng phải đăng nhập vào hệ thống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778726"/>
                  </a:ext>
                </a:extLst>
              </a:tr>
              <a:tr h="415785">
                <a:tc>
                  <a:txBody>
                    <a:bodyPr/>
                    <a:lstStyle/>
                    <a:p>
                      <a:pPr marL="69215" marR="0">
                        <a:lnSpc>
                          <a:spcPct val="150000"/>
                        </a:lnSpc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Điều kiện sau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56607"/>
                  </a:ext>
                </a:extLst>
              </a:tr>
              <a:tr h="407803">
                <a:tc>
                  <a:txBody>
                    <a:bodyPr/>
                    <a:lstStyle/>
                    <a:p>
                      <a:pPr marL="69215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Ngoại lệ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856514"/>
                  </a:ext>
                </a:extLst>
              </a:tr>
              <a:tr h="420139">
                <a:tc>
                  <a:txBody>
                    <a:bodyPr/>
                    <a:lstStyle/>
                    <a:p>
                      <a:pPr marL="69215" marR="0">
                        <a:lnSpc>
                          <a:spcPct val="150000"/>
                        </a:lnSpc>
                        <a:spcBef>
                          <a:spcPts val="625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Các yêu cầu đặc biệt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770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26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D9D9C2-A162-4E0B-B87D-F0D715714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Khảo sát hiện trạng, đặc tả yêu cầu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44C5F-A0F3-4F09-9E00-C09B0D1A67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Trồng cây cảnh mới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4F5AF1-9C80-48C0-9FC5-BAF92304832E}"/>
              </a:ext>
            </a:extLst>
          </p:cNvPr>
          <p:cNvSpPr txBox="1"/>
          <p:nvPr/>
        </p:nvSpPr>
        <p:spPr>
          <a:xfrm>
            <a:off x="257000" y="1012342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9A356E-4688-423B-B8DA-C09C574926D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46529"/>
            <a:ext cx="7004248" cy="278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65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D9D9C2-A162-4E0B-B87D-F0D715714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Khảo sát hiện trạng, đặc tả yêu cầu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44C5F-A0F3-4F09-9E00-C09B0D1A67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Lập lịch chăm sóc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4EA5C24-BFFF-45C1-B84A-280D47C5F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332493"/>
              </p:ext>
            </p:extLst>
          </p:nvPr>
        </p:nvGraphicFramePr>
        <p:xfrm>
          <a:off x="1127184" y="1447172"/>
          <a:ext cx="6889631" cy="296532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281119">
                  <a:extLst>
                    <a:ext uri="{9D8B030D-6E8A-4147-A177-3AD203B41FA5}">
                      <a16:colId xmlns:a16="http://schemas.microsoft.com/office/drawing/2014/main" val="2499256245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1311967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69215" marR="0">
                        <a:lnSpc>
                          <a:spcPct val="150000"/>
                        </a:lnSpc>
                        <a:spcBef>
                          <a:spcPts val="625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Tên chức năng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ct val="150000"/>
                        </a:lnSpc>
                        <a:spcBef>
                          <a:spcPts val="62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Lập lịch chăm sóc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10846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69215" marR="0">
                        <a:lnSpc>
                          <a:spcPct val="15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Mô tả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F3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ct val="15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Tạo nên danh sách lịch chăm sóc từ những cây cảnh có trong cơ sở dữ liệu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861861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69215" marR="0">
                        <a:lnSpc>
                          <a:spcPct val="150000"/>
                        </a:lnSpc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Tác nhân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ct val="150000"/>
                        </a:lnSpc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Phòng Quản lý Cơ sở Vật chất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270150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69215" marR="0">
                        <a:lnSpc>
                          <a:spcPct val="150000"/>
                        </a:lnSpc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Điều kiện trước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F3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ct val="150000"/>
                        </a:lnSpc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 danh sách chăm sóc cây cảnh chi tiết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9043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69215" marR="0">
                        <a:lnSpc>
                          <a:spcPct val="150000"/>
                        </a:lnSpc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Điều kiện sau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22743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69215" marR="0">
                        <a:lnSpc>
                          <a:spcPct val="150000"/>
                        </a:lnSpc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Ngoại lệ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7408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69215" marR="0">
                        <a:lnSpc>
                          <a:spcPct val="150000"/>
                        </a:lnSpc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Các yêu cầu đặc biệt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834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614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D9D9C2-A162-4E0B-B87D-F0D715714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Khảo sát hiện trạng, đặc tả yêu cầu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44C5F-A0F3-4F09-9E00-C09B0D1A67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Lập lịch chăm sóc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211199-837A-43A2-8B86-2C1B70D90BB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47614"/>
            <a:ext cx="6860232" cy="284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80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D9D9C2-A162-4E0B-B87D-F0D715714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Khảo sát hiện trạng, đặc tả yêu cầu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44C5F-A0F3-4F09-9E00-C09B0D1A67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Tra cứu cây cảnh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E4F4CF5-238D-4E01-9012-E04AB9AA5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128562"/>
              </p:ext>
            </p:extLst>
          </p:nvPr>
        </p:nvGraphicFramePr>
        <p:xfrm>
          <a:off x="611560" y="994032"/>
          <a:ext cx="8064896" cy="380996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499500">
                  <a:extLst>
                    <a:ext uri="{9D8B030D-6E8A-4147-A177-3AD203B41FA5}">
                      <a16:colId xmlns:a16="http://schemas.microsoft.com/office/drawing/2014/main" val="1482892947"/>
                    </a:ext>
                  </a:extLst>
                </a:gridCol>
                <a:gridCol w="5565396">
                  <a:extLst>
                    <a:ext uri="{9D8B030D-6E8A-4147-A177-3AD203B41FA5}">
                      <a16:colId xmlns:a16="http://schemas.microsoft.com/office/drawing/2014/main" val="789252133"/>
                    </a:ext>
                  </a:extLst>
                </a:gridCol>
              </a:tblGrid>
              <a:tr h="302769">
                <a:tc>
                  <a:txBody>
                    <a:bodyPr/>
                    <a:lstStyle/>
                    <a:p>
                      <a:pPr marL="69215" marR="0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Tên chức năng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57" marR="5255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 cứu cây cảnh</a:t>
                      </a:r>
                    </a:p>
                  </a:txBody>
                  <a:tcPr marL="52557" marR="5255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935881"/>
                  </a:ext>
                </a:extLst>
              </a:tr>
              <a:tr h="645541">
                <a:tc>
                  <a:txBody>
                    <a:bodyPr/>
                    <a:lstStyle/>
                    <a:p>
                      <a:pPr marL="69215" marR="0">
                        <a:lnSpc>
                          <a:spcPct val="150000"/>
                        </a:lnSpc>
                        <a:spcBef>
                          <a:spcPts val="61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Mô tả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57" marR="5255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F3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50000"/>
                        </a:lnSpc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Thể hiện được tên, loại, vị trí, tình trạng của cây cảnh trong cơ sở dữ liệu</a:t>
                      </a:r>
                    </a:p>
                  </a:txBody>
                  <a:tcPr marL="52557" marR="5255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51079"/>
                  </a:ext>
                </a:extLst>
              </a:tr>
              <a:tr h="302234">
                <a:tc>
                  <a:txBody>
                    <a:bodyPr/>
                    <a:lstStyle/>
                    <a:p>
                      <a:pPr marL="69215" marR="0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Tác nhân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57" marR="5255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Trưởng phòng Cơ sở Vật chất</a:t>
                      </a:r>
                    </a:p>
                  </a:txBody>
                  <a:tcPr marL="52557" marR="5255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297067"/>
                  </a:ext>
                </a:extLst>
              </a:tr>
              <a:tr h="1152328">
                <a:tc>
                  <a:txBody>
                    <a:bodyPr/>
                    <a:lstStyle/>
                    <a:p>
                      <a:pPr marL="69215" marR="0">
                        <a:lnSpc>
                          <a:spcPct val="150000"/>
                        </a:lnSpc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Điều kiện trước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57" marR="5255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F3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50000"/>
                        </a:lnSpc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Kết nối cơ sở dữ liệu</a:t>
                      </a:r>
                    </a:p>
                    <a:p>
                      <a:pPr marL="66675" marR="0">
                        <a:lnSpc>
                          <a:spcPct val="150000"/>
                        </a:lnSpc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dùng mở cửa sổ tìm kiếm</a:t>
                      </a:r>
                    </a:p>
                    <a:p>
                      <a:pPr marL="66675" marR="213360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Gõ tìm kiếm cây cảnh dựa theo mã cây, tên, loại cây…</a:t>
                      </a:r>
                    </a:p>
                  </a:txBody>
                  <a:tcPr marL="52557" marR="5255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62605"/>
                  </a:ext>
                </a:extLst>
              </a:tr>
              <a:tr h="645541">
                <a:tc>
                  <a:txBody>
                    <a:bodyPr/>
                    <a:lstStyle/>
                    <a:p>
                      <a:pPr marL="69215" marR="0">
                        <a:lnSpc>
                          <a:spcPct val="150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Điều kiện sau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57" marR="5255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213360">
                        <a:lnSpc>
                          <a:spcPct val="15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 tên hoặc loại mà tác nhân cần tìm kiếm bao gồm cả vị trí và tình trạng cây</a:t>
                      </a:r>
                    </a:p>
                  </a:txBody>
                  <a:tcPr marL="52557" marR="5255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841036"/>
                  </a:ext>
                </a:extLst>
              </a:tr>
              <a:tr h="302234">
                <a:tc>
                  <a:txBody>
                    <a:bodyPr/>
                    <a:lstStyle/>
                    <a:p>
                      <a:pPr marL="69215" marR="0">
                        <a:lnSpc>
                          <a:spcPct val="150000"/>
                        </a:lnSpc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Ngoại lệ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57" marR="5255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F3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50000"/>
                        </a:lnSpc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Các cây cảnh trùng tên</a:t>
                      </a:r>
                    </a:p>
                  </a:txBody>
                  <a:tcPr marL="52557" marR="5255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090353"/>
                  </a:ext>
                </a:extLst>
              </a:tr>
              <a:tr h="459321">
                <a:tc>
                  <a:txBody>
                    <a:bodyPr/>
                    <a:lstStyle/>
                    <a:p>
                      <a:pPr marL="69215" marR="0">
                        <a:lnSpc>
                          <a:spcPct val="150000"/>
                        </a:lnSpc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Yêu cầu đặc biệt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57" marR="5255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50000"/>
                        </a:lnSpc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Mã cây cảnh + mã loại cây cảnh mới là khóa chính của cơ sở dữ liệu</a:t>
                      </a:r>
                    </a:p>
                  </a:txBody>
                  <a:tcPr marL="52557" marR="5255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145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094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D9D9C2-A162-4E0B-B87D-F0D715714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Khảo sát hiện trạng, đặc tả yêu cầu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44C5F-A0F3-4F09-9E00-C09B0D1A67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Tra cứu cây cảnh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4F5AF1-9C80-48C0-9FC5-BAF92304832E}"/>
              </a:ext>
            </a:extLst>
          </p:cNvPr>
          <p:cNvSpPr txBox="1"/>
          <p:nvPr/>
        </p:nvSpPr>
        <p:spPr>
          <a:xfrm>
            <a:off x="257000" y="1012342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CCC887-0B5A-4094-A7A5-F3EE54459C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45073"/>
            <a:ext cx="6788224" cy="286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27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D9D9C2-A162-4E0B-B87D-F0D715714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Khảo sát hiện trạng, đặc tả yêu cầu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44C5F-A0F3-4F09-9E00-C09B0D1A67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Lập phiếu mua vật tư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52A44C-6C61-48F0-8533-96C8366C8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919548"/>
              </p:ext>
            </p:extLst>
          </p:nvPr>
        </p:nvGraphicFramePr>
        <p:xfrm>
          <a:off x="1835696" y="1419622"/>
          <a:ext cx="5714365" cy="279692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771015">
                  <a:extLst>
                    <a:ext uri="{9D8B030D-6E8A-4147-A177-3AD203B41FA5}">
                      <a16:colId xmlns:a16="http://schemas.microsoft.com/office/drawing/2014/main" val="1171354834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788971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 chức năng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Lập phiếu mua vật tư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630509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Mô tả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Tạo phiếu mua vật tư mới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042153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Tác nhân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Phòng Quản lý Cơ sở Vật chất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871891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Điều kiện trước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Người dùng phải đăng nhập vào hệ thống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970959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Điều kiện sau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110981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Ngoại lệ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730021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Các yêu cầu đặc biệt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27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063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D9D9C2-A162-4E0B-B87D-F0D715714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Khảo sát hiện trạng, đặc tả yêu cầu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44C5F-A0F3-4F09-9E00-C09B0D1A67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Lập phiếu mua vật tư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4F5AF1-9C80-48C0-9FC5-BAF92304832E}"/>
              </a:ext>
            </a:extLst>
          </p:cNvPr>
          <p:cNvSpPr txBox="1"/>
          <p:nvPr/>
        </p:nvSpPr>
        <p:spPr>
          <a:xfrm>
            <a:off x="257000" y="1012342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68DF5B-5267-4E79-9215-435DA10E29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59299"/>
            <a:ext cx="6788224" cy="299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35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D9D9C2-A162-4E0B-B87D-F0D715714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Khảo sát hiện trạng, đặc tả yêu cầu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44C5F-A0F3-4F09-9E00-C09B0D1A67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Lập báo cáo tháng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EED4198-9864-4543-9775-C87F80867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419756"/>
              </p:ext>
            </p:extLst>
          </p:nvPr>
        </p:nvGraphicFramePr>
        <p:xfrm>
          <a:off x="791580" y="1059582"/>
          <a:ext cx="7560840" cy="355533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343279">
                  <a:extLst>
                    <a:ext uri="{9D8B030D-6E8A-4147-A177-3AD203B41FA5}">
                      <a16:colId xmlns:a16="http://schemas.microsoft.com/office/drawing/2014/main" val="185008494"/>
                    </a:ext>
                  </a:extLst>
                </a:gridCol>
                <a:gridCol w="5217561">
                  <a:extLst>
                    <a:ext uri="{9D8B030D-6E8A-4147-A177-3AD203B41FA5}">
                      <a16:colId xmlns:a16="http://schemas.microsoft.com/office/drawing/2014/main" val="3082264281"/>
                    </a:ext>
                  </a:extLst>
                </a:gridCol>
              </a:tblGrid>
              <a:tr h="287710">
                <a:tc>
                  <a:txBody>
                    <a:bodyPr/>
                    <a:lstStyle/>
                    <a:p>
                      <a:pPr marL="69215" marR="0" algn="l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Tên chức năng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7" marR="5320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0" algn="l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Lập báo cáo tháng</a:t>
                      </a:r>
                    </a:p>
                  </a:txBody>
                  <a:tcPr marL="53207" marR="5320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134235"/>
                  </a:ext>
                </a:extLst>
              </a:tr>
              <a:tr h="664050">
                <a:tc>
                  <a:txBody>
                    <a:bodyPr/>
                    <a:lstStyle/>
                    <a:p>
                      <a:pPr marL="69215" marR="0" algn="l">
                        <a:lnSpc>
                          <a:spcPct val="150000"/>
                        </a:lnSpc>
                        <a:spcBef>
                          <a:spcPts val="61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Mô tả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7" marR="5320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F3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233045" algn="l">
                        <a:lnSpc>
                          <a:spcPct val="15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Thể hiện được thông tin chi tiết của từng cây cảnh (loại cây cảnh, ngày trồng, tình trạng) và vật tư (Số phiếu mua, Tổng trị giá, Tỷ lệ)</a:t>
                      </a:r>
                    </a:p>
                  </a:txBody>
                  <a:tcPr marL="53207" marR="5320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392065"/>
                  </a:ext>
                </a:extLst>
              </a:tr>
              <a:tr h="283277">
                <a:tc>
                  <a:txBody>
                    <a:bodyPr/>
                    <a:lstStyle/>
                    <a:p>
                      <a:pPr marL="69215" marR="0" algn="l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Tác nhân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7" marR="5320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0" algn="l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Nhân viên quản lý</a:t>
                      </a:r>
                    </a:p>
                  </a:txBody>
                  <a:tcPr marL="53207" marR="5320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508809"/>
                  </a:ext>
                </a:extLst>
              </a:tr>
              <a:tr h="906210">
                <a:tc>
                  <a:txBody>
                    <a:bodyPr/>
                    <a:lstStyle/>
                    <a:p>
                      <a:pPr marL="69215" marR="0" algn="l">
                        <a:lnSpc>
                          <a:spcPct val="150000"/>
                        </a:lnSpc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Điều kiện trước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7" marR="5320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F3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 algn="l">
                        <a:lnSpc>
                          <a:spcPct val="150000"/>
                        </a:lnSpc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Kết nối cơ sở dữ liệu</a:t>
                      </a:r>
                    </a:p>
                    <a:p>
                      <a:pPr marL="66675" marR="0" algn="l">
                        <a:lnSpc>
                          <a:spcPct val="150000"/>
                        </a:lnSpc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Nhân viên quản lý sử dụng để lập bảng báo cáo</a:t>
                      </a:r>
                    </a:p>
                    <a:p>
                      <a:pPr marL="66675" marR="0" algn="l">
                        <a:lnSpc>
                          <a:spcPct val="150000"/>
                        </a:lnSpc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Lưu lại kết quả</a:t>
                      </a:r>
                    </a:p>
                    <a:p>
                      <a:pPr marL="66675" marR="0" algn="l">
                        <a:lnSpc>
                          <a:spcPct val="150000"/>
                        </a:lnSpc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Cập nhật lại cơ sở sữ liệu mới</a:t>
                      </a:r>
                    </a:p>
                  </a:txBody>
                  <a:tcPr marL="53207" marR="5320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914110"/>
                  </a:ext>
                </a:extLst>
              </a:tr>
              <a:tr h="283277">
                <a:tc>
                  <a:txBody>
                    <a:bodyPr/>
                    <a:lstStyle/>
                    <a:p>
                      <a:pPr marL="69215" marR="0" algn="l">
                        <a:lnSpc>
                          <a:spcPct val="150000"/>
                        </a:lnSpc>
                        <a:spcBef>
                          <a:spcPts val="625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Điều kiện sau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7" marR="5320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3207" marR="5320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145624"/>
                  </a:ext>
                </a:extLst>
              </a:tr>
              <a:tr h="283277">
                <a:tc>
                  <a:txBody>
                    <a:bodyPr/>
                    <a:lstStyle/>
                    <a:p>
                      <a:pPr marL="69215" marR="0" algn="l">
                        <a:lnSpc>
                          <a:spcPct val="150000"/>
                        </a:lnSpc>
                        <a:spcBef>
                          <a:spcPts val="625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Ngoại lệ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7" marR="5320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3207" marR="5320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308140"/>
                  </a:ext>
                </a:extLst>
              </a:tr>
              <a:tr h="283277">
                <a:tc>
                  <a:txBody>
                    <a:bodyPr/>
                    <a:lstStyle/>
                    <a:p>
                      <a:pPr marL="69215" marR="0" algn="l">
                        <a:lnSpc>
                          <a:spcPct val="150000"/>
                        </a:lnSpc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Các yêu cầu đặc biệt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07" marR="5320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3207" marR="53207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299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206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D9D9C2-A162-4E0B-B87D-F0D715714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Khảo sát hiện trạng, đặc tả yêu cầu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44C5F-A0F3-4F09-9E00-C09B0D1A67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Lập báo cáo tháng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4F5AF1-9C80-48C0-9FC5-BAF92304832E}"/>
              </a:ext>
            </a:extLst>
          </p:cNvPr>
          <p:cNvSpPr txBox="1"/>
          <p:nvPr/>
        </p:nvSpPr>
        <p:spPr>
          <a:xfrm>
            <a:off x="257000" y="1012342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5797A9-204C-4E54-A87B-1872A01B9A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335507"/>
            <a:ext cx="6716216" cy="281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4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75856" y="843558"/>
            <a:ext cx="1060704" cy="1429526"/>
            <a:chOff x="4041649" y="1707654"/>
            <a:chExt cx="1060704" cy="1429526"/>
          </a:xfrm>
        </p:grpSpPr>
        <p:sp>
          <p:nvSpPr>
            <p:cNvPr id="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Hexagon 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" name="Hexagon 6"/>
          <p:cNvSpPr/>
          <p:nvPr/>
        </p:nvSpPr>
        <p:spPr>
          <a:xfrm>
            <a:off x="3856788" y="1856739"/>
            <a:ext cx="1098501" cy="955723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 rot="3600000">
            <a:off x="4235299" y="741641"/>
            <a:ext cx="1060704" cy="1429526"/>
            <a:chOff x="4041649" y="1707654"/>
            <a:chExt cx="1060704" cy="1429526"/>
          </a:xfrm>
        </p:grpSpPr>
        <p:sp>
          <p:nvSpPr>
            <p:cNvPr id="9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Hexagon 9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7084136">
            <a:off x="4868102" y="1487679"/>
            <a:ext cx="1060704" cy="1429526"/>
            <a:chOff x="4041649" y="1707654"/>
            <a:chExt cx="1060704" cy="1429526"/>
          </a:xfrm>
        </p:grpSpPr>
        <p:sp>
          <p:nvSpPr>
            <p:cNvPr id="12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Hexagon 12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4476357" y="2351921"/>
            <a:ext cx="1060704" cy="1429526"/>
            <a:chOff x="4041649" y="1707654"/>
            <a:chExt cx="1060704" cy="1429526"/>
          </a:xfrm>
        </p:grpSpPr>
        <p:sp>
          <p:nvSpPr>
            <p:cNvPr id="1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14480428">
            <a:off x="3507100" y="2492505"/>
            <a:ext cx="1060704" cy="1429526"/>
            <a:chOff x="4041649" y="1707654"/>
            <a:chExt cx="1060704" cy="1429526"/>
          </a:xfrm>
        </p:grpSpPr>
        <p:sp>
          <p:nvSpPr>
            <p:cNvPr id="1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 rot="18000000">
            <a:off x="2857209" y="1701495"/>
            <a:ext cx="1060704" cy="1429526"/>
            <a:chOff x="4041649" y="1707654"/>
            <a:chExt cx="1060704" cy="1429526"/>
          </a:xfrm>
        </p:grpSpPr>
        <p:sp>
          <p:nvSpPr>
            <p:cNvPr id="2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Block Arc 14"/>
          <p:cNvSpPr/>
          <p:nvPr/>
        </p:nvSpPr>
        <p:spPr>
          <a:xfrm rot="16200000">
            <a:off x="4092940" y="2021295"/>
            <a:ext cx="626197" cy="62660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78876" y="1077161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71708" y="107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05465" y="211244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72822" y="312817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67452" y="31352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24203" y="209785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06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123486" y="862171"/>
            <a:ext cx="1926735" cy="678692"/>
            <a:chOff x="803640" y="3362835"/>
            <a:chExt cx="2059657" cy="678692"/>
          </a:xfrm>
        </p:grpSpPr>
        <p:sp>
          <p:nvSpPr>
            <p:cNvPr id="37" name="TextBox 3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 lý cây xanh tr</a:t>
              </a:r>
              <a:r>
                <a:rPr lang="vi-VN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ư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ờng học.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Giới thiệu bài toán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22200" y="1868260"/>
            <a:ext cx="2110052" cy="678692"/>
            <a:chOff x="803640" y="3362835"/>
            <a:chExt cx="2255621" cy="678692"/>
          </a:xfrm>
        </p:grpSpPr>
        <p:sp>
          <p:nvSpPr>
            <p:cNvPr id="40" name="TextBox 3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Giao diện có tính đúng đắn, hiệu quả, tiện dụng.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3640" y="3362835"/>
              <a:ext cx="2255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Thiết kế giao diện và xử lý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122748" y="3007988"/>
            <a:ext cx="1926735" cy="678692"/>
            <a:chOff x="803640" y="3362835"/>
            <a:chExt cx="2059657" cy="678692"/>
          </a:xfrm>
        </p:grpSpPr>
        <p:sp>
          <p:nvSpPr>
            <p:cNvPr id="43" name="TextBox 4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Cơ sở dữ liệu và ràng buộc qui định.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Thiết kế dữ liệu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018599" y="901462"/>
            <a:ext cx="1926735" cy="863358"/>
            <a:chOff x="803640" y="3362835"/>
            <a:chExt cx="2059657" cy="863358"/>
          </a:xfrm>
        </p:grpSpPr>
        <p:sp>
          <p:nvSpPr>
            <p:cNvPr id="46" name="TextBox 4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Những thuận lợi khó khăn trong quản lý cây xanh.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Khảo sát hiện trạng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618587" y="1812346"/>
            <a:ext cx="1926735" cy="863358"/>
            <a:chOff x="803640" y="3362835"/>
            <a:chExt cx="2059657" cy="863358"/>
          </a:xfrm>
        </p:grpSpPr>
        <p:sp>
          <p:nvSpPr>
            <p:cNvPr id="49" name="TextBox 4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Thông tin chức năng chung, các qui định quản lý.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Đặc tả yêu cầu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995891" y="2996075"/>
            <a:ext cx="2232249" cy="678692"/>
            <a:chOff x="803640" y="3362835"/>
            <a:chExt cx="2386248" cy="678692"/>
          </a:xfrm>
        </p:grpSpPr>
        <p:sp>
          <p:nvSpPr>
            <p:cNvPr id="52" name="TextBox 5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Áp dụng ngôn ngữ UML vào phân tích thiết kế.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03640" y="3362835"/>
              <a:ext cx="2386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Phân tích thiết kế hệ thống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560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D9D9C2-A162-4E0B-B87D-F0D715714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Khảo sát hiện trạng, đặc tả yêu cầu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44C5F-A0F3-4F09-9E00-C09B0D1A67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Thay đổi qui định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4F5AF1-9C80-48C0-9FC5-BAF92304832E}"/>
              </a:ext>
            </a:extLst>
          </p:cNvPr>
          <p:cNvSpPr txBox="1"/>
          <p:nvPr/>
        </p:nvSpPr>
        <p:spPr>
          <a:xfrm>
            <a:off x="184992" y="729299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F63B240-A47E-42C4-AB82-9F5052249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087756"/>
              </p:ext>
            </p:extLst>
          </p:nvPr>
        </p:nvGraphicFramePr>
        <p:xfrm>
          <a:off x="628700" y="976892"/>
          <a:ext cx="8119764" cy="416660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921917">
                  <a:extLst>
                    <a:ext uri="{9D8B030D-6E8A-4147-A177-3AD203B41FA5}">
                      <a16:colId xmlns:a16="http://schemas.microsoft.com/office/drawing/2014/main" val="4102699838"/>
                    </a:ext>
                  </a:extLst>
                </a:gridCol>
                <a:gridCol w="6197847">
                  <a:extLst>
                    <a:ext uri="{9D8B030D-6E8A-4147-A177-3AD203B41FA5}">
                      <a16:colId xmlns:a16="http://schemas.microsoft.com/office/drawing/2014/main" val="3247702055"/>
                    </a:ext>
                  </a:extLst>
                </a:gridCol>
              </a:tblGrid>
              <a:tr h="323062">
                <a:tc>
                  <a:txBody>
                    <a:bodyPr/>
                    <a:lstStyle/>
                    <a:p>
                      <a:pPr marL="69215" marR="0">
                        <a:lnSpc>
                          <a:spcPct val="150000"/>
                        </a:lnSpc>
                        <a:spcBef>
                          <a:spcPts val="625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Tên chức năng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71" marR="4587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50000"/>
                        </a:lnSpc>
                        <a:spcBef>
                          <a:spcPts val="62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Thay đổi phần mềm</a:t>
                      </a:r>
                    </a:p>
                  </a:txBody>
                  <a:tcPr marL="45871" marR="4587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632432"/>
                  </a:ext>
                </a:extLst>
              </a:tr>
              <a:tr h="1397970">
                <a:tc>
                  <a:txBody>
                    <a:bodyPr/>
                    <a:lstStyle/>
                    <a:p>
                      <a:pPr marL="69215" marR="0">
                        <a:lnSpc>
                          <a:spcPct val="150000"/>
                        </a:lnSpc>
                        <a:spcBef>
                          <a:spcPts val="61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Mô tả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71" marR="4587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F3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00000"/>
                        </a:lnSpc>
                        <a:spcBef>
                          <a:spcPts val="61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dùng có thể thay đổi các quy định như</a:t>
                      </a:r>
                      <a:r>
                        <a:rPr lang="en-US" sz="1400" spc="-12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sau: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610"/>
                        </a:spcBef>
                        <a:spcAft>
                          <a:spcPts val="0"/>
                        </a:spcAft>
                        <a:buSzPts val="1300"/>
                        <a:buFont typeface="Times New Roman" panose="02020603050405020304" pitchFamily="18" charset="0"/>
                        <a:buChar char="-"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QĐ1: Thay đổi các vị trí có thể đặt bồn cây cảnh, số bồn cây cảnh tối đa trong một vị trí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610"/>
                        </a:spcBef>
                        <a:spcAft>
                          <a:spcPts val="0"/>
                        </a:spcAft>
                        <a:buSzPts val="1300"/>
                        <a:buFont typeface="Times New Roman" panose="02020603050405020304" pitchFamily="18" charset="0"/>
                        <a:buChar char="-"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QĐ2: Thay đổi số loại vật tư dùng để chăm sóc cây và số tiền tối đa dùng để mua vật tư</a:t>
                      </a:r>
                    </a:p>
                  </a:txBody>
                  <a:tcPr marL="45871" marR="4587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893514"/>
                  </a:ext>
                </a:extLst>
              </a:tr>
              <a:tr h="323062">
                <a:tc>
                  <a:txBody>
                    <a:bodyPr/>
                    <a:lstStyle/>
                    <a:p>
                      <a:pPr marL="69215" marR="0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Tác nhân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71" marR="4587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Hiệu trưởng, Admin</a:t>
                      </a:r>
                    </a:p>
                  </a:txBody>
                  <a:tcPr marL="45871" marR="4587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745035"/>
                  </a:ext>
                </a:extLst>
              </a:tr>
              <a:tr h="1153326">
                <a:tc>
                  <a:txBody>
                    <a:bodyPr/>
                    <a:lstStyle/>
                    <a:p>
                      <a:pPr marL="69215" marR="0">
                        <a:lnSpc>
                          <a:spcPct val="100000"/>
                        </a:lnSpc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Điều kiện trước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71" marR="4587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F3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00000"/>
                        </a:lnSpc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6675" marR="0">
                        <a:lnSpc>
                          <a:spcPct val="100000"/>
                        </a:lnSpc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Kết nối được với cơ sở dữ liệu</a:t>
                      </a:r>
                    </a:p>
                    <a:p>
                      <a:pPr marL="66675" marR="0">
                        <a:lnSpc>
                          <a:spcPct val="100000"/>
                        </a:lnSpc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Các tác nhân sử dụng để thay đổi quy định </a:t>
                      </a:r>
                    </a:p>
                    <a:p>
                      <a:pPr marL="6667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Lưu lại kết quả, Cập nhật lại cơ sở dữ liệu mới</a:t>
                      </a:r>
                    </a:p>
                  </a:txBody>
                  <a:tcPr marL="45871" marR="4587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616914"/>
                  </a:ext>
                </a:extLst>
              </a:tr>
              <a:tr h="323062">
                <a:tc>
                  <a:txBody>
                    <a:bodyPr/>
                    <a:lstStyle/>
                    <a:p>
                      <a:pPr marL="69215" marR="0">
                        <a:lnSpc>
                          <a:spcPct val="150000"/>
                        </a:lnSpc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Điều kiện sau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71" marR="4587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871" marR="4587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366427"/>
                  </a:ext>
                </a:extLst>
              </a:tr>
              <a:tr h="323062">
                <a:tc>
                  <a:txBody>
                    <a:bodyPr/>
                    <a:lstStyle/>
                    <a:p>
                      <a:pPr marL="69215" marR="0">
                        <a:lnSpc>
                          <a:spcPct val="150000"/>
                        </a:lnSpc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Ngoại lệ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71" marR="4587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871" marR="4587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090450"/>
                  </a:ext>
                </a:extLst>
              </a:tr>
              <a:tr h="323062">
                <a:tc>
                  <a:txBody>
                    <a:bodyPr/>
                    <a:lstStyle/>
                    <a:p>
                      <a:pPr marL="69215" marR="0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Các yêu cầu đặc biệt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71" marR="4587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871" marR="4587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75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791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Phân tích thiết kế hệ thống (UML)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Quản lý cây xanh tr</a:t>
            </a:r>
            <a:r>
              <a:rPr lang="vi-VN"/>
              <a:t>ư</a:t>
            </a:r>
            <a:r>
              <a:rPr lang="en-US"/>
              <a:t>ờng học</a:t>
            </a:r>
          </a:p>
        </p:txBody>
      </p:sp>
      <p:sp>
        <p:nvSpPr>
          <p:cNvPr id="4" name="Diamond 3"/>
          <p:cNvSpPr/>
          <p:nvPr/>
        </p:nvSpPr>
        <p:spPr>
          <a:xfrm>
            <a:off x="3895357" y="1594523"/>
            <a:ext cx="1340281" cy="1340281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Diamond 5"/>
          <p:cNvSpPr/>
          <p:nvPr/>
        </p:nvSpPr>
        <p:spPr>
          <a:xfrm>
            <a:off x="3150894" y="2322019"/>
            <a:ext cx="1340281" cy="1340281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Diamond 6"/>
          <p:cNvSpPr/>
          <p:nvPr/>
        </p:nvSpPr>
        <p:spPr>
          <a:xfrm>
            <a:off x="4660513" y="2322019"/>
            <a:ext cx="1340281" cy="1340281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Diamond 7"/>
          <p:cNvSpPr/>
          <p:nvPr/>
        </p:nvSpPr>
        <p:spPr>
          <a:xfrm>
            <a:off x="3629566" y="2561355"/>
            <a:ext cx="861609" cy="86160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Diamond 8"/>
          <p:cNvSpPr/>
          <p:nvPr/>
        </p:nvSpPr>
        <p:spPr>
          <a:xfrm>
            <a:off x="4134693" y="3057894"/>
            <a:ext cx="861609" cy="86160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Diamond 9"/>
          <p:cNvSpPr/>
          <p:nvPr/>
        </p:nvSpPr>
        <p:spPr>
          <a:xfrm>
            <a:off x="4660513" y="2561355"/>
            <a:ext cx="861609" cy="86160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Diamond 10"/>
          <p:cNvSpPr/>
          <p:nvPr/>
        </p:nvSpPr>
        <p:spPr>
          <a:xfrm>
            <a:off x="4134693" y="2073195"/>
            <a:ext cx="861609" cy="86160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496625" y="3576575"/>
            <a:ext cx="4465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Sequence Diagram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520" y="2642416"/>
            <a:ext cx="3430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State Diagram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29566" y="1076365"/>
            <a:ext cx="2027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Usecase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40392" y="2668994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S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82695" y="2668994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S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82672" y="2202748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U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795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/>
              <a:t>Phân tích thiết kế hệ thống (UML)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UML Usecase mức I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A3034EF-9AF0-4457-9C24-BB73EBD447B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16" y="1100179"/>
            <a:ext cx="7944168" cy="40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1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/>
              <a:t>Phân tích thiết kế hệ thống (UML)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UML Usecase mức II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63C9BB-5B44-432A-A5BB-88445037F3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46" y="1234086"/>
            <a:ext cx="4251654" cy="3346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00A8C4-269B-4990-98AC-75E6CB60182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770" y="2283718"/>
            <a:ext cx="4896544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47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/>
              <a:t>Phân tích thiết kế hệ thống (UML)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UML Usecase mức II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95DFEB-DB11-4DD4-9496-761D95E686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4" y="1347614"/>
            <a:ext cx="7174532" cy="32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57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/>
              <a:t>Phân tích thiết kế hệ thống (UML)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UML Usecase mức II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9DED5A-1387-4846-A374-1ED1611923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073" y="1275606"/>
            <a:ext cx="4778192" cy="332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08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/>
              <a:t>Phân tích thiết kế hệ thống (UML)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UML Usecase mức III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C2D3AD-3A02-4EC5-9302-4C498D7030E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38" y="969317"/>
            <a:ext cx="6788224" cy="405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55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/>
              <a:t>Phân tích thiết kế hệ thống (UML)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UML Usecase mức III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A4013E-676E-451E-B824-CDABC8C6B2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83" y="987574"/>
            <a:ext cx="4248472" cy="413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27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/>
              <a:t>Phân tích thiết kế hệ thống (UML)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UML Sequence Diagram (TIM KIEM)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9F21E8-8EC3-4FC7-8019-80F3095CE8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1139407"/>
            <a:ext cx="6120680" cy="363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06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29A3DB-C113-477B-A965-02EAF3B325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3" y="51470"/>
            <a:ext cx="5760639" cy="509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8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Bảng phân công 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67744" y="1059582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82960" y="1239623"/>
            <a:ext cx="5005463" cy="546274"/>
            <a:chOff x="2299400" y="1781114"/>
            <a:chExt cx="4576856" cy="546274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Hồ Thái Ngọc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Thiết kế s</a:t>
              </a:r>
              <a:r>
                <a:rPr lang="vi-VN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ơ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đồ UML, c</a:t>
              </a:r>
              <a:r>
                <a:rPr lang="vi-VN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ơ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sở dữ liệu, thao tác dữ liệu trong phần mềm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64738" y="1982609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732" y="2905636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382961" y="2164145"/>
            <a:ext cx="4752528" cy="546274"/>
            <a:chOff x="2299400" y="1781114"/>
            <a:chExt cx="4576856" cy="546274"/>
          </a:xfrm>
        </p:grpSpPr>
        <p:sp>
          <p:nvSpPr>
            <p:cNvPr id="26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Nguyễn Công Minh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Tìm hiểu, đặc tả yêu cầu bài toán, viết báo cáo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382961" y="3088667"/>
            <a:ext cx="4752528" cy="546274"/>
            <a:chOff x="2299400" y="1781114"/>
            <a:chExt cx="4576856" cy="546274"/>
          </a:xfrm>
        </p:grpSpPr>
        <p:sp>
          <p:nvSpPr>
            <p:cNvPr id="3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</a:t>
              </a:r>
              <a:r>
                <a:rPr lang="vi-VN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ư</a:t>
              </a: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ơng Tuấn Ngạn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Sơ đồ luồn dữ liệu,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/>
              <a:t>Phân tích thiết kế hệ thống (UML)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UML Sequence Diagram (LAP BAO CAO)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C747EC-F701-4871-9669-AFDC0303A5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91434"/>
            <a:ext cx="6192688" cy="380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26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9F997C-3D65-4C60-B855-19CFD1D87BD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68" y="0"/>
            <a:ext cx="597666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77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FA8231C-9F9A-4CAE-A180-01CE1AB18F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7416824" cy="502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594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/>
              <a:t>Phân tích thiết kế hệ thống (UML)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UML State Diagram (THEM CAY)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67263A-7AF7-4BA5-A0B9-60B41EB0C54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46539"/>
            <a:ext cx="6283454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92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/>
              <a:t>Phân tích thiết kế hệ thống (UML)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UML State Diagram (THEM DOI TUONG KHAC)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11D410-26C3-4AA1-B88A-754C189B1ED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040655"/>
            <a:ext cx="5943600" cy="390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53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/>
              <a:t>Phân tích thiết kế hệ thống (UML)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UML State Diagram (TIM KIEM)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B9EC81-831D-4D06-8023-4C7AC2B0F3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028189"/>
            <a:ext cx="6480720" cy="402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25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/>
              <a:t>Phân tích thiết kế hệ thống (UML)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UML State Diagram (XOA)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86019B-4614-43EB-B853-76367C46A8C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971401"/>
            <a:ext cx="6048672" cy="41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56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B75233-F6D6-4711-87FE-90AD516FC8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4" y="123478"/>
            <a:ext cx="4968552" cy="502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552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25A235-1544-4058-896A-FA5569A15CC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847" y="411510"/>
            <a:ext cx="6408306" cy="412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384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CA7D60-C77E-4D39-AF32-0855612173D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3478"/>
            <a:ext cx="7344816" cy="47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Giới thiệu bài toán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/>
              <a:t>Danh sách yêu cầu</a:t>
            </a:r>
            <a:endParaRPr lang="en-US" altLang="ko-KR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DBB1B26-7F8D-4A2C-920F-F318AB19F81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75606"/>
            <a:ext cx="707015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53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/>
              <a:t>Thiết kế dữ liệu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Trồng cây cảnh mới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269EA2-1CDB-429B-8AD3-CCBD5D08A33E}"/>
              </a:ext>
            </a:extLst>
          </p:cNvPr>
          <p:cNvSpPr/>
          <p:nvPr/>
        </p:nvSpPr>
        <p:spPr>
          <a:xfrm>
            <a:off x="909265" y="3003798"/>
            <a:ext cx="5598368" cy="12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CAYCANH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u="sng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MaCay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TenCay, Vitri, NgayTrong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LOAICAY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u="sng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MaLoai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TenLoai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VITRI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u="sng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MaViTri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TenViTri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921C8C-0A74-4BE4-9324-EEB0C3A494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9265" y="1645859"/>
            <a:ext cx="7632848" cy="69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040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/>
              <a:t>Thiết kế dữ liệu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Trồng cây cảnh mới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5B1339-29D6-4EDC-BB79-5AB9F6538F8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37" y="1102526"/>
            <a:ext cx="5135607" cy="1829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DDA7BF-6FEA-4643-ACFD-782D655113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151345"/>
            <a:ext cx="6120680" cy="164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478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/>
              <a:t>Thiết kế dữ liệu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Trồng cây cảnh mới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BA9FC7-F210-428C-89D7-02271754ED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75606"/>
            <a:ext cx="6336704" cy="329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902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/>
              <a:t>Thiết kế dữ liệu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Lập lịch chăm sóc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6AA874-8F8C-4636-A8E3-DB48ACF717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65" y="1083284"/>
            <a:ext cx="7207513" cy="347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145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/>
              <a:t>Thiết kế dữ liệu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Lập lịch chăm sóc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81D1AD-6946-4E2A-AF5E-DD7DC587DD45}"/>
              </a:ext>
            </a:extLst>
          </p:cNvPr>
          <p:cNvSpPr/>
          <p:nvPr/>
        </p:nvSpPr>
        <p:spPr>
          <a:xfrm>
            <a:off x="0" y="1083284"/>
            <a:ext cx="8780857" cy="2857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LICHCHAMSOC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u="sng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MaLichChamSoc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NgayLap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CHAMSOCCAY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u="sng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MaChamSoc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MaCay, NgayCS, TenVatTu, DonVi, SoLuongCS, GhiChu, TinhTrangCay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LICHCHAMSOC_CT: </a:t>
            </a:r>
            <a:r>
              <a:rPr lang="en-US" u="sng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MaLichCT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MaLichChamSoc, MaChamSoc, MaCay</a:t>
            </a:r>
          </a:p>
          <a:p>
            <a:pPr marL="91440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VATTU: </a:t>
            </a:r>
            <a:r>
              <a:rPr lang="en-US" u="sng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MaVatTu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TenVatTu, MaDonVi</a:t>
            </a:r>
          </a:p>
          <a:p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DONVI: </a:t>
            </a:r>
            <a:r>
              <a:rPr lang="en-US" u="sng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MaDonVi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TenDonVi, KyHieu</a:t>
            </a:r>
            <a:endParaRPr lang="en-US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8497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/>
              <a:t>Thiết kế dữ liệu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Lập lịch chăm sóc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9D0387-4CBE-48C9-8B4C-CD0DCC56D5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86" y="1241196"/>
            <a:ext cx="3697782" cy="29867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15133F-6A4A-4550-AAFA-C75358F6049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268978"/>
            <a:ext cx="2664296" cy="1343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C4CD30-8662-4D67-8A89-836A8BF7CF9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927394"/>
            <a:ext cx="4392488" cy="1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519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/>
              <a:t>Thiết kế dữ liệu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Lập lịch chăm sóc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0DC6BC-1A5C-4B37-8999-C5784C6784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00" y="1092283"/>
            <a:ext cx="7783547" cy="147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83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22B033-878D-4654-898E-7F50E97CD8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77" y="51470"/>
            <a:ext cx="6684645" cy="509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545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/>
              <a:t>Thiết kế dữ liệu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Lập phiếu mua vật t</a:t>
            </a:r>
            <a:r>
              <a:rPr lang="vi-VN" altLang="ko-KR" b="1">
                <a:solidFill>
                  <a:schemeClr val="accent2"/>
                </a:solidFill>
              </a:rPr>
              <a:t>ư</a:t>
            </a:r>
            <a:endParaRPr lang="en-US" altLang="ko-KR" b="1">
              <a:solidFill>
                <a:schemeClr val="accent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BFBA40-7667-4DFE-BCD6-4C277F9C9ED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006837"/>
            <a:ext cx="63627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222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/>
              <a:t>Thiết kế dữ liệu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Lập phiếu mua vật t</a:t>
            </a:r>
            <a:r>
              <a:rPr lang="vi-VN" altLang="ko-KR" b="1">
                <a:solidFill>
                  <a:schemeClr val="accent2"/>
                </a:solidFill>
              </a:rPr>
              <a:t>ư</a:t>
            </a:r>
            <a:endParaRPr lang="en-US" altLang="ko-KR" b="1">
              <a:solidFill>
                <a:schemeClr val="accent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12146B-6821-47BC-B589-65EB8342911F}"/>
              </a:ext>
            </a:extLst>
          </p:cNvPr>
          <p:cNvSpPr/>
          <p:nvPr/>
        </p:nvSpPr>
        <p:spPr>
          <a:xfrm>
            <a:off x="34086" y="1174765"/>
            <a:ext cx="8640960" cy="1396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PHIEUMUAVATTU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u="sng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MaPhieuMua,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NgayMua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PHIEUMUA_CTVT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u="sng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MaPhieuCT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MaPhieuMua, MaVatTu, NgayMua, DiaChi, SoLuong, SoTien.</a:t>
            </a: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60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Giới thiệu bài toán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Các biểu mẫu và qui định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59E1C9-21D7-4355-867C-41418C70034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623" y="1563638"/>
            <a:ext cx="6432753" cy="1183876"/>
          </a:xfrm>
          <a:prstGeom prst="rect">
            <a:avLst/>
          </a:prstGeom>
        </p:spPr>
      </p:pic>
      <p:sp>
        <p:nvSpPr>
          <p:cNvPr id="13" name="Text Box 927">
            <a:extLst>
              <a:ext uri="{FF2B5EF4-FFF2-40B4-BE49-F238E27FC236}">
                <a16:creationId xmlns:a16="http://schemas.microsoft.com/office/drawing/2014/main" id="{9ABA0A25-FAF8-4AAC-B997-E82F10C54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127058"/>
            <a:ext cx="8640960" cy="11838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71120" marR="0">
              <a:lnSpc>
                <a:spcPct val="150000"/>
              </a:lnSpc>
              <a:spcBef>
                <a:spcPts val="665"/>
              </a:spcBef>
              <a:spcAft>
                <a:spcPts val="800"/>
              </a:spcAft>
            </a:pPr>
            <a:r>
              <a:rPr lang="en-US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QĐ1: Có 2 loại cây cảnh( Cần ánh sáng, Bóng râm). Có 3 vị trí trong nhà trong nhà trồng cây cảnh( Ban công, Cửa sổ và Trước cổng). Ở mỗi vị trí có thể đặt tối đa 4 cây cảnh.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0880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3952C0-7C6C-4C14-B074-3919950BF08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55526"/>
            <a:ext cx="4032448" cy="16561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C72E42-72C0-4E11-8BD9-5338B6AC3F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63441"/>
            <a:ext cx="2817704" cy="1327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1F51B5-792F-464F-8272-CC0075E08DA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4" y="2321556"/>
            <a:ext cx="7453289" cy="176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146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E98FBC-8118-4B18-B245-D4C18A492C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0"/>
            <a:ext cx="6984776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83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/>
              <a:t>Thiết kế dữ liệu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Lập báo cáo tháng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12146B-6821-47BC-B589-65EB8342911F}"/>
              </a:ext>
            </a:extLst>
          </p:cNvPr>
          <p:cNvSpPr/>
          <p:nvPr/>
        </p:nvSpPr>
        <p:spPr>
          <a:xfrm>
            <a:off x="34086" y="1174765"/>
            <a:ext cx="8640960" cy="2433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BCCHIPHI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en-US" u="sng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MaBCChiPhi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TGBaoCao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BCCT_CHIPHI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u="sng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MaBCCT_CP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MaBCChiPhi, MaVatTu, SoPhieuMua, TyLe, TongGiaTri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BCTINHTRANGCAY: </a:t>
            </a:r>
            <a:r>
              <a:rPr lang="en-US" u="sng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MaBCTinhTrangCay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TGBaoCao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BCCT_TINHTRANGCAY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u="sng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MaBCCT_TT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MaBCTinhTrangCay, MaCay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9377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FCA35A-650D-41CC-AF81-592ED5A8FD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0"/>
            <a:ext cx="73448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040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CD4098-A2F0-45FB-A8C3-1D6C739436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66615"/>
            <a:ext cx="3744416" cy="16290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E2DAD7-24DC-466A-8562-A6E3EF9F85D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61226"/>
            <a:ext cx="3096344" cy="1629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18C65E-2E4B-46F4-84F6-2CBAAF7CC85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67695"/>
            <a:ext cx="6949961" cy="184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864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1EE714-0DBB-4799-A157-C7B4CB45D5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267494"/>
            <a:ext cx="2962275" cy="1323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745EDE-0A60-45A1-A7C1-3C0886D82A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94757"/>
            <a:ext cx="7272808" cy="16611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687F0C-5447-47C0-A0DD-127DF056F74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067944" y="267494"/>
            <a:ext cx="4032448" cy="166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182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FB010B-211D-4948-BCBA-95FD79B02F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-98"/>
            <a:ext cx="7920880" cy="502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13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BDA8A4-825B-4F0B-9653-E1C2ED6F1F5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0"/>
            <a:ext cx="72728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841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Thiết kế giao diện và xử lý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Quản lý cây xanh tr</a:t>
            </a:r>
            <a:r>
              <a:rPr lang="vi-VN" altLang="ko-KR"/>
              <a:t>ư</a:t>
            </a:r>
            <a:r>
              <a:rPr lang="en-US" altLang="ko-KR"/>
              <a:t>ờng học</a:t>
            </a:r>
            <a:endParaRPr lang="en-US" altLang="ko-KR" dirty="0"/>
          </a:p>
        </p:txBody>
      </p:sp>
      <p:sp>
        <p:nvSpPr>
          <p:cNvPr id="5" name="Oval 4"/>
          <p:cNvSpPr/>
          <p:nvPr/>
        </p:nvSpPr>
        <p:spPr>
          <a:xfrm>
            <a:off x="2577982" y="2646679"/>
            <a:ext cx="485364" cy="485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796540" y="1771066"/>
            <a:ext cx="485364" cy="4853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16"/>
          <p:cNvSpPr/>
          <p:nvPr/>
        </p:nvSpPr>
        <p:spPr>
          <a:xfrm rot="2700000">
            <a:off x="2947684" y="1849639"/>
            <a:ext cx="183076" cy="3282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arallelogram 15"/>
          <p:cNvSpPr/>
          <p:nvPr/>
        </p:nvSpPr>
        <p:spPr>
          <a:xfrm rot="16200000">
            <a:off x="2687821" y="2743058"/>
            <a:ext cx="265687" cy="28759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2796540" y="3522291"/>
            <a:ext cx="485364" cy="4853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2918398" y="3651870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5966795" y="2650934"/>
            <a:ext cx="485364" cy="485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5718518" y="1775321"/>
            <a:ext cx="485364" cy="4853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6"/>
          <p:cNvSpPr/>
          <p:nvPr/>
        </p:nvSpPr>
        <p:spPr>
          <a:xfrm rot="2700000">
            <a:off x="5869662" y="1853894"/>
            <a:ext cx="183076" cy="3282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Parallelogram 15"/>
          <p:cNvSpPr/>
          <p:nvPr/>
        </p:nvSpPr>
        <p:spPr>
          <a:xfrm rot="16200000">
            <a:off x="6076634" y="2747313"/>
            <a:ext cx="265687" cy="28759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5718518" y="3526546"/>
            <a:ext cx="485364" cy="4853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5840376" y="3656125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300192" y="1678658"/>
            <a:ext cx="276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Lập phiếu mua vật t</a:t>
            </a:r>
            <a:r>
              <a:rPr lang="vi-VN" altLang="ko-KR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66806" y="2554270"/>
            <a:ext cx="257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Lập báo cáo tháng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00192" y="3429882"/>
            <a:ext cx="239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Thay đổi qui định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202" y="1677855"/>
            <a:ext cx="2630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Trồng cây cảnh mới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202" y="2553467"/>
            <a:ext cx="239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Lập lịch chăm sóc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7177" y="3429079"/>
            <a:ext cx="239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 cứu cây cảnh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1950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/>
              <a:t>Thiết kế giao diện và xử lý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Trồng cây cảnh mới</a:t>
            </a:r>
          </a:p>
        </p:txBody>
      </p:sp>
      <p:pic>
        <p:nvPicPr>
          <p:cNvPr id="22" name="Picture 21" descr="../Downloads/36402054_221029235386164_3541236785075978240_n.png">
            <a:extLst>
              <a:ext uri="{FF2B5EF4-FFF2-40B4-BE49-F238E27FC236}">
                <a16:creationId xmlns:a16="http://schemas.microsoft.com/office/drawing/2014/main" id="{A35E674A-5786-488B-BDE4-C3A74F2978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90043"/>
            <a:ext cx="5585460" cy="39566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840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Giới thiệu bài toán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Các biểu mẫu và qui định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3024" y="1302466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DAFCC5A-5DC1-4538-AFA0-AF78FCAC3F6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80" y="1491630"/>
            <a:ext cx="6732639" cy="1890315"/>
          </a:xfrm>
          <a:prstGeom prst="rect">
            <a:avLst/>
          </a:prstGeom>
        </p:spPr>
      </p:pic>
      <p:sp>
        <p:nvSpPr>
          <p:cNvPr id="19" name="Text Box 926">
            <a:extLst>
              <a:ext uri="{FF2B5EF4-FFF2-40B4-BE49-F238E27FC236}">
                <a16:creationId xmlns:a16="http://schemas.microsoft.com/office/drawing/2014/main" id="{8B0F3403-DBFF-492F-9356-20DB39D6E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5680" y="3471099"/>
            <a:ext cx="6732638" cy="3956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70485" marR="0">
              <a:lnSpc>
                <a:spcPct val="107000"/>
              </a:lnSpc>
              <a:spcBef>
                <a:spcPts val="650"/>
              </a:spcBef>
              <a:spcAft>
                <a:spcPts val="800"/>
              </a:spcAft>
            </a:pPr>
            <a:r>
              <a:rPr lang="en-US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QĐ2: Có 2 vật tư( nước, phân đạm), 2 dơn vị tính( lít, gam).</a:t>
            </a:r>
            <a:endParaRPr lang="en-US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0485" marR="76200">
              <a:lnSpc>
                <a:spcPct val="150000"/>
              </a:lnSpc>
              <a:spcBef>
                <a:spcPts val="745"/>
              </a:spcBef>
              <a:spcAft>
                <a:spcPts val="800"/>
              </a:spcAft>
            </a:pPr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9243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/>
              <a:t>Thiết kế giao diện và xử lý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Lập lịch chăm sóc</a:t>
            </a:r>
          </a:p>
        </p:txBody>
      </p:sp>
      <p:pic>
        <p:nvPicPr>
          <p:cNvPr id="7" name="Picture 6" descr="../Downloads/36381987_221030818719339_3052105134650687488_n.png">
            <a:extLst>
              <a:ext uri="{FF2B5EF4-FFF2-40B4-BE49-F238E27FC236}">
                <a16:creationId xmlns:a16="http://schemas.microsoft.com/office/drawing/2014/main" id="{77EBD8B4-91B3-4C53-83E3-D155935377E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398" y="1563638"/>
            <a:ext cx="6489204" cy="2561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51668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/>
              <a:t>Thiết kế giao diện và xử lý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Tra cứu cây cảnh</a:t>
            </a:r>
          </a:p>
        </p:txBody>
      </p:sp>
      <p:pic>
        <p:nvPicPr>
          <p:cNvPr id="8" name="Picture 7" descr="../Downloads/36368579_221033045385783_8284358384833003520_n.png">
            <a:extLst>
              <a:ext uri="{FF2B5EF4-FFF2-40B4-BE49-F238E27FC236}">
                <a16:creationId xmlns:a16="http://schemas.microsoft.com/office/drawing/2014/main" id="{BFB7514F-03D5-4839-909E-78204E8439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38" y="1362556"/>
            <a:ext cx="7123461" cy="3153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46709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/>
              <a:t>Thiết kế giao diện và xử lý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Lập phiếu mua vật t</a:t>
            </a:r>
            <a:r>
              <a:rPr lang="vi-VN" altLang="ko-KR" b="1">
                <a:solidFill>
                  <a:schemeClr val="accent2"/>
                </a:solidFill>
              </a:rPr>
              <a:t>ư</a:t>
            </a:r>
            <a:endParaRPr lang="en-US" altLang="ko-KR" b="1">
              <a:solidFill>
                <a:schemeClr val="accent2"/>
              </a:solidFill>
            </a:endParaRPr>
          </a:p>
        </p:txBody>
      </p:sp>
      <p:pic>
        <p:nvPicPr>
          <p:cNvPr id="7" name="Picture 6" descr="../Downloads/36376821_221033525385735_1939116694068789248_n.png">
            <a:extLst>
              <a:ext uri="{FF2B5EF4-FFF2-40B4-BE49-F238E27FC236}">
                <a16:creationId xmlns:a16="http://schemas.microsoft.com/office/drawing/2014/main" id="{F993A3A6-9A1B-4172-BBF6-94540E3FE4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065" y="1059582"/>
            <a:ext cx="5566742" cy="36511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48319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/>
              <a:t>Thiết kế giao diện và xử lý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Lập phiếu báo cáo chi phí vật t</a:t>
            </a:r>
            <a:r>
              <a:rPr lang="vi-VN" altLang="ko-KR" b="1">
                <a:solidFill>
                  <a:schemeClr val="accent2"/>
                </a:solidFill>
              </a:rPr>
              <a:t>ư</a:t>
            </a:r>
            <a:endParaRPr lang="en-US" altLang="ko-KR" b="1">
              <a:solidFill>
                <a:schemeClr val="accent2"/>
              </a:solidFill>
            </a:endParaRPr>
          </a:p>
        </p:txBody>
      </p:sp>
      <p:pic>
        <p:nvPicPr>
          <p:cNvPr id="8" name="Picture 7" descr="../Downloads/36406488_221034882052266_1114267241324478464_n.png">
            <a:extLst>
              <a:ext uri="{FF2B5EF4-FFF2-40B4-BE49-F238E27FC236}">
                <a16:creationId xmlns:a16="http://schemas.microsoft.com/office/drawing/2014/main" id="{87F92141-2C75-441C-A5E0-36BF4AA0D8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160" y="987574"/>
            <a:ext cx="4968552" cy="4114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10943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/>
              <a:t>Thiết kế giao diện và xử lý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Lập báo cáo tình trạng cây</a:t>
            </a:r>
          </a:p>
        </p:txBody>
      </p:sp>
      <p:pic>
        <p:nvPicPr>
          <p:cNvPr id="7" name="Picture 6" descr="../Downloads/36369115_221036585385429_3076496021996437504_n.png">
            <a:extLst>
              <a:ext uri="{FF2B5EF4-FFF2-40B4-BE49-F238E27FC236}">
                <a16:creationId xmlns:a16="http://schemas.microsoft.com/office/drawing/2014/main" id="{FAF98C05-7CD3-462F-B095-801FEC87A6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436" y="1012754"/>
            <a:ext cx="4826000" cy="4067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21804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/>
              <a:t>Thiết kế giao diện và xử lý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Thay đổi qui định</a:t>
            </a:r>
          </a:p>
        </p:txBody>
      </p:sp>
      <p:pic>
        <p:nvPicPr>
          <p:cNvPr id="8" name="Picture 7" descr="../Downloads/36482997_221917561963998_1956693620094402560_n.png">
            <a:extLst>
              <a:ext uri="{FF2B5EF4-FFF2-40B4-BE49-F238E27FC236}">
                <a16:creationId xmlns:a16="http://schemas.microsoft.com/office/drawing/2014/main" id="{EFAC7A43-760A-4F50-ABA7-58BCA71DFA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987574"/>
            <a:ext cx="3940810" cy="4069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65840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Giới thiệu bài toán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Các biểu mẫu và qui định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15AFD6-9144-4814-B4AA-5DE0AEAD36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94" y="1377413"/>
            <a:ext cx="5361012" cy="15869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CDC002-E56C-4C8B-A490-034649B0F8D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12" y="3354226"/>
            <a:ext cx="52101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7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Giới thiệu bài toán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Các biểu mẫu và qui định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4" name="Text Box 925">
            <a:extLst>
              <a:ext uri="{FF2B5EF4-FFF2-40B4-BE49-F238E27FC236}">
                <a16:creationId xmlns:a16="http://schemas.microsoft.com/office/drawing/2014/main" id="{D39BAC83-196E-4D72-8782-FB1B9441D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451" y="1690192"/>
            <a:ext cx="6282893" cy="4495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72390" marR="0">
              <a:lnSpc>
                <a:spcPct val="150000"/>
              </a:lnSpc>
              <a:spcBef>
                <a:spcPts val="630"/>
              </a:spcBef>
              <a:spcAft>
                <a:spcPts val="800"/>
              </a:spcAft>
            </a:pPr>
            <a:r>
              <a:rPr lang="en-US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QĐ4: Số tiền mua vật tư không quá 100.000 VND.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B7655E-5F7A-40F0-9ECC-A24F3DAF44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62" y="2321118"/>
            <a:ext cx="6407289" cy="197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82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Giới thiệu bài toán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accent2"/>
                </a:solidFill>
              </a:rPr>
              <a:t>Các biểu mẫu và qui định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2FD813-E696-4936-B157-68F8C9F7DE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68" y="1361073"/>
            <a:ext cx="5976664" cy="1701274"/>
          </a:xfrm>
          <a:prstGeom prst="rect">
            <a:avLst/>
          </a:prstGeom>
        </p:spPr>
      </p:pic>
      <p:sp>
        <p:nvSpPr>
          <p:cNvPr id="13" name="Text Box 923">
            <a:extLst>
              <a:ext uri="{FF2B5EF4-FFF2-40B4-BE49-F238E27FC236}">
                <a16:creationId xmlns:a16="http://schemas.microsoft.com/office/drawing/2014/main" id="{E11E5939-905B-4F99-ACBA-5099328FE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4" y="3219822"/>
            <a:ext cx="8568952" cy="14401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630"/>
              </a:spcBef>
              <a:spcAft>
                <a:spcPts val="800"/>
              </a:spcAft>
            </a:pPr>
            <a:r>
              <a:rPr lang="en-US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QĐ6: Người dùng có thể thay đổi các qui định như sau:</a:t>
            </a:r>
            <a:endParaRPr lang="en-US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300"/>
            </a:pPr>
            <a:r>
              <a:rPr lang="en-US" b="1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QĐ1: Thay đổi vị trí có thể đặt bồn cây cảnh, số bồn cây cảnh tối đa trong một vị trí.</a:t>
            </a:r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300"/>
            </a:pPr>
            <a:r>
              <a:rPr lang="en-US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QĐ2: Thay đổi số loại vật tư dùng để chăm sóc và số tiền tối đa dùng để mua vật tư.</a:t>
            </a:r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8726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1553</Words>
  <Application>Microsoft Office PowerPoint</Application>
  <PresentationFormat>On-screen Show (16:9)</PresentationFormat>
  <Paragraphs>265</Paragraphs>
  <Slides>66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Malgun Gothic</vt:lpstr>
      <vt:lpstr>Arial</vt:lpstr>
      <vt:lpstr>Calibri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Ho Thai Ngoc</cp:lastModifiedBy>
  <cp:revision>246</cp:revision>
  <dcterms:created xsi:type="dcterms:W3CDTF">2016-12-05T23:26:54Z</dcterms:created>
  <dcterms:modified xsi:type="dcterms:W3CDTF">2018-12-24T16:20:55Z</dcterms:modified>
</cp:coreProperties>
</file>