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3D58A9F-6B9A-41D2-BD6B-D4F8302E57D3}" type="datetimeFigureOut">
              <a:rPr lang="en-US" smtClean="0"/>
              <a:t>1/18/2022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DA05A38-35C3-4723-BC40-BE4EC4E43E1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58A9F-6B9A-41D2-BD6B-D4F8302E57D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58A9F-6B9A-41D2-BD6B-D4F8302E57D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58A9F-6B9A-41D2-BD6B-D4F8302E57D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D58A9F-6B9A-41D2-BD6B-D4F8302E57D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05A38-35C3-4723-BC40-BE4EC4E43E1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D58A9F-6B9A-41D2-BD6B-D4F8302E57D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D58A9F-6B9A-41D2-BD6B-D4F8302E57D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D58A9F-6B9A-41D2-BD6B-D4F8302E57D3}"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58A9F-6B9A-41D2-BD6B-D4F8302E57D3}"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D58A9F-6B9A-41D2-BD6B-D4F8302E57D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05A38-35C3-4723-BC40-BE4EC4E43E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D58A9F-6B9A-41D2-BD6B-D4F8302E57D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DA05A38-35C3-4723-BC40-BE4EC4E43E1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D58A9F-6B9A-41D2-BD6B-D4F8302E57D3}" type="datetimeFigureOut">
              <a:rPr lang="en-US" smtClean="0"/>
              <a:t>1/18/2022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A05A38-35C3-4723-BC40-BE4EC4E43E1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851648" cy="18288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00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rPr>
              <a:t>Jassem</a:t>
            </a:r>
            <a:r>
              <a:rPr lang="en-US" sz="60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rPr>
              <a:t> </a:t>
            </a:r>
            <a:r>
              <a:rPr lang="en-US" sz="600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rPr>
              <a:t>Baccari</a:t>
            </a:r>
            <a:r>
              <a:rPr lang="en-US" sz="60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rPr>
              <a:t> </a:t>
            </a:r>
            <a:br>
              <a:rPr lang="en-US" sz="60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rPr>
            </a:br>
            <a:endPar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3">
                    <a:satMod val="175000"/>
                    <a:alpha val="40000"/>
                  </a:schemeClr>
                </a:glow>
                <a:outerShdw blurRad="80000" dist="40000" dir="5040000" algn="tl">
                  <a:srgbClr val="000000">
                    <a:alpha val="30000"/>
                  </a:srgbClr>
                </a:outerShdw>
              </a:effectLst>
              <a:latin typeface="Baskerville Old Face" pitchFamily="18" charset="0"/>
            </a:endParaRPr>
          </a:p>
        </p:txBody>
      </p:sp>
      <p:sp>
        <p:nvSpPr>
          <p:cNvPr id="5" name="Rectangle 4"/>
          <p:cNvSpPr/>
          <p:nvPr/>
        </p:nvSpPr>
        <p:spPr>
          <a:xfrm>
            <a:off x="838200" y="1219200"/>
            <a:ext cx="4060150" cy="923330"/>
          </a:xfrm>
          <a:prstGeom prst="rect">
            <a:avLst/>
          </a:prstGeom>
          <a:noFill/>
        </p:spPr>
        <p:txBody>
          <a:bodyPr wrap="none" lIns="91440" tIns="45720" rIns="91440" bIns="45720">
            <a:spAutoFit/>
          </a:bodyPr>
          <a:lstStyle/>
          <a:p>
            <a:pPr algn="ctr"/>
            <a:r>
              <a:rPr lang="fr-FR"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Created By :</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229600" cy="1143000"/>
          </a:xfrm>
        </p:spPr>
        <p:txBody>
          <a:bodyPr>
            <a:normAutofit fontScale="90000"/>
          </a:bodyPr>
          <a:lstStyle/>
          <a:p>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60000"/>
                    <a:lumOff val="40000"/>
                  </a:schemeClr>
                </a:solidFill>
                <a:effectLst>
                  <a:outerShdw blurRad="41275" dist="12700" dir="12000000" algn="tl" rotWithShape="0">
                    <a:srgbClr val="000000">
                      <a:alpha val="40000"/>
                    </a:srgbClr>
                  </a:outerShdw>
                </a:effectLst>
                <a:latin typeface="Century" pitchFamily="18" charset="0"/>
                <a:ea typeface="Arial Unicode MS" pitchFamily="34" charset="-128"/>
                <a:cs typeface="Arial Unicode MS" pitchFamily="34" charset="-128"/>
              </a:rPr>
              <a:t>The web is everywhere!</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60000"/>
                    <a:lumOff val="40000"/>
                  </a:schemeClr>
                </a:solidFill>
                <a:effectLst>
                  <a:outerShdw blurRad="41275" dist="12700" dir="12000000" algn="tl" rotWithShape="0">
                    <a:srgbClr val="000000">
                      <a:alpha val="40000"/>
                    </a:srgbClr>
                  </a:outerShdw>
                </a:effectLst>
                <a:latin typeface="Century" pitchFamily="18" charset="0"/>
              </a:rPr>
              <a:t/>
            </a:r>
            <a:b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lumMod val="60000"/>
                    <a:lumOff val="40000"/>
                  </a:schemeClr>
                </a:solidFill>
                <a:effectLst>
                  <a:outerShdw blurRad="41275" dist="12700" dir="12000000" algn="tl" rotWithShape="0">
                    <a:srgbClr val="000000">
                      <a:alpha val="40000"/>
                    </a:srgbClr>
                  </a:outerShdw>
                </a:effectLst>
                <a:latin typeface="Century" pitchFamily="18" charset="0"/>
              </a:rPr>
            </a:b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1">
                    <a:lumMod val="60000"/>
                    <a:lumOff val="40000"/>
                  </a:schemeClr>
                </a:solidFill>
                <a:effectLst>
                  <a:outerShdw blurRad="50800" dist="40000" dir="5400000" algn="tl" rotWithShape="0">
                    <a:srgbClr val="000000">
                      <a:shade val="5000"/>
                      <a:satMod val="120000"/>
                      <a:alpha val="33000"/>
                    </a:srgbClr>
                  </a:outerShdw>
                </a:effectLst>
                <a:latin typeface="Century" pitchFamily="18" charset="0"/>
                <a:ea typeface="Arial Unicode MS" pitchFamily="34" charset="-128"/>
                <a:cs typeface="Arial Unicode MS" pitchFamily="34" charset="-128"/>
              </a:rPr>
              <a:t/>
            </a:r>
            <a:b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1">
                    <a:lumMod val="60000"/>
                    <a:lumOff val="40000"/>
                  </a:schemeClr>
                </a:solidFill>
                <a:effectLst>
                  <a:outerShdw blurRad="50800" dist="40000" dir="5400000" algn="tl" rotWithShape="0">
                    <a:srgbClr val="000000">
                      <a:shade val="5000"/>
                      <a:satMod val="120000"/>
                      <a:alpha val="33000"/>
                    </a:srgbClr>
                  </a:outerShdw>
                </a:effectLst>
                <a:latin typeface="Century" pitchFamily="18" charset="0"/>
                <a:ea typeface="Arial Unicode MS" pitchFamily="34" charset="-128"/>
                <a:cs typeface="Arial Unicode MS" pitchFamily="34" charset="-128"/>
              </a:rPr>
            </a:br>
            <a:endParaRPr lang="en-US" dirty="0">
              <a:solidFill>
                <a:schemeClr val="accent1">
                  <a:lumMod val="60000"/>
                  <a:lumOff val="40000"/>
                </a:schemeClr>
              </a:solidFill>
              <a:latin typeface="Century" pitchFamily="18" charset="0"/>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a:bodyPr>
          <a:lstStyle/>
          <a:p>
            <a:r>
              <a:rPr lang="en-US" dirty="0" smtClean="0"/>
              <a:t>We </a:t>
            </a:r>
            <a:r>
              <a:rPr lang="en-US" dirty="0" smtClean="0"/>
              <a:t>use it more than we ever did before - also in many places where you might not see it. Because "the web" is more than just websites you visit by entering a URL in your browser.</a:t>
            </a:r>
          </a:p>
          <a:p>
            <a:r>
              <a:rPr lang="en-US" dirty="0" smtClean="0"/>
              <a:t>No matter if you check your e-mails on your mobile phone or if you're sending a tweet - you are using the internet (i.e. "the web").</a:t>
            </a:r>
          </a:p>
          <a:p>
            <a:r>
              <a:rPr lang="en-US" dirty="0" smtClean="0"/>
              <a:t>How does all that work? Which technologies are involved and what do you need to learn (and to what extent) if you want to become a web developer?</a:t>
            </a:r>
          </a:p>
          <a:p>
            <a:endParaRPr lang="en-US" dirty="0"/>
          </a:p>
        </p:txBody>
      </p:sp>
      <p:sp>
        <p:nvSpPr>
          <p:cNvPr id="5" name="Rectangle 4"/>
          <p:cNvSpPr/>
          <p:nvPr/>
        </p:nvSpPr>
        <p:spPr>
          <a:xfrm>
            <a:off x="736206" y="2551837"/>
            <a:ext cx="184730"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does the web work?</a:t>
            </a:r>
            <a:b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US" dirty="0"/>
          </a:p>
        </p:txBody>
      </p:sp>
      <p:sp>
        <p:nvSpPr>
          <p:cNvPr id="3" name="Content Placeholder 2"/>
          <p:cNvSpPr>
            <a:spLocks noGrp="1"/>
          </p:cNvSpPr>
          <p:nvPr>
            <p:ph idx="1"/>
          </p:nvPr>
        </p:nvSpPr>
        <p:spPr>
          <a:xfrm>
            <a:off x="457200" y="1828800"/>
            <a:ext cx="8229600" cy="4846320"/>
          </a:xfrm>
        </p:spPr>
        <p:txBody>
          <a:bodyPr>
            <a:normAutofit/>
          </a:bodyPr>
          <a:lstStyle/>
          <a:p>
            <a:r>
              <a:rPr lang="en-US" dirty="0" smtClean="0">
                <a:latin typeface="Arabic Typesetting" pitchFamily="66" charset="-78"/>
                <a:cs typeface="Arabic Typesetting" pitchFamily="66" charset="-78"/>
              </a:rPr>
              <a:t>Web servers and web browsers communicate via HTTP</a:t>
            </a:r>
          </a:p>
          <a:p>
            <a:r>
              <a:rPr lang="en-US" dirty="0" smtClean="0">
                <a:latin typeface="Arabic Typesetting" pitchFamily="66" charset="-78"/>
                <a:cs typeface="Arabic Typesetting" pitchFamily="66" charset="-78"/>
              </a:rPr>
              <a:t>HTTP ensures that all parts of the web page are delivered</a:t>
            </a:r>
          </a:p>
          <a:p>
            <a:r>
              <a:rPr lang="en-US" dirty="0" smtClean="0">
                <a:latin typeface="Arabic Typesetting" pitchFamily="66" charset="-78"/>
                <a:cs typeface="Arabic Typesetting" pitchFamily="66" charset="-78"/>
              </a:rPr>
              <a:t>Web browser decides how these items are displayed</a:t>
            </a:r>
          </a:p>
          <a:p>
            <a:r>
              <a:rPr lang="en-US" dirty="0" smtClean="0">
                <a:latin typeface="Arabic Typesetting" pitchFamily="66" charset="-78"/>
                <a:cs typeface="Arabic Typesetting" pitchFamily="66" charset="-78"/>
              </a:rPr>
              <a:t>The backbone of the web is the network of </a:t>
            </a:r>
            <a:r>
              <a:rPr lang="en-US" i="1" dirty="0" err="1" smtClean="0">
                <a:latin typeface="Arabic Typesetting" pitchFamily="66" charset="-78"/>
                <a:cs typeface="Arabic Typesetting" pitchFamily="66" charset="-78"/>
              </a:rPr>
              <a:t>webservers</a:t>
            </a:r>
            <a:r>
              <a:rPr lang="en-US" dirty="0" smtClean="0">
                <a:latin typeface="Arabic Typesetting" pitchFamily="66" charset="-78"/>
                <a:cs typeface="Arabic Typesetting" pitchFamily="66" charset="-78"/>
              </a:rPr>
              <a:t> across the world. These are really just computers that have a particular type of software running on them - software that knows how to speak the HTTP protocol and knows which information stored on the computer should be made accessible through the web.</a:t>
            </a:r>
          </a:p>
          <a:p>
            <a:r>
              <a:rPr lang="en-US" dirty="0" smtClean="0">
                <a:latin typeface="Arabic Typesetting" pitchFamily="66" charset="-78"/>
                <a:cs typeface="Arabic Typesetting" pitchFamily="66" charset="-78"/>
              </a:rPr>
              <a:t>It's possible to turn almost any computer into a </a:t>
            </a:r>
            <a:r>
              <a:rPr lang="en-US" dirty="0" err="1" smtClean="0">
                <a:latin typeface="Arabic Typesetting" pitchFamily="66" charset="-78"/>
                <a:cs typeface="Arabic Typesetting" pitchFamily="66" charset="-78"/>
              </a:rPr>
              <a:t>webserver</a:t>
            </a:r>
            <a:r>
              <a:rPr lang="en-US" dirty="0" smtClean="0">
                <a:latin typeface="Arabic Typesetting" pitchFamily="66" charset="-78"/>
                <a:cs typeface="Arabic Typesetting" pitchFamily="66" charset="-78"/>
              </a:rPr>
              <a:t> by downloading and installing server software (the most popular is Apache, see http://www.apache.org/), though it's not recommended unless you know what you're doing!</a:t>
            </a:r>
          </a:p>
          <a:p>
            <a:endParaRPr lang="en-US" dirty="0">
              <a:latin typeface="Arabic Typesetting" pitchFamily="66" charset="-78"/>
              <a:cs typeface="Arabic Typesetting" pitchFamily="66" charset="-78"/>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normAutofit/>
          </a:bodyPr>
          <a:lstStyle/>
          <a:p>
            <a:r>
              <a:rPr lang="en-US" b="1" dirty="0" smtClean="0">
                <a:solidFill>
                  <a:schemeClr val="accent2">
                    <a:lumMod val="75000"/>
                  </a:schemeClr>
                </a:solidFill>
                <a:latin typeface="Aldhabi" pitchFamily="2" charset="-78"/>
                <a:cs typeface="Aldhabi" pitchFamily="2" charset="-78"/>
              </a:rPr>
              <a:t>How </a:t>
            </a:r>
            <a:r>
              <a:rPr lang="en-US" b="1" dirty="0" smtClean="0">
                <a:solidFill>
                  <a:schemeClr val="accent2">
                    <a:lumMod val="75000"/>
                  </a:schemeClr>
                </a:solidFill>
                <a:latin typeface="Aldhabi" pitchFamily="2" charset="-78"/>
                <a:cs typeface="Aldhabi" pitchFamily="2" charset="-78"/>
              </a:rPr>
              <a:t>HTTP works: retrieving a web </a:t>
            </a:r>
            <a:r>
              <a:rPr lang="en-US" b="1" dirty="0" smtClean="0">
                <a:solidFill>
                  <a:schemeClr val="accent2">
                    <a:lumMod val="75000"/>
                  </a:schemeClr>
                </a:solidFill>
                <a:latin typeface="Aldhabi" pitchFamily="2" charset="-78"/>
                <a:cs typeface="Aldhabi" pitchFamily="2" charset="-78"/>
              </a:rPr>
              <a:t>page !!</a:t>
            </a:r>
            <a:endParaRPr lang="en-US" dirty="0">
              <a:solidFill>
                <a:schemeClr val="accent2">
                  <a:lumMod val="75000"/>
                </a:schemeClr>
              </a:solidFill>
              <a:latin typeface="Aldhabi" pitchFamily="2" charset="-78"/>
              <a:cs typeface="Aldhabi" pitchFamily="2" charset="-78"/>
            </a:endParaRPr>
          </a:p>
        </p:txBody>
      </p:sp>
      <p:pic>
        <p:nvPicPr>
          <p:cNvPr id="4" name="Content Placeholder 3" descr="téléchargé.png"/>
          <p:cNvPicPr>
            <a:picLocks noGrp="1" noChangeAspect="1"/>
          </p:cNvPicPr>
          <p:nvPr>
            <p:ph idx="1"/>
          </p:nvPr>
        </p:nvPicPr>
        <p:blipFill>
          <a:blip r:embed="rId2"/>
          <a:stretch>
            <a:fillRect/>
          </a:stretch>
        </p:blipFill>
        <p:spPr>
          <a:xfrm>
            <a:off x="762000" y="2133600"/>
            <a:ext cx="7391400" cy="2590800"/>
          </a:xfr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00912"/>
          </a:xfrm>
        </p:spPr>
        <p:txBody>
          <a:bodyPr>
            <a:normAutofit fontScale="90000"/>
          </a:bodyPr>
          <a:lstStyle/>
          <a:p>
            <a:r>
              <a:rPr lang="en-US" sz="4800" b="1" i="1" dirty="0" smtClean="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rPr>
              <a:t>What </a:t>
            </a:r>
            <a:r>
              <a:rPr lang="en-US" sz="4800" b="1" dirty="0" smtClean="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rPr>
              <a:t>do you need</a:t>
            </a:r>
            <a:r>
              <a:rPr lang="en-US" sz="4800" b="1" i="1" dirty="0" smtClean="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rPr>
              <a:t> to be a web developer?</a:t>
            </a:r>
            <a:r>
              <a:rPr lang="en-US" sz="4800" b="1" dirty="0" smtClean="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rPr>
              <a:t/>
            </a:r>
            <a:br>
              <a:rPr lang="en-US" sz="4800" b="1" dirty="0" smtClean="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rPr>
            </a:br>
            <a:endParaRPr lang="en-US" b="1" dirty="0">
              <a:ln w="17780" cmpd="sng">
                <a:solidFill>
                  <a:schemeClr val="accent1">
                    <a:tint val="3000"/>
                  </a:schemeClr>
                </a:solidFill>
                <a:prstDash val="solid"/>
                <a:miter lim="800000"/>
              </a:ln>
              <a:solidFill>
                <a:schemeClr val="tx2">
                  <a:lumMod val="50000"/>
                </a:schemeClr>
              </a:solidFill>
              <a:effectLst>
                <a:outerShdw blurRad="55000" dist="50800" dir="5400000" algn="tl">
                  <a:srgbClr val="000000">
                    <a:alpha val="33000"/>
                  </a:srgbClr>
                </a:outerShdw>
              </a:effectLst>
              <a:latin typeface="Bodoni MT Condensed" pitchFamily="18" charset="0"/>
            </a:endParaRPr>
          </a:p>
        </p:txBody>
      </p:sp>
      <p:sp>
        <p:nvSpPr>
          <p:cNvPr id="8" name="Content Placeholder 2"/>
          <p:cNvSpPr>
            <a:spLocks noGrp="1"/>
          </p:cNvSpPr>
          <p:nvPr>
            <p:ph idx="1"/>
          </p:nvPr>
        </p:nvSpPr>
        <p:spPr>
          <a:ln>
            <a:solidFill>
              <a:schemeClr val="bg1"/>
            </a:solidFill>
          </a:ln>
        </p:spPr>
        <p:txBody>
          <a:bodyPr>
            <a:normAutofit/>
          </a:bodyPr>
          <a:lstStyle/>
          <a:p>
            <a:r>
              <a:rPr lang="en-US" sz="2000" dirty="0" smtClean="0">
                <a:latin typeface="Bahnschrift SemiBold Condensed" pitchFamily="34" charset="0"/>
                <a:ea typeface="Arial Unicode MS" pitchFamily="34" charset="-128"/>
                <a:cs typeface="Arial Unicode MS" pitchFamily="34" charset="-128"/>
              </a:rPr>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r>
              <a:rPr lang="en-US" sz="2000" dirty="0" smtClean="0">
                <a:latin typeface="Bahnschrift SemiBold Condensed" pitchFamily="34" charset="0"/>
                <a:ea typeface="Arial Unicode MS" pitchFamily="34" charset="-128"/>
                <a:cs typeface="Arial Unicode MS" pitchFamily="34" charset="-128"/>
              </a:rPr>
              <a:t>..</a:t>
            </a:r>
          </a:p>
          <a:p>
            <a:endParaRPr lang="fr-FR" sz="2000" dirty="0" smtClean="0">
              <a:latin typeface="Arial Unicode MS" pitchFamily="34" charset="-128"/>
              <a:ea typeface="Arial Unicode MS" pitchFamily="34" charset="-128"/>
              <a:cs typeface="Arial Unicode MS" pitchFamily="34" charset="-128"/>
            </a:endParaRPr>
          </a:p>
          <a:p>
            <a:r>
              <a:rPr lang="en-US" sz="2000" b="1" dirty="0" smtClean="0">
                <a:solidFill>
                  <a:srgbClr val="0070C0"/>
                </a:solidFill>
                <a:latin typeface="Arial Narrow" pitchFamily="34" charset="0"/>
              </a:rPr>
              <a:t>How to become a Web Developer in five steps:</a:t>
            </a:r>
          </a:p>
          <a:p>
            <a:pPr marL="457200" indent="-457200">
              <a:buFont typeface="+mj-lt"/>
              <a:buAutoNum type="arabicPeriod"/>
            </a:pPr>
            <a:r>
              <a:rPr lang="en-US" sz="2000" b="1" dirty="0" smtClean="0">
                <a:latin typeface="Bahnschrift SemiBold SemiConden" pitchFamily="34" charset="0"/>
              </a:rPr>
              <a:t>Learn Web Development Fundamentals</a:t>
            </a:r>
          </a:p>
          <a:p>
            <a:pPr marL="457200" indent="-457200">
              <a:buFont typeface="+mj-lt"/>
              <a:buAutoNum type="arabicPeriod"/>
            </a:pPr>
            <a:r>
              <a:rPr lang="en-US" sz="2000" b="1" dirty="0" smtClean="0">
                <a:latin typeface="Bahnschrift SemiBold SemiConden" pitchFamily="34" charset="0"/>
              </a:rPr>
              <a:t>Choose a Development Specialization</a:t>
            </a:r>
          </a:p>
          <a:p>
            <a:pPr marL="457200" indent="-457200">
              <a:buFont typeface="+mj-lt"/>
              <a:buAutoNum type="arabicPeriod"/>
            </a:pPr>
            <a:r>
              <a:rPr lang="en-US" sz="2000" b="1" dirty="0" smtClean="0">
                <a:latin typeface="Bahnschrift SemiBold SemiConden" pitchFamily="34" charset="0"/>
              </a:rPr>
              <a:t>Learn Key Programming Languages for Web Development</a:t>
            </a:r>
          </a:p>
          <a:p>
            <a:pPr marL="457200" indent="-457200">
              <a:buFont typeface="+mj-lt"/>
              <a:buAutoNum type="arabicPeriod"/>
            </a:pPr>
            <a:r>
              <a:rPr lang="en-US" sz="2000" b="1" dirty="0" smtClean="0">
                <a:latin typeface="Bahnschrift SemiBold SemiConden" pitchFamily="34" charset="0"/>
              </a:rPr>
              <a:t>Build Projects to Develop Your Web Developer Skills</a:t>
            </a:r>
          </a:p>
          <a:p>
            <a:pPr marL="457200" indent="-457200">
              <a:buFont typeface="+mj-lt"/>
              <a:buAutoNum type="arabicPeriod"/>
            </a:pPr>
            <a:r>
              <a:rPr lang="en-US" sz="2000" b="1" dirty="0" smtClean="0">
                <a:latin typeface="Bahnschrift SemiBold SemiConden" pitchFamily="34" charset="0"/>
              </a:rPr>
              <a:t>Build a Web Development Portfolio</a:t>
            </a:r>
          </a:p>
          <a:p>
            <a:pPr marL="457200" indent="-457200">
              <a:buNone/>
            </a:pPr>
            <a:endParaRPr lang="en-US" sz="2000" b="1" dirty="0" smtClean="0">
              <a:latin typeface="Arial Narrow" pitchFamily="34" charset="0"/>
            </a:endParaRP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229600" cy="1143000"/>
          </a:xfrm>
        </p:spPr>
        <p:txBody>
          <a:bodyPr>
            <a:normAutofit fontScale="90000"/>
          </a:bodyPr>
          <a:lstStyle/>
          <a:p>
            <a:r>
              <a:rPr lang="en-US" sz="48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 is the </a:t>
            </a:r>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role</a:t>
            </a:r>
            <a:r>
              <a:rPr lang="en-US" sz="48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of a web </a:t>
            </a:r>
            <a:r>
              <a:rPr lang="en-US" sz="48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developer:</a:t>
            </a:r>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a:xfrm>
            <a:off x="381000" y="2286000"/>
            <a:ext cx="8229600" cy="4389120"/>
          </a:xfrm>
        </p:spPr>
        <p:txBody>
          <a:bodyPr>
            <a:normAutofit/>
          </a:bodyPr>
          <a:lstStyle/>
          <a:p>
            <a:r>
              <a:rPr lang="en-US" sz="2000" dirty="0" smtClean="0">
                <a:latin typeface="Arial Unicode MS" pitchFamily="34" charset="-128"/>
                <a:ea typeface="Arial Unicode MS" pitchFamily="34" charset="-128"/>
                <a:cs typeface="Arial Unicode MS" pitchFamily="34" charset="-128"/>
              </a:rPr>
              <a:t>A Web Developer is responsible for the coding, design and layout of a website according to a company’s specifications. As the role takes into consideration user experience and function, a certain level of both graphic design and computer programming is necessary. Once a website has been created, a Web Developer will generally assist with the maintenance and upkeep of the </a:t>
            </a:r>
            <a:r>
              <a:rPr lang="en-US" sz="2000" dirty="0" smtClean="0">
                <a:latin typeface="Arial Unicode MS" pitchFamily="34" charset="-128"/>
                <a:ea typeface="Arial Unicode MS" pitchFamily="34" charset="-128"/>
                <a:cs typeface="Arial Unicode MS" pitchFamily="34" charset="-128"/>
              </a:rPr>
              <a:t>website….</a:t>
            </a:r>
          </a:p>
          <a:p>
            <a:endParaRPr lang="fr-FR" sz="2000" dirty="0" smtClean="0">
              <a:latin typeface="Arial Unicode MS" pitchFamily="34" charset="-128"/>
              <a:ea typeface="Arial Unicode MS" pitchFamily="34" charset="-128"/>
              <a:cs typeface="Arial Unicode MS" pitchFamily="34" charset="-128"/>
            </a:endParaRPr>
          </a:p>
          <a:p>
            <a:endParaRPr lang="fr-FR" sz="2000" dirty="0" smtClean="0">
              <a:latin typeface="Arial Unicode MS" pitchFamily="34" charset="-128"/>
              <a:ea typeface="Arial Unicode MS" pitchFamily="34" charset="-128"/>
              <a:cs typeface="Arial Unicode MS" pitchFamily="34" charset="-128"/>
            </a:endParaRPr>
          </a:p>
          <a:p>
            <a:endParaRPr lang="fr-FR" sz="2000" dirty="0" smtClean="0">
              <a:latin typeface="Arial Unicode MS" pitchFamily="34" charset="-128"/>
              <a:ea typeface="Arial Unicode MS" pitchFamily="34" charset="-128"/>
              <a:cs typeface="Arial Unicode MS" pitchFamily="34" charset="-128"/>
            </a:endParaRPr>
          </a:p>
          <a:p>
            <a:pPr>
              <a:buNone/>
            </a:pPr>
            <a:endParaRPr lang="en-US" sz="2000" dirty="0">
              <a:latin typeface="Arial Unicode MS" pitchFamily="34" charset="-128"/>
              <a:ea typeface="Arial Unicode MS" pitchFamily="34" charset="-128"/>
              <a:cs typeface="Arial Unicode MS" pitchFamily="34" charset="-128"/>
            </a:endParaRPr>
          </a:p>
        </p:txBody>
      </p:sp>
    </p:spTree>
  </p:cSld>
  <p:clrMapOvr>
    <a:masterClrMapping/>
  </p:clrMapOvr>
  <p:transition>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328</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Jassem Baccari  </vt:lpstr>
      <vt:lpstr>The web is everywhere!  </vt:lpstr>
      <vt:lpstr>How does the web work? </vt:lpstr>
      <vt:lpstr>How HTTP works: retrieving a web page !!</vt:lpstr>
      <vt:lpstr>What do you need to be a web developer? </vt:lpstr>
      <vt:lpstr>What is the role of a web developer: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7</cp:revision>
  <dcterms:created xsi:type="dcterms:W3CDTF">2022-01-18T17:23:25Z</dcterms:created>
  <dcterms:modified xsi:type="dcterms:W3CDTF">2022-01-18T18:28:09Z</dcterms:modified>
</cp:coreProperties>
</file>