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2"/>
    <p:restoredTop sz="96327"/>
  </p:normalViewPr>
  <p:slideViewPr>
    <p:cSldViewPr snapToGrid="0" snapToObjects="1" showGuides="1">
      <p:cViewPr varScale="1">
        <p:scale>
          <a:sx n="89" d="100"/>
          <a:sy n="89" d="100"/>
        </p:scale>
        <p:origin x="200" y="3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AA0C7-7D27-4058-80EB-E1891B59FB67}"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C014E1EE-0ECE-409C-9701-468600CCF263}">
      <dgm:prSet/>
      <dgm:spPr/>
      <dgm:t>
        <a:bodyPr/>
        <a:lstStyle/>
        <a:p>
          <a:r>
            <a:rPr lang="en-US" dirty="0"/>
            <a:t>We used Remix IDE an open-source web. Mainly used for the development of contracts with Solidity while using Ethereum enabling smart contracts and applications built on its blockchain</a:t>
          </a:r>
          <a:r>
            <a:rPr lang="en-US" b="1" dirty="0"/>
            <a:t>. </a:t>
          </a:r>
          <a:endParaRPr lang="en-US" dirty="0"/>
        </a:p>
      </dgm:t>
    </dgm:pt>
    <dgm:pt modelId="{9AA0C94A-355D-4D65-819B-6A6CEA5A90B9}" type="parTrans" cxnId="{E1FD59AD-83D5-4B0B-BD46-60C4F87ADEA9}">
      <dgm:prSet/>
      <dgm:spPr/>
      <dgm:t>
        <a:bodyPr/>
        <a:lstStyle/>
        <a:p>
          <a:endParaRPr lang="en-US"/>
        </a:p>
      </dgm:t>
    </dgm:pt>
    <dgm:pt modelId="{34E9349B-53FA-4FFD-886F-5A08A2AF2595}" type="sibTrans" cxnId="{E1FD59AD-83D5-4B0B-BD46-60C4F87ADEA9}">
      <dgm:prSet/>
      <dgm:spPr/>
      <dgm:t>
        <a:bodyPr/>
        <a:lstStyle/>
        <a:p>
          <a:endParaRPr lang="en-US"/>
        </a:p>
      </dgm:t>
    </dgm:pt>
    <dgm:pt modelId="{9C49D274-DE00-4E08-B49D-F2CCC86F7170}">
      <dgm:prSet/>
      <dgm:spPr/>
      <dgm:t>
        <a:bodyPr/>
        <a:lstStyle/>
        <a:p>
          <a:r>
            <a:rPr lang="en-US"/>
            <a:t>The snippet code shows the development of contract NFT using ERC721Storage while using Counters library to store further functions.</a:t>
          </a:r>
          <a:endParaRPr lang="en-US" dirty="0"/>
        </a:p>
      </dgm:t>
    </dgm:pt>
    <dgm:pt modelId="{50F1D759-5484-457B-B0C3-72507EBF8F89}" type="parTrans" cxnId="{2775AF77-1DF9-4373-8278-899C17A9EB0F}">
      <dgm:prSet/>
      <dgm:spPr/>
      <dgm:t>
        <a:bodyPr/>
        <a:lstStyle/>
        <a:p>
          <a:endParaRPr lang="en-US"/>
        </a:p>
      </dgm:t>
    </dgm:pt>
    <dgm:pt modelId="{71898DA6-38A9-4176-B401-BFBC2B59AB1F}" type="sibTrans" cxnId="{2775AF77-1DF9-4373-8278-899C17A9EB0F}">
      <dgm:prSet/>
      <dgm:spPr/>
      <dgm:t>
        <a:bodyPr/>
        <a:lstStyle/>
        <a:p>
          <a:endParaRPr lang="en-US"/>
        </a:p>
      </dgm:t>
    </dgm:pt>
    <dgm:pt modelId="{E09D108A-9C13-9C4F-AA51-92EFA3D54908}">
      <dgm:prSet/>
      <dgm:spPr/>
      <dgm:t>
        <a:bodyPr/>
        <a:lstStyle/>
        <a:p>
          <a:r>
            <a:rPr lang="en-US"/>
            <a:t>We also used the Hardhat </a:t>
          </a:r>
          <a:r>
            <a:rPr lang="en-US" b="0" i="0"/>
            <a:t>environment to test, compile, deploy and debug our dApp based on the Ethereum blockchain.</a:t>
          </a:r>
          <a:endParaRPr lang="en-US" b="0" dirty="0"/>
        </a:p>
      </dgm:t>
    </dgm:pt>
    <dgm:pt modelId="{FFEF0AA1-A49F-8544-B6BD-FE90065C6DAC}" type="parTrans" cxnId="{8ACD5537-58A2-C04C-ACB4-8FCF0F53F723}">
      <dgm:prSet/>
      <dgm:spPr/>
      <dgm:t>
        <a:bodyPr/>
        <a:lstStyle/>
        <a:p>
          <a:endParaRPr lang="en-US"/>
        </a:p>
      </dgm:t>
    </dgm:pt>
    <dgm:pt modelId="{A08D7215-B654-6249-85B0-D48B49AD6079}" type="sibTrans" cxnId="{8ACD5537-58A2-C04C-ACB4-8FCF0F53F723}">
      <dgm:prSet/>
      <dgm:spPr/>
      <dgm:t>
        <a:bodyPr/>
        <a:lstStyle/>
        <a:p>
          <a:endParaRPr lang="en-US"/>
        </a:p>
      </dgm:t>
    </dgm:pt>
    <dgm:pt modelId="{FF64E8B9-C1F0-FE42-BF1A-AD833B1E9DDC}" type="pres">
      <dgm:prSet presAssocID="{CDCAA0C7-7D27-4058-80EB-E1891B59FB67}" presName="vert0" presStyleCnt="0">
        <dgm:presLayoutVars>
          <dgm:dir/>
          <dgm:animOne val="branch"/>
          <dgm:animLvl val="lvl"/>
        </dgm:presLayoutVars>
      </dgm:prSet>
      <dgm:spPr/>
    </dgm:pt>
    <dgm:pt modelId="{FFD29958-FF9E-4F40-AEEF-A2D0EF6CDAAC}" type="pres">
      <dgm:prSet presAssocID="{C014E1EE-0ECE-409C-9701-468600CCF263}" presName="thickLine" presStyleLbl="alignNode1" presStyleIdx="0" presStyleCnt="3"/>
      <dgm:spPr/>
    </dgm:pt>
    <dgm:pt modelId="{E00296D3-D408-2F4C-B32D-6375E87D3892}" type="pres">
      <dgm:prSet presAssocID="{C014E1EE-0ECE-409C-9701-468600CCF263}" presName="horz1" presStyleCnt="0"/>
      <dgm:spPr/>
    </dgm:pt>
    <dgm:pt modelId="{10431E54-85F5-154F-BFED-57E8067AF8F8}" type="pres">
      <dgm:prSet presAssocID="{C014E1EE-0ECE-409C-9701-468600CCF263}" presName="tx1" presStyleLbl="revTx" presStyleIdx="0" presStyleCnt="3"/>
      <dgm:spPr/>
    </dgm:pt>
    <dgm:pt modelId="{4EA7FEFC-16D8-3B4D-86F7-0FABEAE8C094}" type="pres">
      <dgm:prSet presAssocID="{C014E1EE-0ECE-409C-9701-468600CCF263}" presName="vert1" presStyleCnt="0"/>
      <dgm:spPr/>
    </dgm:pt>
    <dgm:pt modelId="{E2A68023-691E-AF4E-A208-BCD301DDDFA7}" type="pres">
      <dgm:prSet presAssocID="{9C49D274-DE00-4E08-B49D-F2CCC86F7170}" presName="thickLine" presStyleLbl="alignNode1" presStyleIdx="1" presStyleCnt="3"/>
      <dgm:spPr/>
    </dgm:pt>
    <dgm:pt modelId="{B6022388-DC6A-CC46-AB29-1EBE8AF9CFFB}" type="pres">
      <dgm:prSet presAssocID="{9C49D274-DE00-4E08-B49D-F2CCC86F7170}" presName="horz1" presStyleCnt="0"/>
      <dgm:spPr/>
    </dgm:pt>
    <dgm:pt modelId="{A1658D7C-259A-354C-81C4-023093D68FD5}" type="pres">
      <dgm:prSet presAssocID="{9C49D274-DE00-4E08-B49D-F2CCC86F7170}" presName="tx1" presStyleLbl="revTx" presStyleIdx="1" presStyleCnt="3"/>
      <dgm:spPr/>
    </dgm:pt>
    <dgm:pt modelId="{9AE26D62-8309-2340-AE32-15819616B69C}" type="pres">
      <dgm:prSet presAssocID="{9C49D274-DE00-4E08-B49D-F2CCC86F7170}" presName="vert1" presStyleCnt="0"/>
      <dgm:spPr/>
    </dgm:pt>
    <dgm:pt modelId="{E153C321-B1AF-BD47-A9FC-4A2982B80BA9}" type="pres">
      <dgm:prSet presAssocID="{E09D108A-9C13-9C4F-AA51-92EFA3D54908}" presName="thickLine" presStyleLbl="alignNode1" presStyleIdx="2" presStyleCnt="3"/>
      <dgm:spPr/>
    </dgm:pt>
    <dgm:pt modelId="{4814C6A5-2759-2A4F-A125-082EDB1AFD12}" type="pres">
      <dgm:prSet presAssocID="{E09D108A-9C13-9C4F-AA51-92EFA3D54908}" presName="horz1" presStyleCnt="0"/>
      <dgm:spPr/>
    </dgm:pt>
    <dgm:pt modelId="{3C293BE3-CBD7-6842-802B-C4AB61DF420E}" type="pres">
      <dgm:prSet presAssocID="{E09D108A-9C13-9C4F-AA51-92EFA3D54908}" presName="tx1" presStyleLbl="revTx" presStyleIdx="2" presStyleCnt="3"/>
      <dgm:spPr/>
    </dgm:pt>
    <dgm:pt modelId="{05C4C865-145F-3C4A-BB1F-3A688E123EC7}" type="pres">
      <dgm:prSet presAssocID="{E09D108A-9C13-9C4F-AA51-92EFA3D54908}" presName="vert1" presStyleCnt="0"/>
      <dgm:spPr/>
    </dgm:pt>
  </dgm:ptLst>
  <dgm:cxnLst>
    <dgm:cxn modelId="{B5D08902-1A5D-2542-BBD8-E8090789880C}" type="presOf" srcId="{CDCAA0C7-7D27-4058-80EB-E1891B59FB67}" destId="{FF64E8B9-C1F0-FE42-BF1A-AD833B1E9DDC}" srcOrd="0" destOrd="0" presId="urn:microsoft.com/office/officeart/2008/layout/LinedList"/>
    <dgm:cxn modelId="{8ACD5537-58A2-C04C-ACB4-8FCF0F53F723}" srcId="{CDCAA0C7-7D27-4058-80EB-E1891B59FB67}" destId="{E09D108A-9C13-9C4F-AA51-92EFA3D54908}" srcOrd="2" destOrd="0" parTransId="{FFEF0AA1-A49F-8544-B6BD-FE90065C6DAC}" sibTransId="{A08D7215-B654-6249-85B0-D48B49AD6079}"/>
    <dgm:cxn modelId="{12A3BB6F-D889-584C-ABE7-30992E4294A5}" type="presOf" srcId="{E09D108A-9C13-9C4F-AA51-92EFA3D54908}" destId="{3C293BE3-CBD7-6842-802B-C4AB61DF420E}" srcOrd="0" destOrd="0" presId="urn:microsoft.com/office/officeart/2008/layout/LinedList"/>
    <dgm:cxn modelId="{D2B82D70-D4B2-B045-BEC9-1E22F3CF0FDE}" type="presOf" srcId="{9C49D274-DE00-4E08-B49D-F2CCC86F7170}" destId="{A1658D7C-259A-354C-81C4-023093D68FD5}" srcOrd="0" destOrd="0" presId="urn:microsoft.com/office/officeart/2008/layout/LinedList"/>
    <dgm:cxn modelId="{2775AF77-1DF9-4373-8278-899C17A9EB0F}" srcId="{CDCAA0C7-7D27-4058-80EB-E1891B59FB67}" destId="{9C49D274-DE00-4E08-B49D-F2CCC86F7170}" srcOrd="1" destOrd="0" parTransId="{50F1D759-5484-457B-B0C3-72507EBF8F89}" sibTransId="{71898DA6-38A9-4176-B401-BFBC2B59AB1F}"/>
    <dgm:cxn modelId="{E1FD59AD-83D5-4B0B-BD46-60C4F87ADEA9}" srcId="{CDCAA0C7-7D27-4058-80EB-E1891B59FB67}" destId="{C014E1EE-0ECE-409C-9701-468600CCF263}" srcOrd="0" destOrd="0" parTransId="{9AA0C94A-355D-4D65-819B-6A6CEA5A90B9}" sibTransId="{34E9349B-53FA-4FFD-886F-5A08A2AF2595}"/>
    <dgm:cxn modelId="{2CDAFBE8-DD60-AE49-A687-4798779642AA}" type="presOf" srcId="{C014E1EE-0ECE-409C-9701-468600CCF263}" destId="{10431E54-85F5-154F-BFED-57E8067AF8F8}" srcOrd="0" destOrd="0" presId="urn:microsoft.com/office/officeart/2008/layout/LinedList"/>
    <dgm:cxn modelId="{65894929-4553-D14C-92BE-165FFFDAB7A6}" type="presParOf" srcId="{FF64E8B9-C1F0-FE42-BF1A-AD833B1E9DDC}" destId="{FFD29958-FF9E-4F40-AEEF-A2D0EF6CDAAC}" srcOrd="0" destOrd="0" presId="urn:microsoft.com/office/officeart/2008/layout/LinedList"/>
    <dgm:cxn modelId="{6D30642F-9759-0A4B-AC2C-66193AD233F0}" type="presParOf" srcId="{FF64E8B9-C1F0-FE42-BF1A-AD833B1E9DDC}" destId="{E00296D3-D408-2F4C-B32D-6375E87D3892}" srcOrd="1" destOrd="0" presId="urn:microsoft.com/office/officeart/2008/layout/LinedList"/>
    <dgm:cxn modelId="{F9B434E4-5B24-9F47-AAE0-5AE401EB72A3}" type="presParOf" srcId="{E00296D3-D408-2F4C-B32D-6375E87D3892}" destId="{10431E54-85F5-154F-BFED-57E8067AF8F8}" srcOrd="0" destOrd="0" presId="urn:microsoft.com/office/officeart/2008/layout/LinedList"/>
    <dgm:cxn modelId="{3A2FECA6-5378-EC47-9012-A40C3A8AE6F3}" type="presParOf" srcId="{E00296D3-D408-2F4C-B32D-6375E87D3892}" destId="{4EA7FEFC-16D8-3B4D-86F7-0FABEAE8C094}" srcOrd="1" destOrd="0" presId="urn:microsoft.com/office/officeart/2008/layout/LinedList"/>
    <dgm:cxn modelId="{5F575BD4-D4D5-A34E-8D97-1CF2EC4C32DF}" type="presParOf" srcId="{FF64E8B9-C1F0-FE42-BF1A-AD833B1E9DDC}" destId="{E2A68023-691E-AF4E-A208-BCD301DDDFA7}" srcOrd="2" destOrd="0" presId="urn:microsoft.com/office/officeart/2008/layout/LinedList"/>
    <dgm:cxn modelId="{5696DBEF-0822-D54E-88BB-0996FA7A8EE5}" type="presParOf" srcId="{FF64E8B9-C1F0-FE42-BF1A-AD833B1E9DDC}" destId="{B6022388-DC6A-CC46-AB29-1EBE8AF9CFFB}" srcOrd="3" destOrd="0" presId="urn:microsoft.com/office/officeart/2008/layout/LinedList"/>
    <dgm:cxn modelId="{FA4B14A7-378F-9946-B5E0-05395C6F29A3}" type="presParOf" srcId="{B6022388-DC6A-CC46-AB29-1EBE8AF9CFFB}" destId="{A1658D7C-259A-354C-81C4-023093D68FD5}" srcOrd="0" destOrd="0" presId="urn:microsoft.com/office/officeart/2008/layout/LinedList"/>
    <dgm:cxn modelId="{F8E5B568-FD6A-554E-A671-AF4283AAF1CA}" type="presParOf" srcId="{B6022388-DC6A-CC46-AB29-1EBE8AF9CFFB}" destId="{9AE26D62-8309-2340-AE32-15819616B69C}" srcOrd="1" destOrd="0" presId="urn:microsoft.com/office/officeart/2008/layout/LinedList"/>
    <dgm:cxn modelId="{F36B94DF-0B03-D64E-94AE-E5DC09EB1D03}" type="presParOf" srcId="{FF64E8B9-C1F0-FE42-BF1A-AD833B1E9DDC}" destId="{E153C321-B1AF-BD47-A9FC-4A2982B80BA9}" srcOrd="4" destOrd="0" presId="urn:microsoft.com/office/officeart/2008/layout/LinedList"/>
    <dgm:cxn modelId="{A7B3FEA1-46C5-8A4B-8642-B0B81DB9D3F6}" type="presParOf" srcId="{FF64E8B9-C1F0-FE42-BF1A-AD833B1E9DDC}" destId="{4814C6A5-2759-2A4F-A125-082EDB1AFD12}" srcOrd="5" destOrd="0" presId="urn:microsoft.com/office/officeart/2008/layout/LinedList"/>
    <dgm:cxn modelId="{01E95FE3-66AF-AE46-BB9B-869977434A06}" type="presParOf" srcId="{4814C6A5-2759-2A4F-A125-082EDB1AFD12}" destId="{3C293BE3-CBD7-6842-802B-C4AB61DF420E}" srcOrd="0" destOrd="0" presId="urn:microsoft.com/office/officeart/2008/layout/LinedList"/>
    <dgm:cxn modelId="{A6E6534D-5257-0B4C-B26B-8151E77F6DAE}" type="presParOf" srcId="{4814C6A5-2759-2A4F-A125-082EDB1AFD12}" destId="{05C4C865-145F-3C4A-BB1F-3A688E123EC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29958-FF9E-4F40-AEEF-A2D0EF6CDAAC}">
      <dsp:nvSpPr>
        <dsp:cNvPr id="0" name=""/>
        <dsp:cNvSpPr/>
      </dsp:nvSpPr>
      <dsp:spPr>
        <a:xfrm>
          <a:off x="0" y="2834"/>
          <a:ext cx="3133726"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431E54-85F5-154F-BFED-57E8067AF8F8}">
      <dsp:nvSpPr>
        <dsp:cNvPr id="0" name=""/>
        <dsp:cNvSpPr/>
      </dsp:nvSpPr>
      <dsp:spPr>
        <a:xfrm>
          <a:off x="0" y="2834"/>
          <a:ext cx="3133726" cy="193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We used Remix IDE an open-source web. Mainly used for the development of contracts with Solidity while using Ethereum enabling smart contracts and applications built on its blockchain</a:t>
          </a:r>
          <a:r>
            <a:rPr lang="en-US" sz="1600" b="1" kern="1200" dirty="0"/>
            <a:t>. </a:t>
          </a:r>
          <a:endParaRPr lang="en-US" sz="1600" kern="1200" dirty="0"/>
        </a:p>
      </dsp:txBody>
      <dsp:txXfrm>
        <a:off x="0" y="2834"/>
        <a:ext cx="3133726" cy="1932824"/>
      </dsp:txXfrm>
    </dsp:sp>
    <dsp:sp modelId="{E2A68023-691E-AF4E-A208-BCD301DDDFA7}">
      <dsp:nvSpPr>
        <dsp:cNvPr id="0" name=""/>
        <dsp:cNvSpPr/>
      </dsp:nvSpPr>
      <dsp:spPr>
        <a:xfrm>
          <a:off x="0" y="1935659"/>
          <a:ext cx="313372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1658D7C-259A-354C-81C4-023093D68FD5}">
      <dsp:nvSpPr>
        <dsp:cNvPr id="0" name=""/>
        <dsp:cNvSpPr/>
      </dsp:nvSpPr>
      <dsp:spPr>
        <a:xfrm>
          <a:off x="0" y="1935659"/>
          <a:ext cx="3133726" cy="193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snippet code shows the development of contract NFT using ERC721Storage while using Counters library to store further functions.</a:t>
          </a:r>
          <a:endParaRPr lang="en-US" sz="1600" kern="1200" dirty="0"/>
        </a:p>
      </dsp:txBody>
      <dsp:txXfrm>
        <a:off x="0" y="1935659"/>
        <a:ext cx="3133726" cy="1932824"/>
      </dsp:txXfrm>
    </dsp:sp>
    <dsp:sp modelId="{E153C321-B1AF-BD47-A9FC-4A2982B80BA9}">
      <dsp:nvSpPr>
        <dsp:cNvPr id="0" name=""/>
        <dsp:cNvSpPr/>
      </dsp:nvSpPr>
      <dsp:spPr>
        <a:xfrm>
          <a:off x="0" y="3868483"/>
          <a:ext cx="3133726"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C293BE3-CBD7-6842-802B-C4AB61DF420E}">
      <dsp:nvSpPr>
        <dsp:cNvPr id="0" name=""/>
        <dsp:cNvSpPr/>
      </dsp:nvSpPr>
      <dsp:spPr>
        <a:xfrm>
          <a:off x="0" y="3868483"/>
          <a:ext cx="3133726" cy="193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 also used the Hardhat </a:t>
          </a:r>
          <a:r>
            <a:rPr lang="en-US" sz="1600" b="0" i="0" kern="1200"/>
            <a:t>environment to test, compile, deploy and debug our dApp based on the Ethereum blockchain.</a:t>
          </a:r>
          <a:endParaRPr lang="en-US" sz="1600" b="0" kern="1200" dirty="0"/>
        </a:p>
      </dsp:txBody>
      <dsp:txXfrm>
        <a:off x="0" y="3868483"/>
        <a:ext cx="3133726" cy="19328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395C5C9-164C-46B3-A87E-7660D39D3106}" type="datetime2">
              <a:rPr lang="en-US" smtClean="0"/>
              <a:t>Wednesday, August 24, 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pPr algn="l"/>
            <a:r>
              <a:rPr lang="en-US"/>
              <a:t>Sample Footer Text</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621B6DD-29C1-4FEA-923F-71EA1347694C}" type="slidenum">
              <a:rPr lang="en-US" smtClean="0"/>
              <a:t>‹#›</a:t>
            </a:fld>
            <a:endParaRPr lang="en-US"/>
          </a:p>
        </p:txBody>
      </p:sp>
    </p:spTree>
    <p:extLst>
      <p:ext uri="{BB962C8B-B14F-4D97-AF65-F5344CB8AC3E}">
        <p14:creationId xmlns:p14="http://schemas.microsoft.com/office/powerpoint/2010/main" val="350249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Wednesday, August 24, 2022</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0803406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Wednesday, August 24,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13363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Wednesday, August 24,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457332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Wednesday, August 24,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3294592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EA2CF1-0EB2-4673-802D-3371233E4A77}" type="datetime2">
              <a:rPr lang="en-US" smtClean="0"/>
              <a:t>Wednesday, August 24, 2022</a:t>
            </a:fld>
            <a:endParaRPr lang="en-US" dirty="0"/>
          </a:p>
        </p:txBody>
      </p:sp>
      <p:sp>
        <p:nvSpPr>
          <p:cNvPr id="8" name="Footer Placeholder 7"/>
          <p:cNvSpPr>
            <a:spLocks noGrp="1"/>
          </p:cNvSpPr>
          <p:nvPr>
            <p:ph type="ftr" sz="quarter" idx="11"/>
          </p:nvPr>
        </p:nvSpPr>
        <p:spPr/>
        <p:txBody>
          <a:bodyPr/>
          <a:lstStyle/>
          <a:p>
            <a:pPr algn="l"/>
            <a:r>
              <a:rPr lang="en-US"/>
              <a:t>Sample Footer Text</a:t>
            </a:r>
            <a:endParaRPr lang="en-US" dirty="0"/>
          </a:p>
        </p:txBody>
      </p:sp>
      <p:sp>
        <p:nvSpPr>
          <p:cNvPr id="9" name="Slide Number Placeholder 8"/>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7316685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EA2CF1-0EB2-4673-802D-3371233E4A77}" type="datetime2">
              <a:rPr lang="en-US" smtClean="0"/>
              <a:t>Wednesday, August 24, 2022</a:t>
            </a:fld>
            <a:endParaRPr lang="en-US" dirty="0"/>
          </a:p>
        </p:txBody>
      </p:sp>
      <p:sp>
        <p:nvSpPr>
          <p:cNvPr id="8" name="Footer Placeholder 7"/>
          <p:cNvSpPr>
            <a:spLocks noGrp="1"/>
          </p:cNvSpPr>
          <p:nvPr>
            <p:ph type="ftr" sz="quarter" idx="11"/>
          </p:nvPr>
        </p:nvSpPr>
        <p:spPr/>
        <p:txBody>
          <a:bodyPr/>
          <a:lstStyle/>
          <a:p>
            <a:pPr algn="l"/>
            <a:r>
              <a:rPr lang="en-US"/>
              <a:t>Sample Footer Text</a:t>
            </a:r>
            <a:endParaRPr lang="en-US" dirty="0"/>
          </a:p>
        </p:txBody>
      </p:sp>
      <p:sp>
        <p:nvSpPr>
          <p:cNvPr id="9" name="Slide Number Placeholder 8"/>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745992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Wednesday, August 24,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55682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Wednesday, August 24,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193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Wednesday, August 24,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7685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Wednesday, August 24, 2022</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0529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Wednesday, August 24,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0334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Wednesday, August 24,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318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Wednesday, August 24,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6700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Wednesday, August 24,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652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Wednesday, August 24,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4101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Wednesday, August 24,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523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DEA2CF1-0EB2-4673-802D-3371233E4A77}" type="datetime2">
              <a:rPr lang="en-US" smtClean="0"/>
              <a:t>Wednesday, August 24, 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pPr algn="l"/>
            <a:r>
              <a:rPr lang="en-US"/>
              <a:t>Sample Footer Text</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6792130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 name="Rectangle 9">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Oval 10">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1">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13">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14">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7"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3" name="Rectangle 2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DBCF426-66D7-5227-E960-42E9FA4DAFED}"/>
              </a:ext>
            </a:extLst>
          </p:cNvPr>
          <p:cNvSpPr>
            <a:spLocks noGrp="1"/>
          </p:cNvSpPr>
          <p:nvPr>
            <p:ph type="ctrTitle"/>
          </p:nvPr>
        </p:nvSpPr>
        <p:spPr>
          <a:xfrm>
            <a:off x="1154955" y="973668"/>
            <a:ext cx="3133726" cy="1020232"/>
          </a:xfrm>
        </p:spPr>
        <p:txBody>
          <a:bodyPr vert="horz" lIns="91440" tIns="45720" rIns="91440" bIns="45720" rtlCol="0" anchor="ctr" anchorCtr="0">
            <a:normAutofit/>
          </a:bodyPr>
          <a:lstStyle/>
          <a:p>
            <a:pPr>
              <a:lnSpc>
                <a:spcPct val="90000"/>
              </a:lnSpc>
            </a:pPr>
            <a:r>
              <a:rPr lang="en-US" sz="3300" cap="none"/>
              <a:t>TEAM MEMBERS:</a:t>
            </a:r>
          </a:p>
        </p:txBody>
      </p:sp>
      <p:sp>
        <p:nvSpPr>
          <p:cNvPr id="3" name="Subtitle 2">
            <a:extLst>
              <a:ext uri="{FF2B5EF4-FFF2-40B4-BE49-F238E27FC236}">
                <a16:creationId xmlns:a16="http://schemas.microsoft.com/office/drawing/2014/main" id="{E06E5E43-23E8-3137-7494-099DEE16E103}"/>
              </a:ext>
            </a:extLst>
          </p:cNvPr>
          <p:cNvSpPr>
            <a:spLocks noGrp="1"/>
          </p:cNvSpPr>
          <p:nvPr>
            <p:ph type="subTitle" idx="1"/>
          </p:nvPr>
        </p:nvSpPr>
        <p:spPr>
          <a:xfrm>
            <a:off x="1154955" y="2120900"/>
            <a:ext cx="3133726" cy="3898900"/>
          </a:xfrm>
        </p:spPr>
        <p:txBody>
          <a:bodyPr vert="horz" lIns="91440" tIns="45720" rIns="91440" bIns="45720" rtlCol="0">
            <a:normAutofit/>
          </a:bodyPr>
          <a:lstStyle/>
          <a:p>
            <a:pPr indent="-228600">
              <a:buFont typeface="Wingdings 3" charset="2"/>
              <a:buChar char=""/>
            </a:pPr>
            <a:r>
              <a:rPr lang="en-US">
                <a:solidFill>
                  <a:schemeClr val="bg1"/>
                </a:solidFill>
              </a:rPr>
              <a:t>Kelvin le</a:t>
            </a:r>
          </a:p>
          <a:p>
            <a:pPr indent="-228600">
              <a:buFont typeface="Wingdings 3" charset="2"/>
              <a:buChar char=""/>
            </a:pPr>
            <a:r>
              <a:rPr lang="en-US">
                <a:solidFill>
                  <a:schemeClr val="bg1"/>
                </a:solidFill>
              </a:rPr>
              <a:t>Juan bohorquez</a:t>
            </a:r>
          </a:p>
          <a:p>
            <a:pPr indent="-228600">
              <a:buFont typeface="Wingdings 3" charset="2"/>
              <a:buChar char=""/>
            </a:pPr>
            <a:r>
              <a:rPr lang="en-US">
                <a:solidFill>
                  <a:schemeClr val="bg1"/>
                </a:solidFill>
              </a:rPr>
              <a:t>Ethan Rosenberg</a:t>
            </a:r>
          </a:p>
          <a:p>
            <a:pPr indent="-228600">
              <a:buFont typeface="Wingdings 3" charset="2"/>
              <a:buChar char=""/>
            </a:pPr>
            <a:r>
              <a:rPr lang="en-US">
                <a:solidFill>
                  <a:schemeClr val="bg1"/>
                </a:solidFill>
              </a:rPr>
              <a:t>Jaime villafuerte</a:t>
            </a:r>
          </a:p>
        </p:txBody>
      </p:sp>
      <p:pic>
        <p:nvPicPr>
          <p:cNvPr id="4" name="Picture 3">
            <a:extLst>
              <a:ext uri="{FF2B5EF4-FFF2-40B4-BE49-F238E27FC236}">
                <a16:creationId xmlns:a16="http://schemas.microsoft.com/office/drawing/2014/main" id="{4BBEF313-22E4-4D5D-3CD3-38EDDDA9DED2}"/>
              </a:ext>
            </a:extLst>
          </p:cNvPr>
          <p:cNvPicPr>
            <a:picLocks noChangeAspect="1"/>
          </p:cNvPicPr>
          <p:nvPr/>
        </p:nvPicPr>
        <p:blipFill>
          <a:blip r:embed="rId3"/>
          <a:stretch>
            <a:fillRect/>
          </a:stretch>
        </p:blipFill>
        <p:spPr>
          <a:xfrm>
            <a:off x="5194607" y="1669746"/>
            <a:ext cx="6391533" cy="3511854"/>
          </a:xfrm>
          <a:prstGeom prst="rect">
            <a:avLst/>
          </a:prstGeom>
        </p:spPr>
      </p:pic>
      <p:sp>
        <p:nvSpPr>
          <p:cNvPr id="34" name="Rectangle 3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3657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DCF8-AECD-0C78-CBA2-84DEDE8F6E1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BFDF9F62-0BCB-E507-131B-669ECCF899A3}"/>
              </a:ext>
            </a:extLst>
          </p:cNvPr>
          <p:cNvSpPr>
            <a:spLocks noGrp="1"/>
          </p:cNvSpPr>
          <p:nvPr>
            <p:ph idx="1"/>
          </p:nvPr>
        </p:nvSpPr>
        <p:spPr>
          <a:xfrm>
            <a:off x="1154954" y="2895600"/>
            <a:ext cx="9760696" cy="3600450"/>
          </a:xfrm>
        </p:spPr>
        <p:txBody>
          <a:bodyPr>
            <a:normAutofit/>
          </a:bodyPr>
          <a:lstStyle/>
          <a:p>
            <a:pPr>
              <a:lnSpc>
                <a:spcPct val="200000"/>
              </a:lnSpc>
            </a:pPr>
            <a:r>
              <a:rPr lang="en-US" dirty="0"/>
              <a:t>An examination of NFTs in the current Fintech world.</a:t>
            </a:r>
          </a:p>
          <a:p>
            <a:pPr>
              <a:lnSpc>
                <a:spcPct val="200000"/>
              </a:lnSpc>
            </a:pPr>
            <a:r>
              <a:rPr lang="en-US" dirty="0"/>
              <a:t>Technology used to develop our NFT Market token development.</a:t>
            </a:r>
          </a:p>
          <a:p>
            <a:pPr>
              <a:lnSpc>
                <a:spcPct val="200000"/>
              </a:lnSpc>
            </a:pPr>
            <a:r>
              <a:rPr lang="en-US" dirty="0"/>
              <a:t>An exploration of our NFT Market token.</a:t>
            </a:r>
          </a:p>
          <a:p>
            <a:pPr>
              <a:lnSpc>
                <a:spcPct val="200000"/>
              </a:lnSpc>
            </a:pPr>
            <a:r>
              <a:rPr lang="en-US" dirty="0"/>
              <a:t>Results and conclusions</a:t>
            </a:r>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97019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DCF8-AECD-0C78-CBA2-84DEDE8F6E10}"/>
              </a:ext>
            </a:extLst>
          </p:cNvPr>
          <p:cNvSpPr>
            <a:spLocks noGrp="1"/>
          </p:cNvSpPr>
          <p:nvPr>
            <p:ph type="title"/>
          </p:nvPr>
        </p:nvSpPr>
        <p:spPr/>
        <p:txBody>
          <a:bodyPr/>
          <a:lstStyle/>
          <a:p>
            <a:r>
              <a:rPr lang="en-US" dirty="0"/>
              <a:t>NFTs in Fintech</a:t>
            </a:r>
          </a:p>
        </p:txBody>
      </p:sp>
      <p:sp>
        <p:nvSpPr>
          <p:cNvPr id="3" name="Content Placeholder 2">
            <a:extLst>
              <a:ext uri="{FF2B5EF4-FFF2-40B4-BE49-F238E27FC236}">
                <a16:creationId xmlns:a16="http://schemas.microsoft.com/office/drawing/2014/main" id="{BFDF9F62-0BCB-E507-131B-669ECCF899A3}"/>
              </a:ext>
            </a:extLst>
          </p:cNvPr>
          <p:cNvSpPr>
            <a:spLocks noGrp="1"/>
          </p:cNvSpPr>
          <p:nvPr>
            <p:ph idx="1"/>
          </p:nvPr>
        </p:nvSpPr>
        <p:spPr>
          <a:xfrm>
            <a:off x="1154954" y="2603500"/>
            <a:ext cx="8825659" cy="3892550"/>
          </a:xfrm>
        </p:spPr>
        <p:txBody>
          <a:bodyPr>
            <a:normAutofit lnSpcReduction="10000"/>
          </a:bodyPr>
          <a:lstStyle/>
          <a:p>
            <a:pPr>
              <a:lnSpc>
                <a:spcPct val="150000"/>
              </a:lnSpc>
            </a:pPr>
            <a:r>
              <a:rPr lang="en-US" dirty="0"/>
              <a:t>It is no surprise that In the world of Financial Technology (Fintech) new tech is developed to improve and automate the delivery and use of financial services. With it comes new development of currency, cryptocurrency, designed to act as money a form of payment removing the need for third-party involvement. </a:t>
            </a:r>
          </a:p>
          <a:p>
            <a:pPr>
              <a:lnSpc>
                <a:spcPct val="150000"/>
              </a:lnSpc>
            </a:pPr>
            <a:r>
              <a:rPr lang="en-US" dirty="0"/>
              <a:t>The popularity of non-fungible tokens (NFTs) has skyrocketed since 2017 and evolved into one of the most favored concepts in the blockchain ecosystem.</a:t>
            </a:r>
          </a:p>
          <a:p>
            <a:pPr>
              <a:lnSpc>
                <a:spcPct val="150000"/>
              </a:lnSpc>
            </a:pPr>
            <a:r>
              <a:rPr lang="en-US" dirty="0"/>
              <a:t>In 2020 the NFT market achieved a sensational value worth of $2.5 billion.</a:t>
            </a:r>
          </a:p>
        </p:txBody>
      </p:sp>
    </p:spTree>
    <p:extLst>
      <p:ext uri="{BB962C8B-B14F-4D97-AF65-F5344CB8AC3E}">
        <p14:creationId xmlns:p14="http://schemas.microsoft.com/office/powerpoint/2010/main" val="425074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33">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5" name="Rectangle 34">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44">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63" name="Group 46">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48" name="Rectangle 47">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Oval 48">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6"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7"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10" name="Picture 9" descr="Graphical user interface, text, application&#10;&#10;Description automatically generated">
            <a:extLst>
              <a:ext uri="{FF2B5EF4-FFF2-40B4-BE49-F238E27FC236}">
                <a16:creationId xmlns:a16="http://schemas.microsoft.com/office/drawing/2014/main" id="{D0538CDA-5882-1735-E4F6-A1F8AEFD0996}"/>
              </a:ext>
            </a:extLst>
          </p:cNvPr>
          <p:cNvPicPr>
            <a:picLocks noChangeAspect="1"/>
          </p:cNvPicPr>
          <p:nvPr/>
        </p:nvPicPr>
        <p:blipFill>
          <a:blip r:embed="rId3"/>
          <a:stretch>
            <a:fillRect/>
          </a:stretch>
        </p:blipFill>
        <p:spPr>
          <a:xfrm>
            <a:off x="1074791" y="470540"/>
            <a:ext cx="6334355" cy="2029086"/>
          </a:xfrm>
          <a:prstGeom prst="rect">
            <a:avLst/>
          </a:prstGeom>
        </p:spPr>
      </p:pic>
      <p:sp>
        <p:nvSpPr>
          <p:cNvPr id="64" name="Rectangle 58">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9" name="TextBox 24">
            <a:extLst>
              <a:ext uri="{FF2B5EF4-FFF2-40B4-BE49-F238E27FC236}">
                <a16:creationId xmlns:a16="http://schemas.microsoft.com/office/drawing/2014/main" id="{A829B919-3AF7-2E94-0DFB-A6B4F959D988}"/>
              </a:ext>
            </a:extLst>
          </p:cNvPr>
          <p:cNvGraphicFramePr/>
          <p:nvPr>
            <p:extLst>
              <p:ext uri="{D42A27DB-BD31-4B8C-83A1-F6EECF244321}">
                <p14:modId xmlns:p14="http://schemas.microsoft.com/office/powerpoint/2010/main" val="3245355219"/>
              </p:ext>
            </p:extLst>
          </p:nvPr>
        </p:nvGraphicFramePr>
        <p:xfrm>
          <a:off x="7601633" y="457695"/>
          <a:ext cx="3133726" cy="5804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8" name="Picture 4">
            <a:extLst>
              <a:ext uri="{FF2B5EF4-FFF2-40B4-BE49-F238E27FC236}">
                <a16:creationId xmlns:a16="http://schemas.microsoft.com/office/drawing/2014/main" id="{8BE9DAEE-9FA0-D09F-56B3-0F1F479364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8181" y="2880705"/>
            <a:ext cx="5481706" cy="351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77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{122B59DF-0EBA-B54E-A315-68BB596F1983}tf10001076</Template>
  <TotalTime>180</TotalTime>
  <Words>216</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TEAM MEMBERS:</vt:lpstr>
      <vt:lpstr>Intro:</vt:lpstr>
      <vt:lpstr>NFTs in Fintech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Microsoft Office User</dc:creator>
  <cp:lastModifiedBy>Microsoft Office User</cp:lastModifiedBy>
  <cp:revision>1</cp:revision>
  <dcterms:created xsi:type="dcterms:W3CDTF">2022-08-25T02:02:21Z</dcterms:created>
  <dcterms:modified xsi:type="dcterms:W3CDTF">2022-08-25T05:02:28Z</dcterms:modified>
</cp:coreProperties>
</file>