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1" r:id="rId4"/>
    <p:sldId id="262" r:id="rId5"/>
    <p:sldId id="263" r:id="rId6"/>
    <p:sldId id="264" r:id="rId7"/>
    <p:sldId id="265" r:id="rId8"/>
    <p:sldId id="266" r:id="rId9"/>
    <p:sldId id="267" r:id="rId10"/>
    <p:sldId id="268" r:id="rId11"/>
    <p:sldId id="258" r:id="rId12"/>
    <p:sldId id="259" r:id="rId13"/>
    <p:sldId id="260"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52" d="100"/>
          <a:sy n="52" d="100"/>
        </p:scale>
        <p:origin x="828" y="2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5/20/2025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5/20/2025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5/20/2025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5/20/2025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5/20/2025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Car Price Prediction Project</a:t>
            </a:r>
          </a:p>
        </p:txBody>
      </p:sp>
      <p:sp>
        <p:nvSpPr>
          <p:cNvPr id="3" name="Subtitle 2"/>
          <p:cNvSpPr>
            <a:spLocks noGrp="1"/>
          </p:cNvSpPr>
          <p:nvPr>
            <p:ph type="subTitle" idx="1"/>
          </p:nvPr>
        </p:nvSpPr>
        <p:spPr/>
        <p:txBody>
          <a:bodyPr>
            <a:normAutofit fontScale="70000" lnSpcReduction="20000"/>
          </a:bodyPr>
          <a:lstStyle/>
          <a:p>
            <a:r>
              <a:t>The price of a car depends on a lot of factors like the goodwill of the brand of the car, features of the car, horsepower and the mileage it gives and many more. Car price prediction is one of the major research areas in machine learning.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41B49-E63C-6D9E-DDCC-B06B5860CDCD}"/>
              </a:ext>
            </a:extLst>
          </p:cNvPr>
          <p:cNvSpPr>
            <a:spLocks noGrp="1"/>
          </p:cNvSpPr>
          <p:nvPr>
            <p:ph type="title"/>
          </p:nvPr>
        </p:nvSpPr>
        <p:spPr/>
        <p:txBody>
          <a:bodyPr>
            <a:normAutofit fontScale="90000"/>
          </a:bodyPr>
          <a:lstStyle/>
          <a:p>
            <a:r>
              <a:rPr lang="en-US" dirty="0"/>
              <a:t>Random Forest: Actual vs Predicted SP</a:t>
            </a:r>
          </a:p>
        </p:txBody>
      </p:sp>
      <p:pic>
        <p:nvPicPr>
          <p:cNvPr id="8194" name="Picture 2">
            <a:extLst>
              <a:ext uri="{FF2B5EF4-FFF2-40B4-BE49-F238E27FC236}">
                <a16:creationId xmlns:a16="http://schemas.microsoft.com/office/drawing/2014/main" id="{C6AA95B9-E31A-7263-5A2D-FD3BC1C864B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60113" y="1622897"/>
            <a:ext cx="7223774" cy="4480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3027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Model Performance</a:t>
            </a:r>
          </a:p>
        </p:txBody>
      </p:sp>
      <p:sp>
        <p:nvSpPr>
          <p:cNvPr id="3" name="Content Placeholder 2"/>
          <p:cNvSpPr>
            <a:spLocks noGrp="1"/>
          </p:cNvSpPr>
          <p:nvPr>
            <p:ph idx="1"/>
          </p:nvPr>
        </p:nvSpPr>
        <p:spPr/>
        <p:txBody>
          <a:bodyPr/>
          <a:lstStyle/>
          <a:p>
            <a:r>
              <a:t>A Linear Regression model was used to predict car selling prices.</a:t>
            </a:r>
          </a:p>
          <a:p>
            <a:r>
              <a:t>R² Score (Train): ~0.91</a:t>
            </a:r>
          </a:p>
          <a:p>
            <a:r>
              <a:t>R² Score (Test): ~0.85</a:t>
            </a:r>
          </a:p>
          <a:p>
            <a:r>
              <a:t>The model performs reasonably well, capturing key relationships among features.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Feature Importance</a:t>
            </a:r>
          </a:p>
        </p:txBody>
      </p:sp>
      <p:sp>
        <p:nvSpPr>
          <p:cNvPr id="3" name="Content Placeholder 2"/>
          <p:cNvSpPr>
            <a:spLocks noGrp="1"/>
          </p:cNvSpPr>
          <p:nvPr>
            <p:ph idx="1"/>
          </p:nvPr>
        </p:nvSpPr>
        <p:spPr/>
        <p:txBody>
          <a:bodyPr/>
          <a:lstStyle/>
          <a:p>
            <a:r>
              <a:t>Present_Price - Strongest positive impact on selling price.</a:t>
            </a:r>
          </a:p>
          <a:p>
            <a:r>
              <a:t>Car_Age - Older cars are priced lower.</a:t>
            </a:r>
          </a:p>
          <a:p>
            <a:r>
              <a:t>Driven_kms - More usage lowers price.</a:t>
            </a:r>
          </a:p>
          <a:p>
            <a:r>
              <a:t>Fuel_Type_Diesel - Diesel cars generally have higher resale value.</a:t>
            </a:r>
          </a:p>
          <a:p>
            <a:r>
              <a:t>Transmission_Manual - Manual cars are slightly more common and lower priced.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Future Recommendations</a:t>
            </a:r>
          </a:p>
        </p:txBody>
      </p:sp>
      <p:sp>
        <p:nvSpPr>
          <p:cNvPr id="3" name="Content Placeholder 2"/>
          <p:cNvSpPr>
            <a:spLocks noGrp="1"/>
          </p:cNvSpPr>
          <p:nvPr>
            <p:ph idx="1"/>
          </p:nvPr>
        </p:nvSpPr>
        <p:spPr/>
        <p:txBody>
          <a:bodyPr>
            <a:normAutofit fontScale="92500" lnSpcReduction="20000"/>
          </a:bodyPr>
          <a:lstStyle/>
          <a:p>
            <a:r>
              <a:t>Include features such as horsepower, mileage per liter, or accident history.</a:t>
            </a:r>
          </a:p>
          <a:p>
            <a:r>
              <a:t>Collect and incorporate brand reputation scores from external sources.</a:t>
            </a:r>
          </a:p>
          <a:p>
            <a:r>
              <a:t>Use ensemble or non-linear models for better accuracy.</a:t>
            </a:r>
          </a:p>
          <a:p>
            <a:r>
              <a:t>Update the dataset periodically with new car models and pricing trends.</a:t>
            </a:r>
          </a:p>
          <a:p>
            <a:r>
              <a:t>Consider deploying the model using a web interface for real-time predictions.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Findings</a:t>
            </a:r>
          </a:p>
        </p:txBody>
      </p:sp>
      <p:sp>
        <p:nvSpPr>
          <p:cNvPr id="3" name="Content Placeholder 2"/>
          <p:cNvSpPr>
            <a:spLocks noGrp="1"/>
          </p:cNvSpPr>
          <p:nvPr>
            <p:ph idx="1"/>
          </p:nvPr>
        </p:nvSpPr>
        <p:spPr/>
        <p:txBody>
          <a:bodyPr>
            <a:normAutofit fontScale="92500" lnSpcReduction="20000"/>
          </a:bodyPr>
          <a:lstStyle/>
          <a:p>
            <a:r>
              <a:t>Car age (derived from manufacturing year) negatively correlates with price.</a:t>
            </a:r>
          </a:p>
          <a:p>
            <a:r>
              <a:t>Present price (ex-showroom price) has the highest positive impact on the selling price.</a:t>
            </a:r>
          </a:p>
          <a:p>
            <a:r>
              <a:t>Manual transmissions and diesel engines tend to retain value better.</a:t>
            </a:r>
          </a:p>
          <a:p>
            <a:r>
              <a:t>More driven kilometers decrease the car’s resale value.</a:t>
            </a:r>
          </a:p>
          <a:p>
            <a:r>
              <a:t>Individual sellers generally price lower than dealers.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B37DE-44B2-65CE-79CB-9BFF8F69C47A}"/>
              </a:ext>
            </a:extLst>
          </p:cNvPr>
          <p:cNvSpPr>
            <a:spLocks noGrp="1"/>
          </p:cNvSpPr>
          <p:nvPr>
            <p:ph type="title"/>
          </p:nvPr>
        </p:nvSpPr>
        <p:spPr/>
        <p:txBody>
          <a:bodyPr/>
          <a:lstStyle/>
          <a:p>
            <a:r>
              <a:rPr lang="en-US" dirty="0"/>
              <a:t>Correlation Map</a:t>
            </a:r>
          </a:p>
        </p:txBody>
      </p:sp>
      <p:pic>
        <p:nvPicPr>
          <p:cNvPr id="1026" name="Picture 2">
            <a:extLst>
              <a:ext uri="{FF2B5EF4-FFF2-40B4-BE49-F238E27FC236}">
                <a16:creationId xmlns:a16="http://schemas.microsoft.com/office/drawing/2014/main" id="{00EE9A77-1C03-C081-A59E-ACE7984C338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39570" y="1600200"/>
            <a:ext cx="5464859"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852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5464A-9BA0-CAE2-F14D-A4D9898D6694}"/>
              </a:ext>
            </a:extLst>
          </p:cNvPr>
          <p:cNvSpPr>
            <a:spLocks noGrp="1"/>
          </p:cNvSpPr>
          <p:nvPr>
            <p:ph type="title"/>
          </p:nvPr>
        </p:nvSpPr>
        <p:spPr/>
        <p:txBody>
          <a:bodyPr/>
          <a:lstStyle/>
          <a:p>
            <a:r>
              <a:rPr lang="en-US" dirty="0"/>
              <a:t>Car Age vs Selling Price</a:t>
            </a:r>
          </a:p>
        </p:txBody>
      </p:sp>
      <p:pic>
        <p:nvPicPr>
          <p:cNvPr id="2050" name="Picture 2">
            <a:extLst>
              <a:ext uri="{FF2B5EF4-FFF2-40B4-BE49-F238E27FC236}">
                <a16:creationId xmlns:a16="http://schemas.microsoft.com/office/drawing/2014/main" id="{D750AFBB-8A27-3DCE-53E3-0B41AD2F2FD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35602" y="1714337"/>
            <a:ext cx="6272796" cy="4297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1771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C34EF-DB99-F85A-C689-F8D9A3686F80}"/>
              </a:ext>
            </a:extLst>
          </p:cNvPr>
          <p:cNvSpPr>
            <a:spLocks noGrp="1"/>
          </p:cNvSpPr>
          <p:nvPr>
            <p:ph type="title"/>
          </p:nvPr>
        </p:nvSpPr>
        <p:spPr/>
        <p:txBody>
          <a:bodyPr/>
          <a:lstStyle/>
          <a:p>
            <a:r>
              <a:rPr lang="en-US" dirty="0"/>
              <a:t>Fuel Type vs Selling Price</a:t>
            </a:r>
          </a:p>
        </p:txBody>
      </p:sp>
      <p:pic>
        <p:nvPicPr>
          <p:cNvPr id="3074" name="Picture 2">
            <a:extLst>
              <a:ext uri="{FF2B5EF4-FFF2-40B4-BE49-F238E27FC236}">
                <a16:creationId xmlns:a16="http://schemas.microsoft.com/office/drawing/2014/main" id="{2DFDDA64-D926-3E86-0849-F540461551F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35602" y="1714337"/>
            <a:ext cx="6272796" cy="4297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3862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9BD55-04CE-1AED-1980-310374871E96}"/>
              </a:ext>
            </a:extLst>
          </p:cNvPr>
          <p:cNvSpPr>
            <a:spLocks noGrp="1"/>
          </p:cNvSpPr>
          <p:nvPr>
            <p:ph type="title"/>
          </p:nvPr>
        </p:nvSpPr>
        <p:spPr/>
        <p:txBody>
          <a:bodyPr/>
          <a:lstStyle/>
          <a:p>
            <a:r>
              <a:rPr lang="en-US" dirty="0"/>
              <a:t>Seller Type vs Selling Price</a:t>
            </a:r>
          </a:p>
        </p:txBody>
      </p:sp>
      <p:pic>
        <p:nvPicPr>
          <p:cNvPr id="4098" name="Picture 2">
            <a:extLst>
              <a:ext uri="{FF2B5EF4-FFF2-40B4-BE49-F238E27FC236}">
                <a16:creationId xmlns:a16="http://schemas.microsoft.com/office/drawing/2014/main" id="{7E76C2FF-6A6D-7A43-230D-F1392679BAC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35602" y="1714337"/>
            <a:ext cx="6272796" cy="4297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7898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70B24-DB89-1C9D-4C0B-74211C81D7A4}"/>
              </a:ext>
            </a:extLst>
          </p:cNvPr>
          <p:cNvSpPr>
            <a:spLocks noGrp="1"/>
          </p:cNvSpPr>
          <p:nvPr>
            <p:ph type="title"/>
          </p:nvPr>
        </p:nvSpPr>
        <p:spPr/>
        <p:txBody>
          <a:bodyPr/>
          <a:lstStyle/>
          <a:p>
            <a:r>
              <a:rPr lang="en-US" dirty="0"/>
              <a:t>Kilometers Driven vs Selling Price</a:t>
            </a:r>
          </a:p>
        </p:txBody>
      </p:sp>
      <p:pic>
        <p:nvPicPr>
          <p:cNvPr id="5122" name="Picture 2">
            <a:extLst>
              <a:ext uri="{FF2B5EF4-FFF2-40B4-BE49-F238E27FC236}">
                <a16:creationId xmlns:a16="http://schemas.microsoft.com/office/drawing/2014/main" id="{66D445A1-B74D-6A55-66D1-9F0DB73C582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35602" y="1714337"/>
            <a:ext cx="6272796" cy="4297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3190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5A09D-0939-4161-005F-1E8F299C84F1}"/>
              </a:ext>
            </a:extLst>
          </p:cNvPr>
          <p:cNvSpPr>
            <a:spLocks noGrp="1"/>
          </p:cNvSpPr>
          <p:nvPr>
            <p:ph type="title"/>
          </p:nvPr>
        </p:nvSpPr>
        <p:spPr/>
        <p:txBody>
          <a:bodyPr/>
          <a:lstStyle/>
          <a:p>
            <a:r>
              <a:rPr lang="en-US" dirty="0"/>
              <a:t>Actual vs Predicted Car Prices</a:t>
            </a:r>
          </a:p>
        </p:txBody>
      </p:sp>
      <p:pic>
        <p:nvPicPr>
          <p:cNvPr id="6146" name="Picture 2">
            <a:extLst>
              <a:ext uri="{FF2B5EF4-FFF2-40B4-BE49-F238E27FC236}">
                <a16:creationId xmlns:a16="http://schemas.microsoft.com/office/drawing/2014/main" id="{E026A447-00F5-7F7A-0495-33B4DF4747C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02531" y="1782917"/>
            <a:ext cx="5138938" cy="4160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4368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F2555-CCE4-CF9A-3CFF-312F1879E760}"/>
              </a:ext>
            </a:extLst>
          </p:cNvPr>
          <p:cNvSpPr>
            <a:spLocks noGrp="1"/>
          </p:cNvSpPr>
          <p:nvPr>
            <p:ph type="title"/>
          </p:nvPr>
        </p:nvSpPr>
        <p:spPr/>
        <p:txBody>
          <a:bodyPr/>
          <a:lstStyle/>
          <a:p>
            <a:r>
              <a:rPr lang="en-US" dirty="0"/>
              <a:t>LR: Actual vs Predicted SP</a:t>
            </a:r>
          </a:p>
        </p:txBody>
      </p:sp>
      <p:pic>
        <p:nvPicPr>
          <p:cNvPr id="7170" name="Picture 2">
            <a:extLst>
              <a:ext uri="{FF2B5EF4-FFF2-40B4-BE49-F238E27FC236}">
                <a16:creationId xmlns:a16="http://schemas.microsoft.com/office/drawing/2014/main" id="{C2E166F1-E7EA-0A24-E230-13533CBA4DD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60113" y="1622897"/>
            <a:ext cx="7223774" cy="4480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76375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1064</TotalTime>
  <Words>311</Words>
  <Application>Microsoft Office PowerPoint</Application>
  <PresentationFormat>On-screen Show (4:3)</PresentationFormat>
  <Paragraphs>33</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Office Theme</vt:lpstr>
      <vt:lpstr>Car Price Prediction Project</vt:lpstr>
      <vt:lpstr>Findings</vt:lpstr>
      <vt:lpstr>Correlation Map</vt:lpstr>
      <vt:lpstr>Car Age vs Selling Price</vt:lpstr>
      <vt:lpstr>Fuel Type vs Selling Price</vt:lpstr>
      <vt:lpstr>Seller Type vs Selling Price</vt:lpstr>
      <vt:lpstr>Kilometers Driven vs Selling Price</vt:lpstr>
      <vt:lpstr>Actual vs Predicted Car Prices</vt:lpstr>
      <vt:lpstr>LR: Actual vs Predicted SP</vt:lpstr>
      <vt:lpstr>Random Forest: Actual vs Predicted SP</vt:lpstr>
      <vt:lpstr>Model Performance</vt:lpstr>
      <vt:lpstr>Feature Importance</vt:lpstr>
      <vt:lpstr>Future Recommendations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Emmanuel Nzekwue</cp:lastModifiedBy>
  <cp:revision>2</cp:revision>
  <dcterms:created xsi:type="dcterms:W3CDTF">2013-01-27T09:14:16Z</dcterms:created>
  <dcterms:modified xsi:type="dcterms:W3CDTF">2025-05-21T14:56:26Z</dcterms:modified>
  <cp:category/>
</cp:coreProperties>
</file>