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7" r:id="rId3"/>
    <p:sldId id="318" r:id="rId4"/>
    <p:sldId id="266" r:id="rId5"/>
    <p:sldId id="268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9" r:id="rId25"/>
    <p:sldId id="294" r:id="rId26"/>
    <p:sldId id="295" r:id="rId27"/>
    <p:sldId id="271" r:id="rId28"/>
    <p:sldId id="297" r:id="rId29"/>
    <p:sldId id="282" r:id="rId30"/>
    <p:sldId id="296" r:id="rId31"/>
    <p:sldId id="298" r:id="rId32"/>
    <p:sldId id="299" r:id="rId33"/>
    <p:sldId id="300" r:id="rId34"/>
    <p:sldId id="301" r:id="rId35"/>
    <p:sldId id="302" r:id="rId36"/>
    <p:sldId id="303" r:id="rId37"/>
    <p:sldId id="305" r:id="rId38"/>
    <p:sldId id="306" r:id="rId39"/>
    <p:sldId id="308" r:id="rId40"/>
    <p:sldId id="307" r:id="rId41"/>
    <p:sldId id="311" r:id="rId42"/>
    <p:sldId id="309" r:id="rId43"/>
    <p:sldId id="310" r:id="rId44"/>
    <p:sldId id="313" r:id="rId45"/>
    <p:sldId id="314" r:id="rId46"/>
    <p:sldId id="315" r:id="rId47"/>
    <p:sldId id="316" r:id="rId48"/>
    <p:sldId id="317" r:id="rId49"/>
    <p:sldId id="312" r:id="rId50"/>
    <p:sldId id="320" r:id="rId51"/>
    <p:sldId id="323" r:id="rId52"/>
    <p:sldId id="321" r:id="rId53"/>
    <p:sldId id="322" r:id="rId54"/>
    <p:sldId id="265" r:id="rId55"/>
    <p:sldId id="261" r:id="rId56"/>
    <p:sldId id="262" r:id="rId57"/>
    <p:sldId id="263" r:id="rId58"/>
    <p:sldId id="264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课程主题" id="{7CD69C10-C925-4BDE-8A02-3FB2E19EC64A}">
          <p14:sldIdLst>
            <p14:sldId id="256"/>
            <p14:sldId id="267"/>
            <p14:sldId id="318"/>
            <p14:sldId id="266"/>
            <p14:sldId id="268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79"/>
            <p14:sldId id="294"/>
            <p14:sldId id="295"/>
            <p14:sldId id="271"/>
            <p14:sldId id="297"/>
            <p14:sldId id="282"/>
            <p14:sldId id="296"/>
            <p14:sldId id="298"/>
            <p14:sldId id="299"/>
            <p14:sldId id="300"/>
            <p14:sldId id="301"/>
            <p14:sldId id="302"/>
            <p14:sldId id="303"/>
            <p14:sldId id="305"/>
            <p14:sldId id="306"/>
            <p14:sldId id="308"/>
            <p14:sldId id="307"/>
            <p14:sldId id="311"/>
            <p14:sldId id="309"/>
            <p14:sldId id="310"/>
            <p14:sldId id="313"/>
            <p14:sldId id="314"/>
            <p14:sldId id="315"/>
            <p14:sldId id="316"/>
            <p14:sldId id="317"/>
            <p14:sldId id="312"/>
            <p14:sldId id="320"/>
            <p14:sldId id="323"/>
            <p14:sldId id="321"/>
            <p14:sldId id="322"/>
            <p14:sldId id="265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019" autoAdjust="0"/>
  </p:normalViewPr>
  <p:slideViewPr>
    <p:cSldViewPr snapToGrid="0" showGuides="1">
      <p:cViewPr varScale="1">
        <p:scale>
          <a:sx n="61" d="100"/>
          <a:sy n="61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7" d="100"/>
          <a:sy n="47" d="100"/>
        </p:scale>
        <p:origin x="2712" y="2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FDB0A-F9EE-4A04-9A3A-BCCC061E7DED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539F2-BEDA-4A6E-88DE-1AFBCDE5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94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07B5-3D99-4379-A4CD-6154FD85645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A2503-4EE0-43B7-A67F-B3B12460D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47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标题不用改，修改课程主题，字体为等线（标题）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号，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右侧添加讲师的照片，照片下面是讲师姓名和简介</a:t>
            </a:r>
            <a:r>
              <a:rPr lang="zh-CN" altLang="en-US" baseline="0" dirty="0">
                <a:solidFill>
                  <a:srgbClr val="FF0000"/>
                </a:solidFill>
              </a:rPr>
              <a:t> ，字体等线（正文）</a:t>
            </a:r>
            <a:r>
              <a:rPr lang="en-US" altLang="zh-CN" baseline="0" dirty="0">
                <a:solidFill>
                  <a:srgbClr val="FF0000"/>
                </a:solidFill>
              </a:rPr>
              <a:t>24</a:t>
            </a:r>
            <a:r>
              <a:rPr lang="zh-CN" altLang="en-US" baseline="0" dirty="0">
                <a:solidFill>
                  <a:srgbClr val="FF0000"/>
                </a:solidFill>
              </a:rPr>
              <a:t>号</a:t>
            </a:r>
            <a:endParaRPr lang="en-US" altLang="zh-CN" baseline="0" dirty="0">
              <a:solidFill>
                <a:srgbClr val="FF0000"/>
              </a:solidFill>
            </a:endParaRPr>
          </a:p>
          <a:p>
            <a:r>
              <a:rPr lang="zh-CN" altLang="en-US" baseline="0" dirty="0">
                <a:solidFill>
                  <a:srgbClr val="FF0000"/>
                </a:solidFill>
              </a:rPr>
              <a:t>正文字体都用等线字体，标题用的是华文细黑字体</a:t>
            </a:r>
            <a:r>
              <a:rPr lang="en-US" altLang="zh-CN" baseline="0" dirty="0">
                <a:solidFill>
                  <a:srgbClr val="FF0000"/>
                </a:solidFill>
              </a:rPr>
              <a:t>36</a:t>
            </a:r>
            <a:r>
              <a:rPr lang="zh-CN" altLang="en-US" baseline="0" dirty="0">
                <a:solidFill>
                  <a:srgbClr val="FF0000"/>
                </a:solidFill>
              </a:rPr>
              <a:t>号</a:t>
            </a:r>
            <a:endParaRPr lang="en-US" altLang="zh-CN" baseline="0" dirty="0">
              <a:solidFill>
                <a:srgbClr val="FF0000"/>
              </a:solidFill>
            </a:endParaRPr>
          </a:p>
          <a:p>
            <a:endParaRPr lang="en-US" altLang="zh-CN" baseline="0" dirty="0">
              <a:solidFill>
                <a:srgbClr val="FF0000"/>
              </a:solidFill>
            </a:endParaRPr>
          </a:p>
          <a:p>
            <a:endParaRPr lang="en-US" altLang="zh-CN" baseline="0" dirty="0">
              <a:solidFill>
                <a:srgbClr val="FF0000"/>
              </a:solidFill>
            </a:endParaRPr>
          </a:p>
          <a:p>
            <a:r>
              <a:rPr lang="en-US" altLang="zh-CN" baseline="0" dirty="0">
                <a:solidFill>
                  <a:srgbClr val="FF0000"/>
                </a:solidFill>
              </a:rPr>
              <a:t>PPT</a:t>
            </a:r>
            <a:r>
              <a:rPr lang="zh-CN" altLang="en-US" baseline="0" dirty="0">
                <a:solidFill>
                  <a:srgbClr val="FF0000"/>
                </a:solidFill>
              </a:rPr>
              <a:t>左侧设置章节，方便查阅</a:t>
            </a:r>
            <a:endParaRPr lang="en-US" altLang="zh-CN" baseline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>
                <a:solidFill>
                  <a:srgbClr val="FF0000"/>
                </a:solidFill>
              </a:rPr>
              <a:t>一级标题为字体等线（正文）</a:t>
            </a:r>
            <a:r>
              <a:rPr lang="en-US" altLang="zh-CN" baseline="0" dirty="0">
                <a:solidFill>
                  <a:srgbClr val="FF0000"/>
                </a:solidFill>
              </a:rPr>
              <a:t>32</a:t>
            </a:r>
            <a:r>
              <a:rPr lang="zh-CN" altLang="en-US" baseline="0" dirty="0">
                <a:solidFill>
                  <a:srgbClr val="FF0000"/>
                </a:solidFill>
              </a:rPr>
              <a:t>号</a:t>
            </a:r>
            <a:endParaRPr lang="en-US" altLang="zh-CN" baseline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>
                <a:solidFill>
                  <a:srgbClr val="FF0000"/>
                </a:solidFill>
              </a:rPr>
              <a:t>二级标题为字体等线（正文）</a:t>
            </a:r>
            <a:r>
              <a:rPr lang="en-US" altLang="zh-CN" baseline="0" dirty="0">
                <a:solidFill>
                  <a:srgbClr val="FF0000"/>
                </a:solidFill>
              </a:rPr>
              <a:t>28</a:t>
            </a:r>
            <a:r>
              <a:rPr lang="zh-CN" altLang="en-US" baseline="0" dirty="0">
                <a:solidFill>
                  <a:srgbClr val="FF0000"/>
                </a:solidFill>
              </a:rPr>
              <a:t>号</a:t>
            </a:r>
            <a:endParaRPr lang="en-US" altLang="zh-CN" baseline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>
                <a:solidFill>
                  <a:srgbClr val="FF0000"/>
                </a:solidFill>
              </a:rPr>
              <a:t>正文为字体等线（正文）</a:t>
            </a:r>
            <a:r>
              <a:rPr lang="en-US" altLang="zh-CN" baseline="0" dirty="0">
                <a:solidFill>
                  <a:srgbClr val="FF0000"/>
                </a:solidFill>
              </a:rPr>
              <a:t>24</a:t>
            </a:r>
            <a:r>
              <a:rPr lang="zh-CN" altLang="en-US" baseline="0" dirty="0">
                <a:solidFill>
                  <a:srgbClr val="FF0000"/>
                </a:solidFill>
              </a:rPr>
              <a:t>号</a:t>
            </a:r>
            <a:endParaRPr lang="en-US" altLang="zh-CN" baseline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>
              <a:solidFill>
                <a:srgbClr val="FF0000"/>
              </a:solidFill>
            </a:endParaRPr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A2503-4EE0-43B7-A67F-B3B12460D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7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A2503-4EE0-43B7-A67F-B3B12460DFD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6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A2503-4EE0-43B7-A67F-B3B12460DFD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8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A2503-4EE0-43B7-A67F-B3B12460DFD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7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A2503-4EE0-43B7-A67F-B3B12460DFD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0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A2503-4EE0-43B7-A67F-B3B12460DFD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5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A2503-4EE0-43B7-A67F-B3B12460DFD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54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A2503-4EE0-43B7-A67F-B3B12460DFD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A2503-4EE0-43B7-A67F-B3B12460DFD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9055" y="3945396"/>
            <a:ext cx="3739242" cy="104778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课程主题</a:t>
            </a:r>
            <a:endParaRPr 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6016285" y="1662748"/>
            <a:ext cx="1889125" cy="2281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讲师照片</a:t>
            </a:r>
            <a:endParaRPr lang="en-US" altLang="zh-CN" dirty="0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883664" y="1567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0" y="1898721"/>
            <a:ext cx="5317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CDA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数据分析</a:t>
            </a:r>
            <a:b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就业班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5318125" y="4210409"/>
            <a:ext cx="3417888" cy="1411287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dirty="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讲师姓名</a:t>
            </a:r>
            <a:endParaRPr lang="en-US" altLang="zh-CN" dirty="0"/>
          </a:p>
          <a:p>
            <a:pPr lvl="0"/>
            <a:r>
              <a:rPr lang="zh-CN" altLang="en-US" dirty="0"/>
              <a:t>简介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40724" y="1783872"/>
            <a:ext cx="1" cy="3364161"/>
          </a:xfrm>
          <a:prstGeom prst="line">
            <a:avLst/>
          </a:prstGeom>
          <a:ln w="28575">
            <a:solidFill>
              <a:srgbClr val="CE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29" y="276719"/>
            <a:ext cx="4481542" cy="121842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85738"/>
            <a:ext cx="2704336" cy="735243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>
          <a:xfrm>
            <a:off x="268941" y="1060398"/>
            <a:ext cx="8629170" cy="7684"/>
          </a:xfrm>
          <a:prstGeom prst="line">
            <a:avLst/>
          </a:prstGeom>
          <a:ln w="28575">
            <a:solidFill>
              <a:srgbClr val="CE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4"/>
          <p:cNvSpPr>
            <a:spLocks noGrp="1"/>
          </p:cNvSpPr>
          <p:nvPr>
            <p:ph sz="quarter" idx="13" hasCustomPrompt="1"/>
          </p:nvPr>
        </p:nvSpPr>
        <p:spPr>
          <a:xfrm>
            <a:off x="268288" y="1244600"/>
            <a:ext cx="8629650" cy="4848225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n-ea"/>
                <a:ea typeface="+mn-ea"/>
              </a:defRPr>
            </a:lvl1pPr>
            <a:lvl2pPr marL="914400" marR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n-ea"/>
                <a:ea typeface="+mn-ea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CN" sz="2400" kern="1200" noProof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</a:lstStyle>
          <a:p>
            <a:pPr lvl="0"/>
            <a:r>
              <a:rPr lang="zh-CN" altLang="en-US" dirty="0"/>
              <a:t>一级标题：等线（正文）</a:t>
            </a:r>
            <a:r>
              <a:rPr lang="en-US" altLang="zh-CN" dirty="0"/>
              <a:t>32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二级标题：等线（正文）</a:t>
            </a:r>
            <a:r>
              <a:rPr lang="en-US" altLang="zh-CN" dirty="0"/>
              <a:t>28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正文：等线（标题）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当前标题华文细黑</a:t>
            </a:r>
            <a:r>
              <a:rPr lang="en-US" altLang="zh-CN" dirty="0"/>
              <a:t>36</a:t>
            </a:r>
            <a:r>
              <a:rPr lang="zh-CN" altLang="en-US" dirty="0"/>
              <a:t>号（不用可删除）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85738"/>
            <a:ext cx="2704336" cy="735243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>
          <a:xfrm>
            <a:off x="268941" y="1060398"/>
            <a:ext cx="8629170" cy="7684"/>
          </a:xfrm>
          <a:prstGeom prst="line">
            <a:avLst/>
          </a:prstGeom>
          <a:ln w="28575">
            <a:solidFill>
              <a:srgbClr val="CE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4"/>
          <p:cNvSpPr>
            <a:spLocks noGrp="1"/>
          </p:cNvSpPr>
          <p:nvPr>
            <p:ph sz="quarter" idx="13" hasCustomPrompt="1"/>
          </p:nvPr>
        </p:nvSpPr>
        <p:spPr>
          <a:xfrm>
            <a:off x="268288" y="1244600"/>
            <a:ext cx="8629650" cy="484822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这里可插入文档，图片、图表、网页和视频点击相应图表即可</a:t>
            </a:r>
            <a:endParaRPr lang="en-US" altLang="zh-CN" dirty="0"/>
          </a:p>
          <a:p>
            <a:pPr lvl="0"/>
            <a:r>
              <a:rPr lang="zh-CN" altLang="en-US" dirty="0"/>
              <a:t>等线（正文）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85738"/>
            <a:ext cx="2704336" cy="735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352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华文细黑字体</a:t>
            </a:r>
            <a:r>
              <a:rPr lang="en-US" altLang="zh-CN" dirty="0"/>
              <a:t>60</a:t>
            </a:r>
            <a:r>
              <a:rPr lang="zh-CN" altLang="en-US" dirty="0"/>
              <a:t>号</a:t>
            </a:r>
            <a:br>
              <a:rPr lang="en-US" altLang="zh-CN" dirty="0"/>
            </a:br>
            <a:r>
              <a:rPr lang="zh-CN" altLang="en-US" dirty="0"/>
              <a:t>这是节标题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r">
              <a:buNone/>
              <a:defRPr sz="32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等线（正文）字体</a:t>
            </a:r>
            <a:r>
              <a:rPr lang="en-US" altLang="zh-CN" dirty="0"/>
              <a:t>32</a:t>
            </a:r>
            <a:r>
              <a:rPr lang="zh-CN" altLang="en-US" dirty="0"/>
              <a:t>号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68941" y="1060398"/>
            <a:ext cx="8629170" cy="7684"/>
          </a:xfrm>
          <a:prstGeom prst="line">
            <a:avLst/>
          </a:prstGeom>
          <a:ln w="28575">
            <a:solidFill>
              <a:srgbClr val="CE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8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带主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208005"/>
            <a:ext cx="7886700" cy="825899"/>
          </a:xfrm>
        </p:spPr>
        <p:txBody>
          <a:bodyPr/>
          <a:lstStyle/>
          <a:p>
            <a:r>
              <a:rPr lang="zh-CN" altLang="en-US" dirty="0"/>
              <a:t>当前标题华文细黑</a:t>
            </a:r>
            <a:r>
              <a:rPr lang="en-US" altLang="zh-CN" dirty="0"/>
              <a:t>36</a:t>
            </a:r>
            <a:r>
              <a:rPr lang="zh-CN" altLang="en-US" dirty="0"/>
              <a:t>号（不用可删除）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7501" y="1513755"/>
            <a:ext cx="4081661" cy="4663208"/>
          </a:xfrm>
        </p:spPr>
        <p:txBody>
          <a:bodyPr/>
          <a:lstStyle>
            <a:lvl1pPr>
              <a:defRPr/>
            </a:lvl1pPr>
            <a:lvl3pPr>
              <a:defRPr sz="2400">
                <a:latin typeface="+mj-ea"/>
                <a:ea typeface="+mj-ea"/>
              </a:defRPr>
            </a:lvl3pPr>
          </a:lstStyle>
          <a:p>
            <a:pPr lvl="0"/>
            <a:r>
              <a:rPr lang="zh-CN" altLang="en-US" dirty="0"/>
              <a:t>一级标题：等线（正文）</a:t>
            </a:r>
            <a:r>
              <a:rPr lang="en-US" altLang="zh-CN" dirty="0"/>
              <a:t>32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二级标题：等线（正文）</a:t>
            </a:r>
            <a:r>
              <a:rPr lang="en-US" altLang="zh-CN" dirty="0"/>
              <a:t>28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正文：等线（标题）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9469" y="1513755"/>
            <a:ext cx="4104713" cy="4663208"/>
          </a:xfrm>
        </p:spPr>
        <p:txBody>
          <a:bodyPr/>
          <a:lstStyle>
            <a:lvl3pPr>
              <a:defRPr sz="2400">
                <a:latin typeface="+mj-ea"/>
                <a:ea typeface="+mj-ea"/>
              </a:defRPr>
            </a:lvl3pPr>
          </a:lstStyle>
          <a:p>
            <a:pPr lvl="0"/>
            <a:r>
              <a:rPr lang="zh-CN" altLang="en-US" dirty="0"/>
              <a:t>一级标题：等线（正文）</a:t>
            </a:r>
            <a:r>
              <a:rPr lang="en-US" altLang="zh-CN" dirty="0"/>
              <a:t>32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二级标题：等线（正文）</a:t>
            </a:r>
            <a:r>
              <a:rPr lang="en-US" altLang="zh-CN" dirty="0"/>
              <a:t>28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正文：等线（标题）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en-US" altLang="zh-CN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68941" y="1060398"/>
            <a:ext cx="8629170" cy="7684"/>
          </a:xfrm>
          <a:prstGeom prst="line">
            <a:avLst/>
          </a:prstGeom>
          <a:ln w="28575">
            <a:solidFill>
              <a:srgbClr val="CE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85738"/>
            <a:ext cx="2704336" cy="735243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栏带主标题和栏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501" y="233836"/>
            <a:ext cx="7886700" cy="818877"/>
          </a:xfrm>
        </p:spPr>
        <p:txBody>
          <a:bodyPr/>
          <a:lstStyle/>
          <a:p>
            <a:r>
              <a:rPr lang="zh-CN" altLang="en-US" dirty="0"/>
              <a:t>当前标题华文细黑</a:t>
            </a:r>
            <a:r>
              <a:rPr lang="en-US" altLang="zh-CN" dirty="0"/>
              <a:t>36</a:t>
            </a:r>
            <a:r>
              <a:rPr lang="zh-CN" altLang="en-US" dirty="0"/>
              <a:t>号（不用可删除）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1746" y="1519799"/>
            <a:ext cx="4011312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标题等线（正文）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56310" y="1519799"/>
            <a:ext cx="399832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标题等线（正文）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56310" y="2343711"/>
            <a:ext cx="3998328" cy="3684588"/>
          </a:xfrm>
        </p:spPr>
        <p:txBody>
          <a:bodyPr/>
          <a:lstStyle>
            <a:lvl1pPr marL="0" indent="0"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内容</a:t>
            </a:r>
            <a:endParaRPr lang="en-US" altLang="zh-CN" dirty="0"/>
          </a:p>
          <a:p>
            <a:pPr lvl="0"/>
            <a:r>
              <a:rPr lang="zh-CN" altLang="en-US" dirty="0"/>
              <a:t>等线（标题）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268941" y="1060398"/>
            <a:ext cx="8629170" cy="7684"/>
          </a:xfrm>
          <a:prstGeom prst="line">
            <a:avLst/>
          </a:prstGeom>
          <a:ln w="28575">
            <a:solidFill>
              <a:srgbClr val="CE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85738"/>
            <a:ext cx="2704336" cy="735243"/>
          </a:xfrm>
          <a:prstGeom prst="rect">
            <a:avLst/>
          </a:prstGeom>
        </p:spPr>
      </p:pic>
      <p:sp>
        <p:nvSpPr>
          <p:cNvPr id="9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89220" y="2392875"/>
            <a:ext cx="3998328" cy="36845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内容</a:t>
            </a:r>
            <a:endParaRPr lang="en-US" altLang="zh-CN" dirty="0"/>
          </a:p>
          <a:p>
            <a:pPr lvl="0"/>
            <a:r>
              <a:rPr lang="zh-CN" altLang="en-US" dirty="0"/>
              <a:t>等线（标题）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3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6468675"/>
            <a:ext cx="9144000" cy="389325"/>
            <a:chOff x="0" y="6461295"/>
            <a:chExt cx="9144000" cy="389325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6461295"/>
              <a:ext cx="9144000" cy="389325"/>
            </a:xfrm>
            <a:prstGeom prst="rect">
              <a:avLst/>
            </a:prstGeom>
            <a:solidFill>
              <a:srgbClr val="CE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 userDrawn="1"/>
          </p:nvSpPr>
          <p:spPr>
            <a:xfrm>
              <a:off x="0" y="6517457"/>
              <a:ext cx="6370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YaHei" charset="0"/>
                </a:rPr>
                <a:t>CDA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YaHei" charset="0"/>
                </a:rPr>
                <a:t>数据分析师（严谨课程体系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YaHei" charset="0"/>
                </a:rPr>
                <a:t>+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YaHei" charset="0"/>
                </a:rPr>
                <a:t>专业师资团队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YaHei" charset="0"/>
                </a:rPr>
                <a:t>+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YaHei" charset="0"/>
                </a:rPr>
                <a:t>优质服务体验，学数据分析就学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YaHei" charset="0"/>
                </a:rPr>
                <a:t>CDA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YaHei" charset="0"/>
                </a:rPr>
                <a:t>！）</a:t>
              </a:r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41" y="185738"/>
            <a:ext cx="7886700" cy="80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一级标题：等线（正文）</a:t>
            </a:r>
            <a:r>
              <a:rPr lang="en-US" altLang="zh-CN" dirty="0"/>
              <a:t>32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二级标题：等线（正文）</a:t>
            </a:r>
            <a:r>
              <a:rPr lang="en-US" altLang="zh-CN" dirty="0"/>
              <a:t>28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正文：等线（标题）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en-US" altLang="zh-CN" dirty="0"/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96266" y="65248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8EADA85-2D0E-429E-B432-B4A5A269E6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55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3" r:id="rId4"/>
    <p:sldLayoutId id="2147483664" r:id="rId5"/>
    <p:sldLayoutId id="214748366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344251" y="3001066"/>
            <a:ext cx="3417888" cy="855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曹亮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CDA</a:t>
            </a:r>
            <a:r>
              <a:rPr lang="zh-CN" altLang="en-US" dirty="0"/>
              <a:t>讲师</a:t>
            </a:r>
          </a:p>
        </p:txBody>
      </p:sp>
    </p:spTree>
    <p:extLst>
      <p:ext uri="{BB962C8B-B14F-4D97-AF65-F5344CB8AC3E}">
        <p14:creationId xmlns:p14="http://schemas.microsoft.com/office/powerpoint/2010/main" val="121452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建表练习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2544"/>
            <a:ext cx="8046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使用数据库，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查看已有数据表，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，表结构如下：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查看表结构，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查看建表语句，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重复执行创建数据表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E9A04F-5C94-4E8B-B493-9B8D9B158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88656"/>
              </p:ext>
            </p:extLst>
          </p:nvPr>
        </p:nvGraphicFramePr>
        <p:xfrm>
          <a:off x="531223" y="2073551"/>
          <a:ext cx="21717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7535849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9485308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0626523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字段名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字段类型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37483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学生编号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27328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学生姓名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5780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s_age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出生日期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955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s_weight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体重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29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4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19001"/>
            <a:ext cx="80467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方式一：插入单条记录，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方式二：插入多条记录，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2…)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方式三：导入外部数据，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 data local 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infile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‘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数据路径’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 terminated by ‘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分隔符’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Ignore 1 lines;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忽略数据前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如果报错，可以看是否有导入外部数据的权限：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variables like “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local_infile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如果权限是关闭的，打开权限：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local_infile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09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插入数据练习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2544"/>
            <a:ext cx="80467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("01","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","1990-01-01",65)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查看表中数据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("01","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","1990-01-01",65)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("02","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钱电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","1990-12-21",76)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("01","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("02","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钱电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07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2544"/>
            <a:ext cx="8046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约束是在表上强制执行的数据检验规则；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用来保证创建的表的数据完整和正确；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当表中数据有相互依赖性时，可以保护相关的数据不被删除。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数据库支持如下六类完整性约束：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• primary key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• not null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非空约束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• unique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唯一性约束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• foreign key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• default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默认约束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•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自动增长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06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62544"/>
            <a:ext cx="85455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又称为”主码”，是数据表中一列或多列的组合，可以是单字段主键，也可以是多字段联合主键。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主键约束要求主键列的数据必须是唯一的，并且不允许为空。</a:t>
            </a: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使用主键，能够惟一地标识表中的一条记录，并且可以结合外键来定义不同数据表之间的关系，还可以加快数据库查询的速度。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创建单字段主键数据表：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 primary key,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创建多字段主键数据表：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 int,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DC6D8E-7255-4A3B-9EFA-07C405C43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31323"/>
              </p:ext>
            </p:extLst>
          </p:nvPr>
        </p:nvGraphicFramePr>
        <p:xfrm>
          <a:off x="2899953" y="4846107"/>
          <a:ext cx="2325189" cy="1022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063">
                  <a:extLst>
                    <a:ext uri="{9D8B030D-6E8A-4147-A177-3AD203B41FA5}">
                      <a16:colId xmlns:a16="http://schemas.microsoft.com/office/drawing/2014/main" val="3679855043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878588146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2450470678"/>
                    </a:ext>
                  </a:extLst>
                </a:gridCol>
              </a:tblGrid>
              <a:tr h="204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extLst>
                  <a:ext uri="{0D108BD9-81ED-4DB2-BD59-A6C34878D82A}">
                    <a16:rowId xmlns:a16="http://schemas.microsoft.com/office/drawing/2014/main" val="2165976927"/>
                  </a:ext>
                </a:extLst>
              </a:tr>
              <a:tr h="2045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90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extLst>
                  <a:ext uri="{0D108BD9-81ED-4DB2-BD59-A6C34878D82A}">
                    <a16:rowId xmlns:a16="http://schemas.microsoft.com/office/drawing/2014/main" val="3266150915"/>
                  </a:ext>
                </a:extLst>
              </a:tr>
              <a:tr h="2045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89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extLst>
                  <a:ext uri="{0D108BD9-81ED-4DB2-BD59-A6C34878D82A}">
                    <a16:rowId xmlns:a16="http://schemas.microsoft.com/office/drawing/2014/main" val="3528565363"/>
                  </a:ext>
                </a:extLst>
              </a:tr>
              <a:tr h="2045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99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extLst>
                  <a:ext uri="{0D108BD9-81ED-4DB2-BD59-A6C34878D82A}">
                    <a16:rowId xmlns:a16="http://schemas.microsoft.com/office/drawing/2014/main" val="989648306"/>
                  </a:ext>
                </a:extLst>
              </a:tr>
              <a:tr h="2045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88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65" marR="10765" marT="10765" marB="0" anchor="ctr"/>
                </a:tc>
                <a:extLst>
                  <a:ext uri="{0D108BD9-81ED-4DB2-BD59-A6C34878D82A}">
                    <a16:rowId xmlns:a16="http://schemas.microsoft.com/office/drawing/2014/main" val="366777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7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非空约束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62544"/>
            <a:ext cx="8545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非空约束（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，指的是字段的值不能为空：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 primary key,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 not null);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向表里插入数据：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("1001",null),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("1002",null);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("1001"),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("1002");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87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62544"/>
            <a:ext cx="8545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唯一性约束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(unique)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，要求该列的值必须是唯一的：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一个表中可以有多个字段声明为唯一的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唯一约束确保数据表的一列或几列不出现重复值。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 unique,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varchar(10) not null);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向表里插入数据：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("1001","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("1001","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("1002","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11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62544"/>
            <a:ext cx="85455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默认约束（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），指定某个字段的默认值：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 primary key,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varchar(10) not null,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s_weight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default 0);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向表里插入数据：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("1001","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("1002","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("1002","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再向表里插入数据：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("1007","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",130),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("1008","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",null),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("1009","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",null);</a:t>
            </a: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自增字段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62544"/>
            <a:ext cx="854557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自增字段（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，在数据库应用中，希望标识列的主键值自动生成：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将其设为自动增长列，列值由系统自动生成，每次加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只能有一个列设为自动增长列，且该字段必须是主键的一部分。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primary key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varchar(10) not null,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s_weight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default 0);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向表里插入数据：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s_name,s_weight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",66),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",77),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",88);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再向表里插入数据：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(null,"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",66),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",77),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(null,"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",88);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设置自增字段的初始值：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</a:t>
            </a: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8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62544"/>
            <a:ext cx="8545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用来在两个表的数据之间建立链接：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一个数据表可以有一个或多个外键；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外键对应的是参照完整性，其值可以是空值，若不为空值，则每一个外键值必须等于另一个表中主键的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某个值；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主表：主键所在的表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从表：外键所在的表。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如下图，我们有学生信息表和学生成绩表，共同字段是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，如果两个表之间不建立联系，数据就容易出错，我们需要在两表之间建立联系，用外键约束学生成绩表中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2A832F-4C80-473F-86ED-08C85DFE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46248"/>
              </p:ext>
            </p:extLst>
          </p:nvPr>
        </p:nvGraphicFramePr>
        <p:xfrm>
          <a:off x="975359" y="3606997"/>
          <a:ext cx="2673531" cy="1507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177">
                  <a:extLst>
                    <a:ext uri="{9D8B030D-6E8A-4147-A177-3AD203B41FA5}">
                      <a16:colId xmlns:a16="http://schemas.microsoft.com/office/drawing/2014/main" val="1938200662"/>
                    </a:ext>
                  </a:extLst>
                </a:gridCol>
                <a:gridCol w="891177">
                  <a:extLst>
                    <a:ext uri="{9D8B030D-6E8A-4147-A177-3AD203B41FA5}">
                      <a16:colId xmlns:a16="http://schemas.microsoft.com/office/drawing/2014/main" val="1890075980"/>
                    </a:ext>
                  </a:extLst>
                </a:gridCol>
                <a:gridCol w="891177">
                  <a:extLst>
                    <a:ext uri="{9D8B030D-6E8A-4147-A177-3AD203B41FA5}">
                      <a16:colId xmlns:a16="http://schemas.microsoft.com/office/drawing/2014/main" val="3398816427"/>
                    </a:ext>
                  </a:extLst>
                </a:gridCol>
              </a:tblGrid>
              <a:tr h="33149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学生信息表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54" marR="98154" marT="49077" marB="4907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57895"/>
                  </a:ext>
                </a:extLst>
              </a:tr>
              <a:tr h="235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s_name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s_sex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extLst>
                  <a:ext uri="{0D108BD9-81ED-4DB2-BD59-A6C34878D82A}">
                    <a16:rowId xmlns:a16="http://schemas.microsoft.com/office/drawing/2014/main" val="3560666292"/>
                  </a:ext>
                </a:extLst>
              </a:tr>
              <a:tr h="2351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张三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extLst>
                  <a:ext uri="{0D108BD9-81ED-4DB2-BD59-A6C34878D82A}">
                    <a16:rowId xmlns:a16="http://schemas.microsoft.com/office/drawing/2014/main" val="3534939140"/>
                  </a:ext>
                </a:extLst>
              </a:tr>
              <a:tr h="2351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王艳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extLst>
                  <a:ext uri="{0D108BD9-81ED-4DB2-BD59-A6C34878D82A}">
                    <a16:rowId xmlns:a16="http://schemas.microsoft.com/office/drawing/2014/main" val="2814927825"/>
                  </a:ext>
                </a:extLst>
              </a:tr>
              <a:tr h="2351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1003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张苹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extLst>
                  <a:ext uri="{0D108BD9-81ED-4DB2-BD59-A6C34878D82A}">
                    <a16:rowId xmlns:a16="http://schemas.microsoft.com/office/drawing/2014/main" val="4024237970"/>
                  </a:ext>
                </a:extLst>
              </a:tr>
              <a:tr h="2351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樊兵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378" marR="12378" marT="12378" marB="0" anchor="ctr"/>
                </a:tc>
                <a:extLst>
                  <a:ext uri="{0D108BD9-81ED-4DB2-BD59-A6C34878D82A}">
                    <a16:rowId xmlns:a16="http://schemas.microsoft.com/office/drawing/2014/main" val="354932425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74C63E2-296C-48DB-9500-B00F9F688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84051"/>
              </p:ext>
            </p:extLst>
          </p:nvPr>
        </p:nvGraphicFramePr>
        <p:xfrm>
          <a:off x="5402578" y="3606994"/>
          <a:ext cx="2313216" cy="1506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072">
                  <a:extLst>
                    <a:ext uri="{9D8B030D-6E8A-4147-A177-3AD203B41FA5}">
                      <a16:colId xmlns:a16="http://schemas.microsoft.com/office/drawing/2014/main" val="418760248"/>
                    </a:ext>
                  </a:extLst>
                </a:gridCol>
                <a:gridCol w="771072">
                  <a:extLst>
                    <a:ext uri="{9D8B030D-6E8A-4147-A177-3AD203B41FA5}">
                      <a16:colId xmlns:a16="http://schemas.microsoft.com/office/drawing/2014/main" val="3665755377"/>
                    </a:ext>
                  </a:extLst>
                </a:gridCol>
                <a:gridCol w="771072">
                  <a:extLst>
                    <a:ext uri="{9D8B030D-6E8A-4147-A177-3AD203B41FA5}">
                      <a16:colId xmlns:a16="http://schemas.microsoft.com/office/drawing/2014/main" val="3985226343"/>
                    </a:ext>
                  </a:extLst>
                </a:gridCol>
              </a:tblGrid>
              <a:tr h="20347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学生成绩表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810" marR="102810" marT="51405" marB="5140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69735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extLst>
                  <a:ext uri="{0D108BD9-81ED-4DB2-BD59-A6C34878D82A}">
                    <a16:rowId xmlns:a16="http://schemas.microsoft.com/office/drawing/2014/main" val="3027884048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数学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99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extLst>
                  <a:ext uri="{0D108BD9-81ED-4DB2-BD59-A6C34878D82A}">
                    <a16:rowId xmlns:a16="http://schemas.microsoft.com/office/drawing/2014/main" val="201462283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语文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88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extLst>
                  <a:ext uri="{0D108BD9-81ED-4DB2-BD59-A6C34878D82A}">
                    <a16:rowId xmlns:a16="http://schemas.microsoft.com/office/drawing/2014/main" val="180578914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英语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extLst>
                  <a:ext uri="{0D108BD9-81ED-4DB2-BD59-A6C34878D82A}">
                    <a16:rowId xmlns:a16="http://schemas.microsoft.com/office/drawing/2014/main" val="2269900625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1003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数学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88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extLst>
                  <a:ext uri="{0D108BD9-81ED-4DB2-BD59-A6C34878D82A}">
                    <a16:rowId xmlns:a16="http://schemas.microsoft.com/office/drawing/2014/main" val="3784646114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数学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66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9" marR="10709" marT="10709" marB="0" anchor="ctr"/>
                </a:tc>
                <a:extLst>
                  <a:ext uri="{0D108BD9-81ED-4DB2-BD59-A6C34878D82A}">
                    <a16:rowId xmlns:a16="http://schemas.microsoft.com/office/drawing/2014/main" val="315476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什么是数据库？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45126"/>
            <a:ext cx="8615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企业数据存储面临的问题：</a:t>
            </a:r>
          </a:p>
          <a:p>
            <a:r>
              <a:rPr lang="en-US" altLang="zh-CN" sz="1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存储大量数据</a:t>
            </a:r>
          </a:p>
          <a:p>
            <a:r>
              <a:rPr lang="en-US" altLang="zh-CN" sz="1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大量数据的检索和访问</a:t>
            </a:r>
          </a:p>
          <a:p>
            <a:r>
              <a:rPr lang="en-US" altLang="zh-CN" sz="1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保证数据信息的一致和完整</a:t>
            </a:r>
          </a:p>
          <a:p>
            <a:r>
              <a:rPr lang="en-US" altLang="zh-CN" sz="1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数据共享和安全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818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62544"/>
            <a:ext cx="85455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 primary key,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s_age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("1001","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("1002","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王艳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("1003","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60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62544"/>
            <a:ext cx="854557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 int,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 key(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 int,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waijian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foreign key(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给外键一个名称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("1001","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",99),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("1001","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",88),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("1002","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",77),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("1003","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",88);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再向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values("1005","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",99);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66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62544"/>
            <a:ext cx="8545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="1003";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="1003";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再执行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表的删除操作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02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改表结构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275755"/>
            <a:ext cx="8046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修改表结构（修改表名，修改字段数据类型或字段名，增加和删除字段，修改字段的排列位置，更改表的存储引擎，删除表的外键约束等）</a:t>
            </a:r>
            <a:r>
              <a:rPr lang="en-US" altLang="zh-CN" sz="1400" b="1" dirty="0"/>
              <a:t>: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rename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                        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modify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约束条件（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change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原字段  新字段 字段类型 约束条件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约束条件（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);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primary key(id);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primary key;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foreign key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 Alter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constraint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外键名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 key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（字段名）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references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主表（主键）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24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加载外部数据练习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2544"/>
            <a:ext cx="8046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将订单详情表导入到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如果导入外部数据报错，可以用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variables like “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local_infile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看看有没有打开权限，如果是关掉的，就用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local_infile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打开权限。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如果以上方法不行，可以用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的界面操作。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19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2544"/>
            <a:ext cx="8046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语句来更新表中的记录，可以更新特定的行，或者同时更新所有的行。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基本语句：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字段赋值或计算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让所有商品的单价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orderdetail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让尺码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的商品单价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orderdetail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 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尺码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338895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的购买数量为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orderdetail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购买数量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 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ID="338895";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907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2544"/>
            <a:ext cx="80467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语句从数据表中删除记录，使用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子句指定删除条件，否则会删除整张表中所有记录。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基本语句：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删除所有商品的单价小于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orderdetail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&lt;17;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删除所有购买数量小于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orderdetail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购买数量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&lt;3;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删除所有数据；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orderdetail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删除整个表的数据；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 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orderdetail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如果数据库不允许删除操作，可以用语句：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sql_safe_updates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或者设置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620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数据库引擎（了解）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数据库存储引擎是数据库底层软件组件，数据库管理系统（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）使用数据引擎进行创建、查询、更新和删除数据操作。不同的存储引擎提供不同的存储机制、索引技巧、锁定水平等功能，使用不同的数据引擎，还可以获得特定的功能，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可以满足各种不同的业务场景。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中，不需要再整个服务器中使用同一种数据库引擎，针对具体的需求，可以对每一个表使用不同的引擎，引擎种类：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memery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blackhole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archive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如果要提供提交、回滚和崩溃恢复能力的事物安全（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兼容）能力，并要求实现并发控制，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是个很好的选择。如果数据主要用于插入和查询记录，则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引擎能提供较高的处理效率。如果只是临时存放数据，数据量不大，并且不需要较高的数据安全性，可以选择将数据保存在内存中的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中使用该引擎作为临时表，存放查询的中间结果。如果只有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操作，可以选择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Archive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Archive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存储引擎支持高并发的插入操作，但是本身并不是事务安全的，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Archive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存储引擎非常适合存储归档数据，如记录日志信息。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查看数据库支持的引擎：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engines;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查看数据库默认的引擎：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variables like “%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storage_engine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%”;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查看已有数据表的引擎：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设置新建数据表的引擎：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约束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修改已有数据表的引擎：</a:t>
            </a:r>
            <a:r>
              <a:rPr lang="fr-FR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fr-FR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</a:t>
            </a:r>
            <a:r>
              <a:rPr lang="fr-FR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引擎名</a:t>
            </a:r>
            <a:r>
              <a:rPr lang="fr-FR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286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建表练习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school.docx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创建四个数据表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stu,sc,co,te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将数据导入到表里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41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是数据库管理系统的一个最重要的功能，数据查询不只是简单返回数据库中存储的数据，还应该根据需要对数据进行筛选，以及确定数据以什么样的格式显示。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知识点：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了解基本查询语句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掌握单表查询的方法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掌握如何使用几何函数查询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掌握连接查询的方法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掌握如何使用子查询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熟悉合并查询结果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熟悉如何为表和字段取别名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1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语句分类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45126"/>
            <a:ext cx="861524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语句分类</a:t>
            </a:r>
            <a:endParaRPr lang="en-US" altLang="zh-CN" b="1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b="1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1.DDL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definition language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，数据定义语言）用来创建或者删除存储数据用的数据库以及数据库中的表等对象。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包含以下几种指令。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：创建数据库和表等对象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：修改数据库和表等对象的结构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：删除数据库和表等对象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2.DML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manipulation language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，数据操纵语言）用来查询或者变更表中的记录。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包含以下几种指令。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：向表中插入新数据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：更新表中的数据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：删除表中的数据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3.DQL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query language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）数据查询语言（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），实现对数据库中数据的读操作。是本次课程的重点。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4.DCL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control language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，数据控制语言）用来确认或者取消对数据库中的数据进行的变更。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5.TCL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control language)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事务控制语言（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 commit roll back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）用于事务的操作。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672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基本的查询语法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字段列表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语句中可以使用星号“*”通配符查询所有字段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查找学生表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的所有记录：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查找所有学生的学号、姓名：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567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数据库中有大量的数据，根据需求，可能只需要查询其中指定的数据，这时需要对数据进行过滤。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子句对数据进行过滤：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字段列表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提供了一系列的条件判断符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3E5C9-8349-4701-8C1D-879DD499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42" y="2776511"/>
            <a:ext cx="6142438" cy="29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7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查找学生编号为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="01";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查找男性同学的学生编号、学生姓名：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s_sex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查找本月过生日的同学信息：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month(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s_age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)=month(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curdate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查找课程编号为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的课程名称：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co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的学生成绩总分：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s_id,sum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as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sumscore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的学生成绩总分、平均分、最高分、最低分：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s_id,sum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sumscore,max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maxscore,min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minscore,avg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avgscore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查询不及格的学生成绩信息：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score&lt;60;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899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查找学生编号不为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的其他同学的成绩信息：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!=01;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查找成绩在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60-80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分区间的成绩信息：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score&gt;=60 and score&lt;=80;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score between 60 and 80;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查找成绩不在在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60-80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分区间的成绩信息：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score&lt;60 or score&gt;80;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score not between 60 and 80;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查找学生编号为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 or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=02;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(01,02);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查找学生编号不为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!=01 and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!=02;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 in (01,02);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 or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=02) and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=01;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#and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的优先级高于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137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的字符匹配查询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一起使用的通配符有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‘%’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’_’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。百分号通配符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‘%’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，匹配任意长度的字符，甚至包括零字符；下划线通配符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‘_’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，只匹配任意单个的字符。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查询名字中含有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字的学生信息：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like "%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%";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姓老师的数量 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count(*)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like 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%";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127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空值比较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is null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not null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=null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进行判断，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不同于空字符串，空值一般表示数据未知、不适用等。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null;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null+1;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""+1;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null=null;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""=null;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null is null;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"" is null;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表出入数据：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values("09");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查询学生姓名为空的记录：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null;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71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查询结果不重复，在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查询时，可以使用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关键字告诉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消除重复的记录，函数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放在去重的字段前。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查询出现过学生考试不及格的课程：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distinct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score&lt;60;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610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对查询结果排序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子句对查询结果排序，可以是单列排序，也可以是多列排序。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字段列表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过滤条件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[desc];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按成绩升序显示成绩信息：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score;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按成绩降序显示成绩信息：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score desc;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按学生编号升序，课程编号降序显示成绩信息：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desc;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查询课程编号为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的学生成绩，按分数降序，学生编号升序排列：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 order by score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desc,s_id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356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分组查询是对数据按照某个或多个字段进行分组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关键字对数据进行分组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通常和集合函数一起使用。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字段列表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过滤条件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分组字段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查询每门课程被选修的学生数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c_id,count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查询每位同学的平均成绩，并按分数降序、学生编号升序排列：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s_id,avg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desc,s_id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查询每门课程的平均成绩，结果按平均成绩降序排列，平均成绩相同时，按课程编号升序排列：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c_id,avg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avgs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avgs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desc,c_id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后学生的男女数量，并按照数量降序排列：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扩展，想要横向显示怎么办？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s_sex,count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year(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s_age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)&gt;=1990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s_sex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查询不同性别、各年份的出生人数：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s_sex,year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s_age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),count(*)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s_sex,year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s_age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00909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一起限定显示记录所需满足的条件，只有满足条件的分组才会被显示。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字段列表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过滤条件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分组字段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分组后条件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查询同名同姓学生名单，并统计有同名的学生姓名和同名人数：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s_name,count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having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查询每门课程的平均成绩，并且平均成绩大于等于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c_id,avg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avgs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having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avgs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&gt;=70;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查询每位同学的平均成绩，并平均分数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s_id,avg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having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&gt;=60;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查询至少选修了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门课的学生学号：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having count(*)&gt;1;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查询至少两门课程及格的学生学号：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having sum(score&gt;=60)&gt;1;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5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275755"/>
            <a:ext cx="80467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1.Mysql – u root –p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-h IP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–p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（工作中常用）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查看已有数据库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databases;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创建新的数据库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删除已有的数据库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database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使用已有的数据库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查看建库语句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database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096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限制查询结果的数量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完整的查询语法：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字段列表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过滤条件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分组字段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分组后条件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排序字段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查询成绩前三名的成绩信息：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score desc limit 3;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查询成绩第三名到第五名的成绩信息：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score desc limit 2,3;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707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有时查询的结果或者条件是来自于多个表的，这时就需要将多表进行连接后，再进行查询。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多表横向连接方式：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1.inner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内连接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2.left join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左连接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3.right join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右连接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多表纵向连接方式：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1.union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2.union all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字段列表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左表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left/right/inner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右表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左表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连接字段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筛选条件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分组字段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分组后条件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排序字段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限制输出行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435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多表查询语句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表做连接：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left join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表做连接：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left join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left join co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co.c_id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将四表做连接：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left join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left join co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co.c_id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co.t_id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te.t_id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将四表做连接，删除不必要字段：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stu.*,co.c_id,c_name,score,te.*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left join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 co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co.c_id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co.t_id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te.t_id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表做纵向链接：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union 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表做纵向链接（不自动去重）：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union all 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s_name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c_name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做纵向链接：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s_id,s_name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union 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c_id,c_name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co;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202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子查询指一个查询语句嵌套在另一个查询语句内的查询，在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语句中先计算子查询，子查询结果作为外层另一个查询的过滤条件。子查询可以添加到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语句中，而且可以进行多层嵌套。在子查询中常用的函数有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查询比学生编号为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的学生的所有课程成绩都高的成绩信息：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score&gt;all(select score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=02);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查询比学生编号为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的学生的任意一门课程成绩高的成绩信息：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score&gt;any(select score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=02);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查询平均成绩大于等于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分的学生的成绩信息：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(select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having avg(score)&gt;=60);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查询选修了全部课程的学生信息：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stu.*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left join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sc.s_id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stu.s_id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count(*)=(select count(*) from co);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239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1.if(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逻辑判断，为真的值，为假的值）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2.case when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为真的值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为假的值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3.group_concat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针对成绩表，添加新列：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*,if(score&gt;90,"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",if(score&gt;80,"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",if(score&gt;=60,"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及格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不及格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")))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分数评级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               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score&gt;90 then 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score&gt;80 then 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score&gt;=60 then 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及格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"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不及格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end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分数评级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8AE6C-5A60-44E2-AF75-9DA5737694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55" y="3283996"/>
            <a:ext cx="2424266" cy="262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8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1.if(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逻辑判断，为真的值，为假的值）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2.case when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为真的值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为假的值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3.group_concat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将成绩表转换为二维表：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sum(if(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=01,score,0)) "01",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sum(if(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=02,score,0)) "02",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sum(if(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=03,score,0)) "03“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sum(case when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 then score else 0 end) "01",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sum(case when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=02 then score else 0 end) "02",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sum(case when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=03 then score else 0 end) "03“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66976-D83A-4E23-B17E-E7600366E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78" y="2761018"/>
            <a:ext cx="2051899" cy="23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46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1.if(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逻辑判断，为真的值，为假的值）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2.case when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为真的值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为假的值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3.group_concat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选了哪些课程：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放在一个单元格内：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group_concat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查询所有学生的选课情况：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s_id,group_concat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选修完全一样的同学信息：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stu.*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stu.s_id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group_concat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)=(select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group_concat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from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=01);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64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题目扩展（课下练习）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查询课程名称为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，且分数低于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的学生姓名和分数；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查询课程编号为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且课程成绩在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分以上的学生的学号和姓名；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查询所有同学的学生编号、学生姓名、选课总数、所有课程的总成绩；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查询平均成绩大于等于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分的同学的学生编号和学生姓名和平均成绩；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查询平均成绩大于等于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的所有学生的学号、姓名和成绩；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查询两门及其以上不及格课程的同学的学号，姓名及其平均成绩；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“01”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课程分数小于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，按分数降序排列的学生信息；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老师授课的同学的信息；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按平均成绩从高到低显示所有学生的所有课程的成绩以及平均成绩；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查询不同老师所教不同课程平均分从高到低显示；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查询出只有两门课程的全部学生的学号和姓名；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查询没有学全所有课程的同学的信息；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查询没学过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老师授课的同学的信息；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查询至少有一门课与学号为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“01”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的同学所学相同的同学的信息；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查询学过编号为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“01”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并且也学过编号为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“02”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的课程的同学的信息；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“01”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“02”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课程成绩高的学生的信息及课程分数；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查询学过编号为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“01”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但是没有学过编号为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“02”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的课程的同学的信息；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查询任何一门课程成绩在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分以上的姓名、课程名称和分数；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老师所授课程的学生中，成绩最高的学生信息及其成绩；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查询所有课程的成绩第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名到第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名的学生信息及该课程成绩；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查询各科成绩前三名的记录；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查询每门功成绩最好的前两名；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查询各科成绩最高分、最低分和平均分：以如下形式显示：课程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，课程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，最高分，最低分，平均分，及格率，中等率，优良率，优秀率；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496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统计各科成绩各分数段人数：课程编号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,[100-85],[85-70],[70-60],[0-60]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及所占百分比；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按各科成绩进行排序，并显示排名；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463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知识扩展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0" y="1172673"/>
            <a:ext cx="8475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查询新建表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（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查询插入表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索引：在查询时，如果某个字段经常被使用，可以创建索引，加快查询速度。一个表可以有多个索引，从查询优化上类似于主键，但是没有非空不重复的约束。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创建索引：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索引名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查看索引：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删除指定的索引：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index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索引名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01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建库练习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72673"/>
            <a:ext cx="80467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查看建库语句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560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函数扩展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45126"/>
            <a:ext cx="861524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1.concat(s1,s2,…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将多个参数链接成一个字符串：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c_name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的成绩是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",score,"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 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成绩详情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from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left join co on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sc.c_id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co.c_id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2.insert(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str,m,n,inser_str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基于位置替换内容，类似于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insert("CDA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",6,2,"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3.lower(str)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upper(str)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大小写转换：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lower("CDA"),upper("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4.left(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right(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左取、右取：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left("CDA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",3),right("CDA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",5);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replace(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str,sear_sub_str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基于内容替换，类似于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substitute: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replace("CDA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6.substring(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str,m,n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类似于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substring("CDA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",4,4);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7.ceil(x)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floor(x)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向上舍入、向下舍入：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ceil(3.44),floor(3.55);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8.round(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四舍五入，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truncate(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截断：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round(3.335,2),truncate(3.335,2);</a:t>
            </a:r>
          </a:p>
        </p:txBody>
      </p:sp>
    </p:spTree>
    <p:extLst>
      <p:ext uri="{BB962C8B-B14F-4D97-AF65-F5344CB8AC3E}">
        <p14:creationId xmlns:p14="http://schemas.microsoft.com/office/powerpoint/2010/main" val="3799552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函数扩展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45126"/>
            <a:ext cx="861524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1.concat(s1,s2,…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将多个参数链接成一个字符串：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c_name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的成绩是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",score,"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 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成绩详情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from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left join co on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sc.c_id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co.c_id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2.insert(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str,m,n,inser_str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基于位置替换内容，类似于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insert("CDA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",6,2,"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3.lower(str)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upper(str)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大小写转换：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lower("CDA"),upper("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4.left(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right(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左取、右取：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left("CDA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",3),right("CDA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",5);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replace(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str,sear_sub_str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基于内容替换，类似于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substitute: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replace("CDA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6.substring(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str,m,n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类似于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substring("CDA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",4,4);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7.ceil(x)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floor(x)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向上舍入、向下舍入：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ceil(3.44),floor(3.55);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8.round(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四舍五入，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truncate(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截断：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round(3.335,2),truncate(3.335,2);</a:t>
            </a:r>
          </a:p>
        </p:txBody>
      </p:sp>
    </p:spTree>
    <p:extLst>
      <p:ext uri="{BB962C8B-B14F-4D97-AF65-F5344CB8AC3E}">
        <p14:creationId xmlns:p14="http://schemas.microsoft.com/office/powerpoint/2010/main" val="667441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函数扩展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45126"/>
            <a:ext cx="8615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1.curdate()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当前日期，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crudtime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now()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当前日期时间：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curdate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(),now();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date_add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adddate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日期运算：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(now(), interval 1 hour);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当前时间增加了一个小时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(now(), interval 1 minute);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当前时间增加了一分钟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(now(), interval 1 second);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当前时间增加了一秒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(now(), interval 1 week);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当前时间增加了一周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(now(), interval 1 month);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当前时间增加了一月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(now(), interval 1 quarter);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当前时间增加了三月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(now(), interval 1 year);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当前时间增加了一年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3.datediff(date1,date2)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返回两个日期相差天数：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datediff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(now(),"2011-12-12");</a:t>
            </a:r>
          </a:p>
        </p:txBody>
      </p:sp>
    </p:spTree>
    <p:extLst>
      <p:ext uri="{BB962C8B-B14F-4D97-AF65-F5344CB8AC3E}">
        <p14:creationId xmlns:p14="http://schemas.microsoft.com/office/powerpoint/2010/main" val="2819977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查询结果导出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76210" y="1145126"/>
            <a:ext cx="8615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gorup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by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如果报错提示：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“The MySQL server is running with the --secure-file-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option so it cannot execute this statement”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，表示数据库不允许存到此路径。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variables like ‘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secure_file_priv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查看允许路径，再存到此路径下。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59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9525"/>
            <a:ext cx="8046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增加数据库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database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使用数据库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增加表格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删除表格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查看表结构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94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339635" y="1201783"/>
            <a:ext cx="80467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修改数据表（修改表名，修改字段数据类型或字段名，增加和删除字段，修改字段的排列位置，更改表的存储引擎，删除表的外键约束等）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  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after 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drop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change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原字段  新字段 字段类型 约束条件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modify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rename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新表名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primary key(id)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drop primary key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drop foreign key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drop index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设置自增字段的初始值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向数据表插入数据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数据表名（列名）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666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236617"/>
            <a:ext cx="8046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加载本地数据到数据表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 data local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infile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数据路径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Fields terminated by 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Ignored 1 lines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更新数据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更新的数据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更新的条件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删除的条件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Truncate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数据表名（如果删除表中全部数据，这个语句更快）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35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330926" y="1111119"/>
            <a:ext cx="80467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查询条件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分组字段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分组后的约束条件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排序字段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限制输出行数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基本运算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Avg()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求平均，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求绝对值，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curdate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当前日期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subdate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日期加减，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weekday()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取星期，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字段连接，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trim()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rtrim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ltrim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去除字段空格，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now()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将文本转成大写，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返回串左边的字符，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返回串的长度，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Lower()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将文本转成小写，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substring()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返回子串的字符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from_unixtime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将时间戳改成日期，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date_format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规范日期输出格式。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其他补充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SQL_SAFE_UPDATES = 0; 	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增加数据库增删的权限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5732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348345" y="1674673"/>
            <a:ext cx="804672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4800" dirty="0">
                <a:latin typeface="Aharoni" panose="02010803020104030203" pitchFamily="2" charset="-79"/>
                <a:cs typeface="Aharoni" panose="02010803020104030203" pitchFamily="2" charset="-79"/>
              </a:rPr>
              <a:t>Talk is cheap ,</a:t>
            </a:r>
          </a:p>
          <a:p>
            <a:pPr algn="ctr"/>
            <a:r>
              <a:rPr lang="en-US" altLang="zh-CN" sz="4800" dirty="0">
                <a:latin typeface="Aharoni" panose="02010803020104030203" pitchFamily="2" charset="-79"/>
                <a:cs typeface="Aharoni" panose="02010803020104030203" pitchFamily="2" charset="-79"/>
              </a:rPr>
              <a:t>show me the code!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9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275755"/>
            <a:ext cx="80467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查看已有数据表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创建新的数据表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约束条件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查看数据表结构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查看建表语句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删除已有数据表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0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字段类型（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2544"/>
            <a:ext cx="80467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数值类型：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：有符号的和无符号的。有符号大小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-2147483648~2147483647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，无符号大小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0~4294967295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。宽度最多为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int(11)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TINYINT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：有符号的和无符号的。有符号大小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-128~127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，无符号大小为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0~255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。宽度最多为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：有符号的和无符号的。有符号大小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-32768~32767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，无符号大小为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0~65535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。宽度最多为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smallint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MEDIUMINT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：有符号的和无符号的。有符号大小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-8388608~8388607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，无符号大小为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0~16777215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。宽度最多为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mediumint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：有符号的和无符号的。宽度最多为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FLOAT(M,D)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：只能为有符号的，单精度，默认为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(10,2)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DOUBLE(M,D)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：只能为有符号的，双精度，默认为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(16,4)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DECIMAL(M,D)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只能为有符号的，精准的，在金融、医疗行业用的多。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无符号的函数：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加在数值类型后面。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字段类型（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2544"/>
            <a:ext cx="804672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日期类型：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YYYY-MM-DD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1000-01-01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9999-12-31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之间，例如：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1973-12-30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YYYY-MM-DD HH:MM:SS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格式，位于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1000-01-01 00:00:00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9999-12-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 23:59:59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之间，例如：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1973-12-30 15:30:00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：称为时间戳，在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1970-01-01 00:00:00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2037-12-31 23:59:59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之间，例如：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日下午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15:30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，则在数据库中存储为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:19731230153000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HH:MM:SS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-838:59:59~838:59:59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YEAR(2|4)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位格式存储年份值。如果是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1970~2069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1901~2155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，默认长度为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14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字段类型（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DA85-2D0E-429E-B432-B4A5A269E6A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637-EE2A-46FE-8ED5-3AB1B8D64034}"/>
              </a:ext>
            </a:extLst>
          </p:cNvPr>
          <p:cNvSpPr txBox="1"/>
          <p:nvPr/>
        </p:nvSpPr>
        <p:spPr>
          <a:xfrm>
            <a:off x="267501" y="1162544"/>
            <a:ext cx="804672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CHAR(M)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：固定长度字符串，长度为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1-255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。如果内容小于指定长度，右边填充空格，如果不指定长度，默认为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，当用查询检索时会自动去掉右边的空格；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VARCHAR(M)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可变长度字符串，长度为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1-255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，定义该类型时必须指定长度；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：最大长度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65535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。存储二进制大数据，如图片，不能指定长度，两者区别：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BLOB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大小写敏感；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TINYBLOB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TINYTEXT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：最大长度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。不能指定长度；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MEDIUMBLOB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MEDIUMTEXT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：最大长度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16777215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LONGBLOB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LONGTEXT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：最大长度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4294967295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：枚举，例如：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ENUM(‘A’,’B’,’C’)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值也可。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89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12260</TotalTime>
  <Words>8254</Words>
  <Application>Microsoft Office PowerPoint</Application>
  <PresentationFormat>全屏显示(4:3)</PresentationFormat>
  <Paragraphs>1136</Paragraphs>
  <Slides>58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Microsoft YaHei Light</vt:lpstr>
      <vt:lpstr>等线</vt:lpstr>
      <vt:lpstr>等线 Light</vt:lpstr>
      <vt:lpstr>华文细黑</vt:lpstr>
      <vt:lpstr>微软雅黑</vt:lpstr>
      <vt:lpstr>Aharoni</vt:lpstr>
      <vt:lpstr>Arial</vt:lpstr>
      <vt:lpstr>Calibri</vt:lpstr>
      <vt:lpstr>Office 主题​​</vt:lpstr>
      <vt:lpstr>PowerPoint 演示文稿</vt:lpstr>
      <vt:lpstr>什么是数据库？</vt:lpstr>
      <vt:lpstr>SQL语句分类</vt:lpstr>
      <vt:lpstr>DDL语句-建库</vt:lpstr>
      <vt:lpstr>建库练习</vt:lpstr>
      <vt:lpstr>DDL语句-建表</vt:lpstr>
      <vt:lpstr>字段类型（1）</vt:lpstr>
      <vt:lpstr>字段类型（2）</vt:lpstr>
      <vt:lpstr>字段类型（3）</vt:lpstr>
      <vt:lpstr>建表练习</vt:lpstr>
      <vt:lpstr>DML语句-插入数据</vt:lpstr>
      <vt:lpstr>插入数据练习</vt:lpstr>
      <vt:lpstr>约束条件</vt:lpstr>
      <vt:lpstr>主键约束</vt:lpstr>
      <vt:lpstr>非空约束</vt:lpstr>
      <vt:lpstr>唯一约束</vt:lpstr>
      <vt:lpstr>默认约束</vt:lpstr>
      <vt:lpstr>自增字段</vt:lpstr>
      <vt:lpstr>外键约束</vt:lpstr>
      <vt:lpstr>外键约束</vt:lpstr>
      <vt:lpstr>外键约束</vt:lpstr>
      <vt:lpstr>外键约束</vt:lpstr>
      <vt:lpstr>DDL语句-改表结构</vt:lpstr>
      <vt:lpstr>加载外部数据练习</vt:lpstr>
      <vt:lpstr>DML语句-更新数据</vt:lpstr>
      <vt:lpstr>DML语句-删除数据</vt:lpstr>
      <vt:lpstr>数据库引擎（了解）</vt:lpstr>
      <vt:lpstr>建表练习</vt:lpstr>
      <vt:lpstr>DQL语句</vt:lpstr>
      <vt:lpstr>基本查询语句</vt:lpstr>
      <vt:lpstr>基本查询语句</vt:lpstr>
      <vt:lpstr>基本查询语句</vt:lpstr>
      <vt:lpstr>基本查询语句</vt:lpstr>
      <vt:lpstr>基本查询语句</vt:lpstr>
      <vt:lpstr>基本查询语句</vt:lpstr>
      <vt:lpstr>基本查询语句</vt:lpstr>
      <vt:lpstr>基本查询语句</vt:lpstr>
      <vt:lpstr>基本查询语句</vt:lpstr>
      <vt:lpstr>基本查询语句</vt:lpstr>
      <vt:lpstr>基本查询语句</vt:lpstr>
      <vt:lpstr>多表查询语句</vt:lpstr>
      <vt:lpstr>多表查询语句</vt:lpstr>
      <vt:lpstr>子查询</vt:lpstr>
      <vt:lpstr>常用函数</vt:lpstr>
      <vt:lpstr>常用函数</vt:lpstr>
      <vt:lpstr>常用函数</vt:lpstr>
      <vt:lpstr>题目扩展（课下练习）</vt:lpstr>
      <vt:lpstr>题目</vt:lpstr>
      <vt:lpstr>知识扩展</vt:lpstr>
      <vt:lpstr>函数扩展</vt:lpstr>
      <vt:lpstr>函数扩展</vt:lpstr>
      <vt:lpstr>函数扩展</vt:lpstr>
      <vt:lpstr>查询结果导出</vt:lpstr>
      <vt:lpstr>知识点回顾</vt:lpstr>
      <vt:lpstr>知识点回顾</vt:lpstr>
      <vt:lpstr>知识点回顾</vt:lpstr>
      <vt:lpstr>知识点回顾</vt:lpstr>
      <vt:lpstr>知识点回顾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PZH</dc:creator>
  <cp:lastModifiedBy>User</cp:lastModifiedBy>
  <cp:revision>188</cp:revision>
  <dcterms:created xsi:type="dcterms:W3CDTF">2017-11-15T03:09:32Z</dcterms:created>
  <dcterms:modified xsi:type="dcterms:W3CDTF">2019-10-25T06:15:42Z</dcterms:modified>
</cp:coreProperties>
</file>