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notesMasterIdLst>
    <p:notesMasterId r:id="rId27"/>
  </p:notesMasterIdLst>
  <p:handoutMasterIdLst>
    <p:handoutMasterId r:id="rId28"/>
  </p:handoutMasterIdLst>
  <p:sldIdLst>
    <p:sldId id="257" r:id="rId2"/>
    <p:sldId id="259" r:id="rId3"/>
    <p:sldId id="260" r:id="rId4"/>
    <p:sldId id="261" r:id="rId5"/>
    <p:sldId id="262" r:id="rId6"/>
    <p:sldId id="264" r:id="rId7"/>
    <p:sldId id="263" r:id="rId8"/>
    <p:sldId id="265" r:id="rId9"/>
    <p:sldId id="266" r:id="rId10"/>
    <p:sldId id="267" r:id="rId11"/>
    <p:sldId id="268" r:id="rId12"/>
    <p:sldId id="269" r:id="rId13"/>
    <p:sldId id="270" r:id="rId14"/>
    <p:sldId id="271" r:id="rId15"/>
    <p:sldId id="273" r:id="rId16"/>
    <p:sldId id="287" r:id="rId17"/>
    <p:sldId id="272" r:id="rId18"/>
    <p:sldId id="288" r:id="rId19"/>
    <p:sldId id="275" r:id="rId20"/>
    <p:sldId id="258" r:id="rId21"/>
    <p:sldId id="281" r:id="rId22"/>
    <p:sldId id="282" r:id="rId23"/>
    <p:sldId id="283" r:id="rId24"/>
    <p:sldId id="284" r:id="rId25"/>
    <p:sldId id="280" r:id="rId26"/>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notesViewPr>
    <p:cSldViewPr snapToGrid="0">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aoyifan\Desktop\CDA&#35838;&#31243;\excel&#35838;&#20214;\2.5&#27963;&#21160;&#35780;&#20272;&#26696;&#20363;%20&#23398;&#21592;&#29992;.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图表应用!$C$3</c:f>
              <c:strCache>
                <c:ptCount val="1"/>
                <c:pt idx="0">
                  <c:v>实际销售额</c:v>
                </c:pt>
              </c:strCache>
            </c:strRef>
          </c:tx>
          <c:spPr>
            <a:solidFill>
              <a:schemeClr val="accent2"/>
            </a:solidFill>
            <a:ln>
              <a:noFill/>
            </a:ln>
            <a:effectLst/>
          </c:spPr>
          <c:invertIfNegative val="0"/>
          <c:dLbls>
            <c:numFmt formatCode="#,##0.00_);[Red]\(#,##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图表应用!$A$4:$A$6</c:f>
              <c:numCache>
                <c:formatCode>m/d/yyyy</c:formatCode>
                <c:ptCount val="3"/>
                <c:pt idx="0">
                  <c:v>43633</c:v>
                </c:pt>
                <c:pt idx="1">
                  <c:v>43634</c:v>
                </c:pt>
                <c:pt idx="2">
                  <c:v>43635</c:v>
                </c:pt>
              </c:numCache>
            </c:numRef>
          </c:cat>
          <c:val>
            <c:numRef>
              <c:f>图表应用!$C$4:$C$6</c:f>
              <c:numCache>
                <c:formatCode>General</c:formatCode>
                <c:ptCount val="3"/>
                <c:pt idx="0">
                  <c:v>2038322.8331039599</c:v>
                </c:pt>
                <c:pt idx="1">
                  <c:v>9593621.8610058893</c:v>
                </c:pt>
                <c:pt idx="2">
                  <c:v>1975977.5894143404</c:v>
                </c:pt>
              </c:numCache>
            </c:numRef>
          </c:val>
          <c:extLst>
            <c:ext xmlns:c16="http://schemas.microsoft.com/office/drawing/2014/chart" uri="{C3380CC4-5D6E-409C-BE32-E72D297353CC}">
              <c16:uniqueId val="{00000000-1DC9-4C1D-87C9-81E11CD81E5B}"/>
            </c:ext>
          </c:extLst>
        </c:ser>
        <c:dLbls>
          <c:showLegendKey val="0"/>
          <c:showVal val="0"/>
          <c:showCatName val="0"/>
          <c:showSerName val="0"/>
          <c:showPercent val="0"/>
          <c:showBubbleSize val="0"/>
        </c:dLbls>
        <c:gapWidth val="150"/>
        <c:axId val="775101776"/>
        <c:axId val="1036994016"/>
      </c:barChart>
      <c:barChart>
        <c:barDir val="col"/>
        <c:grouping val="clustered"/>
        <c:varyColors val="0"/>
        <c:ser>
          <c:idx val="0"/>
          <c:order val="1"/>
          <c:tx>
            <c:strRef>
              <c:f>图表应用!$B$3</c:f>
              <c:strCache>
                <c:ptCount val="1"/>
                <c:pt idx="0">
                  <c:v>目标销售额</c:v>
                </c:pt>
              </c:strCache>
            </c:strRef>
          </c:tx>
          <c:spPr>
            <a:noFill/>
            <a:ln w="31750">
              <a:solidFill>
                <a:srgbClr val="C00000"/>
              </a:solidFill>
            </a:ln>
            <a:effectLst/>
          </c:spPr>
          <c:invertIfNegative val="0"/>
          <c:cat>
            <c:numRef>
              <c:f>图表应用!$A$4:$A$6</c:f>
              <c:numCache>
                <c:formatCode>m/d/yyyy</c:formatCode>
                <c:ptCount val="3"/>
                <c:pt idx="0">
                  <c:v>43633</c:v>
                </c:pt>
                <c:pt idx="1">
                  <c:v>43634</c:v>
                </c:pt>
                <c:pt idx="2">
                  <c:v>43635</c:v>
                </c:pt>
              </c:numCache>
            </c:numRef>
          </c:cat>
          <c:val>
            <c:numRef>
              <c:f>图表应用!$B$4:$B$6</c:f>
              <c:numCache>
                <c:formatCode>General</c:formatCode>
                <c:ptCount val="3"/>
                <c:pt idx="0">
                  <c:v>500000</c:v>
                </c:pt>
                <c:pt idx="1">
                  <c:v>15000000</c:v>
                </c:pt>
                <c:pt idx="2">
                  <c:v>500000</c:v>
                </c:pt>
              </c:numCache>
            </c:numRef>
          </c:val>
          <c:extLst>
            <c:ext xmlns:c16="http://schemas.microsoft.com/office/drawing/2014/chart" uri="{C3380CC4-5D6E-409C-BE32-E72D297353CC}">
              <c16:uniqueId val="{00000001-1DC9-4C1D-87C9-81E11CD81E5B}"/>
            </c:ext>
          </c:extLst>
        </c:ser>
        <c:dLbls>
          <c:showLegendKey val="0"/>
          <c:showVal val="0"/>
          <c:showCatName val="0"/>
          <c:showSerName val="0"/>
          <c:showPercent val="0"/>
          <c:showBubbleSize val="0"/>
        </c:dLbls>
        <c:gapWidth val="100"/>
        <c:axId val="1113462160"/>
        <c:axId val="430339584"/>
      </c:barChart>
      <c:dateAx>
        <c:axId val="775101776"/>
        <c:scaling>
          <c:orientation val="minMax"/>
        </c:scaling>
        <c:delete val="1"/>
        <c:axPos val="b"/>
        <c:numFmt formatCode="m/d/yyyy" sourceLinked="1"/>
        <c:majorTickMark val="out"/>
        <c:minorTickMark val="none"/>
        <c:tickLblPos val="nextTo"/>
        <c:crossAx val="1036994016"/>
        <c:crosses val="autoZero"/>
        <c:auto val="1"/>
        <c:lblOffset val="100"/>
        <c:baseTimeUnit val="days"/>
      </c:dateAx>
      <c:valAx>
        <c:axId val="10369940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75101776"/>
        <c:crosses val="autoZero"/>
        <c:crossBetween val="between"/>
        <c:dispUnits>
          <c:builtInUnit val="tenThousand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dispUnitsLbl>
        </c:dispUnits>
      </c:valAx>
      <c:valAx>
        <c:axId val="430339584"/>
        <c:scaling>
          <c:orientation val="minMax"/>
        </c:scaling>
        <c:delete val="1"/>
        <c:axPos val="r"/>
        <c:numFmt formatCode="General" sourceLinked="1"/>
        <c:majorTickMark val="out"/>
        <c:minorTickMark val="none"/>
        <c:tickLblPos val="nextTo"/>
        <c:crossAx val="1113462160"/>
        <c:crosses val="max"/>
        <c:crossBetween val="between"/>
      </c:valAx>
      <c:dateAx>
        <c:axId val="1113462160"/>
        <c:scaling>
          <c:orientation val="minMax"/>
        </c:scaling>
        <c:delete val="1"/>
        <c:axPos val="b"/>
        <c:numFmt formatCode="m/d/yyyy" sourceLinked="1"/>
        <c:majorTickMark val="out"/>
        <c:minorTickMark val="none"/>
        <c:tickLblPos val="nextTo"/>
        <c:crossAx val="430339584"/>
        <c:crosses val="autoZero"/>
        <c:auto val="1"/>
        <c:lblOffset val="100"/>
        <c:baseTimeUnit val="days"/>
        <c:majorUnit val="1"/>
        <c:minorUnit val="1"/>
      </c:date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3A8DBB9-FF4D-4FDA-AD34-27FA86519578}" type="datetime1">
              <a:rPr lang="zh-CN" altLang="en-US" smtClean="0"/>
              <a:t>2020/4/24</a:t>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E1CCE20-FD2F-40C5-ABE3-3369F20AA0E6}" type="datetime1">
              <a:rPr lang="zh-CN" altLang="en-US" smtClean="0"/>
              <a:t>2020/4/24</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t>单击此处编辑母版文本样式</a:t>
            </a:r>
            <a:endParaRPr lang="en-US"/>
          </a:p>
          <a:p>
            <a:pPr lvl="1" rtl="0"/>
            <a:r>
              <a:rPr lang="zh-cn"/>
              <a:t>第二级</a:t>
            </a:r>
          </a:p>
          <a:p>
            <a:pPr lvl="2" rtl="0"/>
            <a:r>
              <a:rPr lang="zh-cn"/>
              <a:t>第三级</a:t>
            </a:r>
          </a:p>
          <a:p>
            <a:pPr lvl="3" rtl="0"/>
            <a:r>
              <a:rPr lang="zh-cn"/>
              <a:t>第四级</a:t>
            </a:r>
          </a:p>
          <a:p>
            <a:pPr lvl="4" rtl="0"/>
            <a:r>
              <a:rPr lang="zh-cn"/>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zh-CN" altLang="en-US"/>
              <a:t>单击此处编辑母版标题样式</a:t>
            </a:r>
            <a:endParaRPr lang="en-US" dirty="0"/>
          </a:p>
        </p:txBody>
      </p:sp>
      <p:sp>
        <p:nvSpPr>
          <p:cNvPr id="3" name="副标题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zh-CN" altLang="en-US"/>
              <a:t>单击此处编辑母版副标题样式</a:t>
            </a:r>
            <a:endParaRPr lang="en-US" dirty="0"/>
          </a:p>
        </p:txBody>
      </p:sp>
      <p:cxnSp>
        <p:nvCxnSpPr>
          <p:cNvPr id="9" name="直接连接符​​(S)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日期占位符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E203234F-2943-4AD6-8E73-34C216403FC9}" type="datetime1">
              <a:rPr lang="zh-CN" altLang="en-US" smtClean="0"/>
              <a:t>2020/4/24</a:t>
            </a:fld>
            <a:endParaRPr lang="en-US"/>
          </a:p>
        </p:txBody>
      </p:sp>
      <p:sp>
        <p:nvSpPr>
          <p:cNvPr id="5" name="页脚占位符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a:p>
        </p:txBody>
      </p:sp>
      <p:sp>
        <p:nvSpPr>
          <p:cNvPr id="6" name="灯片编号占位符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a:t>
            </a:fld>
            <a:endParaRPr lang="en-US"/>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p:txBody>
          <a:bodyPr vert="eaVert" lIns="45720" tIns="0" rIns="45720" bIns="0"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7" name="日期占位符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6818B044-5115-4C63-8F06-0D627F0729F0}" type="datetime1">
              <a:rPr lang="zh-CN" altLang="en-US" smtClean="0"/>
              <a:t>2020/4/24</a:t>
            </a:fld>
            <a:endParaRPr lang="en-US"/>
          </a:p>
        </p:txBody>
      </p:sp>
      <p:sp>
        <p:nvSpPr>
          <p:cNvPr id="8" name="页脚占位符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a:p>
        </p:txBody>
      </p:sp>
      <p:sp>
        <p:nvSpPr>
          <p:cNvPr id="9" name="灯片编号占位符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a:t>
            </a:fld>
            <a:endParaRPr lang="en-US"/>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标题与文本">
    <p:spTree>
      <p:nvGrpSpPr>
        <p:cNvPr id="1" name=""/>
        <p:cNvGrpSpPr/>
        <p:nvPr/>
      </p:nvGrpSpPr>
      <p:grpSpPr>
        <a:xfrm>
          <a:off x="0" y="0"/>
          <a:ext cx="0" cy="0"/>
          <a:chOff x="0" y="0"/>
          <a:chExt cx="0" cy="0"/>
        </a:xfrm>
      </p:grpSpPr>
      <p:sp>
        <p:nvSpPr>
          <p:cNvPr id="9" name="长方形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垂直标题 1"/>
          <p:cNvSpPr>
            <a:spLocks noGrp="1"/>
          </p:cNvSpPr>
          <p:nvPr>
            <p:ph type="title" orient="vert"/>
          </p:nvPr>
        </p:nvSpPr>
        <p:spPr>
          <a:xfrm>
            <a:off x="8724900" y="412302"/>
            <a:ext cx="2628900" cy="5759898"/>
          </a:xfrm>
        </p:spPr>
        <p:txBody>
          <a:bodyPr vert="eaVert"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a:xfrm>
            <a:off x="838200" y="412302"/>
            <a:ext cx="7734300" cy="5759898"/>
          </a:xfrm>
        </p:spPr>
        <p:txBody>
          <a:bodyPr vert="eaVert" lIns="45720" tIns="0" rIns="45720" bIns="0"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7" name="日期占位符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C0E476C3-78BD-40CB-9C6F-0D41DD7E1D50}" type="datetime1">
              <a:rPr lang="zh-CN" altLang="en-US" smtClean="0"/>
              <a:t>2020/4/24</a:t>
            </a:fld>
            <a:endParaRPr lang="en-US"/>
          </a:p>
        </p:txBody>
      </p:sp>
      <p:sp>
        <p:nvSpPr>
          <p:cNvPr id="8" name="页脚占位符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a:p>
        </p:txBody>
      </p:sp>
      <p:sp>
        <p:nvSpPr>
          <p:cNvPr id="10" name="灯片编号占位符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a:t>
            </a:fld>
            <a:endParaRPr lang="en-US"/>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内容占位符 2"/>
          <p:cNvSpPr>
            <a:spLocks noGrp="1"/>
          </p:cNvSpPr>
          <p:nvPr>
            <p:ph idx="1"/>
          </p:nvPr>
        </p:nvSpPr>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7" name="日期占位符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A24A4C0A-F292-41BE-9CD1-530467B1B9F8}" type="datetime1">
              <a:rPr lang="zh-CN" altLang="en-US" smtClean="0"/>
              <a:t>2020/4/24</a:t>
            </a:fld>
            <a:endParaRPr lang="en-US"/>
          </a:p>
        </p:txBody>
      </p:sp>
      <p:sp>
        <p:nvSpPr>
          <p:cNvPr id="8" name="页脚占位符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a:p>
        </p:txBody>
      </p:sp>
      <p:sp>
        <p:nvSpPr>
          <p:cNvPr id="9" name="灯片编号占位符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a:t>
            </a:fld>
            <a:endParaRPr lang="en-US"/>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zh-CN" altLang="en-US"/>
              <a:t>单击此处编辑母版标题样式</a:t>
            </a:r>
            <a:endParaRPr lang="en-US" dirty="0"/>
          </a:p>
        </p:txBody>
      </p:sp>
      <p:sp>
        <p:nvSpPr>
          <p:cNvPr id="3" name="文本占位符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a:t>单击此处编辑母版文本样式</a:t>
            </a:r>
          </a:p>
        </p:txBody>
      </p:sp>
      <p:cxnSp>
        <p:nvCxnSpPr>
          <p:cNvPr id="9" name="直接连接符​​(S)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日期占位符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C31630FC-7090-4D1C-93D5-113C82941F4E}" type="datetime1">
              <a:rPr lang="zh-CN" altLang="en-US" smtClean="0"/>
              <a:t>2020/4/24</a:t>
            </a:fld>
            <a:endParaRPr lang="en-US"/>
          </a:p>
        </p:txBody>
      </p:sp>
      <p:sp>
        <p:nvSpPr>
          <p:cNvPr id="8" name="页脚占位符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a:p>
        </p:txBody>
      </p:sp>
      <p:sp>
        <p:nvSpPr>
          <p:cNvPr id="11" name="灯片编号占位符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a:t>
            </a:fld>
            <a:endParaRPr lang="en-US"/>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标题 7"/>
          <p:cNvSpPr>
            <a:spLocks noGrp="1"/>
          </p:cNvSpPr>
          <p:nvPr>
            <p:ph type="title"/>
          </p:nvPr>
        </p:nvSpPr>
        <p:spPr>
          <a:xfrm>
            <a:off x="1097280" y="286603"/>
            <a:ext cx="10058400" cy="1450757"/>
          </a:xfrm>
        </p:spPr>
        <p:txBody>
          <a:bodyPr rtlCol="0"/>
          <a:lstStyle/>
          <a:p>
            <a:pPr rtl="0"/>
            <a:r>
              <a:rPr lang="zh-CN" altLang="en-US"/>
              <a:t>单击此处编辑母版标题样式</a:t>
            </a:r>
            <a:endParaRPr lang="en-US" dirty="0"/>
          </a:p>
        </p:txBody>
      </p:sp>
      <p:sp>
        <p:nvSpPr>
          <p:cNvPr id="3" name="内容占位符 2"/>
          <p:cNvSpPr>
            <a:spLocks noGrp="1"/>
          </p:cNvSpPr>
          <p:nvPr>
            <p:ph sz="half" idx="1"/>
          </p:nvPr>
        </p:nvSpPr>
        <p:spPr>
          <a:xfrm>
            <a:off x="1097280" y="2120900"/>
            <a:ext cx="4639736" cy="3748193"/>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内容占位符 3"/>
          <p:cNvSpPr>
            <a:spLocks noGrp="1"/>
          </p:cNvSpPr>
          <p:nvPr>
            <p:ph sz="half" idx="2"/>
          </p:nvPr>
        </p:nvSpPr>
        <p:spPr>
          <a:xfrm>
            <a:off x="6515944" y="2120900"/>
            <a:ext cx="4639736" cy="3748194"/>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2" name="日期占位符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81EDFCFC-F8E9-4049-95DD-C79391CC7BFF}" type="datetime1">
              <a:rPr lang="zh-CN" altLang="en-US" smtClean="0"/>
              <a:t>2020/4/24</a:t>
            </a:fld>
            <a:endParaRPr lang="en-US"/>
          </a:p>
        </p:txBody>
      </p:sp>
      <p:sp>
        <p:nvSpPr>
          <p:cNvPr id="9" name="页脚占位符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a:p>
        </p:txBody>
      </p:sp>
      <p:sp>
        <p:nvSpPr>
          <p:cNvPr id="10" name="幻灯片编号占位符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a:t>
            </a:fld>
            <a:endParaRPr lang="en-US"/>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标题 9"/>
          <p:cNvSpPr>
            <a:spLocks noGrp="1"/>
          </p:cNvSpPr>
          <p:nvPr>
            <p:ph type="title"/>
          </p:nvPr>
        </p:nvSpPr>
        <p:spPr>
          <a:xfrm>
            <a:off x="1097280" y="286603"/>
            <a:ext cx="10058400" cy="1450757"/>
          </a:xfrm>
        </p:spPr>
        <p:txBody>
          <a:bodyPr rtlCol="0"/>
          <a:lstStyle/>
          <a:p>
            <a:pPr rtl="0"/>
            <a:r>
              <a:rPr lang="zh-CN" altLang="en-US"/>
              <a:t>单击此处编辑母版标题样式</a:t>
            </a:r>
            <a:endParaRPr lang="en-US" dirty="0"/>
          </a:p>
        </p:txBody>
      </p:sp>
      <p:sp>
        <p:nvSpPr>
          <p:cNvPr id="3" name="文本占位符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4" name="内容占位符 3"/>
          <p:cNvSpPr>
            <a:spLocks noGrp="1"/>
          </p:cNvSpPr>
          <p:nvPr>
            <p:ph sz="half" idx="2"/>
          </p:nvPr>
        </p:nvSpPr>
        <p:spPr>
          <a:xfrm>
            <a:off x="1097280" y="2958274"/>
            <a:ext cx="4639736" cy="2910821"/>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5" name="文本占位符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6" name="内容占位符 5"/>
          <p:cNvSpPr>
            <a:spLocks noGrp="1"/>
          </p:cNvSpPr>
          <p:nvPr>
            <p:ph sz="quarter" idx="4"/>
          </p:nvPr>
        </p:nvSpPr>
        <p:spPr>
          <a:xfrm>
            <a:off x="6515944" y="2958273"/>
            <a:ext cx="4639736" cy="2910821"/>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2" name="日期占位符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EFBE5E81-E012-42C1-892B-1E2892457684}" type="datetime1">
              <a:rPr lang="zh-CN" altLang="en-US" smtClean="0"/>
              <a:t>2020/4/24</a:t>
            </a:fld>
            <a:endParaRPr lang="en-US"/>
          </a:p>
        </p:txBody>
      </p:sp>
      <p:sp>
        <p:nvSpPr>
          <p:cNvPr id="11" name="页脚占位符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a:p>
        </p:txBody>
      </p:sp>
      <p:sp>
        <p:nvSpPr>
          <p:cNvPr id="12" name="灯片编号占位符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a:t>
            </a:fld>
            <a:endParaRPr lang="en-US"/>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6" name="日期占位符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DA05DBCF-E3D4-4FC7-9203-C0C05B2BAA55}" type="datetime1">
              <a:rPr lang="zh-CN" altLang="en-US" smtClean="0"/>
              <a:t>2020/4/24</a:t>
            </a:fld>
            <a:endParaRPr lang="en-US"/>
          </a:p>
        </p:txBody>
      </p:sp>
      <p:sp>
        <p:nvSpPr>
          <p:cNvPr id="7" name="页脚占位符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a:p>
        </p:txBody>
      </p:sp>
      <p:sp>
        <p:nvSpPr>
          <p:cNvPr id="8" name="灯片编号占位符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a:t>
            </a:fld>
            <a:endParaRPr lang="en-US"/>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日期占位符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4910A522-F0F5-43AE-870D-B1652467F5E7}" type="datetime1">
              <a:rPr lang="zh-CN" altLang="en-US" smtClean="0"/>
              <a:t>2020/4/24</a:t>
            </a:fld>
            <a:endParaRPr lang="en-US"/>
          </a:p>
        </p:txBody>
      </p:sp>
      <p:sp>
        <p:nvSpPr>
          <p:cNvPr id="3" name="页脚占位符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a:p>
        </p:txBody>
      </p:sp>
      <p:sp>
        <p:nvSpPr>
          <p:cNvPr id="4" name="灯片编号占位符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a:t>
            </a:fld>
            <a:endParaRPr lang="en-US"/>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带标题的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zh-CN" altLang="en-US"/>
              <a:t>单击此处编辑母版标题样式</a:t>
            </a:r>
            <a:endParaRPr lang="en-US" dirty="0"/>
          </a:p>
        </p:txBody>
      </p:sp>
      <p:sp>
        <p:nvSpPr>
          <p:cNvPr id="3" name="内容占位符 2"/>
          <p:cNvSpPr>
            <a:spLocks noGrp="1"/>
          </p:cNvSpPr>
          <p:nvPr>
            <p:ph idx="1"/>
          </p:nvPr>
        </p:nvSpPr>
        <p:spPr>
          <a:xfrm>
            <a:off x="5458984" y="812799"/>
            <a:ext cx="5928344" cy="5294757"/>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文本占位符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5" name="日期占位符 4"/>
          <p:cNvSpPr>
            <a:spLocks noGrp="1"/>
          </p:cNvSpPr>
          <p:nvPr>
            <p:ph type="dt" sz="half" idx="10"/>
          </p:nvPr>
        </p:nvSpPr>
        <p:spPr>
          <a:xfrm>
            <a:off x="643464" y="6446520"/>
            <a:ext cx="3517568" cy="365125"/>
          </a:xfrm>
        </p:spPr>
        <p:txBody>
          <a:bodyPr rtlCol="0"/>
          <a:lstStyle>
            <a:lvl1pPr algn="l">
              <a:defRPr/>
            </a:lvl1pPr>
          </a:lstStyle>
          <a:p>
            <a:pPr rtl="0"/>
            <a:fld id="{4571CF06-CFCF-4651-AD58-EA72AF9A9AA5}" type="datetime1">
              <a:rPr lang="zh-CN" altLang="en-US" smtClean="0"/>
              <a:t>2020/4/24</a:t>
            </a:fld>
            <a:endParaRPr lang="en-US"/>
          </a:p>
        </p:txBody>
      </p:sp>
      <p:sp>
        <p:nvSpPr>
          <p:cNvPr id="6" name="页脚占位符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a:p>
        </p:txBody>
      </p:sp>
      <p:sp>
        <p:nvSpPr>
          <p:cNvPr id="7" name="幻灯片编号占位符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a:t>‹#›</a:t>
            </a:fld>
            <a:endParaRPr lang="en-US"/>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标题的图片">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图片占位符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a:t>单击图标添加图片</a:t>
            </a:r>
            <a:endParaRPr lang="en-US"/>
          </a:p>
        </p:txBody>
      </p:sp>
      <p:sp>
        <p:nvSpPr>
          <p:cNvPr id="2" name="标题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zh-CN" altLang="en-US"/>
              <a:t>单击此处编辑母版标题样式</a:t>
            </a:r>
            <a:endParaRPr lang="en-US" dirty="0"/>
          </a:p>
        </p:txBody>
      </p:sp>
      <p:sp>
        <p:nvSpPr>
          <p:cNvPr id="4" name="文本占位符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lvl1pPr>
              <a:defRPr/>
            </a:lvl1pPr>
          </a:lstStyle>
          <a:p>
            <a:pPr rtl="0"/>
            <a:fld id="{A78803E1-1726-4879-80E3-452B390141DD}" type="datetime1">
              <a:rPr lang="zh-CN" altLang="en-US" smtClean="0"/>
              <a:t>2020/4/24</a:t>
            </a:fld>
            <a:endParaRPr lang="en-US"/>
          </a:p>
        </p:txBody>
      </p:sp>
      <p:sp>
        <p:nvSpPr>
          <p:cNvPr id="6" name="页脚占位符 5"/>
          <p:cNvSpPr>
            <a:spLocks noGrp="1"/>
          </p:cNvSpPr>
          <p:nvPr>
            <p:ph type="ftr" sz="quarter" idx="11"/>
          </p:nvPr>
        </p:nvSpPr>
        <p:spPr>
          <a:xfrm>
            <a:off x="1097279" y="6446838"/>
            <a:ext cx="6818262" cy="365125"/>
          </a:xfrm>
        </p:spPr>
        <p:txBody>
          <a:bodyPr rtlCol="0"/>
          <a:lstStyle/>
          <a:p>
            <a:pPr algn="l" rtl="0"/>
            <a:endParaRPr lang="en-US"/>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长方形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占位符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zh-cn" dirty="0"/>
              <a:t>单击此处编辑母版标题样式</a:t>
            </a:r>
            <a:endParaRPr lang="en-US" dirty="0"/>
          </a:p>
        </p:txBody>
      </p:sp>
      <p:sp>
        <p:nvSpPr>
          <p:cNvPr id="3" name="文本占位符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endParaRPr lang="en-US" dirty="0"/>
          </a:p>
        </p:txBody>
      </p:sp>
      <p:sp>
        <p:nvSpPr>
          <p:cNvPr id="4" name="日期占位符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latin typeface="Microsoft YaHei UI" panose="020B0503020204020204" pitchFamily="34" charset="-122"/>
                <a:ea typeface="Microsoft YaHei UI" panose="020B0503020204020204" pitchFamily="34" charset="-122"/>
              </a:defRPr>
            </a:lvl1pPr>
          </a:lstStyle>
          <a:p>
            <a:fld id="{4ECCA8BC-1B61-46E2-9581-00FC2FDA063C}" type="datetime1">
              <a:rPr lang="zh-CN" altLang="en-US" smtClean="0"/>
              <a:t>2020/4/24</a:t>
            </a:fld>
            <a:endParaRPr lang="en-US"/>
          </a:p>
        </p:txBody>
      </p:sp>
      <p:sp>
        <p:nvSpPr>
          <p:cNvPr id="5" name="页脚占位符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latin typeface="Microsoft YaHei UI" panose="020B0503020204020204" pitchFamily="34" charset="-122"/>
                <a:ea typeface="Microsoft YaHei UI" panose="020B0503020204020204" pitchFamily="34" charset="-122"/>
              </a:defRPr>
            </a:lvl1pPr>
          </a:lstStyle>
          <a:p>
            <a:endParaRPr lang="en-US"/>
          </a:p>
        </p:txBody>
      </p:sp>
      <p:sp>
        <p:nvSpPr>
          <p:cNvPr id="6" name="幻灯片编号占位符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latin typeface="Microsoft YaHei UI" panose="020B0503020204020204" pitchFamily="34" charset="-122"/>
                <a:ea typeface="Microsoft YaHei UI" panose="020B0503020204020204" pitchFamily="34" charset="-122"/>
              </a:defRPr>
            </a:lvl1pPr>
          </a:lstStyle>
          <a:p>
            <a:fld id="{3A98EE3D-8CD1-4C3F-BD1C-C98C9596463C}" type="slidenum">
              <a:rPr lang="en-US" smtClean="0"/>
              <a:pPr/>
              <a:t>‹#›</a:t>
            </a:fld>
            <a:endParaRPr lang="en-US"/>
          </a:p>
        </p:txBody>
      </p:sp>
      <p:cxnSp>
        <p:nvCxnSpPr>
          <p:cNvPr id="10" name="直接连接符​​(S)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chart" Target="../charts/char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长方形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标题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rtlCol="0">
            <a:normAutofit/>
          </a:bodyPr>
          <a:lstStyle/>
          <a:p>
            <a:r>
              <a:rPr lang="zh-CN" altLang="en-US"/>
              <a:t>业务分析课程知识整理分享</a:t>
            </a:r>
            <a:endParaRPr lang="zh-cn" sz="8000"/>
          </a:p>
        </p:txBody>
      </p:sp>
      <p:sp>
        <p:nvSpPr>
          <p:cNvPr id="3" name="副标题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rtlCol="0">
            <a:normAutofit/>
          </a:bodyPr>
          <a:lstStyle/>
          <a:p>
            <a:pPr rtl="0"/>
            <a:r>
              <a:rPr lang="zh-CN" altLang="en-US" sz="2400">
                <a:solidFill>
                  <a:schemeClr val="tx1">
                    <a:lumMod val="85000"/>
                    <a:lumOff val="15000"/>
                  </a:schemeClr>
                </a:solidFill>
              </a:rPr>
              <a:t>六组成员：李媛媛、毛一凡、鲜尤美、张果、高小菊、庄晶晶、计程、宋春玲</a:t>
            </a:r>
            <a:endParaRPr lang="zh-cn" sz="2400">
              <a:solidFill>
                <a:schemeClr val="tx1">
                  <a:lumMod val="85000"/>
                  <a:lumOff val="15000"/>
                </a:schemeClr>
              </a:solidFill>
            </a:endParaRPr>
          </a:p>
        </p:txBody>
      </p:sp>
      <p:pic>
        <p:nvPicPr>
          <p:cNvPr id="5" name="图片 4" descr="一张显示了建筑物、坐姿、长凳和侧边的图片&#10;&#10;说明自动生成">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直接连接符​​(S)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A73765-1C57-4E18-976A-6BA652110FE0}"/>
              </a:ext>
            </a:extLst>
          </p:cNvPr>
          <p:cNvSpPr>
            <a:spLocks noGrp="1"/>
          </p:cNvSpPr>
          <p:nvPr>
            <p:ph type="title"/>
          </p:nvPr>
        </p:nvSpPr>
        <p:spPr/>
        <p:txBody>
          <a:bodyPr/>
          <a:lstStyle/>
          <a:p>
            <a:r>
              <a:rPr lang="en-US" altLang="zh-CN" b="1"/>
              <a:t>Power BI</a:t>
            </a:r>
            <a:r>
              <a:rPr lang="zh-CN" altLang="zh-CN" b="1"/>
              <a:t>知识点汇总</a:t>
            </a:r>
            <a:endParaRPr lang="zh-CN" altLang="en-US"/>
          </a:p>
        </p:txBody>
      </p:sp>
      <p:sp>
        <p:nvSpPr>
          <p:cNvPr id="3" name="内容占位符 2">
            <a:extLst>
              <a:ext uri="{FF2B5EF4-FFF2-40B4-BE49-F238E27FC236}">
                <a16:creationId xmlns:a16="http://schemas.microsoft.com/office/drawing/2014/main" id="{02AFD8AC-D8B8-426D-BD03-11C840D2D96B}"/>
              </a:ext>
            </a:extLst>
          </p:cNvPr>
          <p:cNvSpPr>
            <a:spLocks noGrp="1"/>
          </p:cNvSpPr>
          <p:nvPr>
            <p:ph idx="1"/>
          </p:nvPr>
        </p:nvSpPr>
        <p:spPr>
          <a:xfrm>
            <a:off x="1155469" y="1930417"/>
            <a:ext cx="10080000" cy="4079684"/>
          </a:xfrm>
        </p:spPr>
        <p:txBody>
          <a:bodyPr>
            <a:normAutofit fontScale="92500" lnSpcReduction="10000"/>
          </a:bodyPr>
          <a:lstStyle/>
          <a:p>
            <a:pPr marL="108000">
              <a:spcBef>
                <a:spcPts val="600"/>
              </a:spcBef>
              <a:spcAft>
                <a:spcPts val="600"/>
              </a:spcAft>
            </a:pPr>
            <a:r>
              <a:rPr lang="en-US" altLang="zh-CN" sz="2300" b="1"/>
              <a:t>1.</a:t>
            </a:r>
            <a:r>
              <a:rPr lang="zh-CN" altLang="en-US" sz="2300" b="1"/>
              <a:t> </a:t>
            </a:r>
            <a:r>
              <a:rPr lang="en-US" altLang="zh-CN" sz="2300" b="1"/>
              <a:t>Power BI</a:t>
            </a:r>
            <a:r>
              <a:rPr lang="zh-CN" altLang="zh-CN" sz="2300" b="1"/>
              <a:t>是什么？</a:t>
            </a:r>
            <a:endParaRPr lang="zh-CN" altLang="zh-CN" sz="2300"/>
          </a:p>
          <a:p>
            <a:pPr marL="108000" lvl="1" indent="0">
              <a:lnSpc>
                <a:spcPct val="110000"/>
              </a:lnSpc>
              <a:spcBef>
                <a:spcPts val="600"/>
              </a:spcBef>
              <a:spcAft>
                <a:spcPts val="600"/>
              </a:spcAft>
              <a:buNone/>
            </a:pPr>
            <a:r>
              <a:rPr lang="en-US" altLang="zh-CN" sz="1900" b="1"/>
              <a:t>	</a:t>
            </a:r>
            <a:r>
              <a:rPr lang="en-US" altLang="zh-CN"/>
              <a:t>Power BI </a:t>
            </a:r>
            <a:r>
              <a:rPr lang="zh-CN" altLang="zh-CN"/>
              <a:t>是一套商业分析工具，可连接数百个数据源、简化数据准备并提供即席分析。生成美观的报</a:t>
            </a:r>
            <a:r>
              <a:rPr lang="en-US" altLang="zh-CN"/>
              <a:t>	</a:t>
            </a:r>
            <a:r>
              <a:rPr lang="zh-CN" altLang="zh-CN"/>
              <a:t>表并进行发布，供组织在</a:t>
            </a:r>
            <a:r>
              <a:rPr lang="en-US" altLang="zh-CN"/>
              <a:t> Web </a:t>
            </a:r>
            <a:r>
              <a:rPr lang="zh-CN" altLang="zh-CN"/>
              <a:t>和移动设备上使用。每个人都可创建个性化仪表板，获取针对其业务的</a:t>
            </a:r>
            <a:r>
              <a:rPr lang="en-US" altLang="zh-CN"/>
              <a:t>	</a:t>
            </a:r>
            <a:r>
              <a:rPr lang="zh-CN" altLang="zh-CN"/>
              <a:t>全方位独特见解。在企业内实现扩展，内置管理和安全性。</a:t>
            </a:r>
            <a:endParaRPr lang="en-US" altLang="zh-CN"/>
          </a:p>
          <a:p>
            <a:pPr marL="108000" lvl="1" indent="0">
              <a:lnSpc>
                <a:spcPct val="110000"/>
              </a:lnSpc>
              <a:spcBef>
                <a:spcPts val="600"/>
              </a:spcBef>
              <a:spcAft>
                <a:spcPts val="600"/>
              </a:spcAft>
              <a:buNone/>
            </a:pPr>
            <a:r>
              <a:rPr lang="en-US" altLang="zh-CN" sz="2300" b="1"/>
              <a:t>2. Power BI</a:t>
            </a:r>
            <a:r>
              <a:rPr lang="zh-CN" altLang="zh-CN" sz="2300" b="1"/>
              <a:t>的主要特征</a:t>
            </a:r>
            <a:r>
              <a:rPr lang="en-US" altLang="zh-CN" sz="2500" b="1"/>
              <a:t>	</a:t>
            </a:r>
          </a:p>
          <a:p>
            <a:pPr marL="108000" lvl="4" indent="0">
              <a:lnSpc>
                <a:spcPct val="110000"/>
              </a:lnSpc>
              <a:spcBef>
                <a:spcPts val="600"/>
              </a:spcBef>
              <a:spcAft>
                <a:spcPts val="600"/>
              </a:spcAft>
              <a:buNone/>
            </a:pPr>
            <a:r>
              <a:rPr lang="en-US" altLang="zh-CN" sz="1600"/>
              <a:t>	</a:t>
            </a:r>
            <a:r>
              <a:rPr lang="zh-CN" altLang="zh-CN" sz="1700"/>
              <a:t>查看所有信息</a:t>
            </a:r>
          </a:p>
          <a:p>
            <a:pPr marL="108000" lvl="4" indent="0">
              <a:lnSpc>
                <a:spcPct val="110000"/>
              </a:lnSpc>
              <a:spcBef>
                <a:spcPts val="600"/>
              </a:spcBef>
              <a:spcAft>
                <a:spcPts val="600"/>
              </a:spcAft>
              <a:buNone/>
            </a:pPr>
            <a:r>
              <a:rPr lang="en-US" altLang="zh-CN" sz="1700"/>
              <a:t>	</a:t>
            </a:r>
            <a:r>
              <a:rPr lang="zh-CN" altLang="zh-CN" sz="1700"/>
              <a:t>交互式数据更生动</a:t>
            </a:r>
          </a:p>
          <a:p>
            <a:pPr marL="108000" lvl="4" indent="0">
              <a:lnSpc>
                <a:spcPct val="110000"/>
              </a:lnSpc>
              <a:spcBef>
                <a:spcPts val="600"/>
              </a:spcBef>
              <a:spcAft>
                <a:spcPts val="600"/>
              </a:spcAft>
              <a:buNone/>
            </a:pPr>
            <a:r>
              <a:rPr lang="en-US" altLang="zh-CN" sz="1700"/>
              <a:t>	</a:t>
            </a:r>
            <a:r>
              <a:rPr lang="zh-CN" altLang="zh-CN" sz="1700"/>
              <a:t>数据转换为决策</a:t>
            </a:r>
          </a:p>
          <a:p>
            <a:pPr marL="108000" lvl="4" indent="0">
              <a:lnSpc>
                <a:spcPct val="110000"/>
              </a:lnSpc>
              <a:spcBef>
                <a:spcPts val="600"/>
              </a:spcBef>
              <a:spcAft>
                <a:spcPts val="600"/>
              </a:spcAft>
              <a:buNone/>
            </a:pPr>
            <a:r>
              <a:rPr lang="en-US" altLang="zh-CN" sz="1700"/>
              <a:t>	</a:t>
            </a:r>
            <a:r>
              <a:rPr lang="zh-CN" altLang="zh-CN" sz="1700"/>
              <a:t>掌握最新信息</a:t>
            </a:r>
          </a:p>
          <a:p>
            <a:pPr marL="108000" lvl="4" indent="0">
              <a:lnSpc>
                <a:spcPct val="110000"/>
              </a:lnSpc>
              <a:spcBef>
                <a:spcPts val="600"/>
              </a:spcBef>
              <a:spcAft>
                <a:spcPts val="600"/>
              </a:spcAft>
              <a:buNone/>
            </a:pPr>
            <a:r>
              <a:rPr lang="en-US" altLang="zh-CN" sz="1700"/>
              <a:t>	</a:t>
            </a:r>
            <a:r>
              <a:rPr lang="zh-CN" altLang="zh-CN" sz="1700"/>
              <a:t>共享信息</a:t>
            </a:r>
            <a:br>
              <a:rPr lang="en-US" altLang="zh-CN" sz="1700"/>
            </a:br>
            <a:endParaRPr lang="zh-CN" altLang="en-US" sz="1700" b="1"/>
          </a:p>
        </p:txBody>
      </p:sp>
      <p:sp>
        <p:nvSpPr>
          <p:cNvPr id="4" name="日期占位符 3">
            <a:extLst>
              <a:ext uri="{FF2B5EF4-FFF2-40B4-BE49-F238E27FC236}">
                <a16:creationId xmlns:a16="http://schemas.microsoft.com/office/drawing/2014/main" id="{E76CB3C0-E859-48A4-97DF-6875FF10270E}"/>
              </a:ext>
            </a:extLst>
          </p:cNvPr>
          <p:cNvSpPr>
            <a:spLocks noGrp="1"/>
          </p:cNvSpPr>
          <p:nvPr>
            <p:ph type="dt" sz="half" idx="10"/>
          </p:nvPr>
        </p:nvSpPr>
        <p:spPr/>
        <p:txBody>
          <a:bodyPr/>
          <a:lstStyle/>
          <a:p>
            <a:pPr rtl="0"/>
            <a:fld id="{A24A4C0A-F292-41BE-9CD1-530467B1B9F8}" type="datetime1">
              <a:rPr lang="zh-CN" altLang="en-US" smtClean="0"/>
              <a:t>2020/4/24</a:t>
            </a:fld>
            <a:endParaRPr lang="en-US"/>
          </a:p>
        </p:txBody>
      </p:sp>
    </p:spTree>
    <p:extLst>
      <p:ext uri="{BB962C8B-B14F-4D97-AF65-F5344CB8AC3E}">
        <p14:creationId xmlns:p14="http://schemas.microsoft.com/office/powerpoint/2010/main" val="2634816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62CAB13-CD42-4A17-ACFE-02AAECD977ED}"/>
              </a:ext>
            </a:extLst>
          </p:cNvPr>
          <p:cNvSpPr>
            <a:spLocks noGrp="1"/>
          </p:cNvSpPr>
          <p:nvPr>
            <p:ph type="dt" sz="half" idx="10"/>
          </p:nvPr>
        </p:nvSpPr>
        <p:spPr/>
        <p:txBody>
          <a:bodyPr/>
          <a:lstStyle/>
          <a:p>
            <a:pPr rtl="0"/>
            <a:fld id="{4910A522-F0F5-43AE-870D-B1652467F5E7}" type="datetime1">
              <a:rPr lang="zh-CN" altLang="en-US" smtClean="0"/>
              <a:t>2020/4/24</a:t>
            </a:fld>
            <a:endParaRPr lang="en-US"/>
          </a:p>
        </p:txBody>
      </p:sp>
      <p:sp>
        <p:nvSpPr>
          <p:cNvPr id="3" name="内容占位符 2">
            <a:extLst>
              <a:ext uri="{FF2B5EF4-FFF2-40B4-BE49-F238E27FC236}">
                <a16:creationId xmlns:a16="http://schemas.microsoft.com/office/drawing/2014/main" id="{66BFB632-BD7F-4E6E-868A-FA7CEEB5F2A5}"/>
              </a:ext>
            </a:extLst>
          </p:cNvPr>
          <p:cNvSpPr txBox="1">
            <a:spLocks/>
          </p:cNvSpPr>
          <p:nvPr/>
        </p:nvSpPr>
        <p:spPr>
          <a:xfrm>
            <a:off x="1056000" y="548640"/>
            <a:ext cx="10080000" cy="5586153"/>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108000" lvl="2" indent="0">
              <a:buNone/>
            </a:pPr>
            <a:r>
              <a:rPr lang="en-US" altLang="zh-CN" sz="2100" b="1"/>
              <a:t>3. Power BI</a:t>
            </a:r>
            <a:r>
              <a:rPr lang="zh-CN" altLang="zh-CN" sz="2100" b="1"/>
              <a:t>数据获取</a:t>
            </a:r>
          </a:p>
          <a:p>
            <a:pPr marL="384048" lvl="2" indent="0">
              <a:buNone/>
            </a:pPr>
            <a:r>
              <a:rPr lang="zh-CN" altLang="zh-CN" sz="1600"/>
              <a:t>不仅支持微软自己的数据格式，比如</a:t>
            </a:r>
            <a:r>
              <a:rPr lang="en-US" altLang="zh-CN" sz="1600"/>
              <a:t>Excel</a:t>
            </a:r>
            <a:r>
              <a:rPr lang="zh-CN" altLang="zh-CN" sz="1600"/>
              <a:t>、</a:t>
            </a:r>
            <a:r>
              <a:rPr lang="en-US" altLang="zh-CN" sz="1600"/>
              <a:t>SQL Server</a:t>
            </a:r>
            <a:r>
              <a:rPr lang="zh-CN" altLang="zh-CN" sz="1600"/>
              <a:t>、</a:t>
            </a:r>
            <a:r>
              <a:rPr lang="en-US" altLang="zh-CN" sz="1600"/>
              <a:t>Access</a:t>
            </a:r>
            <a:r>
              <a:rPr lang="zh-CN" altLang="zh-CN" sz="1600"/>
              <a:t>等</a:t>
            </a:r>
            <a:r>
              <a:rPr lang="en-US" altLang="zh-CN" sz="1600"/>
              <a:t>;</a:t>
            </a:r>
            <a:r>
              <a:rPr lang="zh-CN" altLang="zh-CN" sz="1600"/>
              <a:t>还支持</a:t>
            </a:r>
            <a:r>
              <a:rPr lang="en-US" altLang="zh-CN" sz="1600"/>
              <a:t>SAP</a:t>
            </a:r>
            <a:r>
              <a:rPr lang="zh-CN" altLang="zh-CN" sz="1600"/>
              <a:t>、</a:t>
            </a:r>
            <a:r>
              <a:rPr lang="en-US" altLang="zh-CN" sz="1600"/>
              <a:t>Oracle</a:t>
            </a:r>
            <a:r>
              <a:rPr lang="zh-CN" altLang="zh-CN" sz="1600"/>
              <a:t>、</a:t>
            </a:r>
            <a:r>
              <a:rPr lang="en-US" altLang="zh-CN" sz="1600"/>
              <a:t>MySQL</a:t>
            </a:r>
            <a:r>
              <a:rPr lang="zh-CN" altLang="zh-CN" sz="1600"/>
              <a:t>、</a:t>
            </a:r>
            <a:r>
              <a:rPr lang="en-US" altLang="zh-CN" sz="1600"/>
              <a:t>DB2</a:t>
            </a:r>
            <a:r>
              <a:rPr lang="zh-CN" altLang="zh-CN" sz="1600"/>
              <a:t>等几乎能见到的所有类型的数据格式；不仅能从本地获取数据，还能从网页抓取数据。</a:t>
            </a:r>
          </a:p>
          <a:p>
            <a:pPr marL="384048" lvl="2" indent="0">
              <a:buNone/>
            </a:pPr>
            <a:endParaRPr lang="zh-CN" altLang="zh-CN"/>
          </a:p>
          <a:p>
            <a:pPr marL="201168" lvl="1" indent="0">
              <a:buNone/>
            </a:pPr>
            <a:endParaRPr lang="zh-CN" altLang="en-US" sz="1600"/>
          </a:p>
        </p:txBody>
      </p:sp>
      <p:pic>
        <p:nvPicPr>
          <p:cNvPr id="4" name="图片 3">
            <a:extLst>
              <a:ext uri="{FF2B5EF4-FFF2-40B4-BE49-F238E27FC236}">
                <a16:creationId xmlns:a16="http://schemas.microsoft.com/office/drawing/2014/main" id="{CF47B284-D8C0-4ADF-A713-091D4674E66C}"/>
              </a:ext>
            </a:extLst>
          </p:cNvPr>
          <p:cNvPicPr/>
          <p:nvPr/>
        </p:nvPicPr>
        <p:blipFill>
          <a:blip r:embed="rId2"/>
          <a:stretch>
            <a:fillRect/>
          </a:stretch>
        </p:blipFill>
        <p:spPr>
          <a:xfrm>
            <a:off x="1537854" y="1654233"/>
            <a:ext cx="9265421" cy="3782291"/>
          </a:xfrm>
          <a:prstGeom prst="rect">
            <a:avLst/>
          </a:prstGeom>
        </p:spPr>
      </p:pic>
    </p:spTree>
    <p:extLst>
      <p:ext uri="{BB962C8B-B14F-4D97-AF65-F5344CB8AC3E}">
        <p14:creationId xmlns:p14="http://schemas.microsoft.com/office/powerpoint/2010/main" val="204424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62CAB13-CD42-4A17-ACFE-02AAECD977ED}"/>
              </a:ext>
            </a:extLst>
          </p:cNvPr>
          <p:cNvSpPr>
            <a:spLocks noGrp="1"/>
          </p:cNvSpPr>
          <p:nvPr>
            <p:ph type="dt" sz="half" idx="10"/>
          </p:nvPr>
        </p:nvSpPr>
        <p:spPr/>
        <p:txBody>
          <a:bodyPr/>
          <a:lstStyle/>
          <a:p>
            <a:pPr rtl="0"/>
            <a:fld id="{4910A522-F0F5-43AE-870D-B1652467F5E7}" type="datetime1">
              <a:rPr lang="zh-CN" altLang="en-US" smtClean="0"/>
              <a:t>2020/4/24</a:t>
            </a:fld>
            <a:endParaRPr lang="en-US"/>
          </a:p>
        </p:txBody>
      </p:sp>
      <p:sp>
        <p:nvSpPr>
          <p:cNvPr id="3" name="内容占位符 2">
            <a:extLst>
              <a:ext uri="{FF2B5EF4-FFF2-40B4-BE49-F238E27FC236}">
                <a16:creationId xmlns:a16="http://schemas.microsoft.com/office/drawing/2014/main" id="{66BFB632-BD7F-4E6E-868A-FA7CEEB5F2A5}"/>
              </a:ext>
            </a:extLst>
          </p:cNvPr>
          <p:cNvSpPr txBox="1">
            <a:spLocks/>
          </p:cNvSpPr>
          <p:nvPr/>
        </p:nvSpPr>
        <p:spPr>
          <a:xfrm>
            <a:off x="789994" y="673332"/>
            <a:ext cx="4729658" cy="5070764"/>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108000" lvl="2" indent="0">
              <a:buNone/>
            </a:pPr>
            <a:r>
              <a:rPr lang="en-US" altLang="zh-CN" sz="2100" b="1"/>
              <a:t>4. Power BI</a:t>
            </a:r>
            <a:r>
              <a:rPr lang="zh-CN" altLang="en-US" sz="2100" b="1"/>
              <a:t>代表性功能</a:t>
            </a:r>
            <a:endParaRPr lang="en-US" altLang="zh-CN" sz="2100" b="1"/>
          </a:p>
          <a:p>
            <a:pPr marL="108000" lvl="2" indent="0">
              <a:buNone/>
            </a:pPr>
            <a:r>
              <a:rPr lang="en-US" altLang="zh-CN" sz="2100" b="1"/>
              <a:t>	</a:t>
            </a:r>
            <a:r>
              <a:rPr lang="en-US" altLang="zh-CN" sz="1600"/>
              <a:t>M</a:t>
            </a:r>
            <a:r>
              <a:rPr lang="zh-CN" altLang="zh-CN" sz="1600"/>
              <a:t>函数</a:t>
            </a:r>
          </a:p>
          <a:p>
            <a:pPr marL="384048" lvl="2" indent="0">
              <a:buNone/>
            </a:pPr>
            <a:r>
              <a:rPr lang="en-US" altLang="zh-CN" sz="1600"/>
              <a:t>	</a:t>
            </a:r>
            <a:r>
              <a:rPr lang="zh-CN" altLang="zh-CN" sz="1600"/>
              <a:t>核心概念：度量值</a:t>
            </a:r>
          </a:p>
          <a:p>
            <a:pPr marL="384048" lvl="2" indent="0">
              <a:buNone/>
            </a:pPr>
            <a:r>
              <a:rPr lang="en-US" altLang="zh-CN" sz="1600"/>
              <a:t>	DAX</a:t>
            </a:r>
            <a:r>
              <a:rPr lang="zh-CN" altLang="zh-CN" sz="1600"/>
              <a:t>查询函数</a:t>
            </a:r>
          </a:p>
          <a:p>
            <a:pPr marL="384048" lvl="2" indent="0">
              <a:buNone/>
            </a:pPr>
            <a:r>
              <a:rPr lang="en-US" altLang="zh-CN" sz="1600"/>
              <a:t>	CALCULATE</a:t>
            </a:r>
            <a:r>
              <a:rPr lang="zh-CN" altLang="zh-CN" sz="1600"/>
              <a:t>函数与</a:t>
            </a:r>
            <a:r>
              <a:rPr lang="en-US" altLang="zh-CN" sz="1600"/>
              <a:t>FILTER</a:t>
            </a:r>
            <a:r>
              <a:rPr lang="zh-CN" altLang="zh-CN" sz="1600"/>
              <a:t>函数</a:t>
            </a:r>
            <a:endParaRPr lang="en-US" altLang="zh-CN" sz="1600"/>
          </a:p>
          <a:p>
            <a:pPr marL="108000" lvl="2" indent="0">
              <a:buNone/>
            </a:pPr>
            <a:r>
              <a:rPr lang="en-US" altLang="zh-CN" sz="2100" b="1"/>
              <a:t>5. Power BI</a:t>
            </a:r>
            <a:r>
              <a:rPr lang="zh-CN" altLang="en-US" sz="2100" b="1"/>
              <a:t>可视化图表决策树</a:t>
            </a:r>
            <a:endParaRPr lang="en-US" altLang="zh-CN" sz="2100" b="1"/>
          </a:p>
          <a:p>
            <a:pPr marL="72000" lvl="2" indent="0">
              <a:spcBef>
                <a:spcPts val="600"/>
              </a:spcBef>
              <a:spcAft>
                <a:spcPts val="600"/>
              </a:spcAft>
              <a:buNone/>
            </a:pPr>
            <a:r>
              <a:rPr lang="zh-CN" altLang="zh-CN" sz="1600"/>
              <a:t>比较类：油量表、圆环百分比进度图、柱状图、</a:t>
            </a:r>
            <a:r>
              <a:rPr lang="en-US" altLang="zh-CN" sz="1600"/>
              <a:t>	</a:t>
            </a:r>
            <a:r>
              <a:rPr lang="zh-CN" altLang="zh-CN" sz="1600"/>
              <a:t>条形图、雷达图、词云图、树状图、热</a:t>
            </a:r>
            <a:r>
              <a:rPr lang="en-US" altLang="zh-CN" sz="1600"/>
              <a:t>	</a:t>
            </a:r>
            <a:r>
              <a:rPr lang="zh-CN" altLang="zh-CN" sz="1600"/>
              <a:t>力图、地图</a:t>
            </a:r>
            <a:endParaRPr lang="en-US" altLang="zh-CN" sz="1600"/>
          </a:p>
          <a:p>
            <a:pPr marL="72000" lvl="2" indent="0">
              <a:spcBef>
                <a:spcPts val="600"/>
              </a:spcBef>
              <a:spcAft>
                <a:spcPts val="600"/>
              </a:spcAft>
              <a:buNone/>
            </a:pPr>
            <a:r>
              <a:rPr lang="zh-CN" altLang="zh-CN" sz="1600"/>
              <a:t>序列类：折线图、面积图、柱状图、漏斗图</a:t>
            </a:r>
            <a:endParaRPr lang="en-US" altLang="zh-CN" sz="1600"/>
          </a:p>
          <a:p>
            <a:pPr marL="72000" lvl="1" indent="0">
              <a:spcBef>
                <a:spcPts val="600"/>
              </a:spcBef>
              <a:spcAft>
                <a:spcPts val="600"/>
              </a:spcAft>
              <a:buNone/>
            </a:pPr>
            <a:r>
              <a:rPr lang="zh-CN" altLang="zh-CN" sz="1600"/>
              <a:t>构成类：饼图、环形图、南丁格尔玫瑰图、</a:t>
            </a:r>
            <a:r>
              <a:rPr lang="zh-CN" altLang="en-US" sz="1600"/>
              <a:t>堆</a:t>
            </a:r>
            <a:r>
              <a:rPr lang="en-US" altLang="zh-CN" sz="1600"/>
              <a:t>	</a:t>
            </a:r>
            <a:r>
              <a:rPr lang="zh-CN" altLang="zh-CN" sz="1600"/>
              <a:t>积图、百</a:t>
            </a:r>
            <a:r>
              <a:rPr lang="en-US" altLang="zh-CN" sz="1600"/>
              <a:t>	</a:t>
            </a:r>
            <a:r>
              <a:rPr lang="zh-CN" altLang="zh-CN" sz="1600"/>
              <a:t>分比堆积图、瀑布图</a:t>
            </a:r>
            <a:r>
              <a:rPr lang="en-US" altLang="zh-CN" sz="1600"/>
              <a:t> </a:t>
            </a:r>
          </a:p>
          <a:p>
            <a:pPr marL="72000" lvl="1" indent="0">
              <a:spcBef>
                <a:spcPts val="600"/>
              </a:spcBef>
              <a:spcAft>
                <a:spcPts val="600"/>
              </a:spcAft>
              <a:buNone/>
            </a:pPr>
            <a:r>
              <a:rPr lang="zh-CN" altLang="zh-CN" sz="1600"/>
              <a:t>描述类：指标卡、关系图</a:t>
            </a:r>
          </a:p>
          <a:p>
            <a:pPr marL="201168" lvl="1" indent="0">
              <a:buNone/>
            </a:pPr>
            <a:endParaRPr lang="zh-CN" altLang="en-US" sz="1600"/>
          </a:p>
        </p:txBody>
      </p:sp>
      <p:pic>
        <p:nvPicPr>
          <p:cNvPr id="5" name="图片 4">
            <a:extLst>
              <a:ext uri="{FF2B5EF4-FFF2-40B4-BE49-F238E27FC236}">
                <a16:creationId xmlns:a16="http://schemas.microsoft.com/office/drawing/2014/main" id="{9542AD71-BE1F-49ED-9FEC-9A71349483C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519652" y="477983"/>
            <a:ext cx="6134793" cy="5461462"/>
          </a:xfrm>
          <a:prstGeom prst="rect">
            <a:avLst/>
          </a:prstGeom>
          <a:noFill/>
          <a:ln>
            <a:noFill/>
          </a:ln>
        </p:spPr>
      </p:pic>
    </p:spTree>
    <p:extLst>
      <p:ext uri="{BB962C8B-B14F-4D97-AF65-F5344CB8AC3E}">
        <p14:creationId xmlns:p14="http://schemas.microsoft.com/office/powerpoint/2010/main" val="4225022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C067947-BE92-4CD3-8FE7-E35616B5F56F}"/>
              </a:ext>
            </a:extLst>
          </p:cNvPr>
          <p:cNvSpPr>
            <a:spLocks noGrp="1"/>
          </p:cNvSpPr>
          <p:nvPr>
            <p:ph type="dt" sz="half" idx="10"/>
          </p:nvPr>
        </p:nvSpPr>
        <p:spPr/>
        <p:txBody>
          <a:bodyPr/>
          <a:lstStyle/>
          <a:p>
            <a:pPr rtl="0"/>
            <a:fld id="{4910A522-F0F5-43AE-870D-B1652467F5E7}" type="datetime1">
              <a:rPr lang="zh-CN" altLang="en-US" smtClean="0"/>
              <a:t>2020/4/24</a:t>
            </a:fld>
            <a:endParaRPr lang="en-US"/>
          </a:p>
        </p:txBody>
      </p:sp>
      <p:sp>
        <p:nvSpPr>
          <p:cNvPr id="3" name="内容占位符 2">
            <a:extLst>
              <a:ext uri="{FF2B5EF4-FFF2-40B4-BE49-F238E27FC236}">
                <a16:creationId xmlns:a16="http://schemas.microsoft.com/office/drawing/2014/main" id="{E7580CC8-3893-4882-B361-3AD045088EDF}"/>
              </a:ext>
            </a:extLst>
          </p:cNvPr>
          <p:cNvSpPr txBox="1">
            <a:spLocks/>
          </p:cNvSpPr>
          <p:nvPr/>
        </p:nvSpPr>
        <p:spPr>
          <a:xfrm>
            <a:off x="1056000" y="548640"/>
            <a:ext cx="10080000" cy="5586153"/>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108000" lvl="2" indent="0">
              <a:buNone/>
            </a:pPr>
            <a:r>
              <a:rPr lang="en-US" altLang="zh-CN" sz="2100" b="1"/>
              <a:t>6. Power BI</a:t>
            </a:r>
            <a:r>
              <a:rPr lang="zh-CN" altLang="en-US" sz="2100" b="1"/>
              <a:t>学习心得</a:t>
            </a:r>
            <a:endParaRPr lang="zh-CN" altLang="zh-CN" sz="2100" b="1"/>
          </a:p>
          <a:p>
            <a:pPr marL="566928" lvl="3" indent="0">
              <a:buNone/>
            </a:pPr>
            <a:r>
              <a:rPr lang="en-US" altLang="zh-CN" sz="1600"/>
              <a:t>1</a:t>
            </a:r>
            <a:r>
              <a:rPr lang="zh-CN" altLang="en-US" sz="1600"/>
              <a:t>）</a:t>
            </a:r>
            <a:r>
              <a:rPr lang="zh-CN" altLang="zh-CN" sz="1600"/>
              <a:t>要理解筛选与计算过程</a:t>
            </a:r>
          </a:p>
          <a:p>
            <a:pPr marL="566928" lvl="3" indent="0">
              <a:buNone/>
            </a:pPr>
            <a:r>
              <a:rPr lang="zh-CN" altLang="zh-CN" sz="1600"/>
              <a:t>先筛选，后计算。</a:t>
            </a:r>
          </a:p>
          <a:p>
            <a:pPr marL="566928" lvl="3" indent="0">
              <a:buNone/>
            </a:pPr>
            <a:r>
              <a:rPr lang="zh-CN" altLang="zh-CN" sz="1600"/>
              <a:t>双向交叉筛选：连接的两个表可以互相筛选，适用于星型架构，不适用于交叉模式。</a:t>
            </a:r>
          </a:p>
          <a:p>
            <a:pPr marL="566928" lvl="3" indent="0">
              <a:buNone/>
            </a:pPr>
            <a:r>
              <a:rPr lang="zh-CN" altLang="zh-CN" sz="1600"/>
              <a:t>单向交叉筛选：维度表可以筛选度量表，绝大多数情况用单向交叉筛选，以此优先。</a:t>
            </a:r>
          </a:p>
          <a:p>
            <a:pPr marL="201168" lvl="1" indent="0">
              <a:buNone/>
            </a:pPr>
            <a:endParaRPr lang="zh-CN" altLang="en-US" sz="1600"/>
          </a:p>
        </p:txBody>
      </p:sp>
      <p:pic>
        <p:nvPicPr>
          <p:cNvPr id="4" name="图片 3">
            <a:extLst>
              <a:ext uri="{FF2B5EF4-FFF2-40B4-BE49-F238E27FC236}">
                <a16:creationId xmlns:a16="http://schemas.microsoft.com/office/drawing/2014/main" id="{E3CF16F4-3956-4501-A66D-3044255C5572}"/>
              </a:ext>
            </a:extLst>
          </p:cNvPr>
          <p:cNvPicPr/>
          <p:nvPr/>
        </p:nvPicPr>
        <p:blipFill>
          <a:blip r:embed="rId2"/>
          <a:stretch>
            <a:fillRect/>
          </a:stretch>
        </p:blipFill>
        <p:spPr>
          <a:xfrm>
            <a:off x="1305098" y="2585257"/>
            <a:ext cx="8495607" cy="3034146"/>
          </a:xfrm>
          <a:prstGeom prst="rect">
            <a:avLst/>
          </a:prstGeom>
        </p:spPr>
      </p:pic>
    </p:spTree>
    <p:extLst>
      <p:ext uri="{BB962C8B-B14F-4D97-AF65-F5344CB8AC3E}">
        <p14:creationId xmlns:p14="http://schemas.microsoft.com/office/powerpoint/2010/main" val="2940858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C067947-BE92-4CD3-8FE7-E35616B5F56F}"/>
              </a:ext>
            </a:extLst>
          </p:cNvPr>
          <p:cNvSpPr>
            <a:spLocks noGrp="1"/>
          </p:cNvSpPr>
          <p:nvPr>
            <p:ph type="dt" sz="half" idx="10"/>
          </p:nvPr>
        </p:nvSpPr>
        <p:spPr/>
        <p:txBody>
          <a:bodyPr/>
          <a:lstStyle/>
          <a:p>
            <a:pPr rtl="0"/>
            <a:fld id="{4910A522-F0F5-43AE-870D-B1652467F5E7}" type="datetime1">
              <a:rPr lang="zh-CN" altLang="en-US" smtClean="0"/>
              <a:t>2020/4/24</a:t>
            </a:fld>
            <a:endParaRPr lang="en-US"/>
          </a:p>
        </p:txBody>
      </p:sp>
      <p:sp>
        <p:nvSpPr>
          <p:cNvPr id="3" name="内容占位符 2">
            <a:extLst>
              <a:ext uri="{FF2B5EF4-FFF2-40B4-BE49-F238E27FC236}">
                <a16:creationId xmlns:a16="http://schemas.microsoft.com/office/drawing/2014/main" id="{E7580CC8-3893-4882-B361-3AD045088EDF}"/>
              </a:ext>
            </a:extLst>
          </p:cNvPr>
          <p:cNvSpPr txBox="1">
            <a:spLocks/>
          </p:cNvSpPr>
          <p:nvPr/>
        </p:nvSpPr>
        <p:spPr>
          <a:xfrm>
            <a:off x="1056000" y="548640"/>
            <a:ext cx="10080000" cy="5586153"/>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66928" lvl="3" indent="0">
              <a:buNone/>
            </a:pPr>
            <a:r>
              <a:rPr lang="en-US" altLang="zh-CN" sz="1600"/>
              <a:t>2</a:t>
            </a:r>
            <a:r>
              <a:rPr lang="zh-CN" altLang="en-US" sz="1600"/>
              <a:t>）要理解关系连接原理</a:t>
            </a:r>
          </a:p>
          <a:p>
            <a:pPr marL="1117120" lvl="6" indent="0">
              <a:buNone/>
            </a:pPr>
            <a:r>
              <a:rPr lang="zh-CN" altLang="en-US" sz="1600">
                <a:latin typeface="微软雅黑" panose="020B0503020204020204" pitchFamily="34" charset="-122"/>
                <a:ea typeface="微软雅黑" panose="020B0503020204020204" pitchFamily="34" charset="-122"/>
              </a:rPr>
              <a:t>类型</a:t>
            </a:r>
            <a:r>
              <a:rPr lang="en-US" altLang="zh-CN" sz="1600">
                <a:latin typeface="微软雅黑" panose="020B0503020204020204" pitchFamily="34" charset="-122"/>
                <a:ea typeface="微软雅黑" panose="020B0503020204020204" pitchFamily="34" charset="-122"/>
              </a:rPr>
              <a:t>1</a:t>
            </a:r>
            <a:r>
              <a:rPr lang="zh-CN" altLang="en-US" sz="1600">
                <a:latin typeface="微软雅黑" panose="020B0503020204020204" pitchFamily="34" charset="-122"/>
                <a:ea typeface="微软雅黑" panose="020B0503020204020204" pitchFamily="34" charset="-122"/>
              </a:rPr>
              <a:t>： </a:t>
            </a:r>
          </a:p>
          <a:p>
            <a:pPr marL="1117120" lvl="6" indent="0">
              <a:buNone/>
            </a:pPr>
            <a:r>
              <a:rPr lang="zh-CN" altLang="en-US" sz="1600">
                <a:latin typeface="微软雅黑" panose="020B0503020204020204" pitchFamily="34" charset="-122"/>
                <a:ea typeface="微软雅黑" panose="020B0503020204020204" pitchFamily="34" charset="-122"/>
              </a:rPr>
              <a:t>相邻两表间多表出度量，一表出维度。</a:t>
            </a:r>
          </a:p>
          <a:p>
            <a:pPr marL="1117120" lvl="6" indent="0">
              <a:buNone/>
            </a:pPr>
            <a:r>
              <a:rPr lang="zh-CN" altLang="en-US" sz="1600">
                <a:latin typeface="微软雅黑" panose="020B0503020204020204" pitchFamily="34" charset="-122"/>
                <a:ea typeface="微软雅黑" panose="020B0503020204020204" pitchFamily="34" charset="-122"/>
              </a:rPr>
              <a:t>类型</a:t>
            </a:r>
            <a:r>
              <a:rPr lang="en-US" altLang="zh-CN" sz="1600">
                <a:latin typeface="微软雅黑" panose="020B0503020204020204" pitchFamily="34" charset="-122"/>
                <a:ea typeface="微软雅黑" panose="020B0503020204020204" pitchFamily="34" charset="-122"/>
              </a:rPr>
              <a:t>2</a:t>
            </a:r>
            <a:r>
              <a:rPr lang="zh-CN" altLang="en-US" sz="1600">
                <a:latin typeface="微软雅黑" panose="020B0503020204020204" pitchFamily="34" charset="-122"/>
                <a:ea typeface="微软雅黑" panose="020B0503020204020204" pitchFamily="34" charset="-122"/>
              </a:rPr>
              <a:t>：</a:t>
            </a:r>
          </a:p>
          <a:p>
            <a:pPr marL="1117120" lvl="6" indent="0">
              <a:buNone/>
            </a:pPr>
            <a:r>
              <a:rPr lang="zh-CN" altLang="en-US" sz="1600">
                <a:latin typeface="微软雅黑" panose="020B0503020204020204" pitchFamily="34" charset="-122"/>
                <a:ea typeface="微软雅黑" panose="020B0503020204020204" pitchFamily="34" charset="-122"/>
              </a:rPr>
              <a:t>跨表取字段</a:t>
            </a:r>
          </a:p>
          <a:p>
            <a:pPr marL="1117120" lvl="6" indent="0">
              <a:buNone/>
            </a:pPr>
            <a:r>
              <a:rPr lang="zh-CN" altLang="en-US" sz="1600">
                <a:latin typeface="微软雅黑" panose="020B0503020204020204" pitchFamily="34" charset="-122"/>
                <a:ea typeface="微软雅黑" panose="020B0503020204020204" pitchFamily="34" charset="-122"/>
              </a:rPr>
              <a:t>相邻两表间，双向连接下，多表出维度，一表出度量。</a:t>
            </a:r>
          </a:p>
          <a:p>
            <a:pPr marL="1117120" lvl="6" indent="0">
              <a:buNone/>
            </a:pPr>
            <a:r>
              <a:rPr lang="zh-CN" altLang="en-US" sz="1600">
                <a:latin typeface="微软雅黑" panose="020B0503020204020204" pitchFamily="34" charset="-122"/>
                <a:ea typeface="微软雅黑" panose="020B0503020204020204" pitchFamily="34" charset="-122"/>
              </a:rPr>
              <a:t>错误</a:t>
            </a:r>
          </a:p>
          <a:p>
            <a:pPr marL="1117120" lvl="6" indent="0">
              <a:buNone/>
            </a:pPr>
            <a:r>
              <a:rPr lang="zh-CN" altLang="en-US" sz="1600">
                <a:latin typeface="微软雅黑" panose="020B0503020204020204" pitchFamily="34" charset="-122"/>
                <a:ea typeface="微软雅黑" panose="020B0503020204020204" pitchFamily="34" charset="-122"/>
              </a:rPr>
              <a:t>相邻两表间，单向连接下，多表出维度，一表出度量。</a:t>
            </a:r>
          </a:p>
          <a:p>
            <a:pPr marL="201168" lvl="1" indent="0">
              <a:buNone/>
            </a:pPr>
            <a:endParaRPr lang="zh-CN" altLang="en-US" sz="1600"/>
          </a:p>
        </p:txBody>
      </p:sp>
      <p:pic>
        <p:nvPicPr>
          <p:cNvPr id="5" name="图片 4">
            <a:extLst>
              <a:ext uri="{FF2B5EF4-FFF2-40B4-BE49-F238E27FC236}">
                <a16:creationId xmlns:a16="http://schemas.microsoft.com/office/drawing/2014/main" id="{F635A1FB-2FB0-41CC-A271-090D7E1D8D3C}"/>
              </a:ext>
            </a:extLst>
          </p:cNvPr>
          <p:cNvPicPr/>
          <p:nvPr/>
        </p:nvPicPr>
        <p:blipFill>
          <a:blip r:embed="rId2"/>
          <a:stretch>
            <a:fillRect/>
          </a:stretch>
        </p:blipFill>
        <p:spPr>
          <a:xfrm>
            <a:off x="1821237" y="3103476"/>
            <a:ext cx="5274310" cy="2912110"/>
          </a:xfrm>
          <a:prstGeom prst="rect">
            <a:avLst/>
          </a:prstGeom>
        </p:spPr>
      </p:pic>
    </p:spTree>
    <p:extLst>
      <p:ext uri="{BB962C8B-B14F-4D97-AF65-F5344CB8AC3E}">
        <p14:creationId xmlns:p14="http://schemas.microsoft.com/office/powerpoint/2010/main" val="2155558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A73765-1C57-4E18-976A-6BA652110FE0}"/>
              </a:ext>
            </a:extLst>
          </p:cNvPr>
          <p:cNvSpPr>
            <a:spLocks noGrp="1"/>
          </p:cNvSpPr>
          <p:nvPr>
            <p:ph type="title"/>
          </p:nvPr>
        </p:nvSpPr>
        <p:spPr/>
        <p:txBody>
          <a:bodyPr/>
          <a:lstStyle/>
          <a:p>
            <a:r>
              <a:rPr lang="zh-CN" altLang="en-US" b="1"/>
              <a:t>案例操作</a:t>
            </a:r>
            <a:endParaRPr lang="zh-CN" altLang="en-US"/>
          </a:p>
        </p:txBody>
      </p:sp>
      <p:sp>
        <p:nvSpPr>
          <p:cNvPr id="4" name="日期占位符 3">
            <a:extLst>
              <a:ext uri="{FF2B5EF4-FFF2-40B4-BE49-F238E27FC236}">
                <a16:creationId xmlns:a16="http://schemas.microsoft.com/office/drawing/2014/main" id="{E76CB3C0-E859-48A4-97DF-6875FF10270E}"/>
              </a:ext>
            </a:extLst>
          </p:cNvPr>
          <p:cNvSpPr>
            <a:spLocks noGrp="1"/>
          </p:cNvSpPr>
          <p:nvPr>
            <p:ph type="dt" sz="half" idx="10"/>
          </p:nvPr>
        </p:nvSpPr>
        <p:spPr/>
        <p:txBody>
          <a:bodyPr/>
          <a:lstStyle/>
          <a:p>
            <a:pPr rtl="0"/>
            <a:fld id="{A24A4C0A-F292-41BE-9CD1-530467B1B9F8}" type="datetime1">
              <a:rPr lang="zh-CN" altLang="en-US" smtClean="0"/>
              <a:t>2020/4/24</a:t>
            </a:fld>
            <a:endParaRPr lang="en-US"/>
          </a:p>
        </p:txBody>
      </p:sp>
      <p:pic>
        <p:nvPicPr>
          <p:cNvPr id="5" name="内容占位符 4">
            <a:extLst>
              <a:ext uri="{FF2B5EF4-FFF2-40B4-BE49-F238E27FC236}">
                <a16:creationId xmlns:a16="http://schemas.microsoft.com/office/drawing/2014/main" id="{B9927FE8-265D-4DE5-AE42-86534150D6F0}"/>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763080" y="1889212"/>
            <a:ext cx="8278695" cy="4436773"/>
          </a:xfrm>
          <a:prstGeom prst="rect">
            <a:avLst/>
          </a:prstGeom>
          <a:noFill/>
          <a:ln>
            <a:noFill/>
          </a:ln>
        </p:spPr>
      </p:pic>
    </p:spTree>
    <p:extLst>
      <p:ext uri="{BB962C8B-B14F-4D97-AF65-F5344CB8AC3E}">
        <p14:creationId xmlns:p14="http://schemas.microsoft.com/office/powerpoint/2010/main" val="227566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8B4465C-E590-4693-ABB9-D60293D393C4}"/>
              </a:ext>
            </a:extLst>
          </p:cNvPr>
          <p:cNvSpPr>
            <a:spLocks noGrp="1"/>
          </p:cNvSpPr>
          <p:nvPr>
            <p:ph idx="4294967295"/>
          </p:nvPr>
        </p:nvSpPr>
        <p:spPr>
          <a:xfrm>
            <a:off x="687279" y="813695"/>
            <a:ext cx="9828321" cy="5304472"/>
          </a:xfrm>
        </p:spPr>
        <p:txBody>
          <a:bodyPr>
            <a:normAutofit fontScale="62500" lnSpcReduction="20000"/>
          </a:bodyPr>
          <a:lstStyle/>
          <a:p>
            <a:r>
              <a:rPr lang="en-US" altLang="zh-CN" sz="2000"/>
              <a:t>1.</a:t>
            </a:r>
            <a:r>
              <a:rPr lang="zh-CN" altLang="zh-CN" sz="2000"/>
              <a:t>转换数据进入</a:t>
            </a:r>
            <a:r>
              <a:rPr lang="en-US" altLang="zh-CN" sz="2000"/>
              <a:t>power query</a:t>
            </a:r>
            <a:r>
              <a:rPr lang="zh-CN" altLang="zh-CN" sz="2000"/>
              <a:t>界面，在</a:t>
            </a:r>
            <a:r>
              <a:rPr lang="en-US" altLang="zh-CN" sz="2000" err="1"/>
              <a:t>orderdetail</a:t>
            </a:r>
            <a:r>
              <a:rPr lang="zh-CN" altLang="zh-CN" sz="2000"/>
              <a:t>表中自定义列金额（</a:t>
            </a:r>
            <a:r>
              <a:rPr lang="en-US" altLang="zh-CN" sz="2000"/>
              <a:t>='</a:t>
            </a:r>
            <a:r>
              <a:rPr lang="en-US" altLang="zh-CN" sz="2000" err="1"/>
              <a:t>Orderdetail</a:t>
            </a:r>
            <a:r>
              <a:rPr lang="en-US" altLang="zh-CN" sz="2000"/>
              <a:t>'[</a:t>
            </a:r>
            <a:r>
              <a:rPr lang="zh-CN" altLang="zh-CN" sz="2000"/>
              <a:t>单价</a:t>
            </a:r>
            <a:r>
              <a:rPr lang="en-US" altLang="zh-CN" sz="2000"/>
              <a:t>]*'</a:t>
            </a:r>
            <a:r>
              <a:rPr lang="en-US" altLang="zh-CN" sz="2000" err="1"/>
              <a:t>Orderdetail</a:t>
            </a:r>
            <a:r>
              <a:rPr lang="en-US" altLang="zh-CN" sz="2000"/>
              <a:t>'[</a:t>
            </a:r>
            <a:r>
              <a:rPr lang="zh-CN" altLang="zh-CN" sz="2000"/>
              <a:t>购买数量</a:t>
            </a:r>
            <a:r>
              <a:rPr lang="en-US" altLang="zh-CN" sz="2000"/>
              <a:t>]</a:t>
            </a:r>
            <a:r>
              <a:rPr lang="zh-CN" altLang="zh-CN" sz="2000"/>
              <a:t>）；</a:t>
            </a:r>
          </a:p>
          <a:p>
            <a:r>
              <a:rPr lang="zh-CN" altLang="zh-CN" sz="2000"/>
              <a:t>在</a:t>
            </a:r>
            <a:r>
              <a:rPr lang="en-US" altLang="zh-CN" sz="2000" err="1"/>
              <a:t>orderinfo</a:t>
            </a:r>
            <a:r>
              <a:rPr lang="zh-CN" altLang="zh-CN" sz="2000"/>
              <a:t>表中添加列支付小时（时间</a:t>
            </a:r>
            <a:r>
              <a:rPr lang="en-US" altLang="zh-CN" sz="2000"/>
              <a:t>-</a:t>
            </a:r>
            <a:r>
              <a:rPr lang="zh-CN" altLang="zh-CN" sz="2000"/>
              <a:t>按小时），自定义列支付时段（</a:t>
            </a:r>
            <a:r>
              <a:rPr lang="en-US" altLang="zh-CN" sz="2000"/>
              <a:t>=switch(true(),'</a:t>
            </a:r>
            <a:r>
              <a:rPr lang="en-US" altLang="zh-CN" sz="2000" err="1"/>
              <a:t>Orderinfo</a:t>
            </a:r>
            <a:r>
              <a:rPr lang="en-US" altLang="zh-CN" sz="2000"/>
              <a:t>'[</a:t>
            </a:r>
            <a:r>
              <a:rPr lang="zh-CN" altLang="zh-CN" sz="2000"/>
              <a:t>支付小时</a:t>
            </a:r>
            <a:r>
              <a:rPr lang="en-US" altLang="zh-CN" sz="2000"/>
              <a:t>]&lt;6,"</a:t>
            </a:r>
            <a:r>
              <a:rPr lang="zh-CN" altLang="zh-CN" sz="2000"/>
              <a:t>凌晨</a:t>
            </a:r>
            <a:r>
              <a:rPr lang="en-US" altLang="zh-CN" sz="2000"/>
              <a:t>",'</a:t>
            </a:r>
            <a:r>
              <a:rPr lang="en-US" altLang="zh-CN" sz="2000" err="1"/>
              <a:t>Orderinfo</a:t>
            </a:r>
            <a:r>
              <a:rPr lang="en-US" altLang="zh-CN" sz="2000"/>
              <a:t>'[</a:t>
            </a:r>
            <a:r>
              <a:rPr lang="zh-CN" altLang="zh-CN" sz="2000"/>
              <a:t>支付小时</a:t>
            </a:r>
            <a:r>
              <a:rPr lang="en-US" altLang="zh-CN" sz="2000"/>
              <a:t>]&lt;18,"</a:t>
            </a:r>
            <a:r>
              <a:rPr lang="zh-CN" altLang="zh-CN" sz="2000"/>
              <a:t>上班时间</a:t>
            </a:r>
            <a:r>
              <a:rPr lang="en-US" altLang="zh-CN" sz="2000"/>
              <a:t>",'</a:t>
            </a:r>
            <a:r>
              <a:rPr lang="en-US" altLang="zh-CN" sz="2000" err="1"/>
              <a:t>Orderinfo</a:t>
            </a:r>
            <a:r>
              <a:rPr lang="en-US" altLang="zh-CN" sz="2000"/>
              <a:t>'[</a:t>
            </a:r>
            <a:r>
              <a:rPr lang="zh-CN" altLang="zh-CN" sz="2000"/>
              <a:t>支付小时</a:t>
            </a:r>
            <a:r>
              <a:rPr lang="en-US" altLang="zh-CN" sz="2000"/>
              <a:t>]&gt;=18,"</a:t>
            </a:r>
            <a:r>
              <a:rPr lang="zh-CN" altLang="zh-CN" sz="2000"/>
              <a:t>下班时间</a:t>
            </a:r>
            <a:r>
              <a:rPr lang="en-US" altLang="zh-CN" sz="2000"/>
              <a:t>")</a:t>
            </a:r>
            <a:r>
              <a:rPr lang="zh-CN" altLang="zh-CN" sz="2000"/>
              <a:t>）。</a:t>
            </a:r>
          </a:p>
          <a:p>
            <a:r>
              <a:rPr lang="en-US" altLang="zh-CN" sz="2000"/>
              <a:t>2.</a:t>
            </a:r>
            <a:r>
              <a:rPr lang="zh-CN" altLang="zh-CN" sz="2000"/>
              <a:t>把</a:t>
            </a:r>
            <a:r>
              <a:rPr lang="en-US" altLang="zh-CN" sz="2000" err="1"/>
              <a:t>orderinfo</a:t>
            </a:r>
            <a:r>
              <a:rPr lang="zh-CN" altLang="zh-CN" sz="2000"/>
              <a:t>和</a:t>
            </a:r>
            <a:r>
              <a:rPr lang="en-US" altLang="zh-CN" sz="2000" err="1"/>
              <a:t>orderdetail</a:t>
            </a:r>
            <a:r>
              <a:rPr lang="zh-CN" altLang="zh-CN" sz="2000"/>
              <a:t>两个表以订单</a:t>
            </a:r>
            <a:r>
              <a:rPr lang="en-US" altLang="zh-CN" sz="2000"/>
              <a:t>id</a:t>
            </a:r>
            <a:r>
              <a:rPr lang="zh-CN" altLang="zh-CN" sz="2000"/>
              <a:t>为主键进行一对多的链接</a:t>
            </a:r>
          </a:p>
          <a:p>
            <a:r>
              <a:rPr lang="en-US" altLang="zh-CN" sz="2000"/>
              <a:t>3.</a:t>
            </a:r>
            <a:r>
              <a:rPr lang="zh-CN" altLang="zh-CN" sz="2000"/>
              <a:t>进入</a:t>
            </a:r>
            <a:r>
              <a:rPr lang="en-US" altLang="zh-CN" sz="2000"/>
              <a:t>power pivot</a:t>
            </a:r>
            <a:r>
              <a:rPr lang="zh-CN" altLang="zh-CN" sz="2000"/>
              <a:t>界面，</a:t>
            </a:r>
          </a:p>
          <a:p>
            <a:r>
              <a:rPr lang="zh-CN" altLang="zh-CN" sz="2000"/>
              <a:t>选中卡片图，把</a:t>
            </a:r>
            <a:r>
              <a:rPr lang="en-US" altLang="zh-CN" sz="2000" err="1"/>
              <a:t>orderdetail</a:t>
            </a:r>
            <a:r>
              <a:rPr lang="zh-CN" altLang="zh-CN" sz="2000"/>
              <a:t>表中的金额选进“字段”中，制成金额卡片图；</a:t>
            </a:r>
          </a:p>
          <a:p>
            <a:r>
              <a:rPr lang="zh-CN" altLang="zh-CN" sz="2000"/>
              <a:t>选中卡片图，把</a:t>
            </a:r>
            <a:r>
              <a:rPr lang="en-US" altLang="zh-CN" sz="2000" err="1"/>
              <a:t>orderdetail</a:t>
            </a:r>
            <a:r>
              <a:rPr lang="zh-CN" altLang="zh-CN" sz="2000"/>
              <a:t>表中的购买数量选进“字段”中，制成购买数量卡片图；</a:t>
            </a:r>
          </a:p>
          <a:p>
            <a:r>
              <a:rPr lang="zh-CN" altLang="zh-CN" sz="2000"/>
              <a:t>选中切片器，把</a:t>
            </a:r>
            <a:r>
              <a:rPr lang="en-US" altLang="zh-CN" sz="2000" err="1"/>
              <a:t>orderinfo</a:t>
            </a:r>
            <a:r>
              <a:rPr lang="zh-CN" altLang="zh-CN" sz="2000"/>
              <a:t>表中的新增用户类别选进“字段”中，格式中调整方向为水平，适当调整切片器的长宽；</a:t>
            </a:r>
          </a:p>
          <a:p>
            <a:r>
              <a:rPr lang="zh-CN" altLang="zh-CN" sz="2000"/>
              <a:t>选中折线图，把</a:t>
            </a:r>
            <a:r>
              <a:rPr lang="en-US" altLang="zh-CN" sz="2000" err="1"/>
              <a:t>orderinfo</a:t>
            </a:r>
            <a:r>
              <a:rPr lang="en-US" altLang="zh-CN" sz="2000"/>
              <a:t> </a:t>
            </a:r>
            <a:r>
              <a:rPr lang="zh-CN" altLang="zh-CN" sz="2000"/>
              <a:t>表中的支付小时、支付时段选进“轴”中，把</a:t>
            </a:r>
            <a:r>
              <a:rPr lang="en-US" altLang="zh-CN" sz="2000" err="1"/>
              <a:t>orderdetail</a:t>
            </a:r>
            <a:r>
              <a:rPr lang="zh-CN" altLang="zh-CN" sz="2000"/>
              <a:t>表中的金额选进“值”中，适当调整图的大小；</a:t>
            </a:r>
          </a:p>
          <a:p>
            <a:r>
              <a:rPr lang="zh-CN" altLang="zh-CN" sz="2000"/>
              <a:t>选中折线图，把</a:t>
            </a:r>
            <a:r>
              <a:rPr lang="en-US" altLang="zh-CN" sz="2000" err="1"/>
              <a:t>orderinfo</a:t>
            </a:r>
            <a:r>
              <a:rPr lang="en-US" altLang="zh-CN" sz="2000"/>
              <a:t> </a:t>
            </a:r>
            <a:r>
              <a:rPr lang="zh-CN" altLang="zh-CN" sz="2000"/>
              <a:t>表中的支付小时、支付时段选进“轴”中，把</a:t>
            </a:r>
            <a:r>
              <a:rPr lang="en-US" altLang="zh-CN" sz="2000" err="1"/>
              <a:t>orderdetail</a:t>
            </a:r>
            <a:r>
              <a:rPr lang="zh-CN" altLang="zh-CN" sz="2000"/>
              <a:t>表中的购买数量选进“值”中，适当调整图的大小；</a:t>
            </a:r>
          </a:p>
          <a:p>
            <a:r>
              <a:rPr lang="zh-CN" altLang="zh-CN" sz="2000"/>
              <a:t>选中饼图，把</a:t>
            </a:r>
            <a:r>
              <a:rPr lang="en-US" altLang="zh-CN" sz="2000" err="1"/>
              <a:t>orderinfo</a:t>
            </a:r>
            <a:r>
              <a:rPr lang="zh-CN" altLang="zh-CN" sz="2000"/>
              <a:t>表中的新增用户类别选进“图例”中，把订单金额选进“值”中，适当调整图的大小；</a:t>
            </a:r>
          </a:p>
          <a:p>
            <a:r>
              <a:rPr lang="zh-CN" altLang="zh-CN" sz="2000"/>
              <a:t>选中饼图，把</a:t>
            </a:r>
            <a:r>
              <a:rPr lang="en-US" altLang="zh-CN" sz="2000" err="1"/>
              <a:t>orderinfo</a:t>
            </a:r>
            <a:r>
              <a:rPr lang="zh-CN" altLang="zh-CN" sz="2000"/>
              <a:t>表中的新增用户类别选进“图例”中，把</a:t>
            </a:r>
            <a:r>
              <a:rPr lang="en-US" altLang="zh-CN" sz="2000" err="1"/>
              <a:t>orderdetail</a:t>
            </a:r>
            <a:r>
              <a:rPr lang="zh-CN" altLang="zh-CN" sz="2000"/>
              <a:t>表中的购买数量选进“值”中，适当调整图的大小；</a:t>
            </a:r>
          </a:p>
          <a:p>
            <a:r>
              <a:rPr lang="zh-CN" altLang="zh-CN" sz="2000"/>
              <a:t>选中多行卡，把</a:t>
            </a:r>
            <a:r>
              <a:rPr lang="en-US" altLang="zh-CN" sz="2000" err="1"/>
              <a:t>orderdetail</a:t>
            </a:r>
            <a:r>
              <a:rPr lang="zh-CN" altLang="zh-CN" sz="2000"/>
              <a:t>表中的品牌名称、购买数量、金额选进“字段”中，并对金额进行降序排序，适当调整多行卡的大小；</a:t>
            </a:r>
          </a:p>
          <a:p>
            <a:r>
              <a:rPr lang="zh-CN" altLang="zh-CN" sz="2000"/>
              <a:t>选中树状图，把</a:t>
            </a:r>
            <a:r>
              <a:rPr lang="en-US" altLang="zh-CN" sz="2000" err="1"/>
              <a:t>orderdetail</a:t>
            </a:r>
            <a:r>
              <a:rPr lang="zh-CN" altLang="zh-CN" sz="2000"/>
              <a:t>表中的尺码、颜色选进“组”中，把购买数量选进“值”中，适当调整图的大小。</a:t>
            </a:r>
          </a:p>
          <a:p>
            <a:endParaRPr lang="en-US" altLang="zh-CN" sz="160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8A2D63DB-98DE-48EA-BF2A-0C4EB51EA767}"/>
              </a:ext>
            </a:extLst>
          </p:cNvPr>
          <p:cNvSpPr txBox="1"/>
          <p:nvPr/>
        </p:nvSpPr>
        <p:spPr>
          <a:xfrm>
            <a:off x="687279" y="319596"/>
            <a:ext cx="4372993" cy="369332"/>
          </a:xfrm>
          <a:prstGeom prst="rect">
            <a:avLst/>
          </a:prstGeom>
          <a:noFill/>
        </p:spPr>
        <p:txBody>
          <a:bodyPr wrap="square" rtlCol="0">
            <a:spAutoFit/>
          </a:bodyPr>
          <a:lstStyle/>
          <a:p>
            <a:r>
              <a:rPr lang="zh-CN" altLang="en-US" b="1">
                <a:solidFill>
                  <a:schemeClr val="tx1">
                    <a:lumMod val="75000"/>
                    <a:lumOff val="25000"/>
                  </a:schemeClr>
                </a:solidFill>
                <a:latin typeface="微软雅黑" panose="020B0503020204020204" pitchFamily="34" charset="-122"/>
                <a:ea typeface="微软雅黑" panose="020B0503020204020204" pitchFamily="34" charset="-122"/>
              </a:rPr>
              <a:t>用</a:t>
            </a:r>
            <a:r>
              <a:rPr lang="en-US" altLang="zh-CN">
                <a:solidFill>
                  <a:schemeClr val="tx1">
                    <a:lumMod val="75000"/>
                    <a:lumOff val="25000"/>
                  </a:schemeClr>
                </a:solidFill>
                <a:latin typeface="微软雅黑" panose="020B0503020204020204" pitchFamily="34" charset="-122"/>
                <a:ea typeface="微软雅黑" panose="020B0503020204020204" pitchFamily="34" charset="-122"/>
              </a:rPr>
              <a:t>POWER BI</a:t>
            </a:r>
            <a:r>
              <a:rPr lang="zh-CN" altLang="en-US" b="1">
                <a:solidFill>
                  <a:schemeClr val="tx1">
                    <a:lumMod val="75000"/>
                    <a:lumOff val="25000"/>
                  </a:schemeClr>
                </a:solidFill>
                <a:latin typeface="微软雅黑" panose="020B0503020204020204" pitchFamily="34" charset="-122"/>
                <a:ea typeface="微软雅黑" panose="020B0503020204020204" pitchFamily="34" charset="-122"/>
              </a:rPr>
              <a:t>来实现的具体步骤</a:t>
            </a:r>
            <a:endParaRPr lang="en-US" altLang="zh-CN" b="1">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83870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3F7016A-2621-46E0-B209-8EA4057F6D18}"/>
              </a:ext>
            </a:extLst>
          </p:cNvPr>
          <p:cNvSpPr>
            <a:spLocks noGrp="1"/>
          </p:cNvSpPr>
          <p:nvPr>
            <p:ph type="dt" sz="half" idx="10"/>
          </p:nvPr>
        </p:nvSpPr>
        <p:spPr/>
        <p:txBody>
          <a:bodyPr/>
          <a:lstStyle/>
          <a:p>
            <a:pPr rtl="0"/>
            <a:fld id="{4910A522-F0F5-43AE-870D-B1652467F5E7}" type="datetime1">
              <a:rPr lang="zh-CN" altLang="en-US" smtClean="0"/>
              <a:t>2020/4/24</a:t>
            </a:fld>
            <a:endParaRPr lang="en-US"/>
          </a:p>
        </p:txBody>
      </p:sp>
      <p:sp>
        <p:nvSpPr>
          <p:cNvPr id="4" name="文本框 3">
            <a:extLst>
              <a:ext uri="{FF2B5EF4-FFF2-40B4-BE49-F238E27FC236}">
                <a16:creationId xmlns:a16="http://schemas.microsoft.com/office/drawing/2014/main" id="{EFB71D4D-5DB5-4365-878D-75730EDF1E68}"/>
              </a:ext>
            </a:extLst>
          </p:cNvPr>
          <p:cNvSpPr txBox="1"/>
          <p:nvPr/>
        </p:nvSpPr>
        <p:spPr>
          <a:xfrm>
            <a:off x="872837" y="490450"/>
            <a:ext cx="9210502" cy="4801314"/>
          </a:xfrm>
          <a:prstGeom prst="rect">
            <a:avLst/>
          </a:prstGeom>
          <a:noFill/>
        </p:spPr>
        <p:txBody>
          <a:bodyPr wrap="square" rtlCol="0">
            <a:spAutoFit/>
          </a:bodyPr>
          <a:lstStyle/>
          <a:p>
            <a:r>
              <a:rPr lang="zh-CN" altLang="en-US" b="1">
                <a:solidFill>
                  <a:schemeClr val="tx1">
                    <a:lumMod val="75000"/>
                    <a:lumOff val="25000"/>
                  </a:schemeClr>
                </a:solidFill>
                <a:latin typeface="微软雅黑" panose="020B0503020204020204" pitchFamily="34" charset="-122"/>
                <a:ea typeface="微软雅黑" panose="020B0503020204020204" pitchFamily="34" charset="-122"/>
              </a:rPr>
              <a:t>用</a:t>
            </a:r>
            <a:r>
              <a:rPr lang="en-US" altLang="zh-CN" b="1">
                <a:solidFill>
                  <a:schemeClr val="tx1">
                    <a:lumMod val="75000"/>
                    <a:lumOff val="25000"/>
                  </a:schemeClr>
                </a:solidFill>
                <a:latin typeface="微软雅黑" panose="020B0503020204020204" pitchFamily="34" charset="-122"/>
                <a:ea typeface="微软雅黑" panose="020B0503020204020204" pitchFamily="34" charset="-122"/>
              </a:rPr>
              <a:t>Excel</a:t>
            </a:r>
            <a:r>
              <a:rPr lang="zh-CN" altLang="en-US" b="1">
                <a:solidFill>
                  <a:schemeClr val="tx1">
                    <a:lumMod val="75000"/>
                    <a:lumOff val="25000"/>
                  </a:schemeClr>
                </a:solidFill>
                <a:latin typeface="微软雅黑" panose="020B0503020204020204" pitchFamily="34" charset="-122"/>
                <a:ea typeface="微软雅黑" panose="020B0503020204020204" pitchFamily="34" charset="-122"/>
              </a:rPr>
              <a:t>来实现的具体步骤</a:t>
            </a:r>
            <a:endParaRPr lang="en-US" altLang="zh-CN" b="1">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sz="160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rPr>
              <a:t>将</a:t>
            </a:r>
            <a:r>
              <a:rPr lang="en-US" altLang="zh-CN" sz="1600" err="1">
                <a:solidFill>
                  <a:schemeClr val="tx1">
                    <a:lumMod val="75000"/>
                    <a:lumOff val="25000"/>
                  </a:schemeClr>
                </a:solidFill>
                <a:latin typeface="微软雅黑" panose="020B0503020204020204" pitchFamily="34" charset="-122"/>
                <a:ea typeface="微软雅黑" panose="020B0503020204020204" pitchFamily="34" charset="-122"/>
              </a:rPr>
              <a:t>Orderinfo</a:t>
            </a: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rPr>
              <a:t>表里支付时间利用</a:t>
            </a:r>
            <a:r>
              <a:rPr lang="en-US" altLang="zh-CN" sz="1600">
                <a:solidFill>
                  <a:schemeClr val="tx1">
                    <a:lumMod val="75000"/>
                    <a:lumOff val="25000"/>
                  </a:schemeClr>
                </a:solidFill>
                <a:latin typeface="微软雅黑" panose="020B0503020204020204" pitchFamily="34" charset="-122"/>
                <a:ea typeface="微软雅黑" panose="020B0503020204020204" pitchFamily="34" charset="-122"/>
              </a:rPr>
              <a:t>hour</a:t>
            </a: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rPr>
              <a:t>函数提取出</a:t>
            </a:r>
            <a:r>
              <a:rPr lang="en-US" altLang="zh-CN" sz="16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rPr>
              <a:t>小时</a:t>
            </a:r>
            <a:r>
              <a:rPr lang="en-US" altLang="zh-CN" sz="16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rPr>
              <a:t>字段</a:t>
            </a:r>
          </a:p>
          <a:p>
            <a:r>
              <a:rPr lang="en-US" altLang="zh-CN" sz="160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rPr>
              <a:t>使用</a:t>
            </a:r>
            <a:r>
              <a:rPr lang="en-US" altLang="zh-CN" sz="1600">
                <a:solidFill>
                  <a:schemeClr val="tx1">
                    <a:lumMod val="75000"/>
                    <a:lumOff val="25000"/>
                  </a:schemeClr>
                </a:solidFill>
                <a:latin typeface="微软雅黑" panose="020B0503020204020204" pitchFamily="34" charset="-122"/>
                <a:ea typeface="微软雅黑" panose="020B0503020204020204" pitchFamily="34" charset="-122"/>
              </a:rPr>
              <a:t>VLOOKUP</a:t>
            </a: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rPr>
              <a:t>函数将</a:t>
            </a:r>
            <a:r>
              <a:rPr lang="en-US" altLang="zh-CN" sz="1600">
                <a:solidFill>
                  <a:schemeClr val="tx1">
                    <a:lumMod val="75000"/>
                    <a:lumOff val="25000"/>
                  </a:schemeClr>
                </a:solidFill>
                <a:latin typeface="微软雅黑" panose="020B0503020204020204" pitchFamily="34" charset="-122"/>
                <a:ea typeface="微软雅黑" panose="020B0503020204020204" pitchFamily="34" charset="-122"/>
              </a:rPr>
              <a:t>Region</a:t>
            </a: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rPr>
              <a:t>表里的区域名称合并到</a:t>
            </a:r>
            <a:r>
              <a:rPr lang="en-US" altLang="zh-CN" sz="1600" err="1">
                <a:solidFill>
                  <a:schemeClr val="tx1">
                    <a:lumMod val="75000"/>
                    <a:lumOff val="25000"/>
                  </a:schemeClr>
                </a:solidFill>
                <a:latin typeface="微软雅黑" panose="020B0503020204020204" pitchFamily="34" charset="-122"/>
                <a:ea typeface="微软雅黑" panose="020B0503020204020204" pitchFamily="34" charset="-122"/>
              </a:rPr>
              <a:t>Orderinfo</a:t>
            </a: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rPr>
              <a:t>表里，得到</a:t>
            </a:r>
            <a:r>
              <a:rPr lang="en-US" altLang="zh-CN" sz="16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rPr>
              <a:t>国家名称</a:t>
            </a:r>
            <a:r>
              <a:rPr lang="en-US" altLang="zh-CN" sz="16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6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rPr>
              <a:t>省份名称</a:t>
            </a:r>
            <a:r>
              <a:rPr lang="en-US" altLang="zh-CN" sz="16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6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rPr>
              <a:t>城市名称</a:t>
            </a:r>
            <a:r>
              <a:rPr lang="en-US" altLang="zh-CN" sz="16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6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rPr>
              <a:t>区县名称</a:t>
            </a:r>
            <a:r>
              <a:rPr lang="en-US" altLang="zh-CN" sz="16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rPr>
              <a:t>。</a:t>
            </a:r>
          </a:p>
          <a:p>
            <a:r>
              <a:rPr lang="en-US" altLang="zh-CN" sz="160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rPr>
              <a:t>使用</a:t>
            </a:r>
            <a:r>
              <a:rPr lang="en-US" altLang="zh-CN" sz="1600">
                <a:solidFill>
                  <a:schemeClr val="tx1">
                    <a:lumMod val="75000"/>
                    <a:lumOff val="25000"/>
                  </a:schemeClr>
                </a:solidFill>
                <a:latin typeface="微软雅黑" panose="020B0503020204020204" pitchFamily="34" charset="-122"/>
                <a:ea typeface="微软雅黑" panose="020B0503020204020204" pitchFamily="34" charset="-122"/>
              </a:rPr>
              <a:t>VLOOKUP</a:t>
            </a: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rPr>
              <a:t>为</a:t>
            </a:r>
            <a:r>
              <a:rPr lang="en-US" altLang="zh-CN" sz="1600" err="1">
                <a:solidFill>
                  <a:schemeClr val="tx1">
                    <a:lumMod val="75000"/>
                    <a:lumOff val="25000"/>
                  </a:schemeClr>
                </a:solidFill>
                <a:latin typeface="微软雅黑" panose="020B0503020204020204" pitchFamily="34" charset="-122"/>
                <a:ea typeface="微软雅黑" panose="020B0503020204020204" pitchFamily="34" charset="-122"/>
              </a:rPr>
              <a:t>Orderdetail</a:t>
            </a: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rPr>
              <a:t>添加</a:t>
            </a:r>
            <a:r>
              <a:rPr lang="en-US" altLang="zh-CN" sz="16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rPr>
              <a:t>用户类型</a:t>
            </a:r>
            <a:r>
              <a:rPr lang="en-US" altLang="zh-CN" sz="16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rPr>
              <a:t>字段</a:t>
            </a:r>
          </a:p>
          <a:p>
            <a:r>
              <a:rPr lang="en-US" altLang="zh-CN" sz="1600">
                <a:solidFill>
                  <a:schemeClr val="tx1">
                    <a:lumMod val="75000"/>
                    <a:lumOff val="25000"/>
                  </a:schemeClr>
                </a:solidFill>
                <a:latin typeface="微软雅黑" panose="020B0503020204020204" pitchFamily="34" charset="-122"/>
                <a:ea typeface="微软雅黑" panose="020B0503020204020204" pitchFamily="34" charset="-122"/>
              </a:rPr>
              <a:t>4.</a:t>
            </a: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rPr>
              <a:t>使用透视表做出每种用类型的金额、购买数量合计</a:t>
            </a:r>
          </a:p>
          <a:p>
            <a:r>
              <a:rPr lang="en-US" altLang="zh-CN" sz="1600">
                <a:solidFill>
                  <a:schemeClr val="tx1">
                    <a:lumMod val="75000"/>
                    <a:lumOff val="25000"/>
                  </a:schemeClr>
                </a:solidFill>
                <a:latin typeface="微软雅黑" panose="020B0503020204020204" pitchFamily="34" charset="-122"/>
                <a:ea typeface="微软雅黑" panose="020B0503020204020204" pitchFamily="34" charset="-122"/>
              </a:rPr>
              <a:t>5.</a:t>
            </a: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rPr>
              <a:t>插入用户类型切片器</a:t>
            </a:r>
          </a:p>
          <a:p>
            <a:r>
              <a:rPr lang="en-US" altLang="zh-CN" sz="1600">
                <a:solidFill>
                  <a:schemeClr val="tx1">
                    <a:lumMod val="75000"/>
                    <a:lumOff val="25000"/>
                  </a:schemeClr>
                </a:solidFill>
                <a:latin typeface="微软雅黑" panose="020B0503020204020204" pitchFamily="34" charset="-122"/>
                <a:ea typeface="微软雅黑" panose="020B0503020204020204" pitchFamily="34" charset="-122"/>
              </a:rPr>
              <a:t>6.</a:t>
            </a: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rPr>
              <a:t>分别做出金额、销量以小时划分的折线图</a:t>
            </a:r>
          </a:p>
          <a:p>
            <a:r>
              <a:rPr lang="en-US" altLang="zh-CN" sz="1600">
                <a:solidFill>
                  <a:schemeClr val="tx1">
                    <a:lumMod val="75000"/>
                    <a:lumOff val="25000"/>
                  </a:schemeClr>
                </a:solidFill>
                <a:latin typeface="微软雅黑" panose="020B0503020204020204" pitchFamily="34" charset="-122"/>
                <a:ea typeface="微软雅黑" panose="020B0503020204020204" pitchFamily="34" charset="-122"/>
              </a:rPr>
              <a:t>7.</a:t>
            </a: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rPr>
              <a:t>分别做出金额、销量以用户类型划分的饼图</a:t>
            </a:r>
          </a:p>
          <a:p>
            <a:r>
              <a:rPr lang="en-US" altLang="zh-CN" sz="1600">
                <a:solidFill>
                  <a:schemeClr val="tx1">
                    <a:lumMod val="75000"/>
                    <a:lumOff val="25000"/>
                  </a:schemeClr>
                </a:solidFill>
                <a:latin typeface="微软雅黑" panose="020B0503020204020204" pitchFamily="34" charset="-122"/>
                <a:ea typeface="微软雅黑" panose="020B0503020204020204" pitchFamily="34" charset="-122"/>
              </a:rPr>
              <a:t>8.</a:t>
            </a: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rPr>
              <a:t>利用数据透视表做出不同品牌的金额、销量合计值</a:t>
            </a:r>
          </a:p>
          <a:p>
            <a:r>
              <a:rPr lang="en-US" altLang="zh-CN" sz="1600">
                <a:solidFill>
                  <a:schemeClr val="tx1">
                    <a:lumMod val="75000"/>
                    <a:lumOff val="25000"/>
                  </a:schemeClr>
                </a:solidFill>
                <a:latin typeface="微软雅黑" panose="020B0503020204020204" pitchFamily="34" charset="-122"/>
                <a:ea typeface="微软雅黑" panose="020B0503020204020204" pitchFamily="34" charset="-122"/>
              </a:rPr>
              <a:t>9.</a:t>
            </a: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rPr>
              <a:t>利用数据透视表做出不同颜色的购买数量</a:t>
            </a:r>
          </a:p>
          <a:p>
            <a:r>
              <a:rPr lang="en-US" altLang="zh-CN" sz="160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zh-CN" sz="160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rPr>
              <a:t>注意</a:t>
            </a:r>
            <a:r>
              <a:rPr lang="en-US" altLang="zh-CN" sz="16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rPr>
              <a:t>同</a:t>
            </a:r>
            <a:r>
              <a:rPr lang="en-US" altLang="zh-CN" sz="1600">
                <a:solidFill>
                  <a:schemeClr val="tx1">
                    <a:lumMod val="75000"/>
                    <a:lumOff val="25000"/>
                  </a:schemeClr>
                </a:solidFill>
                <a:latin typeface="微软雅黑" panose="020B0503020204020204" pitchFamily="34" charset="-122"/>
                <a:ea typeface="微软雅黑" panose="020B0503020204020204" pitchFamily="34" charset="-122"/>
              </a:rPr>
              <a:t>Power Pivot</a:t>
            </a: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rPr>
              <a:t>比较</a:t>
            </a:r>
            <a:r>
              <a:rPr lang="en-US" altLang="zh-CN" sz="16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zh-CN" sz="160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sz="1600">
                <a:solidFill>
                  <a:schemeClr val="tx1">
                    <a:lumMod val="75000"/>
                    <a:lumOff val="25000"/>
                  </a:schemeClr>
                </a:solidFill>
                <a:latin typeface="微软雅黑" panose="020B0503020204020204" pitchFamily="34" charset="-122"/>
                <a:ea typeface="微软雅黑" panose="020B0503020204020204" pitchFamily="34" charset="-122"/>
              </a:rPr>
              <a:t>1.excel</a:t>
            </a: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rPr>
              <a:t>里数据透视表只能用来分析数据源为一个表格的数据，</a:t>
            </a:r>
            <a:r>
              <a:rPr lang="en-US" altLang="zh-CN" sz="1600">
                <a:solidFill>
                  <a:schemeClr val="tx1">
                    <a:lumMod val="75000"/>
                    <a:lumOff val="25000"/>
                  </a:schemeClr>
                </a:solidFill>
                <a:latin typeface="微软雅黑" panose="020B0503020204020204" pitchFamily="34" charset="-122"/>
                <a:ea typeface="微软雅黑" panose="020B0503020204020204" pitchFamily="34" charset="-122"/>
              </a:rPr>
              <a:t>PowerPivot</a:t>
            </a: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rPr>
              <a:t>可以从多个数据源中抓取数据。</a:t>
            </a:r>
          </a:p>
          <a:p>
            <a:r>
              <a:rPr lang="en-US" altLang="zh-CN" sz="1600">
                <a:solidFill>
                  <a:schemeClr val="tx1">
                    <a:lumMod val="75000"/>
                    <a:lumOff val="25000"/>
                  </a:schemeClr>
                </a:solidFill>
                <a:latin typeface="微软雅黑" panose="020B0503020204020204" pitchFamily="34" charset="-122"/>
                <a:ea typeface="微软雅黑" panose="020B0503020204020204" pitchFamily="34" charset="-122"/>
              </a:rPr>
              <a:t>2.PowerPivot</a:t>
            </a: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rPr>
              <a:t>的数据分析流程更加紧密流畅（易操作）。</a:t>
            </a:r>
          </a:p>
          <a:p>
            <a:r>
              <a:rPr lang="en-US" altLang="zh-CN" sz="1600">
                <a:solidFill>
                  <a:schemeClr val="tx1">
                    <a:lumMod val="75000"/>
                    <a:lumOff val="25000"/>
                  </a:schemeClr>
                </a:solidFill>
                <a:latin typeface="微软雅黑" panose="020B0503020204020204" pitchFamily="34" charset="-122"/>
                <a:ea typeface="微软雅黑" panose="020B0503020204020204" pitchFamily="34" charset="-122"/>
              </a:rPr>
              <a:t>3.excel</a:t>
            </a: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rPr>
              <a:t>里的切片器只能连接同一数据源下的透视表或图</a:t>
            </a:r>
          </a:p>
          <a:p>
            <a:r>
              <a:rPr lang="en-US" altLang="zh-CN" sz="1600">
                <a:solidFill>
                  <a:schemeClr val="tx1">
                    <a:lumMod val="75000"/>
                    <a:lumOff val="25000"/>
                  </a:schemeClr>
                </a:solidFill>
                <a:latin typeface="微软雅黑" panose="020B0503020204020204" pitchFamily="34" charset="-122"/>
                <a:ea typeface="微软雅黑" panose="020B0503020204020204" pitchFamily="34" charset="-122"/>
              </a:rPr>
              <a:t>4.excel</a:t>
            </a: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rPr>
              <a:t>里无法使用数据透视表内的数据创建树状图。</a:t>
            </a:r>
          </a:p>
          <a:p>
            <a:r>
              <a:rPr lang="en-US" altLang="zh-CN" sz="1600">
                <a:solidFill>
                  <a:schemeClr val="tx1">
                    <a:lumMod val="75000"/>
                    <a:lumOff val="25000"/>
                  </a:schemeClr>
                </a:solidFill>
                <a:latin typeface="微软雅黑" panose="020B0503020204020204" pitchFamily="34" charset="-122"/>
                <a:ea typeface="微软雅黑" panose="020B0503020204020204" pitchFamily="34" charset="-122"/>
              </a:rPr>
              <a:t>5.</a:t>
            </a: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rPr>
              <a:t>无多行卡功能</a:t>
            </a:r>
            <a:endParaRPr lang="zh-CN" altLang="en-US" sz="1600">
              <a:solidFill>
                <a:schemeClr val="tx1">
                  <a:lumMod val="75000"/>
                  <a:lumOff val="25000"/>
                </a:schemeClr>
              </a:solidFill>
            </a:endParaRPr>
          </a:p>
        </p:txBody>
      </p:sp>
    </p:spTree>
    <p:extLst>
      <p:ext uri="{BB962C8B-B14F-4D97-AF65-F5344CB8AC3E}">
        <p14:creationId xmlns:p14="http://schemas.microsoft.com/office/powerpoint/2010/main" val="17141475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CE1EFE9-735A-4752-A50F-821B06DDB1CD}"/>
              </a:ext>
            </a:extLst>
          </p:cNvPr>
          <p:cNvSpPr>
            <a:spLocks noGrp="1"/>
          </p:cNvSpPr>
          <p:nvPr>
            <p:ph type="dt" sz="half" idx="10"/>
          </p:nvPr>
        </p:nvSpPr>
        <p:spPr/>
        <p:txBody>
          <a:bodyPr/>
          <a:lstStyle/>
          <a:p>
            <a:pPr rtl="0"/>
            <a:fld id="{4910A522-F0F5-43AE-870D-B1652467F5E7}" type="datetime1">
              <a:rPr lang="zh-CN" altLang="en-US" smtClean="0"/>
              <a:t>2020/4/24</a:t>
            </a:fld>
            <a:endParaRPr lang="en-US"/>
          </a:p>
        </p:txBody>
      </p:sp>
      <p:pic>
        <p:nvPicPr>
          <p:cNvPr id="3" name="图片 2">
            <a:extLst>
              <a:ext uri="{FF2B5EF4-FFF2-40B4-BE49-F238E27FC236}">
                <a16:creationId xmlns:a16="http://schemas.microsoft.com/office/drawing/2014/main" id="{DFD8A0F8-3FA8-4566-8B3C-FD23AF471438}"/>
              </a:ext>
            </a:extLst>
          </p:cNvPr>
          <p:cNvPicPr>
            <a:picLocks noChangeAspect="1"/>
          </p:cNvPicPr>
          <p:nvPr/>
        </p:nvPicPr>
        <p:blipFill>
          <a:blip r:embed="rId2"/>
          <a:stretch>
            <a:fillRect/>
          </a:stretch>
        </p:blipFill>
        <p:spPr>
          <a:xfrm>
            <a:off x="1156199" y="324898"/>
            <a:ext cx="10295238" cy="5676190"/>
          </a:xfrm>
          <a:prstGeom prst="rect">
            <a:avLst/>
          </a:prstGeom>
        </p:spPr>
      </p:pic>
    </p:spTree>
    <p:extLst>
      <p:ext uri="{BB962C8B-B14F-4D97-AF65-F5344CB8AC3E}">
        <p14:creationId xmlns:p14="http://schemas.microsoft.com/office/powerpoint/2010/main" val="1517719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8B4465C-E590-4693-ABB9-D60293D393C4}"/>
              </a:ext>
            </a:extLst>
          </p:cNvPr>
          <p:cNvSpPr>
            <a:spLocks noGrp="1"/>
          </p:cNvSpPr>
          <p:nvPr>
            <p:ph idx="4294967295"/>
          </p:nvPr>
        </p:nvSpPr>
        <p:spPr>
          <a:xfrm>
            <a:off x="687279" y="813695"/>
            <a:ext cx="9828321" cy="4351338"/>
          </a:xfrm>
        </p:spPr>
        <p:txBody>
          <a:bodyPr>
            <a:normAutofit fontScale="62500" lnSpcReduction="20000"/>
          </a:bodyPr>
          <a:lstStyle/>
          <a:p>
            <a:r>
              <a:rPr lang="zh-CN" altLang="en-US" sz="1800">
                <a:latin typeface="微软雅黑" panose="020B0503020204020204" pitchFamily="34" charset="-122"/>
                <a:ea typeface="微软雅黑" panose="020B0503020204020204" pitchFamily="34" charset="-122"/>
              </a:rPr>
              <a:t>一、需求说明</a:t>
            </a:r>
            <a:endParaRPr lang="en-US" altLang="zh-CN" sz="1800">
              <a:latin typeface="微软雅黑" panose="020B0503020204020204" pitchFamily="34" charset="-122"/>
              <a:ea typeface="微软雅黑" panose="020B0503020204020204" pitchFamily="34" charset="-122"/>
            </a:endParaRPr>
          </a:p>
          <a:p>
            <a:r>
              <a:rPr lang="en-US" altLang="zh-CN" sz="2100">
                <a:latin typeface="微软雅黑" panose="020B0503020204020204" pitchFamily="34" charset="-122"/>
                <a:ea typeface="微软雅黑" panose="020B0503020204020204" pitchFamily="34" charset="-122"/>
              </a:rPr>
              <a:t>1</a:t>
            </a:r>
            <a:r>
              <a:rPr lang="zh-CN" altLang="en-US" sz="2100">
                <a:latin typeface="微软雅黑" panose="020B0503020204020204" pitchFamily="34" charset="-122"/>
                <a:ea typeface="微软雅黑" panose="020B0503020204020204" pitchFamily="34" charset="-122"/>
              </a:rPr>
              <a:t>、查询五类用户各自的购买金额及购买总金额</a:t>
            </a:r>
            <a:endParaRPr lang="en-US" altLang="zh-CN" sz="2100">
              <a:latin typeface="微软雅黑" panose="020B0503020204020204" pitchFamily="34" charset="-122"/>
              <a:ea typeface="微软雅黑" panose="020B0503020204020204" pitchFamily="34" charset="-122"/>
            </a:endParaRPr>
          </a:p>
          <a:p>
            <a:r>
              <a:rPr lang="en-US" altLang="zh-CN" sz="2100">
                <a:latin typeface="微软雅黑" panose="020B0503020204020204" pitchFamily="34" charset="-122"/>
                <a:ea typeface="微软雅黑" panose="020B0503020204020204" pitchFamily="34" charset="-122"/>
              </a:rPr>
              <a:t>2</a:t>
            </a:r>
            <a:r>
              <a:rPr lang="zh-CN" altLang="en-US" sz="2100">
                <a:latin typeface="微软雅黑" panose="020B0503020204020204" pitchFamily="34" charset="-122"/>
                <a:ea typeface="微软雅黑" panose="020B0503020204020204" pitchFamily="34" charset="-122"/>
              </a:rPr>
              <a:t>、查询五类用户各自的购买数量及购买总数量</a:t>
            </a:r>
            <a:endParaRPr lang="en-US" altLang="zh-CN" sz="2100">
              <a:latin typeface="微软雅黑" panose="020B0503020204020204" pitchFamily="34" charset="-122"/>
              <a:ea typeface="微软雅黑" panose="020B0503020204020204" pitchFamily="34" charset="-122"/>
            </a:endParaRPr>
          </a:p>
          <a:p>
            <a:r>
              <a:rPr lang="en-US" altLang="zh-CN" sz="2100">
                <a:latin typeface="微软雅黑" panose="020B0503020204020204" pitchFamily="34" charset="-122"/>
                <a:ea typeface="微软雅黑" panose="020B0503020204020204" pitchFamily="34" charset="-122"/>
              </a:rPr>
              <a:t>3</a:t>
            </a:r>
            <a:r>
              <a:rPr lang="zh-CN" altLang="en-US" sz="2100">
                <a:latin typeface="微软雅黑" panose="020B0503020204020204" pitchFamily="34" charset="-122"/>
                <a:ea typeface="微软雅黑" panose="020B0503020204020204" pitchFamily="34" charset="-122"/>
              </a:rPr>
              <a:t>、五类用户的购买金额占比</a:t>
            </a:r>
            <a:endParaRPr lang="en-US" altLang="zh-CN" sz="2100">
              <a:latin typeface="微软雅黑" panose="020B0503020204020204" pitchFamily="34" charset="-122"/>
              <a:ea typeface="微软雅黑" panose="020B0503020204020204" pitchFamily="34" charset="-122"/>
            </a:endParaRPr>
          </a:p>
          <a:p>
            <a:r>
              <a:rPr lang="en-US" altLang="zh-CN" sz="2100">
                <a:latin typeface="微软雅黑" panose="020B0503020204020204" pitchFamily="34" charset="-122"/>
                <a:ea typeface="微软雅黑" panose="020B0503020204020204" pitchFamily="34" charset="-122"/>
              </a:rPr>
              <a:t>4</a:t>
            </a:r>
            <a:r>
              <a:rPr lang="zh-CN" altLang="en-US" sz="2100">
                <a:latin typeface="微软雅黑" panose="020B0503020204020204" pitchFamily="34" charset="-122"/>
                <a:ea typeface="微软雅黑" panose="020B0503020204020204" pitchFamily="34" charset="-122"/>
              </a:rPr>
              <a:t>、五类用户的购买数量占比</a:t>
            </a:r>
            <a:endParaRPr lang="en-US" altLang="zh-CN" sz="2100">
              <a:latin typeface="微软雅黑" panose="020B0503020204020204" pitchFamily="34" charset="-122"/>
              <a:ea typeface="微软雅黑" panose="020B0503020204020204" pitchFamily="34" charset="-122"/>
            </a:endParaRPr>
          </a:p>
          <a:p>
            <a:r>
              <a:rPr lang="en-US" altLang="zh-CN" sz="2100">
                <a:latin typeface="微软雅黑" panose="020B0503020204020204" pitchFamily="34" charset="-122"/>
                <a:ea typeface="微软雅黑" panose="020B0503020204020204" pitchFamily="34" charset="-122"/>
              </a:rPr>
              <a:t>5</a:t>
            </a:r>
            <a:r>
              <a:rPr lang="zh-CN" altLang="en-US" sz="2100">
                <a:latin typeface="微软雅黑" panose="020B0503020204020204" pitchFamily="34" charset="-122"/>
                <a:ea typeface="微软雅黑" panose="020B0503020204020204" pitchFamily="34" charset="-122"/>
              </a:rPr>
              <a:t>、各时段的购买金额并排序</a:t>
            </a:r>
            <a:endParaRPr lang="en-US" altLang="zh-CN" sz="2100">
              <a:latin typeface="微软雅黑" panose="020B0503020204020204" pitchFamily="34" charset="-122"/>
              <a:ea typeface="微软雅黑" panose="020B0503020204020204" pitchFamily="34" charset="-122"/>
            </a:endParaRPr>
          </a:p>
          <a:p>
            <a:r>
              <a:rPr lang="en-US" altLang="zh-CN" sz="2100">
                <a:latin typeface="微软雅黑" panose="020B0503020204020204" pitchFamily="34" charset="-122"/>
                <a:ea typeface="微软雅黑" panose="020B0503020204020204" pitchFamily="34" charset="-122"/>
              </a:rPr>
              <a:t>6</a:t>
            </a:r>
            <a:r>
              <a:rPr lang="zh-CN" altLang="en-US" sz="2100">
                <a:latin typeface="微软雅黑" panose="020B0503020204020204" pitchFamily="34" charset="-122"/>
                <a:ea typeface="微软雅黑" panose="020B0503020204020204" pitchFamily="34" charset="-122"/>
              </a:rPr>
              <a:t>、各时段的购买数量并排序</a:t>
            </a:r>
            <a:endParaRPr lang="en-US" altLang="zh-CN" sz="2100">
              <a:latin typeface="微软雅黑" panose="020B0503020204020204" pitchFamily="34" charset="-122"/>
              <a:ea typeface="微软雅黑" panose="020B0503020204020204" pitchFamily="34" charset="-122"/>
            </a:endParaRPr>
          </a:p>
          <a:p>
            <a:r>
              <a:rPr lang="en-US" altLang="zh-CN" sz="2100">
                <a:latin typeface="微软雅黑" panose="020B0503020204020204" pitchFamily="34" charset="-122"/>
                <a:ea typeface="微软雅黑" panose="020B0503020204020204" pitchFamily="34" charset="-122"/>
              </a:rPr>
              <a:t>7</a:t>
            </a:r>
            <a:r>
              <a:rPr lang="zh-CN" altLang="en-US" sz="2100">
                <a:latin typeface="微软雅黑" panose="020B0503020204020204" pitchFamily="34" charset="-122"/>
                <a:ea typeface="微软雅黑" panose="020B0503020204020204" pitchFamily="34" charset="-122"/>
              </a:rPr>
              <a:t>、各品牌的销售额排名</a:t>
            </a:r>
            <a:endParaRPr lang="en-US" altLang="zh-CN" sz="2100">
              <a:latin typeface="微软雅黑" panose="020B0503020204020204" pitchFamily="34" charset="-122"/>
              <a:ea typeface="微软雅黑" panose="020B0503020204020204" pitchFamily="34" charset="-122"/>
            </a:endParaRPr>
          </a:p>
          <a:p>
            <a:r>
              <a:rPr lang="en-US" altLang="zh-CN" sz="2100">
                <a:latin typeface="微软雅黑" panose="020B0503020204020204" pitchFamily="34" charset="-122"/>
                <a:ea typeface="微软雅黑" panose="020B0503020204020204" pitchFamily="34" charset="-122"/>
              </a:rPr>
              <a:t>8</a:t>
            </a:r>
            <a:r>
              <a:rPr lang="zh-CN" altLang="en-US" sz="2100">
                <a:latin typeface="微软雅黑" panose="020B0503020204020204" pitchFamily="34" charset="-122"/>
                <a:ea typeface="微软雅黑" panose="020B0503020204020204" pitchFamily="34" charset="-122"/>
              </a:rPr>
              <a:t>、各品牌的销量合计、占比及排名</a:t>
            </a:r>
            <a:endParaRPr lang="en-US" altLang="zh-CN" sz="2100">
              <a:latin typeface="微软雅黑" panose="020B0503020204020204" pitchFamily="34" charset="-122"/>
              <a:ea typeface="微软雅黑" panose="020B0503020204020204" pitchFamily="34" charset="-122"/>
            </a:endParaRPr>
          </a:p>
          <a:p>
            <a:r>
              <a:rPr lang="en-US" altLang="zh-CN" sz="2100">
                <a:latin typeface="微软雅黑" panose="020B0503020204020204" pitchFamily="34" charset="-122"/>
                <a:ea typeface="微软雅黑" panose="020B0503020204020204" pitchFamily="34" charset="-122"/>
              </a:rPr>
              <a:t>9</a:t>
            </a:r>
            <a:r>
              <a:rPr lang="zh-CN" altLang="en-US" sz="2100">
                <a:latin typeface="微软雅黑" panose="020B0503020204020204" pitchFamily="34" charset="-122"/>
                <a:ea typeface="微软雅黑" panose="020B0503020204020204" pitchFamily="34" charset="-122"/>
              </a:rPr>
              <a:t>、颜色维度销售额排名</a:t>
            </a:r>
            <a:endParaRPr lang="en-US" altLang="zh-CN" sz="2100">
              <a:latin typeface="微软雅黑" panose="020B0503020204020204" pitchFamily="34" charset="-122"/>
              <a:ea typeface="微软雅黑" panose="020B0503020204020204" pitchFamily="34" charset="-122"/>
            </a:endParaRPr>
          </a:p>
          <a:p>
            <a:r>
              <a:rPr lang="en-US" altLang="zh-CN" sz="2100">
                <a:latin typeface="微软雅黑" panose="020B0503020204020204" pitchFamily="34" charset="-122"/>
                <a:ea typeface="微软雅黑" panose="020B0503020204020204" pitchFamily="34" charset="-122"/>
              </a:rPr>
              <a:t>10</a:t>
            </a:r>
            <a:r>
              <a:rPr lang="zh-CN" altLang="en-US" sz="2100">
                <a:latin typeface="微软雅黑" panose="020B0503020204020204" pitchFamily="34" charset="-122"/>
                <a:ea typeface="微软雅黑" panose="020B0503020204020204" pitchFamily="34" charset="-122"/>
              </a:rPr>
              <a:t>、颜色维度销量合计、占比及排名</a:t>
            </a:r>
            <a:endParaRPr lang="en-US" altLang="zh-CN" sz="2100">
              <a:latin typeface="微软雅黑" panose="020B0503020204020204" pitchFamily="34" charset="-122"/>
              <a:ea typeface="微软雅黑" panose="020B0503020204020204" pitchFamily="34" charset="-122"/>
            </a:endParaRPr>
          </a:p>
          <a:p>
            <a:r>
              <a:rPr lang="en-US" altLang="zh-CN" sz="2100">
                <a:latin typeface="微软雅黑" panose="020B0503020204020204" pitchFamily="34" charset="-122"/>
                <a:ea typeface="微软雅黑" panose="020B0503020204020204" pitchFamily="34" charset="-122"/>
              </a:rPr>
              <a:t>11</a:t>
            </a:r>
            <a:r>
              <a:rPr lang="zh-CN" altLang="en-US" sz="2100">
                <a:latin typeface="微软雅黑" panose="020B0503020204020204" pitchFamily="34" charset="-122"/>
                <a:ea typeface="微软雅黑" panose="020B0503020204020204" pitchFamily="34" charset="-122"/>
              </a:rPr>
              <a:t>、型号维度销量合计、占比及排名</a:t>
            </a:r>
            <a:endParaRPr lang="en-US" altLang="zh-CN" sz="2100">
              <a:latin typeface="微软雅黑" panose="020B0503020204020204" pitchFamily="34" charset="-122"/>
              <a:ea typeface="微软雅黑" panose="020B0503020204020204" pitchFamily="34" charset="-122"/>
            </a:endParaRPr>
          </a:p>
          <a:p>
            <a:endParaRPr lang="en-US" altLang="zh-CN" sz="160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8A2D63DB-98DE-48EA-BF2A-0C4EB51EA767}"/>
              </a:ext>
            </a:extLst>
          </p:cNvPr>
          <p:cNvSpPr txBox="1"/>
          <p:nvPr/>
        </p:nvSpPr>
        <p:spPr>
          <a:xfrm>
            <a:off x="687279" y="319596"/>
            <a:ext cx="4372993" cy="369332"/>
          </a:xfrm>
          <a:prstGeom prst="rect">
            <a:avLst/>
          </a:prstGeom>
          <a:noFill/>
        </p:spPr>
        <p:txBody>
          <a:bodyPr wrap="square" rtlCol="0">
            <a:spAutoFit/>
          </a:bodyPr>
          <a:lstStyle/>
          <a:p>
            <a:r>
              <a:rPr lang="zh-CN" altLang="en-US" b="1">
                <a:solidFill>
                  <a:schemeClr val="tx1">
                    <a:lumMod val="75000"/>
                    <a:lumOff val="25000"/>
                  </a:schemeClr>
                </a:solidFill>
                <a:latin typeface="微软雅黑" panose="020B0503020204020204" pitchFamily="34" charset="-122"/>
                <a:ea typeface="微软雅黑" panose="020B0503020204020204" pitchFamily="34" charset="-122"/>
              </a:rPr>
              <a:t>用</a:t>
            </a:r>
            <a:r>
              <a:rPr lang="en-US" altLang="zh-CN">
                <a:solidFill>
                  <a:schemeClr val="tx1">
                    <a:lumMod val="75000"/>
                    <a:lumOff val="25000"/>
                  </a:schemeClr>
                </a:solidFill>
                <a:latin typeface="微软雅黑" panose="020B0503020204020204" pitchFamily="34" charset="-122"/>
                <a:ea typeface="微软雅黑" panose="020B0503020204020204" pitchFamily="34" charset="-122"/>
              </a:rPr>
              <a:t>SQL</a:t>
            </a:r>
            <a:r>
              <a:rPr lang="zh-CN" altLang="en-US" b="1">
                <a:solidFill>
                  <a:schemeClr val="tx1">
                    <a:lumMod val="75000"/>
                    <a:lumOff val="25000"/>
                  </a:schemeClr>
                </a:solidFill>
                <a:latin typeface="微软雅黑" panose="020B0503020204020204" pitchFamily="34" charset="-122"/>
                <a:ea typeface="微软雅黑" panose="020B0503020204020204" pitchFamily="34" charset="-122"/>
              </a:rPr>
              <a:t>来实现的具体步骤</a:t>
            </a:r>
            <a:endParaRPr lang="en-US" altLang="zh-CN" b="1">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56560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A73765-1C57-4E18-976A-6BA652110FE0}"/>
              </a:ext>
            </a:extLst>
          </p:cNvPr>
          <p:cNvSpPr>
            <a:spLocks noGrp="1"/>
          </p:cNvSpPr>
          <p:nvPr>
            <p:ph type="title"/>
          </p:nvPr>
        </p:nvSpPr>
        <p:spPr/>
        <p:txBody>
          <a:bodyPr/>
          <a:lstStyle/>
          <a:p>
            <a:r>
              <a:rPr lang="en-US" altLang="zh-CN" b="1"/>
              <a:t>Excel</a:t>
            </a:r>
            <a:r>
              <a:rPr lang="zh-CN" altLang="zh-CN" b="1"/>
              <a:t>知识点汇总</a:t>
            </a:r>
            <a:endParaRPr lang="zh-CN" altLang="en-US"/>
          </a:p>
        </p:txBody>
      </p:sp>
      <p:sp>
        <p:nvSpPr>
          <p:cNvPr id="3" name="内容占位符 2">
            <a:extLst>
              <a:ext uri="{FF2B5EF4-FFF2-40B4-BE49-F238E27FC236}">
                <a16:creationId xmlns:a16="http://schemas.microsoft.com/office/drawing/2014/main" id="{02AFD8AC-D8B8-426D-BD03-11C840D2D96B}"/>
              </a:ext>
            </a:extLst>
          </p:cNvPr>
          <p:cNvSpPr>
            <a:spLocks noGrp="1"/>
          </p:cNvSpPr>
          <p:nvPr>
            <p:ph idx="1"/>
          </p:nvPr>
        </p:nvSpPr>
        <p:spPr>
          <a:xfrm>
            <a:off x="1097280" y="1922105"/>
            <a:ext cx="10080000" cy="4680000"/>
          </a:xfrm>
        </p:spPr>
        <p:txBody>
          <a:bodyPr>
            <a:normAutofit fontScale="85000" lnSpcReduction="20000"/>
          </a:bodyPr>
          <a:lstStyle/>
          <a:p>
            <a:pPr lvl="0"/>
            <a:r>
              <a:rPr lang="en-US" altLang="zh-CN" sz="2100" b="1"/>
              <a:t>1.excel</a:t>
            </a:r>
            <a:r>
              <a:rPr lang="zh-CN" altLang="zh-CN" sz="2100" b="1"/>
              <a:t>基本操作对象</a:t>
            </a:r>
            <a:endParaRPr lang="zh-CN" altLang="zh-CN" sz="2100"/>
          </a:p>
          <a:p>
            <a:r>
              <a:rPr lang="en-US" altLang="zh-CN" sz="1600"/>
              <a:t>	</a:t>
            </a:r>
            <a:r>
              <a:rPr lang="zh-CN" altLang="zh-CN"/>
              <a:t>工作簿——工作表——单元格（最多可有</a:t>
            </a:r>
            <a:r>
              <a:rPr lang="en-US" altLang="zh-CN"/>
              <a:t>2^20</a:t>
            </a:r>
            <a:r>
              <a:rPr lang="zh-CN" altLang="zh-CN"/>
              <a:t>行，</a:t>
            </a:r>
            <a:r>
              <a:rPr lang="en-US" altLang="zh-CN"/>
              <a:t>2^14</a:t>
            </a:r>
            <a:r>
              <a:rPr lang="zh-CN" altLang="zh-CN"/>
              <a:t>列</a:t>
            </a:r>
            <a:r>
              <a:rPr lang="zh-CN" altLang="en-US"/>
              <a:t>）</a:t>
            </a:r>
            <a:endParaRPr lang="en-US" altLang="zh-CN"/>
          </a:p>
          <a:p>
            <a:pPr lvl="0"/>
            <a:r>
              <a:rPr lang="en-US" altLang="zh-CN" sz="2100" b="1"/>
              <a:t>2.</a:t>
            </a:r>
            <a:r>
              <a:rPr lang="zh-CN" altLang="zh-CN" sz="2100" b="1"/>
              <a:t>数据类型</a:t>
            </a:r>
            <a:endParaRPr lang="zh-CN" altLang="zh-CN" sz="2100"/>
          </a:p>
          <a:p>
            <a:r>
              <a:rPr lang="en-US" altLang="zh-CN" sz="1600"/>
              <a:t> 	</a:t>
            </a:r>
            <a:r>
              <a:rPr lang="zh-CN" altLang="zh-CN"/>
              <a:t>文本型：通常由字母，数字或特殊字符构成，默认左对齐</a:t>
            </a:r>
          </a:p>
          <a:p>
            <a:r>
              <a:rPr lang="en-US" altLang="zh-CN"/>
              <a:t> 	</a:t>
            </a:r>
            <a:r>
              <a:rPr lang="zh-CN" altLang="zh-CN"/>
              <a:t>数值型：整数，小数等，默认右对齐</a:t>
            </a:r>
          </a:p>
          <a:p>
            <a:r>
              <a:rPr lang="en-US" altLang="zh-CN"/>
              <a:t> 	</a:t>
            </a:r>
            <a:r>
              <a:rPr lang="zh-CN" altLang="zh-CN"/>
              <a:t>逻辑值：常见于逻辑判断结果，例如</a:t>
            </a:r>
            <a:r>
              <a:rPr lang="en-US" altLang="zh-CN"/>
              <a:t>True</a:t>
            </a:r>
            <a:r>
              <a:rPr lang="zh-CN" altLang="zh-CN"/>
              <a:t>或</a:t>
            </a:r>
            <a:r>
              <a:rPr lang="en-US" altLang="zh-CN"/>
              <a:t>False</a:t>
            </a:r>
            <a:endParaRPr lang="zh-CN" altLang="zh-CN"/>
          </a:p>
          <a:p>
            <a:r>
              <a:rPr lang="en-US" altLang="zh-CN"/>
              <a:t> 	</a:t>
            </a:r>
            <a:r>
              <a:rPr lang="zh-CN" altLang="zh-CN"/>
              <a:t>错误值：以“</a:t>
            </a:r>
            <a:r>
              <a:rPr lang="en-US" altLang="zh-CN"/>
              <a:t>#</a:t>
            </a:r>
            <a:r>
              <a:rPr lang="zh-CN" altLang="zh-CN"/>
              <a:t>”开头</a:t>
            </a:r>
          </a:p>
          <a:p>
            <a:pPr lvl="0"/>
            <a:r>
              <a:rPr lang="en-US" altLang="zh-CN" sz="2100" b="1"/>
              <a:t>3.</a:t>
            </a:r>
            <a:r>
              <a:rPr lang="zh-CN" altLang="zh-CN" sz="2100" b="1"/>
              <a:t>运算符</a:t>
            </a:r>
            <a:endParaRPr lang="zh-CN" altLang="zh-CN" sz="2100"/>
          </a:p>
          <a:p>
            <a:r>
              <a:rPr lang="en-US" altLang="zh-CN" sz="2000"/>
              <a:t>	</a:t>
            </a:r>
            <a:r>
              <a:rPr lang="zh-CN" altLang="zh-CN"/>
              <a:t>算数运算符：</a:t>
            </a:r>
            <a:r>
              <a:rPr lang="en-US" altLang="zh-CN"/>
              <a:t>^ </a:t>
            </a:r>
            <a:r>
              <a:rPr lang="zh-CN" altLang="zh-CN"/>
              <a:t>乘方，</a:t>
            </a:r>
            <a:r>
              <a:rPr lang="en-US" altLang="zh-CN"/>
              <a:t>* </a:t>
            </a:r>
            <a:r>
              <a:rPr lang="zh-CN" altLang="zh-CN"/>
              <a:t>乘，</a:t>
            </a:r>
            <a:r>
              <a:rPr lang="en-US" altLang="zh-CN"/>
              <a:t>/ </a:t>
            </a:r>
            <a:r>
              <a:rPr lang="zh-CN" altLang="zh-CN"/>
              <a:t>除，</a:t>
            </a:r>
            <a:r>
              <a:rPr lang="en-US" altLang="zh-CN"/>
              <a:t>+ </a:t>
            </a:r>
            <a:r>
              <a:rPr lang="zh-CN" altLang="zh-CN"/>
              <a:t>加，</a:t>
            </a:r>
            <a:r>
              <a:rPr lang="en-US" altLang="zh-CN"/>
              <a:t>- </a:t>
            </a:r>
            <a:r>
              <a:rPr lang="zh-CN" altLang="zh-CN"/>
              <a:t>减</a:t>
            </a:r>
          </a:p>
          <a:p>
            <a:r>
              <a:rPr lang="en-US" altLang="zh-CN"/>
              <a:t>	</a:t>
            </a:r>
            <a:r>
              <a:rPr lang="zh-CN" altLang="zh-CN"/>
              <a:t>文本运算符：</a:t>
            </a:r>
            <a:r>
              <a:rPr lang="en-US" altLang="zh-CN"/>
              <a:t>&amp; </a:t>
            </a:r>
            <a:r>
              <a:rPr lang="zh-CN" altLang="zh-CN"/>
              <a:t>连接文本</a:t>
            </a:r>
          </a:p>
          <a:p>
            <a:r>
              <a:rPr lang="en-US" altLang="zh-CN"/>
              <a:t>	</a:t>
            </a:r>
            <a:r>
              <a:rPr lang="zh-CN" altLang="zh-CN"/>
              <a:t>关系运算符：</a:t>
            </a:r>
            <a:r>
              <a:rPr lang="en-US" altLang="zh-CN"/>
              <a:t>= </a:t>
            </a:r>
            <a:r>
              <a:rPr lang="zh-CN" altLang="zh-CN"/>
              <a:t>等于，</a:t>
            </a:r>
            <a:r>
              <a:rPr lang="en-US" altLang="zh-CN"/>
              <a:t>&lt; </a:t>
            </a:r>
            <a:r>
              <a:rPr lang="zh-CN" altLang="zh-CN"/>
              <a:t>小于，</a:t>
            </a:r>
            <a:r>
              <a:rPr lang="en-US" altLang="zh-CN"/>
              <a:t>&gt; </a:t>
            </a:r>
            <a:r>
              <a:rPr lang="zh-CN" altLang="zh-CN"/>
              <a:t>大于，</a:t>
            </a:r>
            <a:r>
              <a:rPr lang="en-US" altLang="zh-CN"/>
              <a:t>&gt;&lt; </a:t>
            </a:r>
            <a:r>
              <a:rPr lang="zh-CN" altLang="zh-CN"/>
              <a:t>不等于</a:t>
            </a:r>
            <a:endParaRPr lang="en-US" altLang="zh-CN"/>
          </a:p>
          <a:p>
            <a:endParaRPr lang="zh-CN" altLang="en-US"/>
          </a:p>
        </p:txBody>
      </p:sp>
      <p:sp>
        <p:nvSpPr>
          <p:cNvPr id="4" name="日期占位符 3">
            <a:extLst>
              <a:ext uri="{FF2B5EF4-FFF2-40B4-BE49-F238E27FC236}">
                <a16:creationId xmlns:a16="http://schemas.microsoft.com/office/drawing/2014/main" id="{E76CB3C0-E859-48A4-97DF-6875FF10270E}"/>
              </a:ext>
            </a:extLst>
          </p:cNvPr>
          <p:cNvSpPr>
            <a:spLocks noGrp="1"/>
          </p:cNvSpPr>
          <p:nvPr>
            <p:ph type="dt" sz="half" idx="10"/>
          </p:nvPr>
        </p:nvSpPr>
        <p:spPr/>
        <p:txBody>
          <a:bodyPr/>
          <a:lstStyle/>
          <a:p>
            <a:pPr rtl="0"/>
            <a:fld id="{A24A4C0A-F292-41BE-9CD1-530467B1B9F8}" type="datetime1">
              <a:rPr lang="zh-CN" altLang="en-US" smtClean="0"/>
              <a:t>2020/4/24</a:t>
            </a:fld>
            <a:endParaRPr lang="en-US"/>
          </a:p>
        </p:txBody>
      </p:sp>
    </p:spTree>
    <p:extLst>
      <p:ext uri="{BB962C8B-B14F-4D97-AF65-F5344CB8AC3E}">
        <p14:creationId xmlns:p14="http://schemas.microsoft.com/office/powerpoint/2010/main" val="3679375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D11E4A81-1078-4778-9F3A-49266E8B8368}"/>
              </a:ext>
            </a:extLst>
          </p:cNvPr>
          <p:cNvSpPr txBox="1">
            <a:spLocks/>
          </p:cNvSpPr>
          <p:nvPr/>
        </p:nvSpPr>
        <p:spPr>
          <a:xfrm>
            <a:off x="964276" y="307572"/>
            <a:ext cx="9551324" cy="5777344"/>
          </a:xfrm>
          <a:prstGeom prst="rect">
            <a:avLst/>
          </a:prstGeom>
        </p:spPr>
        <p:txBody>
          <a:bodyPr vert="horz" lIns="0" tIns="45720" rIns="0" bIns="45720" rtlCol="0">
            <a:normAutofit fontScale="325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zh-CN" altLang="en-US" sz="5500" b="1">
                <a:latin typeface="微软雅黑" panose="020B0503020204020204" pitchFamily="34" charset="-122"/>
                <a:ea typeface="微软雅黑" panose="020B0503020204020204" pitchFamily="34" charset="-122"/>
              </a:rPr>
              <a:t>二、操作代码</a:t>
            </a:r>
            <a:endParaRPr lang="en-US" altLang="zh-CN" sz="5500">
              <a:latin typeface="微软雅黑" panose="020B0503020204020204" pitchFamily="34" charset="-122"/>
              <a:ea typeface="微软雅黑" panose="020B0503020204020204" pitchFamily="34" charset="-122"/>
            </a:endParaRPr>
          </a:p>
          <a:p>
            <a:pPr marL="0" indent="0">
              <a:buNone/>
            </a:pPr>
            <a:r>
              <a:rPr lang="en-US" altLang="zh-CN" sz="4000" b="1">
                <a:latin typeface="微软雅黑" panose="020B0503020204020204" pitchFamily="34" charset="-122"/>
                <a:ea typeface="微软雅黑" panose="020B0503020204020204" pitchFamily="34" charset="-122"/>
              </a:rPr>
              <a:t>1</a:t>
            </a:r>
            <a:r>
              <a:rPr lang="zh-CN" altLang="en-US" sz="4000" b="1">
                <a:latin typeface="微软雅黑" panose="020B0503020204020204" pitchFamily="34" charset="-122"/>
                <a:ea typeface="微软雅黑" panose="020B0503020204020204" pitchFamily="34" charset="-122"/>
              </a:rPr>
              <a:t>）前期数据准备</a:t>
            </a:r>
            <a:endParaRPr lang="en-US" altLang="zh-CN" sz="4000" b="1">
              <a:latin typeface="微软雅黑" panose="020B0503020204020204" pitchFamily="34" charset="-122"/>
              <a:ea typeface="微软雅黑" panose="020B0503020204020204" pitchFamily="34" charset="-122"/>
            </a:endParaRPr>
          </a:p>
          <a:p>
            <a:r>
              <a:rPr lang="zh-CN" altLang="en-US" sz="4000">
                <a:latin typeface="微软雅黑" panose="020B0503020204020204" pitchFamily="34" charset="-122"/>
                <a:ea typeface="微软雅黑" panose="020B0503020204020204" pitchFamily="34" charset="-122"/>
              </a:rPr>
              <a:t>创建数据库：</a:t>
            </a:r>
            <a:endParaRPr lang="en-US" altLang="zh-CN" sz="4000">
              <a:latin typeface="微软雅黑" panose="020B0503020204020204" pitchFamily="34" charset="-122"/>
              <a:ea typeface="微软雅黑" panose="020B0503020204020204" pitchFamily="34" charset="-122"/>
            </a:endParaRPr>
          </a:p>
          <a:p>
            <a:pPr marL="0" indent="0">
              <a:buNone/>
            </a:pPr>
            <a:r>
              <a:rPr lang="en-US" altLang="zh-CN" sz="4000">
                <a:latin typeface="微软雅黑" panose="020B0503020204020204" pitchFamily="34" charset="-122"/>
                <a:ea typeface="微软雅黑" panose="020B0503020204020204" pitchFamily="34" charset="-122"/>
              </a:rPr>
              <a:t>    create database test1; </a:t>
            </a:r>
          </a:p>
          <a:p>
            <a:pPr marL="0" indent="0">
              <a:buNone/>
            </a:pPr>
            <a:r>
              <a:rPr lang="en-US" altLang="zh-CN" sz="4000">
                <a:latin typeface="微软雅黑" panose="020B0503020204020204" pitchFamily="34" charset="-122"/>
                <a:ea typeface="微软雅黑" panose="020B0503020204020204" pitchFamily="34" charset="-122"/>
              </a:rPr>
              <a:t>    use test1;</a:t>
            </a:r>
          </a:p>
          <a:p>
            <a:r>
              <a:rPr lang="zh-CN" altLang="en-US" sz="4000">
                <a:latin typeface="微软雅黑" panose="020B0503020204020204" pitchFamily="34" charset="-122"/>
                <a:ea typeface="微软雅黑" panose="020B0503020204020204" pitchFamily="34" charset="-122"/>
              </a:rPr>
              <a:t>创建订单表及插入外部数据：</a:t>
            </a:r>
            <a:endParaRPr lang="en-US" altLang="zh-CN" sz="4000">
              <a:latin typeface="微软雅黑" panose="020B0503020204020204" pitchFamily="34" charset="-122"/>
              <a:ea typeface="微软雅黑" panose="020B0503020204020204" pitchFamily="34" charset="-122"/>
            </a:endParaRPr>
          </a:p>
          <a:p>
            <a:pPr marL="0" indent="0">
              <a:buNone/>
            </a:pPr>
            <a:r>
              <a:rPr lang="en-US" altLang="zh-CN" sz="4000">
                <a:latin typeface="微软雅黑" panose="020B0503020204020204" pitchFamily="34" charset="-122"/>
                <a:ea typeface="微软雅黑" panose="020B0503020204020204" pitchFamily="34" charset="-122"/>
              </a:rPr>
              <a:t>    create table </a:t>
            </a:r>
            <a:r>
              <a:rPr lang="en-US" altLang="zh-CN" sz="4000" err="1">
                <a:latin typeface="微软雅黑" panose="020B0503020204020204" pitchFamily="34" charset="-122"/>
                <a:ea typeface="微软雅黑" panose="020B0503020204020204" pitchFamily="34" charset="-122"/>
              </a:rPr>
              <a:t>orderinfo</a:t>
            </a:r>
            <a:r>
              <a:rPr lang="en-US" altLang="zh-CN" sz="4000">
                <a:latin typeface="微软雅黑" panose="020B0503020204020204" pitchFamily="34" charset="-122"/>
                <a:ea typeface="微软雅黑" panose="020B0503020204020204" pitchFamily="34" charset="-122"/>
              </a:rPr>
              <a:t>(</a:t>
            </a:r>
            <a:r>
              <a:rPr lang="en-US" altLang="zh-CN" sz="4000" err="1">
                <a:latin typeface="微软雅黑" panose="020B0503020204020204" pitchFamily="34" charset="-122"/>
                <a:ea typeface="微软雅黑" panose="020B0503020204020204" pitchFamily="34" charset="-122"/>
              </a:rPr>
              <a:t>d_id</a:t>
            </a:r>
            <a:r>
              <a:rPr lang="en-US" altLang="zh-CN" sz="4000">
                <a:latin typeface="微软雅黑" panose="020B0503020204020204" pitchFamily="34" charset="-122"/>
                <a:ea typeface="微软雅黑" panose="020B0503020204020204" pitchFamily="34" charset="-122"/>
              </a:rPr>
              <a:t> varchar(20) primary key,</a:t>
            </a:r>
          </a:p>
          <a:p>
            <a:pPr marL="0" indent="0">
              <a:buNone/>
            </a:pPr>
            <a:r>
              <a:rPr lang="en-US" altLang="zh-CN" sz="4000">
                <a:latin typeface="微软雅黑" panose="020B0503020204020204" pitchFamily="34" charset="-122"/>
                <a:ea typeface="微软雅黑" panose="020B0503020204020204" pitchFamily="34" charset="-122"/>
              </a:rPr>
              <a:t>                                      </a:t>
            </a:r>
            <a:r>
              <a:rPr lang="en-US" altLang="zh-CN" sz="4000" err="1">
                <a:latin typeface="微软雅黑" panose="020B0503020204020204" pitchFamily="34" charset="-122"/>
                <a:ea typeface="微软雅黑" panose="020B0503020204020204" pitchFamily="34" charset="-122"/>
              </a:rPr>
              <a:t>use_id</a:t>
            </a:r>
            <a:r>
              <a:rPr lang="en-US" altLang="zh-CN" sz="4000">
                <a:latin typeface="微软雅黑" panose="020B0503020204020204" pitchFamily="34" charset="-122"/>
                <a:ea typeface="微软雅黑" panose="020B0503020204020204" pitchFamily="34" charset="-122"/>
              </a:rPr>
              <a:t> varchar(20) ,</a:t>
            </a:r>
          </a:p>
          <a:p>
            <a:pPr marL="0" indent="0">
              <a:buNone/>
            </a:pPr>
            <a:r>
              <a:rPr lang="en-US" altLang="zh-CN" sz="4000">
                <a:latin typeface="微软雅黑" panose="020B0503020204020204" pitchFamily="34" charset="-122"/>
                <a:ea typeface="微软雅黑" panose="020B0503020204020204" pitchFamily="34" charset="-122"/>
              </a:rPr>
              <a:t>                                      country </a:t>
            </a:r>
            <a:r>
              <a:rPr lang="en-US" altLang="zh-CN" sz="4000" err="1">
                <a:latin typeface="微软雅黑" panose="020B0503020204020204" pitchFamily="34" charset="-122"/>
                <a:ea typeface="微软雅黑" panose="020B0503020204020204" pitchFamily="34" charset="-122"/>
              </a:rPr>
              <a:t>int,province</a:t>
            </a:r>
            <a:r>
              <a:rPr lang="en-US" altLang="zh-CN" sz="4000">
                <a:latin typeface="微软雅黑" panose="020B0503020204020204" pitchFamily="34" charset="-122"/>
                <a:ea typeface="微软雅黑" panose="020B0503020204020204" pitchFamily="34" charset="-122"/>
              </a:rPr>
              <a:t> </a:t>
            </a:r>
            <a:r>
              <a:rPr lang="en-US" altLang="zh-CN" sz="4000" err="1">
                <a:latin typeface="微软雅黑" panose="020B0503020204020204" pitchFamily="34" charset="-122"/>
                <a:ea typeface="微软雅黑" panose="020B0503020204020204" pitchFamily="34" charset="-122"/>
              </a:rPr>
              <a:t>int,city</a:t>
            </a:r>
            <a:r>
              <a:rPr lang="en-US" altLang="zh-CN" sz="4000">
                <a:latin typeface="微软雅黑" panose="020B0503020204020204" pitchFamily="34" charset="-122"/>
                <a:ea typeface="微软雅黑" panose="020B0503020204020204" pitchFamily="34" charset="-122"/>
              </a:rPr>
              <a:t> </a:t>
            </a:r>
            <a:r>
              <a:rPr lang="en-US" altLang="zh-CN" sz="4000" err="1">
                <a:latin typeface="微软雅黑" panose="020B0503020204020204" pitchFamily="34" charset="-122"/>
                <a:ea typeface="微软雅黑" panose="020B0503020204020204" pitchFamily="34" charset="-122"/>
              </a:rPr>
              <a:t>int,county</a:t>
            </a:r>
            <a:r>
              <a:rPr lang="en-US" altLang="zh-CN" sz="4000">
                <a:latin typeface="微软雅黑" panose="020B0503020204020204" pitchFamily="34" charset="-122"/>
                <a:ea typeface="微软雅黑" panose="020B0503020204020204" pitchFamily="34" charset="-122"/>
              </a:rPr>
              <a:t>  int,</a:t>
            </a:r>
          </a:p>
          <a:p>
            <a:pPr marL="0" indent="0">
              <a:buNone/>
            </a:pPr>
            <a:r>
              <a:rPr lang="en-US" altLang="zh-CN" sz="4000">
                <a:latin typeface="微软雅黑" panose="020B0503020204020204" pitchFamily="34" charset="-122"/>
                <a:ea typeface="微软雅黑" panose="020B0503020204020204" pitchFamily="34" charset="-122"/>
              </a:rPr>
              <a:t>                                      </a:t>
            </a:r>
            <a:r>
              <a:rPr lang="en-US" altLang="zh-CN" sz="4000" err="1">
                <a:latin typeface="微软雅黑" panose="020B0503020204020204" pitchFamily="34" charset="-122"/>
                <a:ea typeface="微软雅黑" panose="020B0503020204020204" pitchFamily="34" charset="-122"/>
              </a:rPr>
              <a:t>d_money</a:t>
            </a:r>
            <a:r>
              <a:rPr lang="en-US" altLang="zh-CN" sz="4000">
                <a:latin typeface="微软雅黑" panose="020B0503020204020204" pitchFamily="34" charset="-122"/>
                <a:ea typeface="微软雅黑" panose="020B0503020204020204" pitchFamily="34" charset="-122"/>
              </a:rPr>
              <a:t> decimal(10,2),</a:t>
            </a:r>
          </a:p>
          <a:p>
            <a:pPr marL="0" indent="0">
              <a:buNone/>
            </a:pPr>
            <a:r>
              <a:rPr lang="en-US" altLang="zh-CN" sz="4000">
                <a:latin typeface="微软雅黑" panose="020B0503020204020204" pitchFamily="34" charset="-122"/>
                <a:ea typeface="微软雅黑" panose="020B0503020204020204" pitchFamily="34" charset="-122"/>
              </a:rPr>
              <a:t>                                      </a:t>
            </a:r>
            <a:r>
              <a:rPr lang="en-US" altLang="zh-CN" sz="4000" err="1">
                <a:latin typeface="微软雅黑" panose="020B0503020204020204" pitchFamily="34" charset="-122"/>
                <a:ea typeface="微软雅黑" panose="020B0503020204020204" pitchFamily="34" charset="-122"/>
              </a:rPr>
              <a:t>paytime</a:t>
            </a:r>
            <a:r>
              <a:rPr lang="en-US" altLang="zh-CN" sz="4000">
                <a:latin typeface="微软雅黑" panose="020B0503020204020204" pitchFamily="34" charset="-122"/>
                <a:ea typeface="微软雅黑" panose="020B0503020204020204" pitchFamily="34" charset="-122"/>
              </a:rPr>
              <a:t> datetime,</a:t>
            </a:r>
          </a:p>
          <a:p>
            <a:pPr marL="0" indent="0">
              <a:buNone/>
            </a:pPr>
            <a:r>
              <a:rPr lang="en-US" altLang="zh-CN" sz="4000">
                <a:latin typeface="微软雅黑" panose="020B0503020204020204" pitchFamily="34" charset="-122"/>
                <a:ea typeface="微软雅黑" panose="020B0503020204020204" pitchFamily="34" charset="-122"/>
              </a:rPr>
              <a:t>                                      </a:t>
            </a:r>
            <a:r>
              <a:rPr lang="en-US" altLang="zh-CN" sz="4000" err="1">
                <a:latin typeface="微软雅黑" panose="020B0503020204020204" pitchFamily="34" charset="-122"/>
                <a:ea typeface="微软雅黑" panose="020B0503020204020204" pitchFamily="34" charset="-122"/>
              </a:rPr>
              <a:t>usertype</a:t>
            </a:r>
            <a:r>
              <a:rPr lang="en-US" altLang="zh-CN" sz="4000">
                <a:latin typeface="微软雅黑" panose="020B0503020204020204" pitchFamily="34" charset="-122"/>
                <a:ea typeface="微软雅黑" panose="020B0503020204020204" pitchFamily="34" charset="-122"/>
              </a:rPr>
              <a:t> varchar(20));</a:t>
            </a:r>
          </a:p>
          <a:p>
            <a:pPr marL="0" indent="0">
              <a:buNone/>
            </a:pPr>
            <a:endParaRPr lang="en-US" altLang="zh-CN" sz="4000">
              <a:latin typeface="微软雅黑" panose="020B0503020204020204" pitchFamily="34" charset="-122"/>
              <a:ea typeface="微软雅黑" panose="020B0503020204020204" pitchFamily="34" charset="-122"/>
            </a:endParaRPr>
          </a:p>
          <a:p>
            <a:pPr marL="0" indent="0">
              <a:buNone/>
            </a:pPr>
            <a:r>
              <a:rPr lang="en-US" altLang="zh-CN" sz="4000">
                <a:latin typeface="微软雅黑" panose="020B0503020204020204" pitchFamily="34" charset="-122"/>
                <a:ea typeface="微软雅黑" panose="020B0503020204020204" pitchFamily="34" charset="-122"/>
              </a:rPr>
              <a:t>    load data </a:t>
            </a:r>
            <a:r>
              <a:rPr lang="en-US" altLang="zh-CN" sz="4000" err="1">
                <a:latin typeface="微软雅黑" panose="020B0503020204020204" pitchFamily="34" charset="-122"/>
                <a:ea typeface="微软雅黑" panose="020B0503020204020204" pitchFamily="34" charset="-122"/>
              </a:rPr>
              <a:t>infile</a:t>
            </a:r>
            <a:r>
              <a:rPr lang="en-US" altLang="zh-CN" sz="4000">
                <a:latin typeface="微软雅黑" panose="020B0503020204020204" pitchFamily="34" charset="-122"/>
                <a:ea typeface="微软雅黑" panose="020B0503020204020204" pitchFamily="34" charset="-122"/>
              </a:rPr>
              <a:t> "C:/ProgramData/MySQL/MySQL Server 8.0/Uploads/orderinfo2.csv" </a:t>
            </a:r>
          </a:p>
          <a:p>
            <a:pPr marL="0" indent="0">
              <a:buNone/>
            </a:pPr>
            <a:r>
              <a:rPr lang="en-US" altLang="zh-CN" sz="4000">
                <a:latin typeface="微软雅黑" panose="020B0503020204020204" pitchFamily="34" charset="-122"/>
                <a:ea typeface="微软雅黑" panose="020B0503020204020204" pitchFamily="34" charset="-122"/>
              </a:rPr>
              <a:t>    Into table </a:t>
            </a:r>
            <a:r>
              <a:rPr lang="en-US" altLang="zh-CN" sz="4000" err="1">
                <a:latin typeface="微软雅黑" panose="020B0503020204020204" pitchFamily="34" charset="-122"/>
                <a:ea typeface="微软雅黑" panose="020B0503020204020204" pitchFamily="34" charset="-122"/>
              </a:rPr>
              <a:t>orderinfo</a:t>
            </a:r>
            <a:endParaRPr lang="en-US" altLang="zh-CN" sz="4000">
              <a:latin typeface="微软雅黑" panose="020B0503020204020204" pitchFamily="34" charset="-122"/>
              <a:ea typeface="微软雅黑" panose="020B0503020204020204" pitchFamily="34" charset="-122"/>
            </a:endParaRPr>
          </a:p>
          <a:p>
            <a:pPr marL="0" indent="0">
              <a:buNone/>
            </a:pPr>
            <a:r>
              <a:rPr lang="en-US" altLang="zh-CN" sz="4000">
                <a:latin typeface="微软雅黑" panose="020B0503020204020204" pitchFamily="34" charset="-122"/>
                <a:ea typeface="微软雅黑" panose="020B0503020204020204" pitchFamily="34" charset="-122"/>
              </a:rPr>
              <a:t>    fields terminated by ‘,’</a:t>
            </a:r>
          </a:p>
          <a:p>
            <a:endParaRPr lang="en-US" altLang="zh-CN" sz="16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21000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D11E4A81-1078-4778-9F3A-49266E8B8368}"/>
              </a:ext>
            </a:extLst>
          </p:cNvPr>
          <p:cNvSpPr txBox="1">
            <a:spLocks/>
          </p:cNvSpPr>
          <p:nvPr/>
        </p:nvSpPr>
        <p:spPr>
          <a:xfrm>
            <a:off x="787031" y="99753"/>
            <a:ext cx="9828321" cy="6018413"/>
          </a:xfrm>
          <a:prstGeom prst="rect">
            <a:avLst/>
          </a:prstGeom>
        </p:spPr>
        <p:txBody>
          <a:bodyPr vert="horz" lIns="0" tIns="45720" rIns="0" bIns="45720" rtlCol="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zh-CN" altLang="en-US" sz="1300">
                <a:latin typeface="微软雅黑" panose="020B0503020204020204" pitchFamily="34" charset="-122"/>
                <a:ea typeface="微软雅黑" panose="020B0503020204020204" pitchFamily="34" charset="-122"/>
              </a:rPr>
              <a:t>创建订单详情表及插入外部数据：</a:t>
            </a:r>
            <a:endParaRPr lang="en-US" altLang="zh-CN" sz="1300">
              <a:latin typeface="微软雅黑" panose="020B0503020204020204" pitchFamily="34" charset="-122"/>
              <a:ea typeface="微软雅黑" panose="020B0503020204020204" pitchFamily="34" charset="-122"/>
            </a:endParaRPr>
          </a:p>
          <a:p>
            <a:pPr marL="0" indent="0">
              <a:buNone/>
            </a:pPr>
            <a:r>
              <a:rPr lang="en-US" altLang="zh-CN" sz="1300">
                <a:latin typeface="微软雅黑" panose="020B0503020204020204" pitchFamily="34" charset="-122"/>
                <a:ea typeface="微软雅黑" panose="020B0503020204020204" pitchFamily="34" charset="-122"/>
              </a:rPr>
              <a:t>    create table </a:t>
            </a:r>
            <a:r>
              <a:rPr lang="en-US" altLang="zh-CN" sz="1300" err="1">
                <a:latin typeface="微软雅黑" panose="020B0503020204020204" pitchFamily="34" charset="-122"/>
                <a:ea typeface="微软雅黑" panose="020B0503020204020204" pitchFamily="34" charset="-122"/>
              </a:rPr>
              <a:t>orderdetail</a:t>
            </a:r>
            <a:r>
              <a:rPr lang="en-US" altLang="zh-CN" sz="1300">
                <a:latin typeface="微软雅黑" panose="020B0503020204020204" pitchFamily="34" charset="-122"/>
                <a:ea typeface="微软雅黑" panose="020B0503020204020204" pitchFamily="34" charset="-122"/>
              </a:rPr>
              <a:t>(</a:t>
            </a:r>
            <a:r>
              <a:rPr lang="en-US" altLang="zh-CN" sz="1300" err="1">
                <a:latin typeface="微软雅黑" panose="020B0503020204020204" pitchFamily="34" charset="-122"/>
                <a:ea typeface="微软雅黑" panose="020B0503020204020204" pitchFamily="34" charset="-122"/>
              </a:rPr>
              <a:t>d_id</a:t>
            </a:r>
            <a:r>
              <a:rPr lang="en-US" altLang="zh-CN" sz="1300">
                <a:latin typeface="微软雅黑" panose="020B0503020204020204" pitchFamily="34" charset="-122"/>
                <a:ea typeface="微软雅黑" panose="020B0503020204020204" pitchFamily="34" charset="-122"/>
              </a:rPr>
              <a:t>  varchar(20),</a:t>
            </a:r>
          </a:p>
          <a:p>
            <a:pPr marL="0" indent="0">
              <a:buNone/>
            </a:pPr>
            <a:r>
              <a:rPr lang="en-US" altLang="zh-CN" sz="1300">
                <a:latin typeface="微软雅黑" panose="020B0503020204020204" pitchFamily="34" charset="-122"/>
                <a:ea typeface="微软雅黑" panose="020B0503020204020204" pitchFamily="34" charset="-122"/>
              </a:rPr>
              <a:t>                                        </a:t>
            </a:r>
            <a:r>
              <a:rPr lang="en-US" altLang="zh-CN" sz="1300" err="1">
                <a:latin typeface="微软雅黑" panose="020B0503020204020204" pitchFamily="34" charset="-122"/>
                <a:ea typeface="微软雅黑" panose="020B0503020204020204" pitchFamily="34" charset="-122"/>
              </a:rPr>
              <a:t>goodname</a:t>
            </a:r>
            <a:r>
              <a:rPr lang="en-US" altLang="zh-CN" sz="1300">
                <a:latin typeface="微软雅黑" panose="020B0503020204020204" pitchFamily="34" charset="-122"/>
                <a:ea typeface="微软雅黑" panose="020B0503020204020204" pitchFamily="34" charset="-122"/>
              </a:rPr>
              <a:t> varchar(100),</a:t>
            </a:r>
          </a:p>
          <a:p>
            <a:pPr marL="0" indent="0">
              <a:buNone/>
            </a:pPr>
            <a:r>
              <a:rPr lang="en-US" altLang="zh-CN" sz="1300">
                <a:latin typeface="微软雅黑" panose="020B0503020204020204" pitchFamily="34" charset="-122"/>
                <a:ea typeface="微软雅黑" panose="020B0503020204020204" pitchFamily="34" charset="-122"/>
              </a:rPr>
              <a:t>                                        </a:t>
            </a:r>
            <a:r>
              <a:rPr lang="en-US" altLang="zh-CN" sz="1300" err="1">
                <a:latin typeface="微软雅黑" panose="020B0503020204020204" pitchFamily="34" charset="-122"/>
                <a:ea typeface="微软雅黑" panose="020B0503020204020204" pitchFamily="34" charset="-122"/>
              </a:rPr>
              <a:t>brandname</a:t>
            </a:r>
            <a:r>
              <a:rPr lang="en-US" altLang="zh-CN" sz="1300">
                <a:latin typeface="微软雅黑" panose="020B0503020204020204" pitchFamily="34" charset="-122"/>
                <a:ea typeface="微软雅黑" panose="020B0503020204020204" pitchFamily="34" charset="-122"/>
              </a:rPr>
              <a:t> varchar(30),color varchar(20),</a:t>
            </a:r>
          </a:p>
          <a:p>
            <a:pPr marL="0" indent="0">
              <a:buNone/>
            </a:pPr>
            <a:r>
              <a:rPr lang="en-US" altLang="zh-CN" sz="1300">
                <a:latin typeface="微软雅黑" panose="020B0503020204020204" pitchFamily="34" charset="-122"/>
                <a:ea typeface="微软雅黑" panose="020B0503020204020204" pitchFamily="34" charset="-122"/>
              </a:rPr>
              <a:t>                                        size varchar(20),price decimal(10,2),</a:t>
            </a:r>
          </a:p>
          <a:p>
            <a:pPr marL="0" indent="0">
              <a:buNone/>
            </a:pPr>
            <a:r>
              <a:rPr lang="en-US" altLang="zh-CN" sz="1300">
                <a:latin typeface="微软雅黑" panose="020B0503020204020204" pitchFamily="34" charset="-122"/>
                <a:ea typeface="微软雅黑" panose="020B0503020204020204" pitchFamily="34" charset="-122"/>
              </a:rPr>
              <a:t>                                        </a:t>
            </a:r>
            <a:r>
              <a:rPr lang="en-US" altLang="zh-CN" sz="1300" err="1">
                <a:latin typeface="微软雅黑" panose="020B0503020204020204" pitchFamily="34" charset="-122"/>
                <a:ea typeface="微软雅黑" panose="020B0503020204020204" pitchFamily="34" charset="-122"/>
              </a:rPr>
              <a:t>buyamount</a:t>
            </a:r>
            <a:r>
              <a:rPr lang="en-US" altLang="zh-CN" sz="1300">
                <a:latin typeface="微软雅黑" panose="020B0503020204020204" pitchFamily="34" charset="-122"/>
                <a:ea typeface="微软雅黑" panose="020B0503020204020204" pitchFamily="34" charset="-122"/>
              </a:rPr>
              <a:t> int);</a:t>
            </a:r>
          </a:p>
          <a:p>
            <a:pPr marL="0" indent="0">
              <a:buNone/>
            </a:pPr>
            <a:r>
              <a:rPr lang="en-US" altLang="zh-CN" sz="1300">
                <a:latin typeface="微软雅黑" panose="020B0503020204020204" pitchFamily="34" charset="-122"/>
                <a:ea typeface="微软雅黑" panose="020B0503020204020204" pitchFamily="34" charset="-122"/>
              </a:rPr>
              <a:t>   load data </a:t>
            </a:r>
            <a:r>
              <a:rPr lang="en-US" altLang="zh-CN" sz="1300" err="1">
                <a:latin typeface="微软雅黑" panose="020B0503020204020204" pitchFamily="34" charset="-122"/>
                <a:ea typeface="微软雅黑" panose="020B0503020204020204" pitchFamily="34" charset="-122"/>
              </a:rPr>
              <a:t>infile</a:t>
            </a:r>
            <a:r>
              <a:rPr lang="en-US" altLang="zh-CN" sz="1300">
                <a:latin typeface="微软雅黑" panose="020B0503020204020204" pitchFamily="34" charset="-122"/>
                <a:ea typeface="微软雅黑" panose="020B0503020204020204" pitchFamily="34" charset="-122"/>
              </a:rPr>
              <a:t> "C:/ProgramData/MySQL/MySQL Server 8.0/Uploads/orderdetail.csv“</a:t>
            </a:r>
          </a:p>
          <a:p>
            <a:pPr marL="0" indent="0">
              <a:buNone/>
            </a:pPr>
            <a:r>
              <a:rPr lang="en-US" altLang="zh-CN" sz="1300">
                <a:latin typeface="微软雅黑" panose="020B0503020204020204" pitchFamily="34" charset="-122"/>
                <a:ea typeface="微软雅黑" panose="020B0503020204020204" pitchFamily="34" charset="-122"/>
              </a:rPr>
              <a:t>   Into table </a:t>
            </a:r>
            <a:r>
              <a:rPr lang="en-US" altLang="zh-CN" sz="1300" err="1">
                <a:latin typeface="微软雅黑" panose="020B0503020204020204" pitchFamily="34" charset="-122"/>
                <a:ea typeface="微软雅黑" panose="020B0503020204020204" pitchFamily="34" charset="-122"/>
              </a:rPr>
              <a:t>orderdetail</a:t>
            </a:r>
            <a:endParaRPr lang="en-US" altLang="zh-CN" sz="1300">
              <a:latin typeface="微软雅黑" panose="020B0503020204020204" pitchFamily="34" charset="-122"/>
              <a:ea typeface="微软雅黑" panose="020B0503020204020204" pitchFamily="34" charset="-122"/>
            </a:endParaRPr>
          </a:p>
          <a:p>
            <a:pPr marL="0" indent="0">
              <a:buNone/>
            </a:pPr>
            <a:r>
              <a:rPr lang="en-US" altLang="zh-CN" sz="1300">
                <a:latin typeface="微软雅黑" panose="020B0503020204020204" pitchFamily="34" charset="-122"/>
                <a:ea typeface="微软雅黑" panose="020B0503020204020204" pitchFamily="34" charset="-122"/>
              </a:rPr>
              <a:t>   fields terminated by ‘,’</a:t>
            </a:r>
          </a:p>
          <a:p>
            <a:pPr marL="0" indent="0">
              <a:buNone/>
            </a:pPr>
            <a:r>
              <a:rPr lang="en-US" altLang="zh-CN" sz="1300">
                <a:latin typeface="微软雅黑" panose="020B0503020204020204" pitchFamily="34" charset="-122"/>
                <a:ea typeface="微软雅黑" panose="020B0503020204020204" pitchFamily="34" charset="-122"/>
              </a:rPr>
              <a:t>   ignore 1 lines;</a:t>
            </a:r>
          </a:p>
          <a:p>
            <a:r>
              <a:rPr lang="zh-CN" altLang="en-US" sz="1300">
                <a:latin typeface="微软雅黑" panose="020B0503020204020204" pitchFamily="34" charset="-122"/>
                <a:ea typeface="微软雅黑" panose="020B0503020204020204" pitchFamily="34" charset="-122"/>
              </a:rPr>
              <a:t>创建地址表及插入外部数据：</a:t>
            </a:r>
            <a:endParaRPr lang="en-US" altLang="zh-CN" sz="1300">
              <a:latin typeface="微软雅黑" panose="020B0503020204020204" pitchFamily="34" charset="-122"/>
              <a:ea typeface="微软雅黑" panose="020B0503020204020204" pitchFamily="34" charset="-122"/>
            </a:endParaRPr>
          </a:p>
          <a:p>
            <a:pPr marL="0" indent="0">
              <a:buNone/>
            </a:pPr>
            <a:r>
              <a:rPr lang="en-US" altLang="zh-CN" sz="1300">
                <a:latin typeface="微软雅黑" panose="020B0503020204020204" pitchFamily="34" charset="-122"/>
                <a:ea typeface="微软雅黑" panose="020B0503020204020204" pitchFamily="34" charset="-122"/>
              </a:rPr>
              <a:t>   create table region(</a:t>
            </a:r>
            <a:r>
              <a:rPr lang="en-US" altLang="zh-CN" sz="1300" err="1">
                <a:latin typeface="微软雅黑" panose="020B0503020204020204" pitchFamily="34" charset="-122"/>
                <a:ea typeface="微软雅黑" panose="020B0503020204020204" pitchFamily="34" charset="-122"/>
              </a:rPr>
              <a:t>re_id</a:t>
            </a:r>
            <a:r>
              <a:rPr lang="en-US" altLang="zh-CN" sz="1300">
                <a:latin typeface="微软雅黑" panose="020B0503020204020204" pitchFamily="34" charset="-122"/>
                <a:ea typeface="微软雅黑" panose="020B0503020204020204" pitchFamily="34" charset="-122"/>
              </a:rPr>
              <a:t> varchar(20) ,</a:t>
            </a:r>
            <a:r>
              <a:rPr lang="en-US" altLang="zh-CN" sz="1300" err="1">
                <a:latin typeface="微软雅黑" panose="020B0503020204020204" pitchFamily="34" charset="-122"/>
                <a:ea typeface="微软雅黑" panose="020B0503020204020204" pitchFamily="34" charset="-122"/>
              </a:rPr>
              <a:t>re_name</a:t>
            </a:r>
            <a:r>
              <a:rPr lang="en-US" altLang="zh-CN" sz="1300">
                <a:latin typeface="微软雅黑" panose="020B0503020204020204" pitchFamily="34" charset="-122"/>
                <a:ea typeface="微软雅黑" panose="020B0503020204020204" pitchFamily="34" charset="-122"/>
              </a:rPr>
              <a:t> varchar(30));</a:t>
            </a:r>
          </a:p>
          <a:p>
            <a:pPr marL="0" indent="0">
              <a:buNone/>
            </a:pPr>
            <a:r>
              <a:rPr lang="en-US" altLang="zh-CN" sz="1300">
                <a:latin typeface="微软雅黑" panose="020B0503020204020204" pitchFamily="34" charset="-122"/>
                <a:ea typeface="微软雅黑" panose="020B0503020204020204" pitchFamily="34" charset="-122"/>
              </a:rPr>
              <a:t>   load data </a:t>
            </a:r>
            <a:r>
              <a:rPr lang="en-US" altLang="zh-CN" sz="1300" err="1">
                <a:latin typeface="微软雅黑" panose="020B0503020204020204" pitchFamily="34" charset="-122"/>
                <a:ea typeface="微软雅黑" panose="020B0503020204020204" pitchFamily="34" charset="-122"/>
              </a:rPr>
              <a:t>infile</a:t>
            </a:r>
            <a:r>
              <a:rPr lang="en-US" altLang="zh-CN" sz="1300">
                <a:latin typeface="微软雅黑" panose="020B0503020204020204" pitchFamily="34" charset="-122"/>
                <a:ea typeface="微软雅黑" panose="020B0503020204020204" pitchFamily="34" charset="-122"/>
              </a:rPr>
              <a:t> "C:/ProgramData/MySQL/MySQL Server 8.0/Uploads/region.csv" </a:t>
            </a:r>
          </a:p>
          <a:p>
            <a:pPr marL="0" indent="0">
              <a:buNone/>
            </a:pPr>
            <a:r>
              <a:rPr lang="en-US" altLang="zh-CN" sz="1300">
                <a:latin typeface="微软雅黑" panose="020B0503020204020204" pitchFamily="34" charset="-122"/>
                <a:ea typeface="微软雅黑" panose="020B0503020204020204" pitchFamily="34" charset="-122"/>
              </a:rPr>
              <a:t>   Into table region</a:t>
            </a:r>
          </a:p>
          <a:p>
            <a:pPr marL="0" indent="0">
              <a:buNone/>
            </a:pPr>
            <a:r>
              <a:rPr lang="en-US" altLang="zh-CN" sz="1300">
                <a:latin typeface="微软雅黑" panose="020B0503020204020204" pitchFamily="34" charset="-122"/>
                <a:ea typeface="微软雅黑" panose="020B0503020204020204" pitchFamily="34" charset="-122"/>
              </a:rPr>
              <a:t>   fields terminated by ‘,’</a:t>
            </a:r>
          </a:p>
          <a:p>
            <a:pPr marL="0" indent="0">
              <a:buNone/>
            </a:pPr>
            <a:r>
              <a:rPr lang="en-US" altLang="zh-CN" sz="1300">
                <a:latin typeface="微软雅黑" panose="020B0503020204020204" pitchFamily="34" charset="-122"/>
                <a:ea typeface="微软雅黑" panose="020B0503020204020204" pitchFamily="34" charset="-122"/>
              </a:rPr>
              <a:t>   ignore 1 lines;</a:t>
            </a:r>
          </a:p>
        </p:txBody>
      </p:sp>
    </p:spTree>
    <p:extLst>
      <p:ext uri="{BB962C8B-B14F-4D97-AF65-F5344CB8AC3E}">
        <p14:creationId xmlns:p14="http://schemas.microsoft.com/office/powerpoint/2010/main" val="36787484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D11E4A81-1078-4778-9F3A-49266E8B8368}"/>
              </a:ext>
            </a:extLst>
          </p:cNvPr>
          <p:cNvSpPr txBox="1">
            <a:spLocks/>
          </p:cNvSpPr>
          <p:nvPr/>
        </p:nvSpPr>
        <p:spPr>
          <a:xfrm>
            <a:off x="787031" y="99753"/>
            <a:ext cx="6295413" cy="6018413"/>
          </a:xfrm>
          <a:prstGeom prst="rect">
            <a:avLst/>
          </a:prstGeom>
        </p:spPr>
        <p:txBody>
          <a:bodyPr vert="horz" lIns="0" tIns="45720" rIns="0" bIns="45720" rtlCol="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1400" b="1">
                <a:latin typeface="微软雅黑" panose="020B0503020204020204" pitchFamily="34" charset="-122"/>
                <a:ea typeface="微软雅黑" panose="020B0503020204020204" pitchFamily="34" charset="-122"/>
              </a:rPr>
              <a:t>2</a:t>
            </a:r>
            <a:r>
              <a:rPr lang="zh-CN" altLang="en-US" sz="1400" b="1">
                <a:latin typeface="微软雅黑" panose="020B0503020204020204" pitchFamily="34" charset="-122"/>
                <a:ea typeface="微软雅黑" panose="020B0503020204020204" pitchFamily="34" charset="-122"/>
              </a:rPr>
              <a:t>）需求实现</a:t>
            </a:r>
            <a:endParaRPr lang="en-US" altLang="zh-CN" sz="1400" b="1">
              <a:latin typeface="微软雅黑" panose="020B0503020204020204" pitchFamily="34" charset="-122"/>
              <a:ea typeface="微软雅黑" panose="020B0503020204020204" pitchFamily="34" charset="-122"/>
            </a:endParaRPr>
          </a:p>
          <a:p>
            <a:pPr marL="0" indent="0">
              <a:buNone/>
            </a:pPr>
            <a:r>
              <a:rPr lang="en-US" altLang="zh-CN" sz="1300">
                <a:latin typeface="微软雅黑" panose="020B0503020204020204" pitchFamily="34" charset="-122"/>
                <a:ea typeface="微软雅黑" panose="020B0503020204020204" pitchFamily="34" charset="-122"/>
              </a:rPr>
              <a:t>   ( 1</a:t>
            </a:r>
            <a:r>
              <a:rPr lang="zh-CN" altLang="en-US" sz="1300">
                <a:latin typeface="微软雅黑" panose="020B0503020204020204" pitchFamily="34" charset="-122"/>
                <a:ea typeface="微软雅黑" panose="020B0503020204020204" pitchFamily="34" charset="-122"/>
              </a:rPr>
              <a:t>）查询五类用户各自的购买金额及购买总金额</a:t>
            </a:r>
            <a:endParaRPr lang="en-US" altLang="zh-CN" sz="1300">
              <a:latin typeface="微软雅黑" panose="020B0503020204020204" pitchFamily="34" charset="-122"/>
              <a:ea typeface="微软雅黑" panose="020B0503020204020204" pitchFamily="34" charset="-122"/>
            </a:endParaRPr>
          </a:p>
          <a:p>
            <a:pPr marL="0" indent="0">
              <a:buNone/>
            </a:pPr>
            <a:r>
              <a:rPr lang="en-US" altLang="zh-CN" sz="1300">
                <a:latin typeface="微软雅黑" panose="020B0503020204020204" pitchFamily="34" charset="-122"/>
                <a:ea typeface="微软雅黑" panose="020B0503020204020204" pitchFamily="34" charset="-122"/>
              </a:rPr>
              <a:t>           </a:t>
            </a:r>
            <a:r>
              <a:rPr lang="en-US" altLang="zh-CN" sz="1050">
                <a:latin typeface="微软雅黑" panose="020B0503020204020204" pitchFamily="34" charset="-122"/>
                <a:ea typeface="微软雅黑" panose="020B0503020204020204" pitchFamily="34" charset="-122"/>
              </a:rPr>
              <a:t>select </a:t>
            </a:r>
            <a:r>
              <a:rPr lang="en-US" altLang="zh-CN" sz="1050" err="1">
                <a:latin typeface="微软雅黑" panose="020B0503020204020204" pitchFamily="34" charset="-122"/>
                <a:ea typeface="微软雅黑" panose="020B0503020204020204" pitchFamily="34" charset="-122"/>
              </a:rPr>
              <a:t>usertype,sum</a:t>
            </a:r>
            <a:r>
              <a:rPr lang="en-US" altLang="zh-CN" sz="1050">
                <a:latin typeface="微软雅黑" panose="020B0503020204020204" pitchFamily="34" charset="-122"/>
                <a:ea typeface="微软雅黑" panose="020B0503020204020204" pitchFamily="34" charset="-122"/>
              </a:rPr>
              <a:t>(price*</a:t>
            </a:r>
            <a:r>
              <a:rPr lang="en-US" altLang="zh-CN" sz="1050" err="1">
                <a:latin typeface="微软雅黑" panose="020B0503020204020204" pitchFamily="34" charset="-122"/>
                <a:ea typeface="微软雅黑" panose="020B0503020204020204" pitchFamily="34" charset="-122"/>
              </a:rPr>
              <a:t>buyamount</a:t>
            </a:r>
            <a:r>
              <a:rPr lang="en-US" altLang="zh-CN" sz="1050">
                <a:latin typeface="微软雅黑" panose="020B0503020204020204" pitchFamily="34" charset="-122"/>
                <a:ea typeface="微软雅黑" panose="020B0503020204020204" pitchFamily="34" charset="-122"/>
              </a:rPr>
              <a:t>) </a:t>
            </a:r>
            <a:r>
              <a:rPr lang="zh-CN" altLang="en-US" sz="1050">
                <a:latin typeface="微软雅黑" panose="020B0503020204020204" pitchFamily="34" charset="-122"/>
                <a:ea typeface="微软雅黑" panose="020B0503020204020204" pitchFamily="34" charset="-122"/>
              </a:rPr>
              <a:t>购买金额</a:t>
            </a:r>
            <a:endParaRPr lang="en-US" altLang="zh-CN" sz="1050">
              <a:latin typeface="微软雅黑" panose="020B0503020204020204" pitchFamily="34" charset="-122"/>
              <a:ea typeface="微软雅黑" panose="020B0503020204020204" pitchFamily="34" charset="-122"/>
            </a:endParaRPr>
          </a:p>
          <a:p>
            <a:pPr marL="0" indent="0">
              <a:buNone/>
            </a:pPr>
            <a:r>
              <a:rPr lang="en-US" altLang="zh-CN" sz="1050">
                <a:latin typeface="微软雅黑" panose="020B0503020204020204" pitchFamily="34" charset="-122"/>
                <a:ea typeface="微软雅黑" panose="020B0503020204020204" pitchFamily="34" charset="-122"/>
              </a:rPr>
              <a:t>           from </a:t>
            </a:r>
            <a:r>
              <a:rPr lang="en-US" altLang="zh-CN" sz="1050" err="1">
                <a:latin typeface="微软雅黑" panose="020B0503020204020204" pitchFamily="34" charset="-122"/>
                <a:ea typeface="微软雅黑" panose="020B0503020204020204" pitchFamily="34" charset="-122"/>
              </a:rPr>
              <a:t>orderinfo</a:t>
            </a:r>
            <a:r>
              <a:rPr lang="en-US" altLang="zh-CN" sz="1050">
                <a:latin typeface="微软雅黑" panose="020B0503020204020204" pitchFamily="34" charset="-122"/>
                <a:ea typeface="微软雅黑" panose="020B0503020204020204" pitchFamily="34" charset="-122"/>
              </a:rPr>
              <a:t> right join  </a:t>
            </a:r>
            <a:r>
              <a:rPr lang="en-US" altLang="zh-CN" sz="1050" err="1">
                <a:latin typeface="微软雅黑" panose="020B0503020204020204" pitchFamily="34" charset="-122"/>
                <a:ea typeface="微软雅黑" panose="020B0503020204020204" pitchFamily="34" charset="-122"/>
              </a:rPr>
              <a:t>orderdetail</a:t>
            </a:r>
            <a:r>
              <a:rPr lang="en-US" altLang="zh-CN" sz="1050">
                <a:latin typeface="微软雅黑" panose="020B0503020204020204" pitchFamily="34" charset="-122"/>
                <a:ea typeface="微软雅黑" panose="020B0503020204020204" pitchFamily="34" charset="-122"/>
              </a:rPr>
              <a:t> on </a:t>
            </a:r>
            <a:r>
              <a:rPr lang="en-US" altLang="zh-CN" sz="1050" err="1">
                <a:latin typeface="微软雅黑" panose="020B0503020204020204" pitchFamily="34" charset="-122"/>
                <a:ea typeface="微软雅黑" panose="020B0503020204020204" pitchFamily="34" charset="-122"/>
              </a:rPr>
              <a:t>orderinfo.d_id</a:t>
            </a:r>
            <a:r>
              <a:rPr lang="en-US" altLang="zh-CN" sz="1050">
                <a:latin typeface="微软雅黑" panose="020B0503020204020204" pitchFamily="34" charset="-122"/>
                <a:ea typeface="微软雅黑" panose="020B0503020204020204" pitchFamily="34" charset="-122"/>
              </a:rPr>
              <a:t>=</a:t>
            </a:r>
            <a:r>
              <a:rPr lang="en-US" altLang="zh-CN" sz="1050" err="1">
                <a:latin typeface="微软雅黑" panose="020B0503020204020204" pitchFamily="34" charset="-122"/>
                <a:ea typeface="微软雅黑" panose="020B0503020204020204" pitchFamily="34" charset="-122"/>
              </a:rPr>
              <a:t>orderdetail.d_id</a:t>
            </a:r>
            <a:endParaRPr lang="en-US" altLang="zh-CN" sz="1050">
              <a:latin typeface="微软雅黑" panose="020B0503020204020204" pitchFamily="34" charset="-122"/>
              <a:ea typeface="微软雅黑" panose="020B0503020204020204" pitchFamily="34" charset="-122"/>
            </a:endParaRPr>
          </a:p>
          <a:p>
            <a:pPr marL="0" indent="0">
              <a:buNone/>
            </a:pPr>
            <a:r>
              <a:rPr lang="en-US" altLang="zh-CN" sz="1050">
                <a:latin typeface="微软雅黑" panose="020B0503020204020204" pitchFamily="34" charset="-122"/>
                <a:ea typeface="微软雅黑" panose="020B0503020204020204" pitchFamily="34" charset="-122"/>
              </a:rPr>
              <a:t>           group by </a:t>
            </a:r>
            <a:r>
              <a:rPr lang="en-US" altLang="zh-CN" sz="1050" err="1">
                <a:latin typeface="微软雅黑" panose="020B0503020204020204" pitchFamily="34" charset="-122"/>
                <a:ea typeface="微软雅黑" panose="020B0503020204020204" pitchFamily="34" charset="-122"/>
              </a:rPr>
              <a:t>usertypewith</a:t>
            </a:r>
            <a:r>
              <a:rPr lang="en-US" altLang="zh-CN" sz="1050">
                <a:latin typeface="微软雅黑" panose="020B0503020204020204" pitchFamily="34" charset="-122"/>
                <a:ea typeface="微软雅黑" panose="020B0503020204020204" pitchFamily="34" charset="-122"/>
              </a:rPr>
              <a:t> rollup;</a:t>
            </a:r>
          </a:p>
          <a:p>
            <a:pPr marL="0" indent="0">
              <a:buNone/>
            </a:pPr>
            <a:r>
              <a:rPr lang="zh-CN" altLang="en-US" sz="1050">
                <a:latin typeface="微软雅黑" panose="020B0503020204020204" pitchFamily="34" charset="-122"/>
                <a:ea typeface="微软雅黑" panose="020B0503020204020204" pitchFamily="34" charset="-122"/>
              </a:rPr>
              <a:t>（</a:t>
            </a:r>
            <a:r>
              <a:rPr lang="en-US" altLang="zh-CN" sz="1050">
                <a:latin typeface="微软雅黑" panose="020B0503020204020204" pitchFamily="34" charset="-122"/>
                <a:ea typeface="微软雅黑" panose="020B0503020204020204" pitchFamily="34" charset="-122"/>
              </a:rPr>
              <a:t>2</a:t>
            </a:r>
            <a:r>
              <a:rPr lang="zh-CN" altLang="en-US" sz="1050">
                <a:latin typeface="微软雅黑" panose="020B0503020204020204" pitchFamily="34" charset="-122"/>
                <a:ea typeface="微软雅黑" panose="020B0503020204020204" pitchFamily="34" charset="-122"/>
              </a:rPr>
              <a:t>）查询五类用户各自的购买数量及购买总数量</a:t>
            </a:r>
            <a:endParaRPr lang="en-US" altLang="zh-CN" sz="1050">
              <a:latin typeface="微软雅黑" panose="020B0503020204020204" pitchFamily="34" charset="-122"/>
              <a:ea typeface="微软雅黑" panose="020B0503020204020204" pitchFamily="34" charset="-122"/>
            </a:endParaRPr>
          </a:p>
          <a:p>
            <a:pPr marL="0" indent="0">
              <a:buNone/>
            </a:pPr>
            <a:r>
              <a:rPr lang="en-US" altLang="zh-CN" sz="1300">
                <a:latin typeface="微软雅黑" panose="020B0503020204020204" pitchFamily="34" charset="-122"/>
                <a:ea typeface="微软雅黑" panose="020B0503020204020204" pitchFamily="34" charset="-122"/>
              </a:rPr>
              <a:t>         </a:t>
            </a:r>
            <a:r>
              <a:rPr lang="en-US" altLang="zh-CN" sz="1050">
                <a:latin typeface="微软雅黑" panose="020B0503020204020204" pitchFamily="34" charset="-122"/>
                <a:ea typeface="微软雅黑" panose="020B0503020204020204" pitchFamily="34" charset="-122"/>
              </a:rPr>
              <a:t>select </a:t>
            </a:r>
            <a:r>
              <a:rPr lang="en-US" altLang="zh-CN" sz="1050" err="1">
                <a:latin typeface="微软雅黑" panose="020B0503020204020204" pitchFamily="34" charset="-122"/>
                <a:ea typeface="微软雅黑" panose="020B0503020204020204" pitchFamily="34" charset="-122"/>
              </a:rPr>
              <a:t>usertype,sum</a:t>
            </a:r>
            <a:r>
              <a:rPr lang="en-US" altLang="zh-CN" sz="1050">
                <a:latin typeface="微软雅黑" panose="020B0503020204020204" pitchFamily="34" charset="-122"/>
                <a:ea typeface="微软雅黑" panose="020B0503020204020204" pitchFamily="34" charset="-122"/>
              </a:rPr>
              <a:t>(</a:t>
            </a:r>
            <a:r>
              <a:rPr lang="en-US" altLang="zh-CN" sz="1050" err="1">
                <a:latin typeface="微软雅黑" panose="020B0503020204020204" pitchFamily="34" charset="-122"/>
                <a:ea typeface="微软雅黑" panose="020B0503020204020204" pitchFamily="34" charset="-122"/>
              </a:rPr>
              <a:t>buyamount</a:t>
            </a:r>
            <a:r>
              <a:rPr lang="en-US" altLang="zh-CN" sz="1050">
                <a:latin typeface="微软雅黑" panose="020B0503020204020204" pitchFamily="34" charset="-122"/>
                <a:ea typeface="微软雅黑" panose="020B0503020204020204" pitchFamily="34" charset="-122"/>
              </a:rPr>
              <a:t>) </a:t>
            </a:r>
            <a:r>
              <a:rPr lang="zh-CN" altLang="en-US" sz="1050">
                <a:latin typeface="微软雅黑" panose="020B0503020204020204" pitchFamily="34" charset="-122"/>
                <a:ea typeface="微软雅黑" panose="020B0503020204020204" pitchFamily="34" charset="-122"/>
              </a:rPr>
              <a:t>购买数量</a:t>
            </a:r>
            <a:endParaRPr lang="en-US" altLang="zh-CN" sz="1050">
              <a:latin typeface="微软雅黑" panose="020B0503020204020204" pitchFamily="34" charset="-122"/>
              <a:ea typeface="微软雅黑" panose="020B0503020204020204" pitchFamily="34" charset="-122"/>
            </a:endParaRPr>
          </a:p>
          <a:p>
            <a:pPr marL="0" indent="0">
              <a:buNone/>
            </a:pPr>
            <a:r>
              <a:rPr lang="en-US" altLang="zh-CN" sz="1050">
                <a:latin typeface="微软雅黑" panose="020B0503020204020204" pitchFamily="34" charset="-122"/>
                <a:ea typeface="微软雅黑" panose="020B0503020204020204" pitchFamily="34" charset="-122"/>
              </a:rPr>
              <a:t>         from </a:t>
            </a:r>
            <a:r>
              <a:rPr lang="en-US" altLang="zh-CN" sz="1050" err="1">
                <a:latin typeface="微软雅黑" panose="020B0503020204020204" pitchFamily="34" charset="-122"/>
                <a:ea typeface="微软雅黑" panose="020B0503020204020204" pitchFamily="34" charset="-122"/>
              </a:rPr>
              <a:t>orderinfo</a:t>
            </a:r>
            <a:r>
              <a:rPr lang="en-US" altLang="zh-CN" sz="1050">
                <a:latin typeface="微软雅黑" panose="020B0503020204020204" pitchFamily="34" charset="-122"/>
                <a:ea typeface="微软雅黑" panose="020B0503020204020204" pitchFamily="34" charset="-122"/>
              </a:rPr>
              <a:t> right join  </a:t>
            </a:r>
            <a:r>
              <a:rPr lang="en-US" altLang="zh-CN" sz="1050" err="1">
                <a:latin typeface="微软雅黑" panose="020B0503020204020204" pitchFamily="34" charset="-122"/>
                <a:ea typeface="微软雅黑" panose="020B0503020204020204" pitchFamily="34" charset="-122"/>
              </a:rPr>
              <a:t>orderdetail</a:t>
            </a:r>
            <a:r>
              <a:rPr lang="en-US" altLang="zh-CN" sz="1050">
                <a:latin typeface="微软雅黑" panose="020B0503020204020204" pitchFamily="34" charset="-122"/>
                <a:ea typeface="微软雅黑" panose="020B0503020204020204" pitchFamily="34" charset="-122"/>
              </a:rPr>
              <a:t> on </a:t>
            </a:r>
            <a:r>
              <a:rPr lang="en-US" altLang="zh-CN" sz="1050" err="1">
                <a:latin typeface="微软雅黑" panose="020B0503020204020204" pitchFamily="34" charset="-122"/>
                <a:ea typeface="微软雅黑" panose="020B0503020204020204" pitchFamily="34" charset="-122"/>
              </a:rPr>
              <a:t>orderinfo.d_id</a:t>
            </a:r>
            <a:r>
              <a:rPr lang="en-US" altLang="zh-CN" sz="1050">
                <a:latin typeface="微软雅黑" panose="020B0503020204020204" pitchFamily="34" charset="-122"/>
                <a:ea typeface="微软雅黑" panose="020B0503020204020204" pitchFamily="34" charset="-122"/>
              </a:rPr>
              <a:t>=</a:t>
            </a:r>
            <a:r>
              <a:rPr lang="en-US" altLang="zh-CN" sz="1050" err="1">
                <a:latin typeface="微软雅黑" panose="020B0503020204020204" pitchFamily="34" charset="-122"/>
                <a:ea typeface="微软雅黑" panose="020B0503020204020204" pitchFamily="34" charset="-122"/>
              </a:rPr>
              <a:t>orderdetail.d_id</a:t>
            </a:r>
            <a:endParaRPr lang="en-US" altLang="zh-CN" sz="1050">
              <a:latin typeface="微软雅黑" panose="020B0503020204020204" pitchFamily="34" charset="-122"/>
              <a:ea typeface="微软雅黑" panose="020B0503020204020204" pitchFamily="34" charset="-122"/>
            </a:endParaRPr>
          </a:p>
          <a:p>
            <a:pPr marL="0" indent="0">
              <a:buNone/>
            </a:pPr>
            <a:r>
              <a:rPr lang="en-US" altLang="zh-CN" sz="1050">
                <a:latin typeface="微软雅黑" panose="020B0503020204020204" pitchFamily="34" charset="-122"/>
                <a:ea typeface="微软雅黑" panose="020B0503020204020204" pitchFamily="34" charset="-122"/>
              </a:rPr>
              <a:t>         group by </a:t>
            </a:r>
            <a:r>
              <a:rPr lang="en-US" altLang="zh-CN" sz="1050" err="1">
                <a:latin typeface="微软雅黑" panose="020B0503020204020204" pitchFamily="34" charset="-122"/>
                <a:ea typeface="微软雅黑" panose="020B0503020204020204" pitchFamily="34" charset="-122"/>
              </a:rPr>
              <a:t>usertype</a:t>
            </a:r>
            <a:endParaRPr lang="en-US" altLang="zh-CN" sz="1050">
              <a:latin typeface="微软雅黑" panose="020B0503020204020204" pitchFamily="34" charset="-122"/>
              <a:ea typeface="微软雅黑" panose="020B0503020204020204" pitchFamily="34" charset="-122"/>
            </a:endParaRPr>
          </a:p>
          <a:p>
            <a:pPr marL="0" indent="0">
              <a:buNone/>
            </a:pPr>
            <a:r>
              <a:rPr lang="en-US" altLang="zh-CN" sz="1050">
                <a:latin typeface="微软雅黑" panose="020B0503020204020204" pitchFamily="34" charset="-122"/>
                <a:ea typeface="微软雅黑" panose="020B0503020204020204" pitchFamily="34" charset="-122"/>
              </a:rPr>
              <a:t>         with rollup;</a:t>
            </a:r>
            <a:endParaRPr lang="zh-CN" altLang="en-US" sz="1050">
              <a:latin typeface="微软雅黑" panose="020B0503020204020204" pitchFamily="34" charset="-122"/>
              <a:ea typeface="微软雅黑" panose="020B0503020204020204" pitchFamily="34" charset="-122"/>
            </a:endParaRPr>
          </a:p>
          <a:p>
            <a:pPr marL="0" indent="0">
              <a:buNone/>
            </a:pPr>
            <a:r>
              <a:rPr lang="zh-CN" altLang="en-US" sz="1300">
                <a:latin typeface="微软雅黑" panose="020B0503020204020204" pitchFamily="34" charset="-122"/>
                <a:ea typeface="微软雅黑" panose="020B0503020204020204" pitchFamily="34" charset="-122"/>
              </a:rPr>
              <a:t>（</a:t>
            </a:r>
            <a:r>
              <a:rPr lang="en-US" altLang="zh-CN" sz="1300">
                <a:latin typeface="微软雅黑" panose="020B0503020204020204" pitchFamily="34" charset="-122"/>
                <a:ea typeface="微软雅黑" panose="020B0503020204020204" pitchFamily="34" charset="-122"/>
              </a:rPr>
              <a:t>3</a:t>
            </a:r>
            <a:r>
              <a:rPr lang="zh-CN" altLang="en-US" sz="1300">
                <a:latin typeface="微软雅黑" panose="020B0503020204020204" pitchFamily="34" charset="-122"/>
                <a:ea typeface="微软雅黑" panose="020B0503020204020204" pitchFamily="34" charset="-122"/>
              </a:rPr>
              <a:t>）五类用户的购买金额占比</a:t>
            </a:r>
            <a:endParaRPr lang="en-US" altLang="zh-CN" sz="1300">
              <a:latin typeface="微软雅黑" panose="020B0503020204020204" pitchFamily="34" charset="-122"/>
              <a:ea typeface="微软雅黑" panose="020B0503020204020204" pitchFamily="34" charset="-122"/>
            </a:endParaRPr>
          </a:p>
          <a:p>
            <a:pPr marL="0" indent="0">
              <a:buNone/>
            </a:pPr>
            <a:r>
              <a:rPr lang="en-US" altLang="zh-CN" sz="1050">
                <a:latin typeface="微软雅黑" panose="020B0503020204020204" pitchFamily="34" charset="-122"/>
                <a:ea typeface="微软雅黑" panose="020B0503020204020204" pitchFamily="34" charset="-122"/>
              </a:rPr>
              <a:t>        select </a:t>
            </a:r>
            <a:r>
              <a:rPr lang="en-US" altLang="zh-CN" sz="1050" err="1">
                <a:latin typeface="微软雅黑" panose="020B0503020204020204" pitchFamily="34" charset="-122"/>
                <a:ea typeface="微软雅黑" panose="020B0503020204020204" pitchFamily="34" charset="-122"/>
              </a:rPr>
              <a:t>usertype</a:t>
            </a:r>
            <a:r>
              <a:rPr lang="en-US" altLang="zh-CN" sz="1050">
                <a:latin typeface="微软雅黑" panose="020B0503020204020204" pitchFamily="34" charset="-122"/>
                <a:ea typeface="微软雅黑" panose="020B0503020204020204" pitchFamily="34" charset="-122"/>
              </a:rPr>
              <a:t> ,</a:t>
            </a:r>
          </a:p>
          <a:p>
            <a:pPr marL="0" indent="0">
              <a:buNone/>
            </a:pPr>
            <a:r>
              <a:rPr lang="en-US" altLang="zh-CN" sz="1050">
                <a:latin typeface="微软雅黑" panose="020B0503020204020204" pitchFamily="34" charset="-122"/>
                <a:ea typeface="微软雅黑" panose="020B0503020204020204" pitchFamily="34" charset="-122"/>
              </a:rPr>
              <a:t>        sum(price*</a:t>
            </a:r>
            <a:r>
              <a:rPr lang="en-US" altLang="zh-CN" sz="1050" err="1">
                <a:latin typeface="微软雅黑" panose="020B0503020204020204" pitchFamily="34" charset="-122"/>
                <a:ea typeface="微软雅黑" panose="020B0503020204020204" pitchFamily="34" charset="-122"/>
              </a:rPr>
              <a:t>buyamount</a:t>
            </a:r>
            <a:r>
              <a:rPr lang="en-US" altLang="zh-CN" sz="1050">
                <a:latin typeface="微软雅黑" panose="020B0503020204020204" pitchFamily="34" charset="-122"/>
                <a:ea typeface="微软雅黑" panose="020B0503020204020204" pitchFamily="34" charset="-122"/>
              </a:rPr>
              <a:t>)/(select sum(price*</a:t>
            </a:r>
            <a:r>
              <a:rPr lang="en-US" altLang="zh-CN" sz="1050" err="1">
                <a:latin typeface="微软雅黑" panose="020B0503020204020204" pitchFamily="34" charset="-122"/>
                <a:ea typeface="微软雅黑" panose="020B0503020204020204" pitchFamily="34" charset="-122"/>
              </a:rPr>
              <a:t>buyamount</a:t>
            </a:r>
            <a:r>
              <a:rPr lang="en-US" altLang="zh-CN" sz="1050">
                <a:latin typeface="微软雅黑" panose="020B0503020204020204" pitchFamily="34" charset="-122"/>
                <a:ea typeface="微软雅黑" panose="020B0503020204020204" pitchFamily="34" charset="-122"/>
              </a:rPr>
              <a:t>)  from  </a:t>
            </a:r>
            <a:r>
              <a:rPr lang="en-US" altLang="zh-CN" sz="1050" err="1">
                <a:latin typeface="微软雅黑" panose="020B0503020204020204" pitchFamily="34" charset="-122"/>
                <a:ea typeface="微软雅黑" panose="020B0503020204020204" pitchFamily="34" charset="-122"/>
              </a:rPr>
              <a:t>orderdetail</a:t>
            </a:r>
            <a:r>
              <a:rPr lang="en-US" altLang="zh-CN" sz="1050">
                <a:latin typeface="微软雅黑" panose="020B0503020204020204" pitchFamily="34" charset="-122"/>
                <a:ea typeface="微软雅黑" panose="020B0503020204020204" pitchFamily="34" charset="-122"/>
              </a:rPr>
              <a:t>) </a:t>
            </a:r>
            <a:r>
              <a:rPr lang="zh-CN" altLang="en-US" sz="1050">
                <a:latin typeface="微软雅黑" panose="020B0503020204020204" pitchFamily="34" charset="-122"/>
                <a:ea typeface="微软雅黑" panose="020B0503020204020204" pitchFamily="34" charset="-122"/>
              </a:rPr>
              <a:t>购买金额占比</a:t>
            </a:r>
            <a:endParaRPr lang="en-US" altLang="zh-CN" sz="1050">
              <a:latin typeface="微软雅黑" panose="020B0503020204020204" pitchFamily="34" charset="-122"/>
              <a:ea typeface="微软雅黑" panose="020B0503020204020204" pitchFamily="34" charset="-122"/>
            </a:endParaRPr>
          </a:p>
          <a:p>
            <a:pPr marL="0" indent="0">
              <a:buNone/>
            </a:pPr>
            <a:r>
              <a:rPr lang="en-US" altLang="zh-CN" sz="1050">
                <a:latin typeface="微软雅黑" panose="020B0503020204020204" pitchFamily="34" charset="-122"/>
                <a:ea typeface="微软雅黑" panose="020B0503020204020204" pitchFamily="34" charset="-122"/>
              </a:rPr>
              <a:t>        from </a:t>
            </a:r>
            <a:r>
              <a:rPr lang="en-US" altLang="zh-CN" sz="1050" err="1">
                <a:latin typeface="微软雅黑" panose="020B0503020204020204" pitchFamily="34" charset="-122"/>
                <a:ea typeface="微软雅黑" panose="020B0503020204020204" pitchFamily="34" charset="-122"/>
              </a:rPr>
              <a:t>orderinfo</a:t>
            </a:r>
            <a:r>
              <a:rPr lang="en-US" altLang="zh-CN" sz="1050">
                <a:latin typeface="微软雅黑" panose="020B0503020204020204" pitchFamily="34" charset="-122"/>
                <a:ea typeface="微软雅黑" panose="020B0503020204020204" pitchFamily="34" charset="-122"/>
              </a:rPr>
              <a:t> right join  </a:t>
            </a:r>
            <a:r>
              <a:rPr lang="en-US" altLang="zh-CN" sz="1050" err="1">
                <a:latin typeface="微软雅黑" panose="020B0503020204020204" pitchFamily="34" charset="-122"/>
                <a:ea typeface="微软雅黑" panose="020B0503020204020204" pitchFamily="34" charset="-122"/>
              </a:rPr>
              <a:t>orderdetail</a:t>
            </a:r>
            <a:r>
              <a:rPr lang="en-US" altLang="zh-CN" sz="1050">
                <a:latin typeface="微软雅黑" panose="020B0503020204020204" pitchFamily="34" charset="-122"/>
                <a:ea typeface="微软雅黑" panose="020B0503020204020204" pitchFamily="34" charset="-122"/>
              </a:rPr>
              <a:t> on </a:t>
            </a:r>
            <a:r>
              <a:rPr lang="en-US" altLang="zh-CN" sz="1050" err="1">
                <a:latin typeface="微软雅黑" panose="020B0503020204020204" pitchFamily="34" charset="-122"/>
                <a:ea typeface="微软雅黑" panose="020B0503020204020204" pitchFamily="34" charset="-122"/>
              </a:rPr>
              <a:t>orderinfo.d_id</a:t>
            </a:r>
            <a:r>
              <a:rPr lang="en-US" altLang="zh-CN" sz="1050">
                <a:latin typeface="微软雅黑" panose="020B0503020204020204" pitchFamily="34" charset="-122"/>
                <a:ea typeface="微软雅黑" panose="020B0503020204020204" pitchFamily="34" charset="-122"/>
              </a:rPr>
              <a:t>=</a:t>
            </a:r>
            <a:r>
              <a:rPr lang="en-US" altLang="zh-CN" sz="1050" err="1">
                <a:latin typeface="微软雅黑" panose="020B0503020204020204" pitchFamily="34" charset="-122"/>
                <a:ea typeface="微软雅黑" panose="020B0503020204020204" pitchFamily="34" charset="-122"/>
              </a:rPr>
              <a:t>orderdetail.d_id</a:t>
            </a:r>
            <a:endParaRPr lang="en-US" altLang="zh-CN" sz="1050">
              <a:latin typeface="微软雅黑" panose="020B0503020204020204" pitchFamily="34" charset="-122"/>
              <a:ea typeface="微软雅黑" panose="020B0503020204020204" pitchFamily="34" charset="-122"/>
            </a:endParaRPr>
          </a:p>
          <a:p>
            <a:pPr marL="0" indent="0">
              <a:buNone/>
            </a:pPr>
            <a:r>
              <a:rPr lang="en-US" altLang="zh-CN" sz="1050">
                <a:latin typeface="微软雅黑" panose="020B0503020204020204" pitchFamily="34" charset="-122"/>
                <a:ea typeface="微软雅黑" panose="020B0503020204020204" pitchFamily="34" charset="-122"/>
              </a:rPr>
              <a:t>        group by </a:t>
            </a:r>
            <a:r>
              <a:rPr lang="en-US" altLang="zh-CN" sz="1050" err="1">
                <a:latin typeface="微软雅黑" panose="020B0503020204020204" pitchFamily="34" charset="-122"/>
                <a:ea typeface="微软雅黑" panose="020B0503020204020204" pitchFamily="34" charset="-122"/>
              </a:rPr>
              <a:t>usertype</a:t>
            </a:r>
            <a:r>
              <a:rPr lang="en-US" altLang="zh-CN" sz="1050">
                <a:latin typeface="微软雅黑" panose="020B0503020204020204" pitchFamily="34" charset="-122"/>
                <a:ea typeface="微软雅黑" panose="020B0503020204020204" pitchFamily="34" charset="-122"/>
              </a:rPr>
              <a:t>;</a:t>
            </a:r>
          </a:p>
          <a:p>
            <a:pPr marL="0" indent="0">
              <a:buNone/>
            </a:pPr>
            <a:endParaRPr lang="en-US" altLang="zh-CN" sz="130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3B15EEB3-F97F-4E4F-B700-F3A4FBD118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4939" y="471029"/>
            <a:ext cx="2023918" cy="1934710"/>
          </a:xfrm>
          <a:prstGeom prst="rect">
            <a:avLst/>
          </a:prstGeom>
        </p:spPr>
      </p:pic>
      <p:pic>
        <p:nvPicPr>
          <p:cNvPr id="4" name="图片 3">
            <a:extLst>
              <a:ext uri="{FF2B5EF4-FFF2-40B4-BE49-F238E27FC236}">
                <a16:creationId xmlns:a16="http://schemas.microsoft.com/office/drawing/2014/main" id="{71F1EE8D-5427-41DE-9002-81B19FFEB7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2444" y="2461645"/>
            <a:ext cx="1900877" cy="1934710"/>
          </a:xfrm>
          <a:prstGeom prst="rect">
            <a:avLst/>
          </a:prstGeom>
        </p:spPr>
      </p:pic>
      <p:pic>
        <p:nvPicPr>
          <p:cNvPr id="6" name="图片 5">
            <a:extLst>
              <a:ext uri="{FF2B5EF4-FFF2-40B4-BE49-F238E27FC236}">
                <a16:creationId xmlns:a16="http://schemas.microsoft.com/office/drawing/2014/main" id="{271F737B-1813-4723-96F3-D2D1BB2D9B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74939" y="4272949"/>
            <a:ext cx="2189282" cy="1706698"/>
          </a:xfrm>
          <a:prstGeom prst="rect">
            <a:avLst/>
          </a:prstGeom>
        </p:spPr>
      </p:pic>
    </p:spTree>
    <p:extLst>
      <p:ext uri="{BB962C8B-B14F-4D97-AF65-F5344CB8AC3E}">
        <p14:creationId xmlns:p14="http://schemas.microsoft.com/office/powerpoint/2010/main" val="18218304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D11E4A81-1078-4778-9F3A-49266E8B8368}"/>
              </a:ext>
            </a:extLst>
          </p:cNvPr>
          <p:cNvSpPr txBox="1">
            <a:spLocks/>
          </p:cNvSpPr>
          <p:nvPr/>
        </p:nvSpPr>
        <p:spPr>
          <a:xfrm>
            <a:off x="787031" y="99753"/>
            <a:ext cx="6295413" cy="6018413"/>
          </a:xfrm>
          <a:prstGeom prst="rect">
            <a:avLst/>
          </a:prstGeom>
        </p:spPr>
        <p:txBody>
          <a:bodyPr vert="horz" lIns="0" tIns="45720" rIns="0" bIns="45720" rtlCol="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zh-CN" altLang="en-US" sz="1300">
                <a:latin typeface="微软雅黑" panose="020B0503020204020204" pitchFamily="34" charset="-122"/>
                <a:ea typeface="微软雅黑" panose="020B0503020204020204" pitchFamily="34" charset="-122"/>
              </a:rPr>
              <a:t>（</a:t>
            </a:r>
            <a:r>
              <a:rPr lang="en-US" altLang="zh-CN" sz="1300">
                <a:latin typeface="微软雅黑" panose="020B0503020204020204" pitchFamily="34" charset="-122"/>
                <a:ea typeface="微软雅黑" panose="020B0503020204020204" pitchFamily="34" charset="-122"/>
              </a:rPr>
              <a:t>4</a:t>
            </a:r>
            <a:r>
              <a:rPr lang="zh-CN" altLang="en-US" sz="1300">
                <a:latin typeface="微软雅黑" panose="020B0503020204020204" pitchFamily="34" charset="-122"/>
                <a:ea typeface="微软雅黑" panose="020B0503020204020204" pitchFamily="34" charset="-122"/>
              </a:rPr>
              <a:t>）五类用户的购买数量占比</a:t>
            </a:r>
          </a:p>
          <a:p>
            <a:pPr marL="0" indent="0">
              <a:buNone/>
            </a:pPr>
            <a:r>
              <a:rPr lang="zh-CN" altLang="en-US" sz="1050">
                <a:latin typeface="微软雅黑" panose="020B0503020204020204" pitchFamily="34" charset="-122"/>
                <a:ea typeface="微软雅黑" panose="020B0503020204020204" pitchFamily="34" charset="-122"/>
              </a:rPr>
              <a:t>       </a:t>
            </a:r>
            <a:r>
              <a:rPr lang="en-US" altLang="zh-CN" sz="1050">
                <a:latin typeface="微软雅黑" panose="020B0503020204020204" pitchFamily="34" charset="-122"/>
                <a:ea typeface="微软雅黑" panose="020B0503020204020204" pitchFamily="34" charset="-122"/>
              </a:rPr>
              <a:t>select </a:t>
            </a:r>
            <a:r>
              <a:rPr lang="en-US" altLang="zh-CN" sz="1050" err="1">
                <a:latin typeface="微软雅黑" panose="020B0503020204020204" pitchFamily="34" charset="-122"/>
                <a:ea typeface="微软雅黑" panose="020B0503020204020204" pitchFamily="34" charset="-122"/>
              </a:rPr>
              <a:t>usertype</a:t>
            </a:r>
            <a:r>
              <a:rPr lang="en-US" altLang="zh-CN" sz="1050">
                <a:latin typeface="微软雅黑" panose="020B0503020204020204" pitchFamily="34" charset="-122"/>
                <a:ea typeface="微软雅黑" panose="020B0503020204020204" pitchFamily="34" charset="-122"/>
              </a:rPr>
              <a:t> ,</a:t>
            </a:r>
          </a:p>
          <a:p>
            <a:pPr marL="0" indent="0">
              <a:buNone/>
            </a:pPr>
            <a:r>
              <a:rPr lang="en-US" altLang="zh-CN" sz="1050">
                <a:latin typeface="微软雅黑" panose="020B0503020204020204" pitchFamily="34" charset="-122"/>
                <a:ea typeface="微软雅黑" panose="020B0503020204020204" pitchFamily="34" charset="-122"/>
              </a:rPr>
              <a:t>       sum(</a:t>
            </a:r>
            <a:r>
              <a:rPr lang="en-US" altLang="zh-CN" sz="1050" err="1">
                <a:latin typeface="微软雅黑" panose="020B0503020204020204" pitchFamily="34" charset="-122"/>
                <a:ea typeface="微软雅黑" panose="020B0503020204020204" pitchFamily="34" charset="-122"/>
              </a:rPr>
              <a:t>buyamount</a:t>
            </a:r>
            <a:r>
              <a:rPr lang="en-US" altLang="zh-CN" sz="1050">
                <a:latin typeface="微软雅黑" panose="020B0503020204020204" pitchFamily="34" charset="-122"/>
                <a:ea typeface="微软雅黑" panose="020B0503020204020204" pitchFamily="34" charset="-122"/>
              </a:rPr>
              <a:t>)/(select sum(</a:t>
            </a:r>
            <a:r>
              <a:rPr lang="en-US" altLang="zh-CN" sz="1050" err="1">
                <a:latin typeface="微软雅黑" panose="020B0503020204020204" pitchFamily="34" charset="-122"/>
                <a:ea typeface="微软雅黑" panose="020B0503020204020204" pitchFamily="34" charset="-122"/>
              </a:rPr>
              <a:t>buyamount</a:t>
            </a:r>
            <a:r>
              <a:rPr lang="en-US" altLang="zh-CN" sz="1050">
                <a:latin typeface="微软雅黑" panose="020B0503020204020204" pitchFamily="34" charset="-122"/>
                <a:ea typeface="微软雅黑" panose="020B0503020204020204" pitchFamily="34" charset="-122"/>
              </a:rPr>
              <a:t>) from </a:t>
            </a:r>
            <a:r>
              <a:rPr lang="en-US" altLang="zh-CN" sz="1050" err="1">
                <a:latin typeface="微软雅黑" panose="020B0503020204020204" pitchFamily="34" charset="-122"/>
                <a:ea typeface="微软雅黑" panose="020B0503020204020204" pitchFamily="34" charset="-122"/>
              </a:rPr>
              <a:t>orderdetail</a:t>
            </a:r>
            <a:r>
              <a:rPr lang="en-US" altLang="zh-CN" sz="1050">
                <a:latin typeface="微软雅黑" panose="020B0503020204020204" pitchFamily="34" charset="-122"/>
                <a:ea typeface="微软雅黑" panose="020B0503020204020204" pitchFamily="34" charset="-122"/>
              </a:rPr>
              <a:t>) </a:t>
            </a:r>
            <a:r>
              <a:rPr lang="zh-CN" altLang="en-US" sz="1050">
                <a:latin typeface="微软雅黑" panose="020B0503020204020204" pitchFamily="34" charset="-122"/>
                <a:ea typeface="微软雅黑" panose="020B0503020204020204" pitchFamily="34" charset="-122"/>
              </a:rPr>
              <a:t>购买数量占比</a:t>
            </a:r>
          </a:p>
          <a:p>
            <a:pPr marL="0" indent="0">
              <a:buNone/>
            </a:pPr>
            <a:r>
              <a:rPr lang="zh-CN" altLang="en-US" sz="1050">
                <a:latin typeface="微软雅黑" panose="020B0503020204020204" pitchFamily="34" charset="-122"/>
                <a:ea typeface="微软雅黑" panose="020B0503020204020204" pitchFamily="34" charset="-122"/>
              </a:rPr>
              <a:t>       </a:t>
            </a:r>
            <a:r>
              <a:rPr lang="en-US" altLang="zh-CN" sz="1050">
                <a:latin typeface="微软雅黑" panose="020B0503020204020204" pitchFamily="34" charset="-122"/>
                <a:ea typeface="微软雅黑" panose="020B0503020204020204" pitchFamily="34" charset="-122"/>
              </a:rPr>
              <a:t>from </a:t>
            </a:r>
            <a:r>
              <a:rPr lang="en-US" altLang="zh-CN" sz="1050" err="1">
                <a:latin typeface="微软雅黑" panose="020B0503020204020204" pitchFamily="34" charset="-122"/>
                <a:ea typeface="微软雅黑" panose="020B0503020204020204" pitchFamily="34" charset="-122"/>
              </a:rPr>
              <a:t>orderinfo</a:t>
            </a:r>
            <a:r>
              <a:rPr lang="en-US" altLang="zh-CN" sz="1050">
                <a:latin typeface="微软雅黑" panose="020B0503020204020204" pitchFamily="34" charset="-122"/>
                <a:ea typeface="微软雅黑" panose="020B0503020204020204" pitchFamily="34" charset="-122"/>
              </a:rPr>
              <a:t> right join  </a:t>
            </a:r>
            <a:r>
              <a:rPr lang="en-US" altLang="zh-CN" sz="1050" err="1">
                <a:latin typeface="微软雅黑" panose="020B0503020204020204" pitchFamily="34" charset="-122"/>
                <a:ea typeface="微软雅黑" panose="020B0503020204020204" pitchFamily="34" charset="-122"/>
              </a:rPr>
              <a:t>orderdetail</a:t>
            </a:r>
            <a:r>
              <a:rPr lang="en-US" altLang="zh-CN" sz="1050">
                <a:latin typeface="微软雅黑" panose="020B0503020204020204" pitchFamily="34" charset="-122"/>
                <a:ea typeface="微软雅黑" panose="020B0503020204020204" pitchFamily="34" charset="-122"/>
              </a:rPr>
              <a:t> on </a:t>
            </a:r>
            <a:r>
              <a:rPr lang="en-US" altLang="zh-CN" sz="1050" err="1">
                <a:latin typeface="微软雅黑" panose="020B0503020204020204" pitchFamily="34" charset="-122"/>
                <a:ea typeface="微软雅黑" panose="020B0503020204020204" pitchFamily="34" charset="-122"/>
              </a:rPr>
              <a:t>orderinfo.d_id</a:t>
            </a:r>
            <a:r>
              <a:rPr lang="en-US" altLang="zh-CN" sz="1050">
                <a:latin typeface="微软雅黑" panose="020B0503020204020204" pitchFamily="34" charset="-122"/>
                <a:ea typeface="微软雅黑" panose="020B0503020204020204" pitchFamily="34" charset="-122"/>
              </a:rPr>
              <a:t>=</a:t>
            </a:r>
            <a:r>
              <a:rPr lang="en-US" altLang="zh-CN" sz="1050" err="1">
                <a:latin typeface="微软雅黑" panose="020B0503020204020204" pitchFamily="34" charset="-122"/>
                <a:ea typeface="微软雅黑" panose="020B0503020204020204" pitchFamily="34" charset="-122"/>
              </a:rPr>
              <a:t>orderdetail.d_id</a:t>
            </a:r>
            <a:endParaRPr lang="en-US" altLang="zh-CN" sz="1050">
              <a:latin typeface="微软雅黑" panose="020B0503020204020204" pitchFamily="34" charset="-122"/>
              <a:ea typeface="微软雅黑" panose="020B0503020204020204" pitchFamily="34" charset="-122"/>
            </a:endParaRPr>
          </a:p>
          <a:p>
            <a:pPr marL="0" indent="0">
              <a:buNone/>
            </a:pPr>
            <a:r>
              <a:rPr lang="en-US" altLang="zh-CN" sz="1050">
                <a:latin typeface="微软雅黑" panose="020B0503020204020204" pitchFamily="34" charset="-122"/>
                <a:ea typeface="微软雅黑" panose="020B0503020204020204" pitchFamily="34" charset="-122"/>
              </a:rPr>
              <a:t>       group by </a:t>
            </a:r>
            <a:r>
              <a:rPr lang="en-US" altLang="zh-CN" sz="1050" err="1">
                <a:latin typeface="微软雅黑" panose="020B0503020204020204" pitchFamily="34" charset="-122"/>
                <a:ea typeface="微软雅黑" panose="020B0503020204020204" pitchFamily="34" charset="-122"/>
              </a:rPr>
              <a:t>usertype</a:t>
            </a:r>
            <a:r>
              <a:rPr lang="en-US" altLang="zh-CN" sz="1050">
                <a:latin typeface="微软雅黑" panose="020B0503020204020204" pitchFamily="34" charset="-122"/>
                <a:ea typeface="微软雅黑" panose="020B0503020204020204" pitchFamily="34" charset="-122"/>
              </a:rPr>
              <a:t>;</a:t>
            </a:r>
          </a:p>
          <a:p>
            <a:pPr marL="0" indent="0">
              <a:buNone/>
            </a:pPr>
            <a:r>
              <a:rPr lang="zh-CN" altLang="en-US" sz="1300">
                <a:latin typeface="微软雅黑" panose="020B0503020204020204" pitchFamily="34" charset="-122"/>
                <a:ea typeface="微软雅黑" panose="020B0503020204020204" pitchFamily="34" charset="-122"/>
              </a:rPr>
              <a:t>（</a:t>
            </a:r>
            <a:r>
              <a:rPr lang="en-US" altLang="zh-CN" sz="1300">
                <a:latin typeface="微软雅黑" panose="020B0503020204020204" pitchFamily="34" charset="-122"/>
                <a:ea typeface="微软雅黑" panose="020B0503020204020204" pitchFamily="34" charset="-122"/>
              </a:rPr>
              <a:t>5</a:t>
            </a:r>
            <a:r>
              <a:rPr lang="zh-CN" altLang="en-US" sz="1300">
                <a:latin typeface="微软雅黑" panose="020B0503020204020204" pitchFamily="34" charset="-122"/>
                <a:ea typeface="微软雅黑" panose="020B0503020204020204" pitchFamily="34" charset="-122"/>
              </a:rPr>
              <a:t>）各时段的购买金额并排序</a:t>
            </a:r>
          </a:p>
          <a:p>
            <a:pPr marL="0" indent="0">
              <a:buNone/>
            </a:pPr>
            <a:r>
              <a:rPr lang="zh-CN" altLang="en-US" sz="1050">
                <a:latin typeface="微软雅黑" panose="020B0503020204020204" pitchFamily="34" charset="-122"/>
                <a:ea typeface="微软雅黑" panose="020B0503020204020204" pitchFamily="34" charset="-122"/>
              </a:rPr>
              <a:t>     </a:t>
            </a:r>
            <a:r>
              <a:rPr lang="en-US" altLang="zh-CN" sz="1050">
                <a:latin typeface="微软雅黑" panose="020B0503020204020204" pitchFamily="34" charset="-122"/>
                <a:ea typeface="微软雅黑" panose="020B0503020204020204" pitchFamily="34" charset="-122"/>
              </a:rPr>
              <a:t>select </a:t>
            </a:r>
            <a:r>
              <a:rPr lang="en-US" altLang="zh-CN" sz="1050" err="1">
                <a:latin typeface="微软雅黑" panose="020B0503020204020204" pitchFamily="34" charset="-122"/>
                <a:ea typeface="微软雅黑" panose="020B0503020204020204" pitchFamily="34" charset="-122"/>
              </a:rPr>
              <a:t>row_number</a:t>
            </a:r>
            <a:r>
              <a:rPr lang="en-US" altLang="zh-CN" sz="1050">
                <a:latin typeface="微软雅黑" panose="020B0503020204020204" pitchFamily="34" charset="-122"/>
                <a:ea typeface="微软雅黑" panose="020B0503020204020204" pitchFamily="34" charset="-122"/>
              </a:rPr>
              <a:t>() over(order by sum(price*</a:t>
            </a:r>
            <a:r>
              <a:rPr lang="en-US" altLang="zh-CN" sz="1050" err="1">
                <a:latin typeface="微软雅黑" panose="020B0503020204020204" pitchFamily="34" charset="-122"/>
                <a:ea typeface="微软雅黑" panose="020B0503020204020204" pitchFamily="34" charset="-122"/>
              </a:rPr>
              <a:t>buyamount</a:t>
            </a:r>
            <a:r>
              <a:rPr lang="en-US" altLang="zh-CN" sz="1050">
                <a:latin typeface="微软雅黑" panose="020B0503020204020204" pitchFamily="34" charset="-122"/>
                <a:ea typeface="微软雅黑" panose="020B0503020204020204" pitchFamily="34" charset="-122"/>
              </a:rPr>
              <a:t>) desc) </a:t>
            </a:r>
            <a:r>
              <a:rPr lang="zh-CN" altLang="en-US" sz="1050">
                <a:latin typeface="微软雅黑" panose="020B0503020204020204" pitchFamily="34" charset="-122"/>
                <a:ea typeface="微软雅黑" panose="020B0503020204020204" pitchFamily="34" charset="-122"/>
              </a:rPr>
              <a:t>排名</a:t>
            </a:r>
            <a:r>
              <a:rPr lang="en-US" altLang="zh-CN" sz="1050">
                <a:latin typeface="微软雅黑" panose="020B0503020204020204" pitchFamily="34" charset="-122"/>
                <a:ea typeface="微软雅黑" panose="020B0503020204020204" pitchFamily="34" charset="-122"/>
              </a:rPr>
              <a:t>,</a:t>
            </a:r>
          </a:p>
          <a:p>
            <a:pPr marL="0" indent="0">
              <a:buNone/>
            </a:pPr>
            <a:r>
              <a:rPr lang="en-US" altLang="zh-CN" sz="1050">
                <a:latin typeface="微软雅黑" panose="020B0503020204020204" pitchFamily="34" charset="-122"/>
                <a:ea typeface="微软雅黑" panose="020B0503020204020204" pitchFamily="34" charset="-122"/>
              </a:rPr>
              <a:t>       hour(</a:t>
            </a:r>
            <a:r>
              <a:rPr lang="en-US" altLang="zh-CN" sz="1050" err="1">
                <a:latin typeface="微软雅黑" panose="020B0503020204020204" pitchFamily="34" charset="-122"/>
                <a:ea typeface="微软雅黑" panose="020B0503020204020204" pitchFamily="34" charset="-122"/>
              </a:rPr>
              <a:t>paytime</a:t>
            </a:r>
            <a:r>
              <a:rPr lang="en-US" altLang="zh-CN" sz="1050">
                <a:latin typeface="微软雅黑" panose="020B0503020204020204" pitchFamily="34" charset="-122"/>
                <a:ea typeface="微软雅黑" panose="020B0503020204020204" pitchFamily="34" charset="-122"/>
              </a:rPr>
              <a:t>) </a:t>
            </a:r>
            <a:r>
              <a:rPr lang="zh-CN" altLang="en-US" sz="1050">
                <a:latin typeface="微软雅黑" panose="020B0503020204020204" pitchFamily="34" charset="-122"/>
                <a:ea typeface="微软雅黑" panose="020B0503020204020204" pitchFamily="34" charset="-122"/>
              </a:rPr>
              <a:t>时段</a:t>
            </a:r>
            <a:r>
              <a:rPr lang="en-US" altLang="zh-CN" sz="1050">
                <a:latin typeface="微软雅黑" panose="020B0503020204020204" pitchFamily="34" charset="-122"/>
                <a:ea typeface="微软雅黑" panose="020B0503020204020204" pitchFamily="34" charset="-122"/>
              </a:rPr>
              <a:t>,</a:t>
            </a:r>
          </a:p>
          <a:p>
            <a:pPr marL="0" indent="0">
              <a:buNone/>
            </a:pPr>
            <a:r>
              <a:rPr lang="en-US" altLang="zh-CN" sz="1050">
                <a:latin typeface="微软雅黑" panose="020B0503020204020204" pitchFamily="34" charset="-122"/>
                <a:ea typeface="微软雅黑" panose="020B0503020204020204" pitchFamily="34" charset="-122"/>
              </a:rPr>
              <a:t>       sum(price*</a:t>
            </a:r>
            <a:r>
              <a:rPr lang="en-US" altLang="zh-CN" sz="1050" err="1">
                <a:latin typeface="微软雅黑" panose="020B0503020204020204" pitchFamily="34" charset="-122"/>
                <a:ea typeface="微软雅黑" panose="020B0503020204020204" pitchFamily="34" charset="-122"/>
              </a:rPr>
              <a:t>buyamount</a:t>
            </a:r>
            <a:r>
              <a:rPr lang="en-US" altLang="zh-CN" sz="1050">
                <a:latin typeface="微软雅黑" panose="020B0503020204020204" pitchFamily="34" charset="-122"/>
                <a:ea typeface="微软雅黑" panose="020B0503020204020204" pitchFamily="34" charset="-122"/>
              </a:rPr>
              <a:t>) </a:t>
            </a:r>
            <a:r>
              <a:rPr lang="zh-CN" altLang="en-US" sz="1050">
                <a:latin typeface="微软雅黑" panose="020B0503020204020204" pitchFamily="34" charset="-122"/>
                <a:ea typeface="微软雅黑" panose="020B0503020204020204" pitchFamily="34" charset="-122"/>
              </a:rPr>
              <a:t>购买金额 </a:t>
            </a:r>
          </a:p>
          <a:p>
            <a:pPr marL="0" indent="0">
              <a:buNone/>
            </a:pPr>
            <a:r>
              <a:rPr lang="zh-CN" altLang="en-US" sz="1050">
                <a:latin typeface="微软雅黑" panose="020B0503020204020204" pitchFamily="34" charset="-122"/>
                <a:ea typeface="微软雅黑" panose="020B0503020204020204" pitchFamily="34" charset="-122"/>
              </a:rPr>
              <a:t>       </a:t>
            </a:r>
            <a:r>
              <a:rPr lang="en-US" altLang="zh-CN" sz="1050">
                <a:latin typeface="微软雅黑" panose="020B0503020204020204" pitchFamily="34" charset="-122"/>
                <a:ea typeface="微软雅黑" panose="020B0503020204020204" pitchFamily="34" charset="-122"/>
              </a:rPr>
              <a:t>from </a:t>
            </a:r>
            <a:r>
              <a:rPr lang="en-US" altLang="zh-CN" sz="1050" err="1">
                <a:latin typeface="微软雅黑" panose="020B0503020204020204" pitchFamily="34" charset="-122"/>
                <a:ea typeface="微软雅黑" panose="020B0503020204020204" pitchFamily="34" charset="-122"/>
              </a:rPr>
              <a:t>orderinfo</a:t>
            </a:r>
            <a:r>
              <a:rPr lang="en-US" altLang="zh-CN" sz="1050">
                <a:latin typeface="微软雅黑" panose="020B0503020204020204" pitchFamily="34" charset="-122"/>
                <a:ea typeface="微软雅黑" panose="020B0503020204020204" pitchFamily="34" charset="-122"/>
              </a:rPr>
              <a:t> right join  </a:t>
            </a:r>
            <a:r>
              <a:rPr lang="en-US" altLang="zh-CN" sz="1050" err="1">
                <a:latin typeface="微软雅黑" panose="020B0503020204020204" pitchFamily="34" charset="-122"/>
                <a:ea typeface="微软雅黑" panose="020B0503020204020204" pitchFamily="34" charset="-122"/>
              </a:rPr>
              <a:t>orderdetail</a:t>
            </a:r>
            <a:r>
              <a:rPr lang="en-US" altLang="zh-CN" sz="1050">
                <a:latin typeface="微软雅黑" panose="020B0503020204020204" pitchFamily="34" charset="-122"/>
                <a:ea typeface="微软雅黑" panose="020B0503020204020204" pitchFamily="34" charset="-122"/>
              </a:rPr>
              <a:t> on </a:t>
            </a:r>
            <a:r>
              <a:rPr lang="en-US" altLang="zh-CN" sz="1050" err="1">
                <a:latin typeface="微软雅黑" panose="020B0503020204020204" pitchFamily="34" charset="-122"/>
                <a:ea typeface="微软雅黑" panose="020B0503020204020204" pitchFamily="34" charset="-122"/>
              </a:rPr>
              <a:t>orderinfo.d_id</a:t>
            </a:r>
            <a:r>
              <a:rPr lang="en-US" altLang="zh-CN" sz="1050">
                <a:latin typeface="微软雅黑" panose="020B0503020204020204" pitchFamily="34" charset="-122"/>
                <a:ea typeface="微软雅黑" panose="020B0503020204020204" pitchFamily="34" charset="-122"/>
              </a:rPr>
              <a:t>=</a:t>
            </a:r>
            <a:r>
              <a:rPr lang="en-US" altLang="zh-CN" sz="1050" err="1">
                <a:latin typeface="微软雅黑" panose="020B0503020204020204" pitchFamily="34" charset="-122"/>
                <a:ea typeface="微软雅黑" panose="020B0503020204020204" pitchFamily="34" charset="-122"/>
              </a:rPr>
              <a:t>orderdetail.d_id</a:t>
            </a:r>
            <a:endParaRPr lang="en-US" altLang="zh-CN" sz="1050">
              <a:latin typeface="微软雅黑" panose="020B0503020204020204" pitchFamily="34" charset="-122"/>
              <a:ea typeface="微软雅黑" panose="020B0503020204020204" pitchFamily="34" charset="-122"/>
            </a:endParaRPr>
          </a:p>
          <a:p>
            <a:pPr marL="0" indent="0">
              <a:buNone/>
            </a:pPr>
            <a:r>
              <a:rPr lang="en-US" altLang="zh-CN" sz="1050">
                <a:latin typeface="微软雅黑" panose="020B0503020204020204" pitchFamily="34" charset="-122"/>
                <a:ea typeface="微软雅黑" panose="020B0503020204020204" pitchFamily="34" charset="-122"/>
              </a:rPr>
              <a:t>       group by hour(</a:t>
            </a:r>
            <a:r>
              <a:rPr lang="en-US" altLang="zh-CN" sz="1050" err="1">
                <a:latin typeface="微软雅黑" panose="020B0503020204020204" pitchFamily="34" charset="-122"/>
                <a:ea typeface="微软雅黑" panose="020B0503020204020204" pitchFamily="34" charset="-122"/>
              </a:rPr>
              <a:t>paytime</a:t>
            </a:r>
            <a:r>
              <a:rPr lang="en-US" altLang="zh-CN" sz="1050">
                <a:latin typeface="微软雅黑" panose="020B0503020204020204" pitchFamily="34" charset="-122"/>
                <a:ea typeface="微软雅黑" panose="020B0503020204020204" pitchFamily="34" charset="-122"/>
              </a:rPr>
              <a:t>);</a:t>
            </a:r>
          </a:p>
          <a:p>
            <a:pPr marL="0" indent="0">
              <a:buNone/>
            </a:pPr>
            <a:r>
              <a:rPr lang="zh-CN" altLang="en-US" sz="1300">
                <a:latin typeface="微软雅黑" panose="020B0503020204020204" pitchFamily="34" charset="-122"/>
                <a:ea typeface="微软雅黑" panose="020B0503020204020204" pitchFamily="34" charset="-122"/>
              </a:rPr>
              <a:t>（</a:t>
            </a:r>
            <a:r>
              <a:rPr lang="en-US" altLang="zh-CN" sz="1300">
                <a:latin typeface="微软雅黑" panose="020B0503020204020204" pitchFamily="34" charset="-122"/>
                <a:ea typeface="微软雅黑" panose="020B0503020204020204" pitchFamily="34" charset="-122"/>
              </a:rPr>
              <a:t>6</a:t>
            </a:r>
            <a:r>
              <a:rPr lang="zh-CN" altLang="en-US" sz="1300">
                <a:latin typeface="微软雅黑" panose="020B0503020204020204" pitchFamily="34" charset="-122"/>
                <a:ea typeface="微软雅黑" panose="020B0503020204020204" pitchFamily="34" charset="-122"/>
              </a:rPr>
              <a:t>）各时段的购买数量并排序</a:t>
            </a:r>
            <a:endParaRPr lang="en-US" altLang="zh-CN" sz="1300">
              <a:latin typeface="微软雅黑" panose="020B0503020204020204" pitchFamily="34" charset="-122"/>
              <a:ea typeface="微软雅黑" panose="020B0503020204020204" pitchFamily="34" charset="-122"/>
            </a:endParaRPr>
          </a:p>
          <a:p>
            <a:pPr marL="0" indent="0">
              <a:buNone/>
            </a:pPr>
            <a:r>
              <a:rPr lang="en-US" altLang="zh-CN" sz="1050">
                <a:latin typeface="微软雅黑" panose="020B0503020204020204" pitchFamily="34" charset="-122"/>
                <a:ea typeface="微软雅黑" panose="020B0503020204020204" pitchFamily="34" charset="-122"/>
              </a:rPr>
              <a:t>      select </a:t>
            </a:r>
            <a:r>
              <a:rPr lang="en-US" altLang="zh-CN" sz="1050" err="1">
                <a:latin typeface="微软雅黑" panose="020B0503020204020204" pitchFamily="34" charset="-122"/>
                <a:ea typeface="微软雅黑" panose="020B0503020204020204" pitchFamily="34" charset="-122"/>
              </a:rPr>
              <a:t>row_number</a:t>
            </a:r>
            <a:r>
              <a:rPr lang="en-US" altLang="zh-CN" sz="1050">
                <a:latin typeface="微软雅黑" panose="020B0503020204020204" pitchFamily="34" charset="-122"/>
                <a:ea typeface="微软雅黑" panose="020B0503020204020204" pitchFamily="34" charset="-122"/>
              </a:rPr>
              <a:t>() over(order by sum(</a:t>
            </a:r>
            <a:r>
              <a:rPr lang="en-US" altLang="zh-CN" sz="1050" err="1">
                <a:latin typeface="微软雅黑" panose="020B0503020204020204" pitchFamily="34" charset="-122"/>
                <a:ea typeface="微软雅黑" panose="020B0503020204020204" pitchFamily="34" charset="-122"/>
              </a:rPr>
              <a:t>buyamount</a:t>
            </a:r>
            <a:r>
              <a:rPr lang="en-US" altLang="zh-CN" sz="1050">
                <a:latin typeface="微软雅黑" panose="020B0503020204020204" pitchFamily="34" charset="-122"/>
                <a:ea typeface="微软雅黑" panose="020B0503020204020204" pitchFamily="34" charset="-122"/>
              </a:rPr>
              <a:t>) desc) </a:t>
            </a:r>
            <a:r>
              <a:rPr lang="zh-CN" altLang="en-US" sz="1050">
                <a:latin typeface="微软雅黑" panose="020B0503020204020204" pitchFamily="34" charset="-122"/>
                <a:ea typeface="微软雅黑" panose="020B0503020204020204" pitchFamily="34" charset="-122"/>
              </a:rPr>
              <a:t>排名</a:t>
            </a:r>
            <a:r>
              <a:rPr lang="en-US" altLang="zh-CN" sz="1050">
                <a:latin typeface="微软雅黑" panose="020B0503020204020204" pitchFamily="34" charset="-122"/>
                <a:ea typeface="微软雅黑" panose="020B0503020204020204" pitchFamily="34" charset="-122"/>
              </a:rPr>
              <a:t>,</a:t>
            </a:r>
          </a:p>
          <a:p>
            <a:pPr marL="0" indent="0">
              <a:buNone/>
            </a:pPr>
            <a:r>
              <a:rPr lang="en-US" altLang="zh-CN" sz="1050">
                <a:latin typeface="微软雅黑" panose="020B0503020204020204" pitchFamily="34" charset="-122"/>
                <a:ea typeface="微软雅黑" panose="020B0503020204020204" pitchFamily="34" charset="-122"/>
              </a:rPr>
              <a:t>      hour(</a:t>
            </a:r>
            <a:r>
              <a:rPr lang="en-US" altLang="zh-CN" sz="1050" err="1">
                <a:latin typeface="微软雅黑" panose="020B0503020204020204" pitchFamily="34" charset="-122"/>
                <a:ea typeface="微软雅黑" panose="020B0503020204020204" pitchFamily="34" charset="-122"/>
              </a:rPr>
              <a:t>paytime</a:t>
            </a:r>
            <a:r>
              <a:rPr lang="en-US" altLang="zh-CN" sz="1050">
                <a:latin typeface="微软雅黑" panose="020B0503020204020204" pitchFamily="34" charset="-122"/>
                <a:ea typeface="微软雅黑" panose="020B0503020204020204" pitchFamily="34" charset="-122"/>
              </a:rPr>
              <a:t>) </a:t>
            </a:r>
            <a:r>
              <a:rPr lang="zh-CN" altLang="en-US" sz="1050">
                <a:latin typeface="微软雅黑" panose="020B0503020204020204" pitchFamily="34" charset="-122"/>
                <a:ea typeface="微软雅黑" panose="020B0503020204020204" pitchFamily="34" charset="-122"/>
              </a:rPr>
              <a:t>时段</a:t>
            </a:r>
            <a:r>
              <a:rPr lang="en-US" altLang="zh-CN" sz="1050">
                <a:latin typeface="微软雅黑" panose="020B0503020204020204" pitchFamily="34" charset="-122"/>
                <a:ea typeface="微软雅黑" panose="020B0503020204020204" pitchFamily="34" charset="-122"/>
              </a:rPr>
              <a:t>,</a:t>
            </a:r>
          </a:p>
          <a:p>
            <a:pPr marL="0" indent="0">
              <a:buNone/>
            </a:pPr>
            <a:r>
              <a:rPr lang="en-US" altLang="zh-CN" sz="1050">
                <a:latin typeface="微软雅黑" panose="020B0503020204020204" pitchFamily="34" charset="-122"/>
                <a:ea typeface="微软雅黑" panose="020B0503020204020204" pitchFamily="34" charset="-122"/>
              </a:rPr>
              <a:t>      sum(</a:t>
            </a:r>
            <a:r>
              <a:rPr lang="en-US" altLang="zh-CN" sz="1050" err="1">
                <a:latin typeface="微软雅黑" panose="020B0503020204020204" pitchFamily="34" charset="-122"/>
                <a:ea typeface="微软雅黑" panose="020B0503020204020204" pitchFamily="34" charset="-122"/>
              </a:rPr>
              <a:t>buyamount</a:t>
            </a:r>
            <a:r>
              <a:rPr lang="en-US" altLang="zh-CN" sz="1050">
                <a:latin typeface="微软雅黑" panose="020B0503020204020204" pitchFamily="34" charset="-122"/>
                <a:ea typeface="微软雅黑" panose="020B0503020204020204" pitchFamily="34" charset="-122"/>
              </a:rPr>
              <a:t>) </a:t>
            </a:r>
            <a:r>
              <a:rPr lang="zh-CN" altLang="en-US" sz="1050">
                <a:latin typeface="微软雅黑" panose="020B0503020204020204" pitchFamily="34" charset="-122"/>
                <a:ea typeface="微软雅黑" panose="020B0503020204020204" pitchFamily="34" charset="-122"/>
              </a:rPr>
              <a:t>购买数量</a:t>
            </a:r>
            <a:endParaRPr lang="en-US" altLang="zh-CN" sz="1050">
              <a:latin typeface="微软雅黑" panose="020B0503020204020204" pitchFamily="34" charset="-122"/>
              <a:ea typeface="微软雅黑" panose="020B0503020204020204" pitchFamily="34" charset="-122"/>
            </a:endParaRPr>
          </a:p>
          <a:p>
            <a:pPr marL="0" indent="0">
              <a:buNone/>
            </a:pPr>
            <a:r>
              <a:rPr lang="en-US" altLang="zh-CN" sz="1050">
                <a:latin typeface="微软雅黑" panose="020B0503020204020204" pitchFamily="34" charset="-122"/>
                <a:ea typeface="微软雅黑" panose="020B0503020204020204" pitchFamily="34" charset="-122"/>
              </a:rPr>
              <a:t>      from </a:t>
            </a:r>
            <a:r>
              <a:rPr lang="en-US" altLang="zh-CN" sz="1050" err="1">
                <a:latin typeface="微软雅黑" panose="020B0503020204020204" pitchFamily="34" charset="-122"/>
                <a:ea typeface="微软雅黑" panose="020B0503020204020204" pitchFamily="34" charset="-122"/>
              </a:rPr>
              <a:t>orderinfo</a:t>
            </a:r>
            <a:r>
              <a:rPr lang="en-US" altLang="zh-CN" sz="1050">
                <a:latin typeface="微软雅黑" panose="020B0503020204020204" pitchFamily="34" charset="-122"/>
                <a:ea typeface="微软雅黑" panose="020B0503020204020204" pitchFamily="34" charset="-122"/>
              </a:rPr>
              <a:t> right join  </a:t>
            </a:r>
            <a:r>
              <a:rPr lang="en-US" altLang="zh-CN" sz="1050" err="1">
                <a:latin typeface="微软雅黑" panose="020B0503020204020204" pitchFamily="34" charset="-122"/>
                <a:ea typeface="微软雅黑" panose="020B0503020204020204" pitchFamily="34" charset="-122"/>
              </a:rPr>
              <a:t>orderdetail</a:t>
            </a:r>
            <a:r>
              <a:rPr lang="en-US" altLang="zh-CN" sz="1050">
                <a:latin typeface="微软雅黑" panose="020B0503020204020204" pitchFamily="34" charset="-122"/>
                <a:ea typeface="微软雅黑" panose="020B0503020204020204" pitchFamily="34" charset="-122"/>
              </a:rPr>
              <a:t> on </a:t>
            </a:r>
            <a:r>
              <a:rPr lang="en-US" altLang="zh-CN" sz="1050" err="1">
                <a:latin typeface="微软雅黑" panose="020B0503020204020204" pitchFamily="34" charset="-122"/>
                <a:ea typeface="微软雅黑" panose="020B0503020204020204" pitchFamily="34" charset="-122"/>
              </a:rPr>
              <a:t>orderinfo.d_id</a:t>
            </a:r>
            <a:r>
              <a:rPr lang="en-US" altLang="zh-CN" sz="1050">
                <a:latin typeface="微软雅黑" panose="020B0503020204020204" pitchFamily="34" charset="-122"/>
                <a:ea typeface="微软雅黑" panose="020B0503020204020204" pitchFamily="34" charset="-122"/>
              </a:rPr>
              <a:t>=</a:t>
            </a:r>
            <a:r>
              <a:rPr lang="en-US" altLang="zh-CN" sz="1050" err="1">
                <a:latin typeface="微软雅黑" panose="020B0503020204020204" pitchFamily="34" charset="-122"/>
                <a:ea typeface="微软雅黑" panose="020B0503020204020204" pitchFamily="34" charset="-122"/>
              </a:rPr>
              <a:t>orderdetail.d_id</a:t>
            </a:r>
            <a:endParaRPr lang="en-US" altLang="zh-CN" sz="1050">
              <a:latin typeface="微软雅黑" panose="020B0503020204020204" pitchFamily="34" charset="-122"/>
              <a:ea typeface="微软雅黑" panose="020B0503020204020204" pitchFamily="34" charset="-122"/>
            </a:endParaRPr>
          </a:p>
          <a:p>
            <a:pPr marL="0" indent="0">
              <a:buNone/>
            </a:pPr>
            <a:r>
              <a:rPr lang="en-US" altLang="zh-CN" sz="1050">
                <a:latin typeface="微软雅黑" panose="020B0503020204020204" pitchFamily="34" charset="-122"/>
                <a:ea typeface="微软雅黑" panose="020B0503020204020204" pitchFamily="34" charset="-122"/>
              </a:rPr>
              <a:t>      group by hour(</a:t>
            </a:r>
            <a:r>
              <a:rPr lang="en-US" altLang="zh-CN" sz="1050" err="1">
                <a:latin typeface="微软雅黑" panose="020B0503020204020204" pitchFamily="34" charset="-122"/>
                <a:ea typeface="微软雅黑" panose="020B0503020204020204" pitchFamily="34" charset="-122"/>
              </a:rPr>
              <a:t>paytime</a:t>
            </a:r>
            <a:r>
              <a:rPr lang="en-US" altLang="zh-CN" sz="1050">
                <a:latin typeface="微软雅黑" panose="020B0503020204020204" pitchFamily="34" charset="-122"/>
                <a:ea typeface="微软雅黑" panose="020B0503020204020204" pitchFamily="34" charset="-122"/>
              </a:rPr>
              <a:t>)order by </a:t>
            </a:r>
            <a:r>
              <a:rPr lang="zh-CN" altLang="en-US" sz="1050">
                <a:latin typeface="微软雅黑" panose="020B0503020204020204" pitchFamily="34" charset="-122"/>
                <a:ea typeface="微软雅黑" panose="020B0503020204020204" pitchFamily="34" charset="-122"/>
              </a:rPr>
              <a:t>购买数量 </a:t>
            </a:r>
            <a:r>
              <a:rPr lang="en-US" altLang="zh-CN" sz="1050">
                <a:latin typeface="微软雅黑" panose="020B0503020204020204" pitchFamily="34" charset="-122"/>
                <a:ea typeface="微软雅黑" panose="020B0503020204020204" pitchFamily="34" charset="-122"/>
              </a:rPr>
              <a:t>desc;</a:t>
            </a:r>
            <a:endParaRPr lang="zh-CN" altLang="en-US" sz="1050">
              <a:latin typeface="微软雅黑" panose="020B0503020204020204" pitchFamily="34" charset="-122"/>
              <a:ea typeface="微软雅黑" panose="020B0503020204020204" pitchFamily="34" charset="-122"/>
            </a:endParaRPr>
          </a:p>
          <a:p>
            <a:pPr marL="0" indent="0">
              <a:buNone/>
            </a:pPr>
            <a:endParaRPr lang="en-US" altLang="zh-CN" sz="1300">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54A65133-596C-4C4B-B8E4-45BB2391EA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1917" y="99753"/>
            <a:ext cx="1923275" cy="1803862"/>
          </a:xfrm>
          <a:prstGeom prst="rect">
            <a:avLst/>
          </a:prstGeom>
        </p:spPr>
      </p:pic>
      <p:pic>
        <p:nvPicPr>
          <p:cNvPr id="8" name="图片 7">
            <a:extLst>
              <a:ext uri="{FF2B5EF4-FFF2-40B4-BE49-F238E27FC236}">
                <a16:creationId xmlns:a16="http://schemas.microsoft.com/office/drawing/2014/main" id="{C341BEC5-D454-4C2E-A858-B0477014CA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1917" y="1578651"/>
            <a:ext cx="1828800" cy="4324350"/>
          </a:xfrm>
          <a:prstGeom prst="rect">
            <a:avLst/>
          </a:prstGeom>
        </p:spPr>
      </p:pic>
      <p:pic>
        <p:nvPicPr>
          <p:cNvPr id="9" name="图片 8">
            <a:extLst>
              <a:ext uri="{FF2B5EF4-FFF2-40B4-BE49-F238E27FC236}">
                <a16:creationId xmlns:a16="http://schemas.microsoft.com/office/drawing/2014/main" id="{10C7333F-7143-4974-B570-A5E3742B49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35192" y="1588176"/>
            <a:ext cx="1704975" cy="4314825"/>
          </a:xfrm>
          <a:prstGeom prst="rect">
            <a:avLst/>
          </a:prstGeom>
        </p:spPr>
      </p:pic>
    </p:spTree>
    <p:extLst>
      <p:ext uri="{BB962C8B-B14F-4D97-AF65-F5344CB8AC3E}">
        <p14:creationId xmlns:p14="http://schemas.microsoft.com/office/powerpoint/2010/main" val="26877696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D11E4A81-1078-4778-9F3A-49266E8B8368}"/>
              </a:ext>
            </a:extLst>
          </p:cNvPr>
          <p:cNvSpPr txBox="1">
            <a:spLocks/>
          </p:cNvSpPr>
          <p:nvPr/>
        </p:nvSpPr>
        <p:spPr>
          <a:xfrm>
            <a:off x="787031" y="99753"/>
            <a:ext cx="6295413" cy="6018413"/>
          </a:xfrm>
          <a:prstGeom prst="rect">
            <a:avLst/>
          </a:prstGeom>
        </p:spPr>
        <p:txBody>
          <a:bodyPr vert="horz" lIns="0" tIns="45720" rIns="0" bIns="45720" rtlCol="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600"/>
              </a:spcBef>
              <a:spcAft>
                <a:spcPts val="600"/>
              </a:spcAft>
              <a:buFont typeface="Arial" panose="020B0604020202020204" pitchFamily="34" charset="0"/>
              <a:buNone/>
            </a:pPr>
            <a:r>
              <a:rPr lang="zh-CN" altLang="en-US" sz="1300">
                <a:latin typeface="微软雅黑" panose="020B0503020204020204" pitchFamily="34" charset="-122"/>
                <a:ea typeface="微软雅黑" panose="020B0503020204020204" pitchFamily="34" charset="-122"/>
              </a:rPr>
              <a:t>（</a:t>
            </a:r>
            <a:r>
              <a:rPr lang="en-US" altLang="zh-CN" sz="1300">
                <a:latin typeface="微软雅黑" panose="020B0503020204020204" pitchFamily="34" charset="-122"/>
                <a:ea typeface="微软雅黑" panose="020B0503020204020204" pitchFamily="34" charset="-122"/>
              </a:rPr>
              <a:t>7</a:t>
            </a:r>
            <a:r>
              <a:rPr lang="zh-CN" altLang="en-US" sz="1300">
                <a:latin typeface="微软雅黑" panose="020B0503020204020204" pitchFamily="34" charset="-122"/>
                <a:ea typeface="微软雅黑" panose="020B0503020204020204" pitchFamily="34" charset="-122"/>
              </a:rPr>
              <a:t>）</a:t>
            </a:r>
            <a:r>
              <a:rPr lang="zh-CN" altLang="en-US" sz="1300">
                <a:ea typeface="微软雅黑 Light" panose="020B0502040204020203" pitchFamily="34" charset="-122"/>
              </a:rPr>
              <a:t>各品牌销售额排名</a:t>
            </a:r>
            <a:endParaRPr lang="en-US" altLang="zh-CN" sz="1300">
              <a:ea typeface="微软雅黑 Light" panose="020B0502040204020203" pitchFamily="34" charset="-122"/>
            </a:endParaRPr>
          </a:p>
          <a:p>
            <a:pPr marL="0" indent="0">
              <a:spcBef>
                <a:spcPts val="600"/>
              </a:spcBef>
              <a:spcAft>
                <a:spcPts val="600"/>
              </a:spcAft>
              <a:buNone/>
            </a:pPr>
            <a:r>
              <a:rPr lang="en-US" altLang="zh-CN" sz="1800">
                <a:ea typeface="微软雅黑 Light" panose="020B0502040204020203" pitchFamily="34" charset="-122"/>
              </a:rPr>
              <a:t>       </a:t>
            </a:r>
            <a:r>
              <a:rPr lang="en-US" altLang="zh-CN" sz="1050"/>
              <a:t>select </a:t>
            </a:r>
            <a:r>
              <a:rPr lang="en-US" altLang="zh-CN" sz="1050" err="1"/>
              <a:t>row_number</a:t>
            </a:r>
            <a:r>
              <a:rPr lang="en-US" altLang="zh-CN" sz="1050"/>
              <a:t>() over(order by sum(</a:t>
            </a:r>
            <a:r>
              <a:rPr lang="en-US" altLang="zh-CN" sz="1050" err="1"/>
              <a:t>goodsprice</a:t>
            </a:r>
            <a:r>
              <a:rPr lang="en-US" altLang="zh-CN" sz="1050"/>
              <a:t>*quantity) desc ) </a:t>
            </a:r>
            <a:r>
              <a:rPr lang="zh-CN" altLang="en-US" sz="1050"/>
              <a:t>销售额排名</a:t>
            </a:r>
            <a:r>
              <a:rPr lang="en-US" altLang="zh-CN" sz="1050"/>
              <a:t>,           </a:t>
            </a:r>
          </a:p>
          <a:p>
            <a:pPr marL="0" indent="0">
              <a:spcBef>
                <a:spcPts val="600"/>
              </a:spcBef>
              <a:spcAft>
                <a:spcPts val="600"/>
              </a:spcAft>
              <a:buNone/>
            </a:pPr>
            <a:r>
              <a:rPr lang="en-US" altLang="zh-CN" sz="1050"/>
              <a:t>                     </a:t>
            </a:r>
            <a:r>
              <a:rPr lang="en-US" altLang="zh-CN" sz="1050" err="1"/>
              <a:t>brandname</a:t>
            </a:r>
            <a:r>
              <a:rPr lang="en-US" altLang="zh-CN" sz="1050"/>
              <a:t> </a:t>
            </a:r>
            <a:r>
              <a:rPr lang="zh-CN" altLang="en-US" sz="1050"/>
              <a:t>品牌      </a:t>
            </a:r>
            <a:endParaRPr lang="en-US" altLang="zh-CN" sz="1050"/>
          </a:p>
          <a:p>
            <a:pPr marL="0" indent="0">
              <a:spcBef>
                <a:spcPts val="600"/>
              </a:spcBef>
              <a:spcAft>
                <a:spcPts val="600"/>
              </a:spcAft>
              <a:buNone/>
            </a:pPr>
            <a:r>
              <a:rPr lang="en-US" altLang="zh-CN" sz="1050"/>
              <a:t>            from orderdetail1 	   </a:t>
            </a:r>
          </a:p>
          <a:p>
            <a:pPr marL="0" indent="0">
              <a:spcBef>
                <a:spcPts val="600"/>
              </a:spcBef>
              <a:spcAft>
                <a:spcPts val="600"/>
              </a:spcAft>
              <a:buNone/>
            </a:pPr>
            <a:r>
              <a:rPr lang="en-US" altLang="zh-CN" sz="1050"/>
              <a:t>            group by </a:t>
            </a:r>
            <a:r>
              <a:rPr lang="en-US" altLang="zh-CN" sz="1050" err="1"/>
              <a:t>brandname</a:t>
            </a:r>
            <a:r>
              <a:rPr lang="en-US" altLang="zh-CN" sz="1050"/>
              <a:t>;</a:t>
            </a:r>
          </a:p>
          <a:p>
            <a:pPr marL="0" indent="0">
              <a:buNone/>
            </a:pPr>
            <a:r>
              <a:rPr lang="zh-CN" altLang="en-US" sz="1300"/>
              <a:t>（</a:t>
            </a:r>
            <a:r>
              <a:rPr lang="en-US" altLang="zh-CN" sz="1300"/>
              <a:t>8</a:t>
            </a:r>
            <a:r>
              <a:rPr lang="zh-CN" altLang="en-US" sz="1300"/>
              <a:t>）各品牌的销量合计、占比及排名</a:t>
            </a:r>
            <a:endParaRPr lang="en-US" altLang="zh-CN" sz="1300"/>
          </a:p>
          <a:p>
            <a:pPr marL="457200" lvl="1" indent="0">
              <a:buNone/>
            </a:pPr>
            <a:r>
              <a:rPr lang="en-US" altLang="zh-CN" sz="1050">
                <a:latin typeface="微软雅黑" panose="020B0503020204020204" pitchFamily="34" charset="-122"/>
                <a:ea typeface="微软雅黑" panose="020B0503020204020204" pitchFamily="34" charset="-122"/>
              </a:rPr>
              <a:t>select </a:t>
            </a:r>
            <a:r>
              <a:rPr lang="en-US" altLang="zh-CN" sz="1050" err="1">
                <a:latin typeface="微软雅黑" panose="020B0503020204020204" pitchFamily="34" charset="-122"/>
                <a:ea typeface="微软雅黑" panose="020B0503020204020204" pitchFamily="34" charset="-122"/>
              </a:rPr>
              <a:t>row_number</a:t>
            </a:r>
            <a:r>
              <a:rPr lang="en-US" altLang="zh-CN" sz="1050">
                <a:latin typeface="微软雅黑" panose="020B0503020204020204" pitchFamily="34" charset="-122"/>
                <a:ea typeface="微软雅黑" panose="020B0503020204020204" pitchFamily="34" charset="-122"/>
              </a:rPr>
              <a:t>() over(order by sum(quantity) desc ) </a:t>
            </a:r>
            <a:r>
              <a:rPr lang="zh-CN" altLang="en-US" sz="1050">
                <a:latin typeface="微软雅黑" panose="020B0503020204020204" pitchFamily="34" charset="-122"/>
                <a:ea typeface="微软雅黑" panose="020B0503020204020204" pitchFamily="34" charset="-122"/>
              </a:rPr>
              <a:t>排名</a:t>
            </a:r>
            <a:r>
              <a:rPr lang="en-US" altLang="zh-CN" sz="1050">
                <a:latin typeface="微软雅黑" panose="020B0503020204020204" pitchFamily="34" charset="-122"/>
                <a:ea typeface="微软雅黑" panose="020B0503020204020204" pitchFamily="34" charset="-122"/>
              </a:rPr>
              <a:t>,       </a:t>
            </a:r>
          </a:p>
          <a:p>
            <a:pPr marL="457200" lvl="1" indent="0">
              <a:buNone/>
            </a:pPr>
            <a:r>
              <a:rPr lang="en-US" altLang="zh-CN" sz="1050">
                <a:latin typeface="微软雅黑" panose="020B0503020204020204" pitchFamily="34" charset="-122"/>
                <a:ea typeface="微软雅黑" panose="020B0503020204020204" pitchFamily="34" charset="-122"/>
              </a:rPr>
              <a:t>          </a:t>
            </a:r>
            <a:r>
              <a:rPr lang="en-US" altLang="zh-CN" sz="1050" err="1">
                <a:latin typeface="微软雅黑" panose="020B0503020204020204" pitchFamily="34" charset="-122"/>
                <a:ea typeface="微软雅黑" panose="020B0503020204020204" pitchFamily="34" charset="-122"/>
              </a:rPr>
              <a:t>brandname</a:t>
            </a:r>
            <a:r>
              <a:rPr lang="en-US" altLang="zh-CN" sz="1050">
                <a:latin typeface="微软雅黑" panose="020B0503020204020204" pitchFamily="34" charset="-122"/>
                <a:ea typeface="微软雅黑" panose="020B0503020204020204" pitchFamily="34" charset="-122"/>
              </a:rPr>
              <a:t> </a:t>
            </a:r>
            <a:r>
              <a:rPr lang="zh-CN" altLang="en-US" sz="1050">
                <a:latin typeface="微软雅黑" panose="020B0503020204020204" pitchFamily="34" charset="-122"/>
                <a:ea typeface="微软雅黑" panose="020B0503020204020204" pitchFamily="34" charset="-122"/>
              </a:rPr>
              <a:t>品牌</a:t>
            </a:r>
            <a:r>
              <a:rPr lang="en-US" altLang="zh-CN" sz="1050">
                <a:latin typeface="微软雅黑" panose="020B0503020204020204" pitchFamily="34" charset="-122"/>
                <a:ea typeface="微软雅黑" panose="020B0503020204020204" pitchFamily="34" charset="-122"/>
              </a:rPr>
              <a:t>,sum(quantity) </a:t>
            </a:r>
            <a:r>
              <a:rPr lang="zh-CN" altLang="en-US" sz="1050">
                <a:latin typeface="微软雅黑" panose="020B0503020204020204" pitchFamily="34" charset="-122"/>
                <a:ea typeface="微软雅黑" panose="020B0503020204020204" pitchFamily="34" charset="-122"/>
              </a:rPr>
              <a:t>销量合计</a:t>
            </a:r>
            <a:endParaRPr lang="en-US" altLang="zh-CN" sz="1050">
              <a:latin typeface="微软雅黑" panose="020B0503020204020204" pitchFamily="34" charset="-122"/>
              <a:ea typeface="微软雅黑" panose="020B0503020204020204" pitchFamily="34" charset="-122"/>
            </a:endParaRPr>
          </a:p>
          <a:p>
            <a:pPr marL="457200" lvl="1" indent="0">
              <a:buNone/>
            </a:pPr>
            <a:r>
              <a:rPr lang="en-US" altLang="zh-CN" sz="1050">
                <a:latin typeface="微软雅黑" panose="020B0503020204020204" pitchFamily="34" charset="-122"/>
                <a:ea typeface="微软雅黑" panose="020B0503020204020204" pitchFamily="34" charset="-122"/>
              </a:rPr>
              <a:t>         </a:t>
            </a:r>
            <a:r>
              <a:rPr lang="en-US" altLang="zh-CN" sz="1050" err="1">
                <a:latin typeface="微软雅黑" panose="020B0503020204020204" pitchFamily="34" charset="-122"/>
                <a:ea typeface="微软雅黑" panose="020B0503020204020204" pitchFamily="34" charset="-122"/>
              </a:rPr>
              <a:t>concat</a:t>
            </a:r>
            <a:r>
              <a:rPr lang="en-US" altLang="zh-CN" sz="1050">
                <a:latin typeface="微软雅黑" panose="020B0503020204020204" pitchFamily="34" charset="-122"/>
                <a:ea typeface="微软雅黑" panose="020B0503020204020204" pitchFamily="34" charset="-122"/>
              </a:rPr>
              <a:t>(left((sum(quantity)/(select sum(quantity) from orderdetail1))*100,5),'%‘) </a:t>
            </a:r>
            <a:r>
              <a:rPr lang="zh-CN" altLang="en-US" sz="1050">
                <a:latin typeface="微软雅黑" panose="020B0503020204020204" pitchFamily="34" charset="-122"/>
                <a:ea typeface="微软雅黑" panose="020B0503020204020204" pitchFamily="34" charset="-122"/>
              </a:rPr>
              <a:t>销量占比</a:t>
            </a:r>
            <a:endParaRPr lang="en-US" altLang="zh-CN" sz="1050">
              <a:latin typeface="微软雅黑" panose="020B0503020204020204" pitchFamily="34" charset="-122"/>
              <a:ea typeface="微软雅黑" panose="020B0503020204020204" pitchFamily="34" charset="-122"/>
            </a:endParaRPr>
          </a:p>
          <a:p>
            <a:pPr marL="457200" lvl="1" indent="0">
              <a:buNone/>
            </a:pPr>
            <a:r>
              <a:rPr lang="en-US" altLang="zh-CN" sz="1050">
                <a:latin typeface="微软雅黑" panose="020B0503020204020204" pitchFamily="34" charset="-122"/>
                <a:ea typeface="微软雅黑" panose="020B0503020204020204" pitchFamily="34" charset="-122"/>
              </a:rPr>
              <a:t>from orderdetail1 	   </a:t>
            </a:r>
          </a:p>
          <a:p>
            <a:pPr marL="457200" lvl="1" indent="0">
              <a:buNone/>
            </a:pPr>
            <a:r>
              <a:rPr lang="en-US" altLang="zh-CN" sz="1050">
                <a:latin typeface="微软雅黑" panose="020B0503020204020204" pitchFamily="34" charset="-122"/>
                <a:ea typeface="微软雅黑" panose="020B0503020204020204" pitchFamily="34" charset="-122"/>
              </a:rPr>
              <a:t>group by </a:t>
            </a:r>
            <a:r>
              <a:rPr lang="en-US" altLang="zh-CN" sz="1050" err="1">
                <a:latin typeface="微软雅黑" panose="020B0503020204020204" pitchFamily="34" charset="-122"/>
                <a:ea typeface="微软雅黑" panose="020B0503020204020204" pitchFamily="34" charset="-122"/>
              </a:rPr>
              <a:t>brandname</a:t>
            </a:r>
            <a:r>
              <a:rPr lang="en-US" altLang="zh-CN" sz="1050">
                <a:latin typeface="微软雅黑" panose="020B0503020204020204" pitchFamily="34" charset="-122"/>
                <a:ea typeface="微软雅黑" panose="020B0503020204020204" pitchFamily="34" charset="-122"/>
              </a:rPr>
              <a:t>;</a:t>
            </a:r>
          </a:p>
          <a:p>
            <a:pPr marL="0" indent="0">
              <a:buNone/>
            </a:pPr>
            <a:r>
              <a:rPr lang="zh-CN" altLang="en-US" sz="1300">
                <a:latin typeface="微软雅黑" panose="020B0503020204020204" pitchFamily="34" charset="-122"/>
                <a:ea typeface="微软雅黑" panose="020B0503020204020204" pitchFamily="34" charset="-122"/>
              </a:rPr>
              <a:t>（</a:t>
            </a:r>
            <a:r>
              <a:rPr lang="en-US" altLang="zh-CN" sz="1300">
                <a:latin typeface="微软雅黑" panose="020B0503020204020204" pitchFamily="34" charset="-122"/>
                <a:ea typeface="微软雅黑" panose="020B0503020204020204" pitchFamily="34" charset="-122"/>
              </a:rPr>
              <a:t>9</a:t>
            </a:r>
            <a:r>
              <a:rPr lang="zh-CN" altLang="en-US" sz="1300">
                <a:latin typeface="微软雅黑" panose="020B0503020204020204" pitchFamily="34" charset="-122"/>
                <a:ea typeface="微软雅黑" panose="020B0503020204020204" pitchFamily="34" charset="-122"/>
              </a:rPr>
              <a:t>）</a:t>
            </a:r>
            <a:r>
              <a:rPr lang="zh-CN" altLang="en-US" sz="1300">
                <a:ea typeface="微软雅黑 Light" panose="020B0502040204020203" pitchFamily="34" charset="-122"/>
              </a:rPr>
              <a:t>颜色维度销量合计、占比及排名</a:t>
            </a:r>
            <a:endParaRPr lang="en-US" altLang="zh-CN" sz="1300">
              <a:ea typeface="微软雅黑 Light" panose="020B0502040204020203" pitchFamily="34" charset="-122"/>
            </a:endParaRPr>
          </a:p>
          <a:p>
            <a:pPr marL="0" indent="0">
              <a:buNone/>
            </a:pPr>
            <a:r>
              <a:rPr lang="en-US" altLang="zh-CN" sz="1050">
                <a:latin typeface="微软雅黑" panose="020B0503020204020204" pitchFamily="34" charset="-122"/>
                <a:ea typeface="微软雅黑" panose="020B0503020204020204" pitchFamily="34" charset="-122"/>
              </a:rPr>
              <a:t>           select </a:t>
            </a:r>
            <a:r>
              <a:rPr lang="en-US" altLang="zh-CN" sz="1050" err="1">
                <a:latin typeface="微软雅黑" panose="020B0503020204020204" pitchFamily="34" charset="-122"/>
                <a:ea typeface="微软雅黑" panose="020B0503020204020204" pitchFamily="34" charset="-122"/>
              </a:rPr>
              <a:t>row_number</a:t>
            </a:r>
            <a:r>
              <a:rPr lang="en-US" altLang="zh-CN" sz="1050">
                <a:latin typeface="微软雅黑" panose="020B0503020204020204" pitchFamily="34" charset="-122"/>
                <a:ea typeface="微软雅黑" panose="020B0503020204020204" pitchFamily="34" charset="-122"/>
              </a:rPr>
              <a:t>() over(order by sum(quantity) desc ) </a:t>
            </a:r>
            <a:r>
              <a:rPr lang="zh-CN" altLang="en-US" sz="1050">
                <a:latin typeface="微软雅黑" panose="020B0503020204020204" pitchFamily="34" charset="-122"/>
                <a:ea typeface="微软雅黑" panose="020B0503020204020204" pitchFamily="34" charset="-122"/>
              </a:rPr>
              <a:t>排名</a:t>
            </a:r>
            <a:r>
              <a:rPr lang="en-US" altLang="zh-CN" sz="1050">
                <a:latin typeface="微软雅黑" panose="020B0503020204020204" pitchFamily="34" charset="-122"/>
                <a:ea typeface="微软雅黑" panose="020B0503020204020204" pitchFamily="34" charset="-122"/>
              </a:rPr>
              <a:t>, </a:t>
            </a:r>
          </a:p>
          <a:p>
            <a:pPr marL="0" indent="0">
              <a:buNone/>
            </a:pPr>
            <a:r>
              <a:rPr lang="en-US" altLang="zh-CN" sz="1050">
                <a:latin typeface="微软雅黑" panose="020B0503020204020204" pitchFamily="34" charset="-122"/>
                <a:ea typeface="微软雅黑" panose="020B0503020204020204" pitchFamily="34" charset="-122"/>
              </a:rPr>
              <a:t>                     </a:t>
            </a:r>
            <a:r>
              <a:rPr lang="en-US" altLang="zh-CN" sz="1050" err="1">
                <a:latin typeface="微软雅黑" panose="020B0503020204020204" pitchFamily="34" charset="-122"/>
                <a:ea typeface="微软雅黑" panose="020B0503020204020204" pitchFamily="34" charset="-122"/>
              </a:rPr>
              <a:t>colorsort</a:t>
            </a:r>
            <a:r>
              <a:rPr lang="en-US" altLang="zh-CN" sz="1050">
                <a:latin typeface="微软雅黑" panose="020B0503020204020204" pitchFamily="34" charset="-122"/>
                <a:ea typeface="微软雅黑" panose="020B0503020204020204" pitchFamily="34" charset="-122"/>
              </a:rPr>
              <a:t> </a:t>
            </a:r>
            <a:r>
              <a:rPr lang="zh-CN" altLang="en-US" sz="1050">
                <a:latin typeface="微软雅黑" panose="020B0503020204020204" pitchFamily="34" charset="-122"/>
                <a:ea typeface="微软雅黑" panose="020B0503020204020204" pitchFamily="34" charset="-122"/>
              </a:rPr>
              <a:t>颜色</a:t>
            </a:r>
            <a:r>
              <a:rPr lang="en-US" altLang="zh-CN" sz="1050">
                <a:latin typeface="微软雅黑" panose="020B0503020204020204" pitchFamily="34" charset="-122"/>
                <a:ea typeface="微软雅黑" panose="020B0503020204020204" pitchFamily="34" charset="-122"/>
              </a:rPr>
              <a:t>,sum(quantity) </a:t>
            </a:r>
            <a:r>
              <a:rPr lang="zh-CN" altLang="en-US" sz="1050">
                <a:latin typeface="微软雅黑" panose="020B0503020204020204" pitchFamily="34" charset="-122"/>
                <a:ea typeface="微软雅黑" panose="020B0503020204020204" pitchFamily="34" charset="-122"/>
              </a:rPr>
              <a:t>销量合计</a:t>
            </a:r>
            <a:r>
              <a:rPr lang="en-US" altLang="zh-CN" sz="1050">
                <a:latin typeface="微软雅黑" panose="020B0503020204020204" pitchFamily="34" charset="-122"/>
                <a:ea typeface="微软雅黑" panose="020B0503020204020204" pitchFamily="34" charset="-122"/>
              </a:rPr>
              <a:t>,            </a:t>
            </a:r>
          </a:p>
          <a:p>
            <a:pPr marL="0" indent="0">
              <a:buNone/>
            </a:pPr>
            <a:r>
              <a:rPr lang="en-US" altLang="zh-CN" sz="1050">
                <a:latin typeface="微软雅黑" panose="020B0503020204020204" pitchFamily="34" charset="-122"/>
                <a:ea typeface="微软雅黑" panose="020B0503020204020204" pitchFamily="34" charset="-122"/>
              </a:rPr>
              <a:t>                    </a:t>
            </a:r>
            <a:r>
              <a:rPr lang="en-US" altLang="zh-CN" sz="1050" err="1">
                <a:latin typeface="微软雅黑" panose="020B0503020204020204" pitchFamily="34" charset="-122"/>
                <a:ea typeface="微软雅黑" panose="020B0503020204020204" pitchFamily="34" charset="-122"/>
              </a:rPr>
              <a:t>concat</a:t>
            </a:r>
            <a:r>
              <a:rPr lang="en-US" altLang="zh-CN" sz="1050">
                <a:latin typeface="微软雅黑" panose="020B0503020204020204" pitchFamily="34" charset="-122"/>
                <a:ea typeface="微软雅黑" panose="020B0503020204020204" pitchFamily="34" charset="-122"/>
              </a:rPr>
              <a:t>((sum(quantity)/(select sum(quantity) from orderdetail1))*100,'%') </a:t>
            </a:r>
            <a:r>
              <a:rPr lang="zh-CN" altLang="en-US" sz="1050">
                <a:latin typeface="微软雅黑" panose="020B0503020204020204" pitchFamily="34" charset="-122"/>
                <a:ea typeface="微软雅黑" panose="020B0503020204020204" pitchFamily="34" charset="-122"/>
              </a:rPr>
              <a:t>销量占比       </a:t>
            </a:r>
            <a:endParaRPr lang="en-US" altLang="zh-CN" sz="1050">
              <a:latin typeface="微软雅黑" panose="020B0503020204020204" pitchFamily="34" charset="-122"/>
              <a:ea typeface="微软雅黑" panose="020B0503020204020204" pitchFamily="34" charset="-122"/>
            </a:endParaRPr>
          </a:p>
          <a:p>
            <a:pPr marL="0" indent="0">
              <a:buNone/>
            </a:pPr>
            <a:r>
              <a:rPr lang="en-US" altLang="zh-CN" sz="1050">
                <a:latin typeface="微软雅黑" panose="020B0503020204020204" pitchFamily="34" charset="-122"/>
                <a:ea typeface="微软雅黑" panose="020B0503020204020204" pitchFamily="34" charset="-122"/>
              </a:rPr>
              <a:t>         from orderdetail1 	   </a:t>
            </a:r>
          </a:p>
          <a:p>
            <a:pPr marL="0" indent="0">
              <a:buNone/>
            </a:pPr>
            <a:r>
              <a:rPr lang="en-US" altLang="zh-CN" sz="1050">
                <a:latin typeface="微软雅黑" panose="020B0503020204020204" pitchFamily="34" charset="-122"/>
                <a:ea typeface="微软雅黑" panose="020B0503020204020204" pitchFamily="34" charset="-122"/>
              </a:rPr>
              <a:t>         group by </a:t>
            </a:r>
            <a:r>
              <a:rPr lang="en-US" altLang="zh-CN" sz="1050" err="1">
                <a:latin typeface="微软雅黑" panose="020B0503020204020204" pitchFamily="34" charset="-122"/>
                <a:ea typeface="微软雅黑" panose="020B0503020204020204" pitchFamily="34" charset="-122"/>
              </a:rPr>
              <a:t>colorsort</a:t>
            </a:r>
            <a:r>
              <a:rPr lang="en-US" altLang="zh-CN" sz="1050">
                <a:latin typeface="微软雅黑" panose="020B0503020204020204" pitchFamily="34" charset="-122"/>
                <a:ea typeface="微软雅黑" panose="020B0503020204020204" pitchFamily="34" charset="-122"/>
              </a:rPr>
              <a:t>;</a:t>
            </a:r>
          </a:p>
          <a:p>
            <a:pPr marL="0" indent="0">
              <a:buNone/>
            </a:pPr>
            <a:r>
              <a:rPr lang="en-US" altLang="zh-CN" sz="1050">
                <a:latin typeface="微软雅黑" panose="020B0503020204020204" pitchFamily="34" charset="-122"/>
                <a:ea typeface="微软雅黑" panose="020B0503020204020204" pitchFamily="34" charset="-122"/>
              </a:rPr>
              <a:t>      </a:t>
            </a:r>
            <a:endParaRPr lang="en-US" altLang="zh-CN" sz="130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684C8300-3D72-4730-9567-3020ACDBD75E}"/>
              </a:ext>
            </a:extLst>
          </p:cNvPr>
          <p:cNvPicPr>
            <a:picLocks noChangeAspect="1"/>
          </p:cNvPicPr>
          <p:nvPr/>
        </p:nvPicPr>
        <p:blipFill>
          <a:blip r:embed="rId2"/>
          <a:stretch>
            <a:fillRect/>
          </a:stretch>
        </p:blipFill>
        <p:spPr>
          <a:xfrm>
            <a:off x="7549060" y="99753"/>
            <a:ext cx="1528438" cy="2028483"/>
          </a:xfrm>
          <a:prstGeom prst="rect">
            <a:avLst/>
          </a:prstGeom>
        </p:spPr>
      </p:pic>
      <p:pic>
        <p:nvPicPr>
          <p:cNvPr id="10" name="图片 9">
            <a:extLst>
              <a:ext uri="{FF2B5EF4-FFF2-40B4-BE49-F238E27FC236}">
                <a16:creationId xmlns:a16="http://schemas.microsoft.com/office/drawing/2014/main" id="{40020206-A965-4A86-835F-2A8328BFEF47}"/>
              </a:ext>
            </a:extLst>
          </p:cNvPr>
          <p:cNvPicPr>
            <a:picLocks noChangeAspect="1"/>
          </p:cNvPicPr>
          <p:nvPr/>
        </p:nvPicPr>
        <p:blipFill>
          <a:blip r:embed="rId3"/>
          <a:stretch>
            <a:fillRect/>
          </a:stretch>
        </p:blipFill>
        <p:spPr>
          <a:xfrm>
            <a:off x="7445652" y="2197061"/>
            <a:ext cx="2493157" cy="2028483"/>
          </a:xfrm>
          <a:prstGeom prst="rect">
            <a:avLst/>
          </a:prstGeom>
        </p:spPr>
      </p:pic>
      <p:pic>
        <p:nvPicPr>
          <p:cNvPr id="11" name="图片 10">
            <a:extLst>
              <a:ext uri="{FF2B5EF4-FFF2-40B4-BE49-F238E27FC236}">
                <a16:creationId xmlns:a16="http://schemas.microsoft.com/office/drawing/2014/main" id="{A9657263-D9C8-4D74-82C1-F52646E4536F}"/>
              </a:ext>
            </a:extLst>
          </p:cNvPr>
          <p:cNvPicPr>
            <a:picLocks noChangeAspect="1"/>
          </p:cNvPicPr>
          <p:nvPr/>
        </p:nvPicPr>
        <p:blipFill>
          <a:blip r:embed="rId4"/>
          <a:stretch>
            <a:fillRect/>
          </a:stretch>
        </p:blipFill>
        <p:spPr>
          <a:xfrm>
            <a:off x="7445652" y="4294369"/>
            <a:ext cx="2430349" cy="2028482"/>
          </a:xfrm>
          <a:prstGeom prst="rect">
            <a:avLst/>
          </a:prstGeom>
        </p:spPr>
      </p:pic>
    </p:spTree>
    <p:extLst>
      <p:ext uri="{BB962C8B-B14F-4D97-AF65-F5344CB8AC3E}">
        <p14:creationId xmlns:p14="http://schemas.microsoft.com/office/powerpoint/2010/main" val="4924310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167264-FE33-4E76-870A-9867BB6FDDFD}"/>
              </a:ext>
            </a:extLst>
          </p:cNvPr>
          <p:cNvSpPr>
            <a:spLocks noGrp="1"/>
          </p:cNvSpPr>
          <p:nvPr>
            <p:ph type="title"/>
          </p:nvPr>
        </p:nvSpPr>
        <p:spPr>
          <a:xfrm>
            <a:off x="687279" y="941364"/>
            <a:ext cx="10515600" cy="315912"/>
          </a:xfrm>
        </p:spPr>
        <p:txBody>
          <a:bodyPr>
            <a:noAutofit/>
          </a:bodyPr>
          <a:lstStyle/>
          <a:p>
            <a:r>
              <a:rPr lang="zh-CN" altLang="en-US" sz="2400" b="1">
                <a:latin typeface="微软雅黑 Light" panose="020B0502040204020203" pitchFamily="34" charset="-122"/>
                <a:ea typeface="微软雅黑 Light" panose="020B0502040204020203" pitchFamily="34" charset="-122"/>
              </a:rPr>
              <a:t>三、总结</a:t>
            </a:r>
          </a:p>
        </p:txBody>
      </p:sp>
      <p:graphicFrame>
        <p:nvGraphicFramePr>
          <p:cNvPr id="5" name="表格 5">
            <a:extLst>
              <a:ext uri="{FF2B5EF4-FFF2-40B4-BE49-F238E27FC236}">
                <a16:creationId xmlns:a16="http://schemas.microsoft.com/office/drawing/2014/main" id="{586BDD36-B3E5-453B-ABEF-87A7E70CC809}"/>
              </a:ext>
            </a:extLst>
          </p:cNvPr>
          <p:cNvGraphicFramePr>
            <a:graphicFrameLocks noGrp="1"/>
          </p:cNvGraphicFramePr>
          <p:nvPr>
            <p:extLst>
              <p:ext uri="{D42A27DB-BD31-4B8C-83A1-F6EECF244321}">
                <p14:modId xmlns:p14="http://schemas.microsoft.com/office/powerpoint/2010/main" val="2325988264"/>
              </p:ext>
            </p:extLst>
          </p:nvPr>
        </p:nvGraphicFramePr>
        <p:xfrm>
          <a:off x="1017974" y="2131216"/>
          <a:ext cx="8128000" cy="2016760"/>
        </p:xfrm>
        <a:graphic>
          <a:graphicData uri="http://schemas.openxmlformats.org/drawingml/2006/table">
            <a:tbl>
              <a:tblPr firstRow="1" bandRow="1">
                <a:tableStyleId>{5C22544A-7EE6-4342-B048-85BDC9FD1C3A}</a:tableStyleId>
              </a:tblPr>
              <a:tblGrid>
                <a:gridCol w="1359269">
                  <a:extLst>
                    <a:ext uri="{9D8B030D-6E8A-4147-A177-3AD203B41FA5}">
                      <a16:colId xmlns:a16="http://schemas.microsoft.com/office/drawing/2014/main" val="398178342"/>
                    </a:ext>
                  </a:extLst>
                </a:gridCol>
                <a:gridCol w="1926455">
                  <a:extLst>
                    <a:ext uri="{9D8B030D-6E8A-4147-A177-3AD203B41FA5}">
                      <a16:colId xmlns:a16="http://schemas.microsoft.com/office/drawing/2014/main" val="1759870970"/>
                    </a:ext>
                  </a:extLst>
                </a:gridCol>
                <a:gridCol w="1908699">
                  <a:extLst>
                    <a:ext uri="{9D8B030D-6E8A-4147-A177-3AD203B41FA5}">
                      <a16:colId xmlns:a16="http://schemas.microsoft.com/office/drawing/2014/main" val="3677311996"/>
                    </a:ext>
                  </a:extLst>
                </a:gridCol>
                <a:gridCol w="2933577">
                  <a:extLst>
                    <a:ext uri="{9D8B030D-6E8A-4147-A177-3AD203B41FA5}">
                      <a16:colId xmlns:a16="http://schemas.microsoft.com/office/drawing/2014/main" val="889698129"/>
                    </a:ext>
                  </a:extLst>
                </a:gridCol>
              </a:tblGrid>
              <a:tr h="370840">
                <a:tc>
                  <a:txBody>
                    <a:bodyPr/>
                    <a:lstStyle/>
                    <a:p>
                      <a:pPr algn="l"/>
                      <a:r>
                        <a:rPr lang="zh-CN" altLang="en-US"/>
                        <a:t>工具</a:t>
                      </a:r>
                    </a:p>
                  </a:txBody>
                  <a:tcPr/>
                </a:tc>
                <a:tc>
                  <a:txBody>
                    <a:bodyPr/>
                    <a:lstStyle/>
                    <a:p>
                      <a:pPr algn="l"/>
                      <a:r>
                        <a:rPr lang="zh-CN" altLang="en-US"/>
                        <a:t> 数据处理</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 逻辑层面</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呈现方式</a:t>
                      </a:r>
                    </a:p>
                  </a:txBody>
                  <a:tcPr/>
                </a:tc>
                <a:extLst>
                  <a:ext uri="{0D108BD9-81ED-4DB2-BD59-A6C34878D82A}">
                    <a16:rowId xmlns:a16="http://schemas.microsoft.com/office/drawing/2014/main" val="2899045302"/>
                  </a:ext>
                </a:extLst>
              </a:tr>
              <a:tr h="370840">
                <a:tc>
                  <a:txBody>
                    <a:bodyPr/>
                    <a:lstStyle/>
                    <a:p>
                      <a:pPr algn="l"/>
                      <a:r>
                        <a:rPr lang="en-US" altLang="zh-CN"/>
                        <a:t>SQL</a:t>
                      </a:r>
                      <a:endParaRPr lang="zh-CN" altLang="en-US"/>
                    </a:p>
                  </a:txBody>
                  <a:tcPr/>
                </a:tc>
                <a:tc>
                  <a:txBody>
                    <a:bodyPr/>
                    <a:lstStyle/>
                    <a:p>
                      <a:pPr algn="l"/>
                      <a:r>
                        <a:rPr lang="zh-CN" altLang="en-US" sz="1200"/>
                        <a:t>前期数据导入和处理部分全部由代码实现，过程较为繁琐，更删改等较为不便</a:t>
                      </a:r>
                    </a:p>
                  </a:txBody>
                  <a:tcPr/>
                </a:tc>
                <a:tc>
                  <a:txBody>
                    <a:bodyPr/>
                    <a:lstStyle/>
                    <a:p>
                      <a:pPr algn="l"/>
                      <a:r>
                        <a:rPr lang="zh-CN" altLang="en-US" sz="1200"/>
                        <a:t>语句之间逻辑严密，可获知每一步的功能实现，及时作出调整</a:t>
                      </a:r>
                    </a:p>
                  </a:txBody>
                  <a:tcPr/>
                </a:tc>
                <a:tc>
                  <a:txBody>
                    <a:bodyPr/>
                    <a:lstStyle/>
                    <a:p>
                      <a:pPr algn="l"/>
                      <a:r>
                        <a:rPr lang="zh-CN" altLang="en-US" sz="1200" kern="1200">
                          <a:solidFill>
                            <a:schemeClr val="dk1"/>
                          </a:solidFill>
                          <a:latin typeface="+mn-lt"/>
                          <a:ea typeface="+mn-ea"/>
                          <a:cs typeface="+mn-cs"/>
                        </a:rPr>
                        <a:t>以表形式呈现结果</a:t>
                      </a:r>
                      <a:endParaRPr lang="en-US" altLang="zh-CN" sz="1200" kern="1200">
                        <a:solidFill>
                          <a:schemeClr val="dk1"/>
                        </a:solidFill>
                        <a:latin typeface="+mn-lt"/>
                        <a:ea typeface="+mn-ea"/>
                        <a:cs typeface="+mn-cs"/>
                      </a:endParaRPr>
                    </a:p>
                    <a:p>
                      <a:pPr algn="l"/>
                      <a:r>
                        <a:rPr lang="zh-CN" altLang="en-US" sz="1200" kern="1200">
                          <a:solidFill>
                            <a:schemeClr val="dk1"/>
                          </a:solidFill>
                          <a:latin typeface="+mn-lt"/>
                          <a:ea typeface="+mn-ea"/>
                          <a:cs typeface="+mn-cs"/>
                        </a:rPr>
                        <a:t>呈现效果单一</a:t>
                      </a:r>
                      <a:endParaRPr lang="en-US" altLang="zh-CN" sz="1200" kern="1200">
                        <a:solidFill>
                          <a:schemeClr val="dk1"/>
                        </a:solidFill>
                        <a:latin typeface="+mn-lt"/>
                        <a:ea typeface="+mn-ea"/>
                        <a:cs typeface="+mn-cs"/>
                      </a:endParaRPr>
                    </a:p>
                    <a:p>
                      <a:pPr algn="l"/>
                      <a:r>
                        <a:rPr lang="zh-CN" altLang="en-US" sz="1200" kern="1200">
                          <a:solidFill>
                            <a:schemeClr val="dk1"/>
                          </a:solidFill>
                          <a:latin typeface="+mn-lt"/>
                          <a:ea typeface="+mn-ea"/>
                          <a:cs typeface="+mn-cs"/>
                        </a:rPr>
                        <a:t>呈现内容有限</a:t>
                      </a:r>
                    </a:p>
                  </a:txBody>
                  <a:tcPr/>
                </a:tc>
                <a:extLst>
                  <a:ext uri="{0D108BD9-81ED-4DB2-BD59-A6C34878D82A}">
                    <a16:rowId xmlns:a16="http://schemas.microsoft.com/office/drawing/2014/main" val="3411858960"/>
                  </a:ext>
                </a:extLst>
              </a:tr>
              <a:tr h="370840">
                <a:tc>
                  <a:txBody>
                    <a:bodyPr/>
                    <a:lstStyle/>
                    <a:p>
                      <a:pPr algn="l"/>
                      <a:r>
                        <a:rPr lang="en-US" altLang="zh-CN"/>
                        <a:t>Power bi</a:t>
                      </a:r>
                      <a:endParaRPr lang="zh-CN" altLang="en-US"/>
                    </a:p>
                  </a:txBody>
                  <a:tcPr/>
                </a:tc>
                <a:tc>
                  <a:txBody>
                    <a:bodyPr/>
                    <a:lstStyle/>
                    <a:p>
                      <a:pPr algn="l"/>
                      <a:r>
                        <a:rPr lang="zh-CN" altLang="en-US" sz="1200" kern="1200">
                          <a:solidFill>
                            <a:schemeClr val="dk1"/>
                          </a:solidFill>
                          <a:latin typeface="+mn-lt"/>
                          <a:ea typeface="+mn-ea"/>
                          <a:cs typeface="+mn-cs"/>
                        </a:rPr>
                        <a:t>导入数据方便，数据处理方法多样，可通过功能选项卡、</a:t>
                      </a:r>
                      <a:r>
                        <a:rPr lang="en-US" altLang="zh-CN" sz="1200" kern="1200">
                          <a:solidFill>
                            <a:schemeClr val="dk1"/>
                          </a:solidFill>
                          <a:latin typeface="+mn-lt"/>
                          <a:ea typeface="+mn-ea"/>
                          <a:cs typeface="+mn-cs"/>
                        </a:rPr>
                        <a:t>M</a:t>
                      </a:r>
                      <a:r>
                        <a:rPr lang="zh-CN" altLang="en-US" sz="1200" kern="1200">
                          <a:solidFill>
                            <a:schemeClr val="dk1"/>
                          </a:solidFill>
                          <a:latin typeface="+mn-lt"/>
                          <a:ea typeface="+mn-ea"/>
                          <a:cs typeface="+mn-cs"/>
                        </a:rPr>
                        <a:t>函数、</a:t>
                      </a:r>
                      <a:r>
                        <a:rPr lang="en-US" altLang="zh-CN" sz="1200" kern="1200">
                          <a:solidFill>
                            <a:schemeClr val="dk1"/>
                          </a:solidFill>
                          <a:latin typeface="+mn-lt"/>
                          <a:ea typeface="+mn-ea"/>
                          <a:cs typeface="+mn-cs"/>
                        </a:rPr>
                        <a:t>DAX</a:t>
                      </a:r>
                      <a:r>
                        <a:rPr lang="zh-CN" altLang="en-US" sz="1200" kern="1200">
                          <a:solidFill>
                            <a:schemeClr val="dk1"/>
                          </a:solidFill>
                          <a:latin typeface="+mn-lt"/>
                          <a:ea typeface="+mn-ea"/>
                          <a:cs typeface="+mn-cs"/>
                        </a:rPr>
                        <a:t>表达式获得目标数据</a:t>
                      </a:r>
                    </a:p>
                  </a:txBody>
                  <a:tcPr/>
                </a:tc>
                <a:tc>
                  <a:txBody>
                    <a:bodyPr/>
                    <a:lstStyle/>
                    <a:p>
                      <a:pPr algn="l"/>
                      <a:r>
                        <a:rPr lang="zh-CN" altLang="en-US" sz="1200"/>
                        <a:t>逻辑上更多需要自己去想象和设计，在多个表格相互联系的情况下比较容易混乱</a:t>
                      </a:r>
                    </a:p>
                  </a:txBody>
                  <a:tcPr/>
                </a:tc>
                <a:tc>
                  <a:txBody>
                    <a:bodyPr/>
                    <a:lstStyle/>
                    <a:p>
                      <a:pPr algn="l"/>
                      <a:r>
                        <a:rPr lang="zh-CN" altLang="en-US" sz="1200" kern="1200">
                          <a:solidFill>
                            <a:schemeClr val="dk1"/>
                          </a:solidFill>
                          <a:latin typeface="+mn-lt"/>
                          <a:ea typeface="+mn-ea"/>
                          <a:cs typeface="+mn-cs"/>
                        </a:rPr>
                        <a:t>以交互式方式呈现</a:t>
                      </a:r>
                      <a:endParaRPr lang="en-US" altLang="zh-CN" sz="1200" kern="1200">
                        <a:solidFill>
                          <a:schemeClr val="dk1"/>
                        </a:solidFill>
                        <a:latin typeface="+mn-lt"/>
                        <a:ea typeface="+mn-ea"/>
                        <a:cs typeface="+mn-cs"/>
                      </a:endParaRPr>
                    </a:p>
                    <a:p>
                      <a:pPr algn="l"/>
                      <a:r>
                        <a:rPr lang="zh-CN" altLang="en-US" sz="1200" kern="1200">
                          <a:solidFill>
                            <a:schemeClr val="dk1"/>
                          </a:solidFill>
                          <a:latin typeface="+mn-lt"/>
                          <a:ea typeface="+mn-ea"/>
                          <a:cs typeface="+mn-cs"/>
                        </a:rPr>
                        <a:t>图表类型多样美观</a:t>
                      </a:r>
                      <a:endParaRPr lang="en-US" altLang="zh-CN" sz="1200" kern="1200">
                        <a:solidFill>
                          <a:schemeClr val="dk1"/>
                        </a:solidFill>
                        <a:latin typeface="+mn-lt"/>
                        <a:ea typeface="+mn-ea"/>
                        <a:cs typeface="+mn-cs"/>
                      </a:endParaRPr>
                    </a:p>
                    <a:p>
                      <a:pPr algn="l"/>
                      <a:r>
                        <a:rPr lang="zh-CN" altLang="en-US" sz="1200" kern="1200">
                          <a:solidFill>
                            <a:schemeClr val="dk1"/>
                          </a:solidFill>
                          <a:latin typeface="+mn-lt"/>
                          <a:ea typeface="+mn-ea"/>
                          <a:cs typeface="+mn-cs"/>
                        </a:rPr>
                        <a:t>内容全面可同时满足多种需求</a:t>
                      </a:r>
                    </a:p>
                  </a:txBody>
                  <a:tcPr/>
                </a:tc>
                <a:extLst>
                  <a:ext uri="{0D108BD9-81ED-4DB2-BD59-A6C34878D82A}">
                    <a16:rowId xmlns:a16="http://schemas.microsoft.com/office/drawing/2014/main" val="122987696"/>
                  </a:ext>
                </a:extLst>
              </a:tr>
            </a:tbl>
          </a:graphicData>
        </a:graphic>
      </p:graphicFrame>
      <p:sp>
        <p:nvSpPr>
          <p:cNvPr id="7" name="文本框 6">
            <a:extLst>
              <a:ext uri="{FF2B5EF4-FFF2-40B4-BE49-F238E27FC236}">
                <a16:creationId xmlns:a16="http://schemas.microsoft.com/office/drawing/2014/main" id="{E169C6D1-D471-42C6-BB59-F2E4E78AD74F}"/>
              </a:ext>
            </a:extLst>
          </p:cNvPr>
          <p:cNvSpPr txBox="1"/>
          <p:nvPr/>
        </p:nvSpPr>
        <p:spPr>
          <a:xfrm>
            <a:off x="1017974" y="1509580"/>
            <a:ext cx="8291743" cy="369332"/>
          </a:xfrm>
          <a:prstGeom prst="rect">
            <a:avLst/>
          </a:prstGeom>
          <a:noFill/>
        </p:spPr>
        <p:txBody>
          <a:bodyPr wrap="square" rtlCol="0">
            <a:spAutoFit/>
          </a:bodyPr>
          <a:lstStyle/>
          <a:p>
            <a:r>
              <a:rPr lang="zh-CN" altLang="en-US"/>
              <a:t>从数据处理、逻辑、呈现方式这三个方面对比</a:t>
            </a:r>
            <a:r>
              <a:rPr lang="en-US" altLang="zh-CN"/>
              <a:t>SQL</a:t>
            </a:r>
            <a:r>
              <a:rPr lang="zh-CN" altLang="en-US"/>
              <a:t>和</a:t>
            </a:r>
            <a:r>
              <a:rPr lang="en-US" altLang="zh-CN"/>
              <a:t>Power bi</a:t>
            </a:r>
            <a:r>
              <a:rPr lang="zh-CN" altLang="en-US"/>
              <a:t>的优劣势及其区别：</a:t>
            </a:r>
          </a:p>
        </p:txBody>
      </p:sp>
    </p:spTree>
    <p:extLst>
      <p:ext uri="{BB962C8B-B14F-4D97-AF65-F5344CB8AC3E}">
        <p14:creationId xmlns:p14="http://schemas.microsoft.com/office/powerpoint/2010/main" val="2736210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9FADCAC-38C8-4EEC-9119-215C2AE5086C}"/>
              </a:ext>
            </a:extLst>
          </p:cNvPr>
          <p:cNvSpPr>
            <a:spLocks noGrp="1"/>
          </p:cNvSpPr>
          <p:nvPr>
            <p:ph type="dt" sz="half" idx="10"/>
          </p:nvPr>
        </p:nvSpPr>
        <p:spPr/>
        <p:txBody>
          <a:bodyPr/>
          <a:lstStyle/>
          <a:p>
            <a:pPr rtl="0"/>
            <a:fld id="{A24A4C0A-F292-41BE-9CD1-530467B1B9F8}" type="datetime1">
              <a:rPr lang="zh-CN" altLang="en-US" smtClean="0"/>
              <a:t>2020/4/24</a:t>
            </a:fld>
            <a:endParaRPr lang="en-US"/>
          </a:p>
        </p:txBody>
      </p:sp>
      <p:sp>
        <p:nvSpPr>
          <p:cNvPr id="7" name="文本框 6">
            <a:extLst>
              <a:ext uri="{FF2B5EF4-FFF2-40B4-BE49-F238E27FC236}">
                <a16:creationId xmlns:a16="http://schemas.microsoft.com/office/drawing/2014/main" id="{12DBAFA4-C974-4779-B2F2-E40FD1CE0F96}"/>
              </a:ext>
            </a:extLst>
          </p:cNvPr>
          <p:cNvSpPr txBox="1"/>
          <p:nvPr/>
        </p:nvSpPr>
        <p:spPr>
          <a:xfrm>
            <a:off x="1169436" y="56138"/>
            <a:ext cx="9330613" cy="6801862"/>
          </a:xfrm>
          <a:prstGeom prst="rect">
            <a:avLst/>
          </a:prstGeom>
          <a:noFill/>
        </p:spPr>
        <p:txBody>
          <a:bodyPr wrap="square" rtlCol="0">
            <a:spAutoFit/>
          </a:bodyPr>
          <a:lstStyle/>
          <a:p>
            <a:pPr lvl="0"/>
            <a:r>
              <a:rPr lang="en-US" altLang="zh-CN" b="1">
                <a:solidFill>
                  <a:schemeClr val="tx1">
                    <a:lumMod val="75000"/>
                    <a:lumOff val="25000"/>
                  </a:schemeClr>
                </a:solidFill>
                <a:latin typeface="Microsoft YaHei UI" panose="020B0503020204020204" pitchFamily="34" charset="-122"/>
                <a:ea typeface="Microsoft YaHei UI" panose="020B0503020204020204" pitchFamily="34" charset="-122"/>
              </a:rPr>
              <a:t>4.</a:t>
            </a:r>
            <a:r>
              <a:rPr lang="zh-CN" altLang="zh-CN" b="1">
                <a:solidFill>
                  <a:schemeClr val="tx1">
                    <a:lumMod val="75000"/>
                    <a:lumOff val="25000"/>
                  </a:schemeClr>
                </a:solidFill>
                <a:latin typeface="Microsoft YaHei UI" panose="020B0503020204020204" pitchFamily="34" charset="-122"/>
                <a:ea typeface="Microsoft YaHei UI" panose="020B0503020204020204" pitchFamily="34" charset="-122"/>
              </a:rPr>
              <a:t>常见函数</a:t>
            </a:r>
            <a:endParaRPr lang="en-US" altLang="zh-CN" b="1">
              <a:solidFill>
                <a:schemeClr val="tx1">
                  <a:lumMod val="75000"/>
                  <a:lumOff val="25000"/>
                </a:schemeClr>
              </a:solidFill>
              <a:latin typeface="Microsoft YaHei UI" panose="020B0503020204020204" pitchFamily="34" charset="-122"/>
              <a:ea typeface="Microsoft YaHei UI" panose="020B0503020204020204" pitchFamily="34" charset="-122"/>
            </a:endParaRPr>
          </a:p>
          <a:p>
            <a:pPr lvl="0"/>
            <a:r>
              <a:rPr lang="en-US"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	</a:t>
            </a:r>
            <a:r>
              <a:rPr lang="zh-CN"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条件计数：</a:t>
            </a:r>
            <a:endParaRPr lang="en-US" altLang="zh-CN" sz="1600">
              <a:solidFill>
                <a:schemeClr val="tx1">
                  <a:lumMod val="75000"/>
                  <a:lumOff val="25000"/>
                </a:schemeClr>
              </a:solidFill>
              <a:latin typeface="Microsoft YaHei UI" panose="020B0503020204020204" pitchFamily="34" charset="-122"/>
              <a:ea typeface="Microsoft YaHei UI" panose="020B0503020204020204" pitchFamily="34" charset="-122"/>
            </a:endParaRPr>
          </a:p>
          <a:p>
            <a:pPr lvl="0"/>
            <a:r>
              <a:rPr lang="en-US"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		</a:t>
            </a:r>
            <a:r>
              <a:rPr lang="en-US" altLang="zh-CN" sz="1600" err="1">
                <a:solidFill>
                  <a:schemeClr val="tx1">
                    <a:lumMod val="75000"/>
                    <a:lumOff val="25000"/>
                  </a:schemeClr>
                </a:solidFill>
                <a:latin typeface="Microsoft YaHei UI" panose="020B0503020204020204" pitchFamily="34" charset="-122"/>
                <a:ea typeface="Microsoft YaHei UI" panose="020B0503020204020204" pitchFamily="34" charset="-122"/>
              </a:rPr>
              <a:t>countif</a:t>
            </a:r>
            <a:r>
              <a:rPr lang="zh-CN"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a:t>
            </a:r>
            <a:r>
              <a:rPr lang="en-US"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range</a:t>
            </a:r>
            <a:r>
              <a:rPr lang="zh-CN"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a:t>
            </a:r>
            <a:r>
              <a:rPr lang="en-US"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criteria</a:t>
            </a:r>
            <a:r>
              <a:rPr lang="zh-CN"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a:t>
            </a:r>
          </a:p>
          <a:p>
            <a:r>
              <a:rPr lang="en-US"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		</a:t>
            </a:r>
            <a:r>
              <a:rPr lang="en-US" altLang="zh-CN" sz="1600" err="1">
                <a:solidFill>
                  <a:schemeClr val="tx1">
                    <a:lumMod val="75000"/>
                    <a:lumOff val="25000"/>
                  </a:schemeClr>
                </a:solidFill>
                <a:latin typeface="Microsoft YaHei UI" panose="020B0503020204020204" pitchFamily="34" charset="-122"/>
                <a:ea typeface="Microsoft YaHei UI" panose="020B0503020204020204" pitchFamily="34" charset="-122"/>
              </a:rPr>
              <a:t>countifs</a:t>
            </a:r>
            <a:r>
              <a:rPr lang="zh-CN"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a:t>
            </a:r>
            <a:r>
              <a:rPr lang="en-US"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range1</a:t>
            </a:r>
            <a:r>
              <a:rPr lang="zh-CN"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a:t>
            </a:r>
            <a:r>
              <a:rPr lang="en-US"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criteria1</a:t>
            </a:r>
            <a:r>
              <a:rPr lang="zh-CN"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a:t>
            </a:r>
            <a:r>
              <a:rPr lang="en-US"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range2</a:t>
            </a:r>
            <a:r>
              <a:rPr lang="zh-CN"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a:t>
            </a:r>
            <a:r>
              <a:rPr lang="en-US"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criteria2</a:t>
            </a:r>
            <a:r>
              <a:rPr lang="zh-CN"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a:t>
            </a:r>
            <a:endParaRPr lang="en-US" altLang="zh-CN" sz="1600">
              <a:solidFill>
                <a:schemeClr val="tx1">
                  <a:lumMod val="75000"/>
                  <a:lumOff val="25000"/>
                </a:schemeClr>
              </a:solidFill>
              <a:latin typeface="Microsoft YaHei UI" panose="020B0503020204020204" pitchFamily="34" charset="-122"/>
              <a:ea typeface="Microsoft YaHei UI" panose="020B0503020204020204" pitchFamily="34" charset="-122"/>
            </a:endParaRPr>
          </a:p>
          <a:p>
            <a:r>
              <a:rPr lang="en-US"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	</a:t>
            </a:r>
            <a:r>
              <a:rPr lang="zh-CN"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条件求和：</a:t>
            </a:r>
            <a:endParaRPr lang="en-US" altLang="zh-CN" sz="1600">
              <a:solidFill>
                <a:schemeClr val="tx1">
                  <a:lumMod val="75000"/>
                  <a:lumOff val="25000"/>
                </a:schemeClr>
              </a:solidFill>
              <a:latin typeface="Microsoft YaHei UI" panose="020B0503020204020204" pitchFamily="34" charset="-122"/>
              <a:ea typeface="Microsoft YaHei UI" panose="020B0503020204020204" pitchFamily="34" charset="-122"/>
            </a:endParaRPr>
          </a:p>
          <a:p>
            <a:r>
              <a:rPr lang="en-US"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		</a:t>
            </a:r>
            <a:r>
              <a:rPr lang="en-US" altLang="zh-CN" sz="1600" err="1">
                <a:solidFill>
                  <a:schemeClr val="tx1">
                    <a:lumMod val="75000"/>
                    <a:lumOff val="25000"/>
                  </a:schemeClr>
                </a:solidFill>
                <a:latin typeface="Microsoft YaHei UI" panose="020B0503020204020204" pitchFamily="34" charset="-122"/>
                <a:ea typeface="Microsoft YaHei UI" panose="020B0503020204020204" pitchFamily="34" charset="-122"/>
              </a:rPr>
              <a:t>sumif</a:t>
            </a:r>
            <a:r>
              <a:rPr lang="zh-CN"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a:t>
            </a:r>
            <a:r>
              <a:rPr lang="en-US"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range</a:t>
            </a:r>
            <a:r>
              <a:rPr lang="zh-CN"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a:t>
            </a:r>
            <a:r>
              <a:rPr lang="en-US" altLang="zh-CN" sz="1600" err="1">
                <a:solidFill>
                  <a:schemeClr val="tx1">
                    <a:lumMod val="75000"/>
                    <a:lumOff val="25000"/>
                  </a:schemeClr>
                </a:solidFill>
                <a:latin typeface="Microsoft YaHei UI" panose="020B0503020204020204" pitchFamily="34" charset="-122"/>
                <a:ea typeface="Microsoft YaHei UI" panose="020B0503020204020204" pitchFamily="34" charset="-122"/>
              </a:rPr>
              <a:t>criter</a:t>
            </a:r>
            <a:r>
              <a:rPr lang="zh-CN"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a:t>
            </a:r>
            <a:r>
              <a:rPr lang="en-US"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sum-range</a:t>
            </a:r>
            <a:r>
              <a:rPr lang="zh-CN"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a:t>
            </a:r>
          </a:p>
          <a:p>
            <a:r>
              <a:rPr lang="en-US"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		</a:t>
            </a:r>
            <a:r>
              <a:rPr lang="en-US" altLang="zh-CN" sz="1600" err="1">
                <a:solidFill>
                  <a:schemeClr val="tx1">
                    <a:lumMod val="75000"/>
                    <a:lumOff val="25000"/>
                  </a:schemeClr>
                </a:solidFill>
                <a:latin typeface="Microsoft YaHei UI" panose="020B0503020204020204" pitchFamily="34" charset="-122"/>
                <a:ea typeface="Microsoft YaHei UI" panose="020B0503020204020204" pitchFamily="34" charset="-122"/>
              </a:rPr>
              <a:t>sumifs</a:t>
            </a:r>
            <a:r>
              <a:rPr lang="zh-CN"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（求和区域，条件</a:t>
            </a:r>
            <a:r>
              <a:rPr lang="en-US"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1</a:t>
            </a:r>
            <a:r>
              <a:rPr lang="zh-CN"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，条件</a:t>
            </a:r>
            <a:r>
              <a:rPr lang="en-US"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2</a:t>
            </a:r>
            <a:r>
              <a:rPr lang="zh-CN"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a:t>
            </a:r>
            <a:endParaRPr lang="en-US" altLang="zh-CN" sz="1600">
              <a:solidFill>
                <a:schemeClr val="tx1">
                  <a:lumMod val="75000"/>
                  <a:lumOff val="25000"/>
                </a:schemeClr>
              </a:solidFill>
              <a:latin typeface="Microsoft YaHei UI" panose="020B0503020204020204" pitchFamily="34" charset="-122"/>
              <a:ea typeface="Microsoft YaHei UI" panose="020B0503020204020204" pitchFamily="34" charset="-122"/>
            </a:endParaRPr>
          </a:p>
          <a:p>
            <a:r>
              <a:rPr lang="en-US"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	</a:t>
            </a:r>
            <a:r>
              <a:rPr lang="zh-CN"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时间日期类函数：</a:t>
            </a:r>
            <a:endParaRPr lang="en-US" altLang="zh-CN" sz="1600">
              <a:solidFill>
                <a:schemeClr val="tx1">
                  <a:lumMod val="75000"/>
                  <a:lumOff val="25000"/>
                </a:schemeClr>
              </a:solidFill>
              <a:latin typeface="Microsoft YaHei UI" panose="020B0503020204020204" pitchFamily="34" charset="-122"/>
              <a:ea typeface="Microsoft YaHei UI" panose="020B0503020204020204" pitchFamily="34" charset="-122"/>
            </a:endParaRPr>
          </a:p>
          <a:p>
            <a:r>
              <a:rPr lang="en-US"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		year </a:t>
            </a:r>
            <a:r>
              <a:rPr lang="zh-CN"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返回指定年</a:t>
            </a:r>
          </a:p>
          <a:p>
            <a:r>
              <a:rPr lang="en-US"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               		month </a:t>
            </a:r>
            <a:r>
              <a:rPr lang="zh-CN"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返回指定月</a:t>
            </a:r>
          </a:p>
          <a:p>
            <a:r>
              <a:rPr lang="en-US"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		day </a:t>
            </a:r>
            <a:r>
              <a:rPr lang="zh-CN"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返回指定日</a:t>
            </a:r>
          </a:p>
          <a:p>
            <a:r>
              <a:rPr lang="en-US"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		now </a:t>
            </a:r>
            <a:r>
              <a:rPr lang="zh-CN"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返回当前日期时间</a:t>
            </a:r>
          </a:p>
          <a:p>
            <a:r>
              <a:rPr lang="en-US"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		today </a:t>
            </a:r>
            <a:r>
              <a:rPr lang="zh-CN"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返回当前日期</a:t>
            </a:r>
          </a:p>
          <a:p>
            <a:r>
              <a:rPr lang="en-US"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               		date </a:t>
            </a:r>
            <a:r>
              <a:rPr lang="zh-CN"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返回标准日期格式</a:t>
            </a:r>
          </a:p>
          <a:p>
            <a:r>
              <a:rPr lang="en-US"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               		</a:t>
            </a:r>
            <a:r>
              <a:rPr lang="en-US" altLang="zh-CN" sz="1600" err="1">
                <a:solidFill>
                  <a:schemeClr val="tx1">
                    <a:lumMod val="75000"/>
                    <a:lumOff val="25000"/>
                  </a:schemeClr>
                </a:solidFill>
                <a:latin typeface="Microsoft YaHei UI" panose="020B0503020204020204" pitchFamily="34" charset="-122"/>
                <a:ea typeface="Microsoft YaHei UI" panose="020B0503020204020204" pitchFamily="34" charset="-122"/>
              </a:rPr>
              <a:t>eomonth</a:t>
            </a:r>
            <a:r>
              <a:rPr lang="en-US"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 </a:t>
            </a:r>
            <a:r>
              <a:rPr lang="zh-CN"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返回指定日期所在月或前后月的最后一天</a:t>
            </a:r>
          </a:p>
          <a:p>
            <a:r>
              <a:rPr lang="en-US"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               		weekday </a:t>
            </a:r>
            <a:r>
              <a:rPr lang="zh-CN"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获取指定日期星期数</a:t>
            </a:r>
          </a:p>
          <a:p>
            <a:r>
              <a:rPr lang="en-US"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               		</a:t>
            </a:r>
            <a:r>
              <a:rPr lang="en-US" altLang="zh-CN" sz="1600" err="1">
                <a:solidFill>
                  <a:schemeClr val="tx1">
                    <a:lumMod val="75000"/>
                    <a:lumOff val="25000"/>
                  </a:schemeClr>
                </a:solidFill>
                <a:latin typeface="Microsoft YaHei UI" panose="020B0503020204020204" pitchFamily="34" charset="-122"/>
                <a:ea typeface="Microsoft YaHei UI" panose="020B0503020204020204" pitchFamily="34" charset="-122"/>
              </a:rPr>
              <a:t>networkdays</a:t>
            </a:r>
            <a:r>
              <a:rPr lang="en-US"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 </a:t>
            </a:r>
            <a:r>
              <a:rPr lang="zh-CN"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返回指定月工作日天数</a:t>
            </a:r>
            <a:endParaRPr lang="en-US" altLang="zh-CN" sz="1600">
              <a:solidFill>
                <a:schemeClr val="tx1">
                  <a:lumMod val="75000"/>
                  <a:lumOff val="25000"/>
                </a:schemeClr>
              </a:solidFill>
              <a:latin typeface="Microsoft YaHei UI" panose="020B0503020204020204" pitchFamily="34" charset="-122"/>
              <a:ea typeface="Microsoft YaHei UI" panose="020B0503020204020204" pitchFamily="34" charset="-122"/>
            </a:endParaRPr>
          </a:p>
          <a:p>
            <a:r>
              <a:rPr lang="en-US"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	</a:t>
            </a:r>
            <a:r>
              <a:rPr lang="zh-CN"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精确查找：</a:t>
            </a:r>
            <a:endParaRPr lang="en-US" altLang="zh-CN" sz="1600">
              <a:solidFill>
                <a:schemeClr val="tx1">
                  <a:lumMod val="75000"/>
                  <a:lumOff val="25000"/>
                </a:schemeClr>
              </a:solidFill>
              <a:latin typeface="Microsoft YaHei UI" panose="020B0503020204020204" pitchFamily="34" charset="-122"/>
              <a:ea typeface="Microsoft YaHei UI" panose="020B0503020204020204" pitchFamily="34" charset="-122"/>
            </a:endParaRPr>
          </a:p>
          <a:p>
            <a:r>
              <a:rPr lang="en-US"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		</a:t>
            </a:r>
            <a:r>
              <a:rPr lang="en-US" altLang="zh-CN" sz="1600" err="1">
                <a:solidFill>
                  <a:schemeClr val="tx1">
                    <a:lumMod val="75000"/>
                    <a:lumOff val="25000"/>
                  </a:schemeClr>
                </a:solidFill>
                <a:latin typeface="Microsoft YaHei UI" panose="020B0503020204020204" pitchFamily="34" charset="-122"/>
                <a:ea typeface="Microsoft YaHei UI" panose="020B0503020204020204" pitchFamily="34" charset="-122"/>
              </a:rPr>
              <a:t>vlookup</a:t>
            </a:r>
            <a:r>
              <a:rPr lang="en-US"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a:t>
            </a:r>
            <a:r>
              <a:rPr lang="zh-CN" altLang="en-US" sz="1600">
                <a:solidFill>
                  <a:schemeClr val="tx1">
                    <a:lumMod val="75000"/>
                    <a:lumOff val="25000"/>
                  </a:schemeClr>
                </a:solidFill>
                <a:latin typeface="Microsoft YaHei UI" panose="020B0503020204020204" pitchFamily="34" charset="-122"/>
                <a:ea typeface="Microsoft YaHei UI" panose="020B0503020204020204" pitchFamily="34" charset="-122"/>
              </a:rPr>
              <a:t>查找值，查找区域，取值在查找区域列号，匹配类型）</a:t>
            </a:r>
            <a:endParaRPr lang="en-US" altLang="zh-CN" sz="1600">
              <a:solidFill>
                <a:schemeClr val="tx1">
                  <a:lumMod val="75000"/>
                  <a:lumOff val="25000"/>
                </a:schemeClr>
              </a:solidFill>
              <a:latin typeface="Microsoft YaHei UI" panose="020B0503020204020204" pitchFamily="34" charset="-122"/>
              <a:ea typeface="Microsoft YaHei UI" panose="020B0503020204020204" pitchFamily="34" charset="-122"/>
            </a:endParaRPr>
          </a:p>
          <a:p>
            <a:r>
              <a:rPr lang="en-US"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	</a:t>
            </a:r>
            <a:r>
              <a:rPr lang="zh-CN" altLang="en-US" sz="1600">
                <a:solidFill>
                  <a:schemeClr val="tx1">
                    <a:lumMod val="75000"/>
                    <a:lumOff val="25000"/>
                  </a:schemeClr>
                </a:solidFill>
                <a:latin typeface="Microsoft YaHei UI" panose="020B0503020204020204" pitchFamily="34" charset="-122"/>
                <a:ea typeface="Microsoft YaHei UI" panose="020B0503020204020204" pitchFamily="34" charset="-122"/>
              </a:rPr>
              <a:t>定位函数：</a:t>
            </a:r>
            <a:endParaRPr lang="en-US" altLang="zh-CN" sz="1600">
              <a:solidFill>
                <a:schemeClr val="tx1">
                  <a:lumMod val="75000"/>
                  <a:lumOff val="25000"/>
                </a:schemeClr>
              </a:solidFill>
              <a:latin typeface="Microsoft YaHei UI" panose="020B0503020204020204" pitchFamily="34" charset="-122"/>
              <a:ea typeface="Microsoft YaHei UI" panose="020B0503020204020204" pitchFamily="34" charset="-122"/>
            </a:endParaRPr>
          </a:p>
          <a:p>
            <a:r>
              <a:rPr lang="en-US"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       		match</a:t>
            </a:r>
            <a:r>
              <a:rPr lang="zh-CN" altLang="en-US" sz="1600">
                <a:solidFill>
                  <a:schemeClr val="tx1">
                    <a:lumMod val="75000"/>
                    <a:lumOff val="25000"/>
                  </a:schemeClr>
                </a:solidFill>
                <a:latin typeface="Microsoft YaHei UI" panose="020B0503020204020204" pitchFamily="34" charset="-122"/>
                <a:ea typeface="Microsoft YaHei UI" panose="020B0503020204020204" pitchFamily="34" charset="-122"/>
              </a:rPr>
              <a:t>（查找值，查找区域，匹配类型）</a:t>
            </a:r>
            <a:endParaRPr lang="en-US" altLang="zh-CN" sz="1600">
              <a:solidFill>
                <a:schemeClr val="tx1">
                  <a:lumMod val="75000"/>
                  <a:lumOff val="25000"/>
                </a:schemeClr>
              </a:solidFill>
              <a:latin typeface="Microsoft YaHei UI" panose="020B0503020204020204" pitchFamily="34" charset="-122"/>
              <a:ea typeface="Microsoft YaHei UI" panose="020B0503020204020204" pitchFamily="34" charset="-122"/>
            </a:endParaRPr>
          </a:p>
          <a:p>
            <a:r>
              <a:rPr lang="en-US"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       		index</a:t>
            </a:r>
            <a:r>
              <a:rPr lang="zh-CN" altLang="en-US" sz="1600">
                <a:solidFill>
                  <a:schemeClr val="tx1">
                    <a:lumMod val="75000"/>
                    <a:lumOff val="25000"/>
                  </a:schemeClr>
                </a:solidFill>
                <a:latin typeface="Microsoft YaHei UI" panose="020B0503020204020204" pitchFamily="34" charset="-122"/>
                <a:ea typeface="Microsoft YaHei UI" panose="020B0503020204020204" pitchFamily="34" charset="-122"/>
              </a:rPr>
              <a:t>（索引区域，索引行号）</a:t>
            </a:r>
            <a:endParaRPr lang="en-US" altLang="zh-CN" sz="1600">
              <a:solidFill>
                <a:schemeClr val="tx1">
                  <a:lumMod val="75000"/>
                  <a:lumOff val="25000"/>
                </a:schemeClr>
              </a:solidFill>
              <a:latin typeface="Microsoft YaHei UI" panose="020B0503020204020204" pitchFamily="34" charset="-122"/>
              <a:ea typeface="Microsoft YaHei UI" panose="020B0503020204020204" pitchFamily="34" charset="-122"/>
            </a:endParaRPr>
          </a:p>
          <a:p>
            <a:r>
              <a:rPr lang="en-US"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       		offset</a:t>
            </a:r>
            <a:r>
              <a:rPr lang="zh-CN" altLang="en-US" sz="1600">
                <a:solidFill>
                  <a:schemeClr val="tx1">
                    <a:lumMod val="75000"/>
                    <a:lumOff val="25000"/>
                  </a:schemeClr>
                </a:solidFill>
                <a:latin typeface="Microsoft YaHei UI" panose="020B0503020204020204" pitchFamily="34" charset="-122"/>
                <a:ea typeface="Microsoft YaHei UI" panose="020B0503020204020204" pitchFamily="34" charset="-122"/>
              </a:rPr>
              <a:t>（起点，便宜行，偏移列，高度，宽度）</a:t>
            </a:r>
            <a:endParaRPr lang="en-US" altLang="zh-CN" sz="1600">
              <a:solidFill>
                <a:schemeClr val="tx1">
                  <a:lumMod val="75000"/>
                  <a:lumOff val="25000"/>
                </a:schemeClr>
              </a:solidFill>
              <a:latin typeface="Microsoft YaHei UI" panose="020B0503020204020204" pitchFamily="34" charset="-122"/>
              <a:ea typeface="Microsoft YaHei UI" panose="020B0503020204020204" pitchFamily="34" charset="-122"/>
            </a:endParaRPr>
          </a:p>
          <a:p>
            <a:r>
              <a:rPr lang="en-US"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	</a:t>
            </a:r>
            <a:r>
              <a:rPr lang="zh-CN"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逻辑判断：</a:t>
            </a:r>
            <a:endParaRPr lang="en-US" altLang="zh-CN" sz="1600">
              <a:solidFill>
                <a:schemeClr val="tx1">
                  <a:lumMod val="75000"/>
                  <a:lumOff val="25000"/>
                </a:schemeClr>
              </a:solidFill>
              <a:latin typeface="Microsoft YaHei UI" panose="020B0503020204020204" pitchFamily="34" charset="-122"/>
              <a:ea typeface="Microsoft YaHei UI" panose="020B0503020204020204" pitchFamily="34" charset="-122"/>
            </a:endParaRPr>
          </a:p>
          <a:p>
            <a:r>
              <a:rPr lang="en-US"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		if</a:t>
            </a:r>
            <a:r>
              <a:rPr lang="zh-CN" altLang="en-US" sz="1600">
                <a:solidFill>
                  <a:schemeClr val="tx1">
                    <a:lumMod val="75000"/>
                    <a:lumOff val="25000"/>
                  </a:schemeClr>
                </a:solidFill>
                <a:latin typeface="Microsoft YaHei UI" panose="020B0503020204020204" pitchFamily="34" charset="-122"/>
                <a:ea typeface="Microsoft YaHei UI" panose="020B0503020204020204" pitchFamily="34" charset="-122"/>
              </a:rPr>
              <a:t>（判断条件，为真值，为否值）</a:t>
            </a:r>
            <a:endParaRPr lang="en-US" altLang="zh-CN" sz="1600">
              <a:solidFill>
                <a:schemeClr val="tx1">
                  <a:lumMod val="75000"/>
                  <a:lumOff val="25000"/>
                </a:schemeClr>
              </a:solidFill>
              <a:latin typeface="Microsoft YaHei UI" panose="020B0503020204020204" pitchFamily="34" charset="-122"/>
              <a:ea typeface="Microsoft YaHei UI" panose="020B0503020204020204" pitchFamily="34" charset="-122"/>
            </a:endParaRPr>
          </a:p>
          <a:p>
            <a:endParaRPr lang="en-US" altLang="zh-CN" sz="1600">
              <a:solidFill>
                <a:schemeClr val="tx1">
                  <a:lumMod val="75000"/>
                  <a:lumOff val="25000"/>
                </a:schemeClr>
              </a:solidFill>
              <a:latin typeface="Microsoft YaHei UI" panose="020B0503020204020204" pitchFamily="34" charset="-122"/>
              <a:ea typeface="Microsoft YaHei UI" panose="020B0503020204020204" pitchFamily="34" charset="-122"/>
            </a:endParaRPr>
          </a:p>
          <a:p>
            <a:endParaRPr lang="zh-CN" altLang="zh-CN"/>
          </a:p>
        </p:txBody>
      </p:sp>
    </p:spTree>
    <p:extLst>
      <p:ext uri="{BB962C8B-B14F-4D97-AF65-F5344CB8AC3E}">
        <p14:creationId xmlns:p14="http://schemas.microsoft.com/office/powerpoint/2010/main" val="1507196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D484464-6739-4C3C-9582-9C8E9A0E5DCC}"/>
              </a:ext>
            </a:extLst>
          </p:cNvPr>
          <p:cNvSpPr>
            <a:spLocks noGrp="1"/>
          </p:cNvSpPr>
          <p:nvPr>
            <p:ph type="dt" sz="half" idx="10"/>
          </p:nvPr>
        </p:nvSpPr>
        <p:spPr/>
        <p:txBody>
          <a:bodyPr/>
          <a:lstStyle/>
          <a:p>
            <a:pPr rtl="0"/>
            <a:fld id="{4910A522-F0F5-43AE-870D-B1652467F5E7}" type="datetime1">
              <a:rPr lang="zh-CN" altLang="en-US" smtClean="0"/>
              <a:t>2020/4/24</a:t>
            </a:fld>
            <a:endParaRPr lang="en-US"/>
          </a:p>
        </p:txBody>
      </p:sp>
      <p:sp>
        <p:nvSpPr>
          <p:cNvPr id="3" name="矩形 2">
            <a:extLst>
              <a:ext uri="{FF2B5EF4-FFF2-40B4-BE49-F238E27FC236}">
                <a16:creationId xmlns:a16="http://schemas.microsoft.com/office/drawing/2014/main" id="{2AA43338-C404-4B2A-97F6-583189C53603}"/>
              </a:ext>
            </a:extLst>
          </p:cNvPr>
          <p:cNvSpPr/>
          <p:nvPr/>
        </p:nvSpPr>
        <p:spPr>
          <a:xfrm>
            <a:off x="976604" y="381296"/>
            <a:ext cx="10145486" cy="4924425"/>
          </a:xfrm>
          <a:prstGeom prst="rect">
            <a:avLst/>
          </a:prstGeom>
        </p:spPr>
        <p:txBody>
          <a:bodyPr wrap="square">
            <a:spAutoFit/>
          </a:bodyPr>
          <a:lstStyle/>
          <a:p>
            <a:pPr lvl="0"/>
            <a:r>
              <a:rPr lang="en-US" altLang="zh-CN" b="1">
                <a:solidFill>
                  <a:schemeClr val="tx1">
                    <a:lumMod val="75000"/>
                    <a:lumOff val="25000"/>
                  </a:schemeClr>
                </a:solidFill>
                <a:latin typeface="Microsoft YaHei UI" panose="020B0503020204020204" pitchFamily="34" charset="-122"/>
                <a:ea typeface="Microsoft YaHei UI" panose="020B0503020204020204" pitchFamily="34" charset="-122"/>
              </a:rPr>
              <a:t>5.</a:t>
            </a:r>
            <a:r>
              <a:rPr lang="zh-CN" altLang="zh-CN" b="1">
                <a:solidFill>
                  <a:schemeClr val="tx1">
                    <a:lumMod val="75000"/>
                    <a:lumOff val="25000"/>
                  </a:schemeClr>
                </a:solidFill>
                <a:latin typeface="Microsoft YaHei UI" panose="020B0503020204020204" pitchFamily="34" charset="-122"/>
                <a:ea typeface="Microsoft YaHei UI" panose="020B0503020204020204" pitchFamily="34" charset="-122"/>
              </a:rPr>
              <a:t>指标</a:t>
            </a:r>
            <a:endParaRPr lang="en-US" altLang="zh-CN" b="1">
              <a:solidFill>
                <a:schemeClr val="tx1">
                  <a:lumMod val="75000"/>
                  <a:lumOff val="25000"/>
                </a:schemeClr>
              </a:solidFill>
              <a:latin typeface="Microsoft YaHei UI" panose="020B0503020204020204" pitchFamily="34" charset="-122"/>
              <a:ea typeface="Microsoft YaHei UI" panose="020B0503020204020204" pitchFamily="34" charset="-122"/>
            </a:endParaRPr>
          </a:p>
          <a:p>
            <a:pPr lvl="0"/>
            <a:r>
              <a:rPr lang="en-US" altLang="zh-CN" b="1">
                <a:solidFill>
                  <a:schemeClr val="tx1">
                    <a:lumMod val="75000"/>
                    <a:lumOff val="25000"/>
                  </a:schemeClr>
                </a:solidFill>
                <a:latin typeface="Microsoft YaHei UI" panose="020B0503020204020204" pitchFamily="34" charset="-122"/>
                <a:ea typeface="Microsoft YaHei UI" panose="020B0503020204020204" pitchFamily="34" charset="-122"/>
              </a:rPr>
              <a:t>    </a:t>
            </a:r>
            <a:r>
              <a:rPr lang="zh-CN"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汇总类指标：</a:t>
            </a:r>
            <a:endParaRPr lang="en-US" altLang="zh-CN" sz="1600">
              <a:solidFill>
                <a:schemeClr val="tx1">
                  <a:lumMod val="75000"/>
                  <a:lumOff val="25000"/>
                </a:schemeClr>
              </a:solidFill>
              <a:latin typeface="Microsoft YaHei UI" panose="020B0503020204020204" pitchFamily="34" charset="-122"/>
              <a:ea typeface="Microsoft YaHei UI" panose="020B0503020204020204" pitchFamily="34" charset="-122"/>
            </a:endParaRPr>
          </a:p>
          <a:p>
            <a:pPr lvl="0"/>
            <a:r>
              <a:rPr lang="en-US"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	</a:t>
            </a:r>
            <a:r>
              <a:rPr lang="zh-CN"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时间类</a:t>
            </a:r>
            <a:endParaRPr lang="en-US" altLang="zh-CN" sz="1600">
              <a:solidFill>
                <a:schemeClr val="tx1">
                  <a:lumMod val="75000"/>
                  <a:lumOff val="25000"/>
                </a:schemeClr>
              </a:solidFill>
              <a:latin typeface="Microsoft YaHei UI" panose="020B0503020204020204" pitchFamily="34" charset="-122"/>
              <a:ea typeface="Microsoft YaHei UI" panose="020B0503020204020204" pitchFamily="34" charset="-122"/>
            </a:endParaRPr>
          </a:p>
          <a:p>
            <a:pPr lvl="0"/>
            <a:r>
              <a:rPr lang="en-US"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		YTD</a:t>
            </a:r>
            <a:r>
              <a:rPr lang="zh-CN"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（从年初到指定日期的汇总值）</a:t>
            </a:r>
          </a:p>
          <a:p>
            <a:r>
              <a:rPr lang="en-US"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                   	QTD</a:t>
            </a:r>
            <a:r>
              <a:rPr lang="zh-CN"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（从季度初到指定日期的汇总值）</a:t>
            </a:r>
          </a:p>
          <a:p>
            <a:r>
              <a:rPr lang="en-US"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                   	MTD</a:t>
            </a:r>
            <a:r>
              <a:rPr lang="zh-CN"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（从月初到指定日期的汇总值）</a:t>
            </a:r>
          </a:p>
          <a:p>
            <a:r>
              <a:rPr lang="en-US"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                </a:t>
            </a:r>
            <a:r>
              <a:rPr lang="zh-CN"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求和类：对度量值进行求和计算得到的指标</a:t>
            </a:r>
          </a:p>
          <a:p>
            <a:r>
              <a:rPr lang="en-US"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                </a:t>
            </a:r>
            <a:r>
              <a:rPr lang="zh-CN"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求平均：对度量值进行求平均得到的指标</a:t>
            </a:r>
            <a:endParaRPr lang="en-US" altLang="zh-CN" sz="1600">
              <a:solidFill>
                <a:schemeClr val="tx1">
                  <a:lumMod val="75000"/>
                  <a:lumOff val="25000"/>
                </a:schemeClr>
              </a:solidFill>
              <a:latin typeface="Microsoft YaHei UI" panose="020B0503020204020204" pitchFamily="34" charset="-122"/>
              <a:ea typeface="Microsoft YaHei UI" panose="020B0503020204020204" pitchFamily="34" charset="-122"/>
            </a:endParaRPr>
          </a:p>
          <a:p>
            <a:r>
              <a:rPr lang="en-US"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    </a:t>
            </a:r>
            <a:r>
              <a:rPr lang="zh-CN"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对比类指标：</a:t>
            </a:r>
            <a:endParaRPr lang="en-US" altLang="zh-CN" sz="1600">
              <a:solidFill>
                <a:schemeClr val="tx1">
                  <a:lumMod val="75000"/>
                  <a:lumOff val="25000"/>
                </a:schemeClr>
              </a:solidFill>
              <a:latin typeface="Microsoft YaHei UI" panose="020B0503020204020204" pitchFamily="34" charset="-122"/>
              <a:ea typeface="Microsoft YaHei UI" panose="020B0503020204020204" pitchFamily="34" charset="-122"/>
            </a:endParaRPr>
          </a:p>
          <a:p>
            <a:r>
              <a:rPr lang="en-US"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	</a:t>
            </a:r>
            <a:r>
              <a:rPr lang="zh-CN"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同比，（当前值</a:t>
            </a:r>
            <a:r>
              <a:rPr lang="en-US"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a:t>
            </a:r>
            <a:r>
              <a:rPr lang="zh-CN"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去年同期值）</a:t>
            </a:r>
            <a:r>
              <a:rPr lang="en-US"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a:t>
            </a:r>
            <a:r>
              <a:rPr lang="zh-CN"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去年同期值</a:t>
            </a:r>
            <a:endParaRPr lang="en-US" altLang="zh-CN" sz="1600">
              <a:solidFill>
                <a:schemeClr val="tx1">
                  <a:lumMod val="75000"/>
                  <a:lumOff val="25000"/>
                </a:schemeClr>
              </a:solidFill>
              <a:latin typeface="Microsoft YaHei UI" panose="020B0503020204020204" pitchFamily="34" charset="-122"/>
              <a:ea typeface="Microsoft YaHei UI" panose="020B0503020204020204" pitchFamily="34" charset="-122"/>
            </a:endParaRPr>
          </a:p>
          <a:p>
            <a:r>
              <a:rPr lang="en-US"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	</a:t>
            </a:r>
            <a:r>
              <a:rPr lang="zh-CN"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环比，（当期值</a:t>
            </a:r>
            <a:r>
              <a:rPr lang="en-US"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a:t>
            </a:r>
            <a:r>
              <a:rPr lang="zh-CN"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上期值）</a:t>
            </a:r>
            <a:r>
              <a:rPr lang="en-US"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a:t>
            </a:r>
            <a:r>
              <a:rPr lang="zh-CN"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上期值</a:t>
            </a:r>
            <a:endParaRPr lang="en-US" altLang="zh-CN" sz="1600">
              <a:solidFill>
                <a:schemeClr val="tx1">
                  <a:lumMod val="75000"/>
                  <a:lumOff val="25000"/>
                </a:schemeClr>
              </a:solidFill>
              <a:latin typeface="Microsoft YaHei UI" panose="020B0503020204020204" pitchFamily="34" charset="-122"/>
              <a:ea typeface="Microsoft YaHei UI" panose="020B0503020204020204" pitchFamily="34" charset="-122"/>
            </a:endParaRPr>
          </a:p>
          <a:p>
            <a:r>
              <a:rPr lang="en-US"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	</a:t>
            </a:r>
            <a:r>
              <a:rPr lang="zh-CN"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定基比增长率：（当期值</a:t>
            </a:r>
            <a:r>
              <a:rPr lang="en-US"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a:t>
            </a:r>
            <a:r>
              <a:rPr lang="zh-CN"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固定时间值）</a:t>
            </a:r>
            <a:r>
              <a:rPr lang="en-US"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a:t>
            </a:r>
            <a:r>
              <a:rPr lang="zh-CN"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固定时间值</a:t>
            </a:r>
          </a:p>
          <a:p>
            <a:r>
              <a:rPr lang="en-US"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            	</a:t>
            </a:r>
            <a:r>
              <a:rPr lang="zh-CN"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均比：实际值与平均值之间的比值</a:t>
            </a:r>
          </a:p>
          <a:p>
            <a:r>
              <a:rPr lang="en-US"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               </a:t>
            </a:r>
            <a:r>
              <a:rPr lang="zh-CN"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状态迁移对比指标：用以描述状态变化后与变化前数值的占比情况</a:t>
            </a:r>
            <a:r>
              <a:rPr lang="zh-CN" altLang="en-US" sz="1600">
                <a:solidFill>
                  <a:schemeClr val="tx1">
                    <a:lumMod val="75000"/>
                    <a:lumOff val="25000"/>
                  </a:schemeClr>
                </a:solidFill>
                <a:latin typeface="Microsoft YaHei UI" panose="020B0503020204020204" pitchFamily="34" charset="-122"/>
                <a:ea typeface="Microsoft YaHei UI" panose="020B0503020204020204" pitchFamily="34" charset="-122"/>
              </a:rPr>
              <a:t>（</a:t>
            </a:r>
            <a:r>
              <a:rPr lang="zh-CN"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点击率、转化率</a:t>
            </a:r>
            <a:r>
              <a:rPr lang="zh-CN" altLang="en-US" sz="1600">
                <a:solidFill>
                  <a:schemeClr val="tx1">
                    <a:lumMod val="75000"/>
                    <a:lumOff val="25000"/>
                  </a:schemeClr>
                </a:solidFill>
                <a:latin typeface="Microsoft YaHei UI" panose="020B0503020204020204" pitchFamily="34" charset="-122"/>
                <a:ea typeface="Microsoft YaHei UI" panose="020B0503020204020204" pitchFamily="34" charset="-122"/>
              </a:rPr>
              <a:t>）</a:t>
            </a:r>
            <a:r>
              <a:rPr lang="zh-CN"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a:t>
            </a:r>
            <a:endParaRPr lang="en-US" altLang="zh-CN" sz="1600">
              <a:solidFill>
                <a:schemeClr val="tx1">
                  <a:lumMod val="75000"/>
                  <a:lumOff val="25000"/>
                </a:schemeClr>
              </a:solidFill>
              <a:latin typeface="Microsoft YaHei UI" panose="020B0503020204020204" pitchFamily="34" charset="-122"/>
              <a:ea typeface="Microsoft YaHei UI" panose="020B0503020204020204" pitchFamily="34" charset="-122"/>
            </a:endParaRPr>
          </a:p>
          <a:p>
            <a:pPr lvl="1"/>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rPr>
              <a:t>以上指标多用于零售状况分析，衡量商品在某一时期的销售状况</a:t>
            </a:r>
            <a:endParaRPr lang="en-US" altLang="zh-CN" sz="1600">
              <a:solidFill>
                <a:schemeClr val="tx1">
                  <a:lumMod val="75000"/>
                  <a:lumOff val="25000"/>
                </a:schemeClr>
              </a:solidFill>
              <a:latin typeface="微软雅黑" panose="020B0503020204020204" pitchFamily="34" charset="-122"/>
              <a:ea typeface="微软雅黑" panose="020B0503020204020204" pitchFamily="34" charset="-122"/>
            </a:endParaRPr>
          </a:p>
          <a:p>
            <a:endParaRPr lang="zh-CN" altLang="zh-CN" sz="1600">
              <a:solidFill>
                <a:schemeClr val="tx1">
                  <a:lumMod val="75000"/>
                  <a:lumOff val="25000"/>
                </a:schemeClr>
              </a:solidFill>
              <a:latin typeface="Microsoft YaHei UI" panose="020B0503020204020204" pitchFamily="34" charset="-122"/>
              <a:ea typeface="Microsoft YaHei UI" panose="020B0503020204020204" pitchFamily="34" charset="-122"/>
            </a:endParaRPr>
          </a:p>
          <a:p>
            <a:pPr lvl="0"/>
            <a:r>
              <a:rPr lang="en-US" altLang="zh-CN" b="1">
                <a:solidFill>
                  <a:schemeClr val="tx1">
                    <a:lumMod val="75000"/>
                    <a:lumOff val="25000"/>
                  </a:schemeClr>
                </a:solidFill>
                <a:latin typeface="Microsoft YaHei UI" panose="020B0503020204020204" pitchFamily="34" charset="-122"/>
                <a:ea typeface="Microsoft YaHei UI" panose="020B0503020204020204" pitchFamily="34" charset="-122"/>
              </a:rPr>
              <a:t>6.</a:t>
            </a:r>
            <a:r>
              <a:rPr lang="zh-CN" altLang="zh-CN" b="1">
                <a:solidFill>
                  <a:schemeClr val="tx1">
                    <a:lumMod val="75000"/>
                    <a:lumOff val="25000"/>
                  </a:schemeClr>
                </a:solidFill>
                <a:latin typeface="Microsoft YaHei UI" panose="020B0503020204020204" pitchFamily="34" charset="-122"/>
                <a:ea typeface="Microsoft YaHei UI" panose="020B0503020204020204" pitchFamily="34" charset="-122"/>
              </a:rPr>
              <a:t>业务数据分析方法论</a:t>
            </a:r>
          </a:p>
          <a:p>
            <a:r>
              <a:rPr lang="en-US" altLang="zh-CN"/>
              <a:t>	</a:t>
            </a:r>
            <a:r>
              <a:rPr lang="zh-CN"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确认数据范围</a:t>
            </a:r>
            <a:r>
              <a:rPr lang="en-US"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=&gt;</a:t>
            </a:r>
            <a:r>
              <a:rPr lang="zh-CN"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确认分析维度</a:t>
            </a:r>
            <a:r>
              <a:rPr lang="en-US"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=&gt;</a:t>
            </a:r>
            <a:r>
              <a:rPr lang="zh-CN"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输出数据指标</a:t>
            </a:r>
          </a:p>
          <a:p>
            <a:endParaRPr lang="zh-CN" altLang="zh-CN">
              <a:solidFill>
                <a:schemeClr val="tx1">
                  <a:lumMod val="75000"/>
                  <a:lumOff val="25000"/>
                </a:schemeClr>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887736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4DA89486-0F97-47F2-B8DC-47CBA605ADB1}"/>
              </a:ext>
            </a:extLst>
          </p:cNvPr>
          <p:cNvPicPr>
            <a:picLocks noChangeAspect="1"/>
          </p:cNvPicPr>
          <p:nvPr/>
        </p:nvPicPr>
        <p:blipFill>
          <a:blip r:embed="rId2"/>
          <a:stretch>
            <a:fillRect/>
          </a:stretch>
        </p:blipFill>
        <p:spPr>
          <a:xfrm>
            <a:off x="6411384" y="501975"/>
            <a:ext cx="2847886" cy="3169892"/>
          </a:xfrm>
          <a:prstGeom prst="rect">
            <a:avLst/>
          </a:prstGeom>
        </p:spPr>
      </p:pic>
      <p:sp>
        <p:nvSpPr>
          <p:cNvPr id="2" name="日期占位符 1">
            <a:extLst>
              <a:ext uri="{FF2B5EF4-FFF2-40B4-BE49-F238E27FC236}">
                <a16:creationId xmlns:a16="http://schemas.microsoft.com/office/drawing/2014/main" id="{BD700701-77D8-4E68-BBFE-0FC6FD7D0D9E}"/>
              </a:ext>
            </a:extLst>
          </p:cNvPr>
          <p:cNvSpPr>
            <a:spLocks noGrp="1"/>
          </p:cNvSpPr>
          <p:nvPr>
            <p:ph type="dt" sz="half" idx="10"/>
          </p:nvPr>
        </p:nvSpPr>
        <p:spPr/>
        <p:txBody>
          <a:bodyPr/>
          <a:lstStyle/>
          <a:p>
            <a:pPr rtl="0"/>
            <a:fld id="{4910A522-F0F5-43AE-870D-B1652467F5E7}" type="datetime1">
              <a:rPr lang="zh-CN" altLang="en-US" smtClean="0"/>
              <a:t>2020/4/24</a:t>
            </a:fld>
            <a:endParaRPr lang="en-US"/>
          </a:p>
        </p:txBody>
      </p:sp>
      <p:sp>
        <p:nvSpPr>
          <p:cNvPr id="3" name="文本框 2">
            <a:extLst>
              <a:ext uri="{FF2B5EF4-FFF2-40B4-BE49-F238E27FC236}">
                <a16:creationId xmlns:a16="http://schemas.microsoft.com/office/drawing/2014/main" id="{BF7D5B47-F90C-4967-B707-319F6BBEB347}"/>
              </a:ext>
            </a:extLst>
          </p:cNvPr>
          <p:cNvSpPr txBox="1"/>
          <p:nvPr/>
        </p:nvSpPr>
        <p:spPr>
          <a:xfrm>
            <a:off x="149291" y="410547"/>
            <a:ext cx="4385387" cy="3077766"/>
          </a:xfrm>
          <a:prstGeom prst="rect">
            <a:avLst/>
          </a:prstGeom>
          <a:noFill/>
        </p:spPr>
        <p:txBody>
          <a:bodyPr wrap="square" rtlCol="0">
            <a:spAutoFit/>
          </a:bodyPr>
          <a:lstStyle/>
          <a:p>
            <a:pPr marL="0" lvl="1"/>
            <a:r>
              <a:rPr lang="zh-CN" altLang="zh-CN" sz="1600" b="1">
                <a:solidFill>
                  <a:schemeClr val="tx1">
                    <a:lumMod val="75000"/>
                    <a:lumOff val="25000"/>
                  </a:schemeClr>
                </a:solidFill>
                <a:latin typeface="Microsoft YaHei UI" panose="020B0503020204020204" pitchFamily="34" charset="-122"/>
                <a:ea typeface="Microsoft YaHei UI" panose="020B0503020204020204" pitchFamily="34" charset="-122"/>
              </a:rPr>
              <a:t>帕累托分析</a:t>
            </a:r>
            <a:r>
              <a:rPr lang="zh-CN"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（二八法则）：即百分之八十的问题是百分之二十的原因造成的</a:t>
            </a:r>
            <a:r>
              <a:rPr lang="zh-CN" altLang="en-US" sz="1600">
                <a:solidFill>
                  <a:schemeClr val="tx1">
                    <a:lumMod val="75000"/>
                    <a:lumOff val="25000"/>
                  </a:schemeClr>
                </a:solidFill>
                <a:latin typeface="Microsoft YaHei UI" panose="020B0503020204020204" pitchFamily="34" charset="-122"/>
                <a:ea typeface="Microsoft YaHei UI" panose="020B0503020204020204" pitchFamily="34" charset="-122"/>
              </a:rPr>
              <a:t>，</a:t>
            </a:r>
            <a:r>
              <a:rPr lang="zh-CN"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用于反应项目中的核心问题或者是销售活动中销售额占比较高的商品，反映出活动的核心内容</a:t>
            </a:r>
            <a:r>
              <a:rPr lang="zh-CN" altLang="en-US" sz="1600">
                <a:solidFill>
                  <a:schemeClr val="tx1">
                    <a:lumMod val="75000"/>
                    <a:lumOff val="25000"/>
                  </a:schemeClr>
                </a:solidFill>
                <a:latin typeface="Microsoft YaHei UI" panose="020B0503020204020204" pitchFamily="34" charset="-122"/>
                <a:ea typeface="Microsoft YaHei UI" panose="020B0503020204020204" pitchFamily="34" charset="-122"/>
              </a:rPr>
              <a:t>。</a:t>
            </a:r>
            <a:endParaRPr lang="en-US" altLang="zh-CN" sz="1600">
              <a:solidFill>
                <a:schemeClr val="tx1">
                  <a:lumMod val="75000"/>
                  <a:lumOff val="25000"/>
                </a:schemeClr>
              </a:solidFill>
              <a:latin typeface="Microsoft YaHei UI" panose="020B0503020204020204" pitchFamily="34" charset="-122"/>
              <a:ea typeface="Microsoft YaHei UI" panose="020B0503020204020204" pitchFamily="34" charset="-122"/>
            </a:endParaRPr>
          </a:p>
          <a:p>
            <a:r>
              <a:rPr lang="zh-CN" altLang="zh-CN" sz="1400">
                <a:solidFill>
                  <a:schemeClr val="tx1">
                    <a:lumMod val="75000"/>
                    <a:lumOff val="25000"/>
                  </a:schemeClr>
                </a:solidFill>
                <a:latin typeface="Microsoft YaHei UI" panose="020B0503020204020204" pitchFamily="34" charset="-122"/>
                <a:ea typeface="Microsoft YaHei UI" panose="020B0503020204020204" pitchFamily="34" charset="-122"/>
              </a:rPr>
              <a:t>主要特点：</a:t>
            </a:r>
            <a:r>
              <a:rPr lang="en-US" altLang="zh-CN" sz="1400">
                <a:solidFill>
                  <a:schemeClr val="tx1">
                    <a:lumMod val="75000"/>
                    <a:lumOff val="25000"/>
                  </a:schemeClr>
                </a:solidFill>
                <a:latin typeface="Microsoft YaHei UI" panose="020B0503020204020204" pitchFamily="34" charset="-122"/>
                <a:ea typeface="Microsoft YaHei UI" panose="020B0503020204020204" pitchFamily="34" charset="-122"/>
              </a:rPr>
              <a:t>1</a:t>
            </a:r>
            <a:r>
              <a:rPr lang="zh-CN" altLang="zh-CN" sz="1400">
                <a:solidFill>
                  <a:schemeClr val="tx1">
                    <a:lumMod val="75000"/>
                    <a:lumOff val="25000"/>
                  </a:schemeClr>
                </a:solidFill>
                <a:latin typeface="Microsoft YaHei UI" panose="020B0503020204020204" pitchFamily="34" charset="-122"/>
                <a:ea typeface="Microsoft YaHei UI" panose="020B0503020204020204" pitchFamily="34" charset="-122"/>
              </a:rPr>
              <a:t>、柱形图的数据按数值的降序排列，折线图上的数据有累积百分比数据，并在次坐标轴显示；</a:t>
            </a:r>
          </a:p>
          <a:p>
            <a:r>
              <a:rPr lang="en-US" altLang="zh-CN" sz="1400">
                <a:solidFill>
                  <a:schemeClr val="tx1">
                    <a:lumMod val="75000"/>
                    <a:lumOff val="25000"/>
                  </a:schemeClr>
                </a:solidFill>
                <a:latin typeface="Microsoft YaHei UI" panose="020B0503020204020204" pitchFamily="34" charset="-122"/>
                <a:ea typeface="Microsoft YaHei UI" panose="020B0503020204020204" pitchFamily="34" charset="-122"/>
              </a:rPr>
              <a:t>2</a:t>
            </a:r>
            <a:r>
              <a:rPr lang="zh-CN" altLang="zh-CN" sz="1400">
                <a:solidFill>
                  <a:schemeClr val="tx1">
                    <a:lumMod val="75000"/>
                    <a:lumOff val="25000"/>
                  </a:schemeClr>
                </a:solidFill>
                <a:latin typeface="Microsoft YaHei UI" panose="020B0503020204020204" pitchFamily="34" charset="-122"/>
                <a:ea typeface="Microsoft YaHei UI" panose="020B0503020204020204" pitchFamily="34" charset="-122"/>
              </a:rPr>
              <a:t>、折线图的起点数值为</a:t>
            </a:r>
            <a:r>
              <a:rPr lang="en-US" altLang="zh-CN" sz="1400">
                <a:solidFill>
                  <a:schemeClr val="tx1">
                    <a:lumMod val="75000"/>
                    <a:lumOff val="25000"/>
                  </a:schemeClr>
                </a:solidFill>
                <a:latin typeface="Microsoft YaHei UI" panose="020B0503020204020204" pitchFamily="34" charset="-122"/>
                <a:ea typeface="Microsoft YaHei UI" panose="020B0503020204020204" pitchFamily="34" charset="-122"/>
              </a:rPr>
              <a:t>0%</a:t>
            </a:r>
            <a:r>
              <a:rPr lang="zh-CN" altLang="zh-CN" sz="1400">
                <a:solidFill>
                  <a:schemeClr val="tx1">
                    <a:lumMod val="75000"/>
                    <a:lumOff val="25000"/>
                  </a:schemeClr>
                </a:solidFill>
                <a:latin typeface="Microsoft YaHei UI" panose="020B0503020204020204" pitchFamily="34" charset="-122"/>
                <a:ea typeface="Microsoft YaHei UI" panose="020B0503020204020204" pitchFamily="34" charset="-122"/>
              </a:rPr>
              <a:t>，并且位于柱形图第一个柱子的最左下角；</a:t>
            </a:r>
          </a:p>
          <a:p>
            <a:r>
              <a:rPr lang="en-US" altLang="zh-CN" sz="1400">
                <a:solidFill>
                  <a:schemeClr val="tx1">
                    <a:lumMod val="75000"/>
                    <a:lumOff val="25000"/>
                  </a:schemeClr>
                </a:solidFill>
                <a:latin typeface="Microsoft YaHei UI" panose="020B0503020204020204" pitchFamily="34" charset="-122"/>
                <a:ea typeface="Microsoft YaHei UI" panose="020B0503020204020204" pitchFamily="34" charset="-122"/>
              </a:rPr>
              <a:t>3</a:t>
            </a:r>
            <a:r>
              <a:rPr lang="zh-CN" altLang="zh-CN" sz="1400">
                <a:solidFill>
                  <a:schemeClr val="tx1">
                    <a:lumMod val="75000"/>
                    <a:lumOff val="25000"/>
                  </a:schemeClr>
                </a:solidFill>
                <a:latin typeface="Microsoft YaHei UI" panose="020B0503020204020204" pitchFamily="34" charset="-122"/>
                <a:ea typeface="Microsoft YaHei UI" panose="020B0503020204020204" pitchFamily="34" charset="-122"/>
              </a:rPr>
              <a:t>、折线图的第二个点位于柱形图第一个柱子的最右上角 ；</a:t>
            </a:r>
          </a:p>
          <a:p>
            <a:r>
              <a:rPr lang="en-US" altLang="zh-CN" sz="1400">
                <a:solidFill>
                  <a:schemeClr val="tx1">
                    <a:lumMod val="75000"/>
                    <a:lumOff val="25000"/>
                  </a:schemeClr>
                </a:solidFill>
                <a:latin typeface="Microsoft YaHei UI" panose="020B0503020204020204" pitchFamily="34" charset="-122"/>
                <a:ea typeface="Microsoft YaHei UI" panose="020B0503020204020204" pitchFamily="34" charset="-122"/>
              </a:rPr>
              <a:t>4</a:t>
            </a:r>
            <a:r>
              <a:rPr lang="zh-CN" altLang="zh-CN" sz="1400">
                <a:solidFill>
                  <a:schemeClr val="tx1">
                    <a:lumMod val="75000"/>
                    <a:lumOff val="25000"/>
                  </a:schemeClr>
                </a:solidFill>
                <a:latin typeface="Microsoft YaHei UI" panose="020B0503020204020204" pitchFamily="34" charset="-122"/>
                <a:ea typeface="Microsoft YaHei UI" panose="020B0503020204020204" pitchFamily="34" charset="-122"/>
              </a:rPr>
              <a:t>、折线图最后一个点数值为</a:t>
            </a:r>
            <a:r>
              <a:rPr lang="en-US" altLang="zh-CN" sz="1400">
                <a:solidFill>
                  <a:schemeClr val="tx1">
                    <a:lumMod val="75000"/>
                    <a:lumOff val="25000"/>
                  </a:schemeClr>
                </a:solidFill>
                <a:latin typeface="Microsoft YaHei UI" panose="020B0503020204020204" pitchFamily="34" charset="-122"/>
                <a:ea typeface="Microsoft YaHei UI" panose="020B0503020204020204" pitchFamily="34" charset="-122"/>
              </a:rPr>
              <a:t>100%</a:t>
            </a:r>
            <a:r>
              <a:rPr lang="zh-CN" altLang="zh-CN" sz="1400">
                <a:solidFill>
                  <a:schemeClr val="tx1">
                    <a:lumMod val="75000"/>
                    <a:lumOff val="25000"/>
                  </a:schemeClr>
                </a:solidFill>
                <a:latin typeface="Microsoft YaHei UI" panose="020B0503020204020204" pitchFamily="34" charset="-122"/>
                <a:ea typeface="Microsoft YaHei UI" panose="020B0503020204020204" pitchFamily="34" charset="-122"/>
              </a:rPr>
              <a:t>，位于整张图形的最右上角</a:t>
            </a:r>
          </a:p>
          <a:p>
            <a:endParaRPr lang="zh-CN" altLang="en-US"/>
          </a:p>
        </p:txBody>
      </p:sp>
      <p:pic>
        <p:nvPicPr>
          <p:cNvPr id="4" name="图片 3">
            <a:extLst>
              <a:ext uri="{FF2B5EF4-FFF2-40B4-BE49-F238E27FC236}">
                <a16:creationId xmlns:a16="http://schemas.microsoft.com/office/drawing/2014/main" id="{C3164980-7647-4371-994D-683DCAB6FA88}"/>
              </a:ext>
            </a:extLst>
          </p:cNvPr>
          <p:cNvPicPr>
            <a:picLocks noChangeAspect="1"/>
          </p:cNvPicPr>
          <p:nvPr/>
        </p:nvPicPr>
        <p:blipFill>
          <a:blip r:embed="rId3"/>
          <a:stretch>
            <a:fillRect/>
          </a:stretch>
        </p:blipFill>
        <p:spPr>
          <a:xfrm>
            <a:off x="149291" y="3242091"/>
            <a:ext cx="4385387" cy="2719555"/>
          </a:xfrm>
          <a:prstGeom prst="rect">
            <a:avLst/>
          </a:prstGeom>
        </p:spPr>
      </p:pic>
      <p:sp>
        <p:nvSpPr>
          <p:cNvPr id="5" name="文本框 4">
            <a:extLst>
              <a:ext uri="{FF2B5EF4-FFF2-40B4-BE49-F238E27FC236}">
                <a16:creationId xmlns:a16="http://schemas.microsoft.com/office/drawing/2014/main" id="{C035DDF0-1511-4619-9575-7D73341D7C5C}"/>
              </a:ext>
            </a:extLst>
          </p:cNvPr>
          <p:cNvSpPr txBox="1"/>
          <p:nvPr/>
        </p:nvSpPr>
        <p:spPr>
          <a:xfrm>
            <a:off x="4845738" y="4068147"/>
            <a:ext cx="1946948" cy="1384995"/>
          </a:xfrm>
          <a:prstGeom prst="rect">
            <a:avLst/>
          </a:prstGeom>
          <a:noFill/>
        </p:spPr>
        <p:txBody>
          <a:bodyPr wrap="square" rtlCol="0">
            <a:spAutoFit/>
          </a:bodyPr>
          <a:lstStyle/>
          <a:p>
            <a:r>
              <a:rPr lang="en-US" altLang="zh-CN" sz="1600" b="1">
                <a:solidFill>
                  <a:schemeClr val="tx1">
                    <a:lumMod val="75000"/>
                    <a:lumOff val="25000"/>
                  </a:schemeClr>
                </a:solidFill>
                <a:latin typeface="Microsoft YaHei UI" panose="020B0503020204020204" pitchFamily="34" charset="-122"/>
                <a:ea typeface="Microsoft YaHei UI" panose="020B0503020204020204" pitchFamily="34" charset="-122"/>
              </a:rPr>
              <a:t>RFM</a:t>
            </a:r>
            <a:r>
              <a:rPr lang="zh-CN" altLang="zh-CN" sz="1600" b="1">
                <a:solidFill>
                  <a:schemeClr val="tx1">
                    <a:lumMod val="75000"/>
                    <a:lumOff val="25000"/>
                  </a:schemeClr>
                </a:solidFill>
                <a:latin typeface="Microsoft YaHei UI" panose="020B0503020204020204" pitchFamily="34" charset="-122"/>
                <a:ea typeface="Microsoft YaHei UI" panose="020B0503020204020204" pitchFamily="34" charset="-122"/>
              </a:rPr>
              <a:t>模型</a:t>
            </a:r>
            <a:r>
              <a:rPr lang="zh-CN"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a:t>
            </a:r>
            <a:endParaRPr lang="en-US" altLang="zh-CN" sz="1600">
              <a:solidFill>
                <a:schemeClr val="tx1">
                  <a:lumMod val="75000"/>
                  <a:lumOff val="25000"/>
                </a:schemeClr>
              </a:solidFill>
              <a:latin typeface="Microsoft YaHei UI" panose="020B0503020204020204" pitchFamily="34" charset="-122"/>
              <a:ea typeface="Microsoft YaHei UI" panose="020B0503020204020204" pitchFamily="34" charset="-122"/>
            </a:endParaRPr>
          </a:p>
          <a:p>
            <a:r>
              <a:rPr lang="en-US"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R</a:t>
            </a:r>
            <a:r>
              <a:rPr lang="zh-CN"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最近一次消费；</a:t>
            </a:r>
            <a:endParaRPr lang="en-US" altLang="zh-CN" sz="1600">
              <a:solidFill>
                <a:schemeClr val="tx1">
                  <a:lumMod val="75000"/>
                  <a:lumOff val="25000"/>
                </a:schemeClr>
              </a:solidFill>
              <a:latin typeface="Microsoft YaHei UI" panose="020B0503020204020204" pitchFamily="34" charset="-122"/>
              <a:ea typeface="Microsoft YaHei UI" panose="020B0503020204020204" pitchFamily="34" charset="-122"/>
            </a:endParaRPr>
          </a:p>
          <a:p>
            <a:r>
              <a:rPr lang="en-US"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F</a:t>
            </a:r>
            <a:r>
              <a:rPr lang="zh-CN"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消费频次；</a:t>
            </a:r>
            <a:endParaRPr lang="en-US" altLang="zh-CN" sz="1600">
              <a:solidFill>
                <a:schemeClr val="tx1">
                  <a:lumMod val="75000"/>
                  <a:lumOff val="25000"/>
                </a:schemeClr>
              </a:solidFill>
              <a:latin typeface="Microsoft YaHei UI" panose="020B0503020204020204" pitchFamily="34" charset="-122"/>
              <a:ea typeface="Microsoft YaHei UI" panose="020B0503020204020204" pitchFamily="34" charset="-122"/>
            </a:endParaRPr>
          </a:p>
          <a:p>
            <a:r>
              <a:rPr lang="en-US"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M</a:t>
            </a:r>
            <a:r>
              <a:rPr lang="zh-CN" altLang="zh-CN" sz="1600">
                <a:solidFill>
                  <a:schemeClr val="tx1">
                    <a:lumMod val="75000"/>
                    <a:lumOff val="25000"/>
                  </a:schemeClr>
                </a:solidFill>
                <a:latin typeface="Microsoft YaHei UI" panose="020B0503020204020204" pitchFamily="34" charset="-122"/>
                <a:ea typeface="Microsoft YaHei UI" panose="020B0503020204020204" pitchFamily="34" charset="-122"/>
              </a:rPr>
              <a:t>消费金额</a:t>
            </a:r>
          </a:p>
          <a:p>
            <a:endParaRPr lang="zh-CN" altLang="en-US"/>
          </a:p>
        </p:txBody>
      </p:sp>
      <p:graphicFrame>
        <p:nvGraphicFramePr>
          <p:cNvPr id="6" name="表格 5">
            <a:extLst>
              <a:ext uri="{FF2B5EF4-FFF2-40B4-BE49-F238E27FC236}">
                <a16:creationId xmlns:a16="http://schemas.microsoft.com/office/drawing/2014/main" id="{AABBFD03-8421-40D2-AF9B-779383E05219}"/>
              </a:ext>
            </a:extLst>
          </p:cNvPr>
          <p:cNvGraphicFramePr>
            <a:graphicFrameLocks noGrp="1"/>
          </p:cNvGraphicFramePr>
          <p:nvPr>
            <p:extLst>
              <p:ext uri="{D42A27DB-BD31-4B8C-83A1-F6EECF244321}">
                <p14:modId xmlns:p14="http://schemas.microsoft.com/office/powerpoint/2010/main" val="2366258997"/>
              </p:ext>
            </p:extLst>
          </p:nvPr>
        </p:nvGraphicFramePr>
        <p:xfrm>
          <a:off x="6923394" y="4068147"/>
          <a:ext cx="4823927" cy="1955076"/>
        </p:xfrm>
        <a:graphic>
          <a:graphicData uri="http://schemas.openxmlformats.org/drawingml/2006/table">
            <a:tbl>
              <a:tblPr firstRow="1" firstCol="1" bandRow="1">
                <a:tableStyleId>{5C22544A-7EE6-4342-B048-85BDC9FD1C3A}</a:tableStyleId>
              </a:tblPr>
              <a:tblGrid>
                <a:gridCol w="964669">
                  <a:extLst>
                    <a:ext uri="{9D8B030D-6E8A-4147-A177-3AD203B41FA5}">
                      <a16:colId xmlns:a16="http://schemas.microsoft.com/office/drawing/2014/main" val="2755330395"/>
                    </a:ext>
                  </a:extLst>
                </a:gridCol>
                <a:gridCol w="964669">
                  <a:extLst>
                    <a:ext uri="{9D8B030D-6E8A-4147-A177-3AD203B41FA5}">
                      <a16:colId xmlns:a16="http://schemas.microsoft.com/office/drawing/2014/main" val="4086478568"/>
                    </a:ext>
                  </a:extLst>
                </a:gridCol>
                <a:gridCol w="964669">
                  <a:extLst>
                    <a:ext uri="{9D8B030D-6E8A-4147-A177-3AD203B41FA5}">
                      <a16:colId xmlns:a16="http://schemas.microsoft.com/office/drawing/2014/main" val="2565546073"/>
                    </a:ext>
                  </a:extLst>
                </a:gridCol>
                <a:gridCol w="964669">
                  <a:extLst>
                    <a:ext uri="{9D8B030D-6E8A-4147-A177-3AD203B41FA5}">
                      <a16:colId xmlns:a16="http://schemas.microsoft.com/office/drawing/2014/main" val="3776942990"/>
                    </a:ext>
                  </a:extLst>
                </a:gridCol>
                <a:gridCol w="965251">
                  <a:extLst>
                    <a:ext uri="{9D8B030D-6E8A-4147-A177-3AD203B41FA5}">
                      <a16:colId xmlns:a16="http://schemas.microsoft.com/office/drawing/2014/main" val="4199803949"/>
                    </a:ext>
                  </a:extLst>
                </a:gridCol>
              </a:tblGrid>
              <a:tr h="200780">
                <a:tc>
                  <a:txBody>
                    <a:bodyPr/>
                    <a:lstStyle/>
                    <a:p>
                      <a:pPr algn="just">
                        <a:spcAft>
                          <a:spcPts val="0"/>
                        </a:spcAft>
                      </a:pPr>
                      <a:r>
                        <a:rPr lang="zh-CN" sz="1050" kern="100">
                          <a:effectLst/>
                        </a:rPr>
                        <a:t>用户类型</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R</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F</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M</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运营策略</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75460656"/>
                  </a:ext>
                </a:extLst>
              </a:tr>
              <a:tr h="219287">
                <a:tc>
                  <a:txBody>
                    <a:bodyPr/>
                    <a:lstStyle/>
                    <a:p>
                      <a:pPr algn="just">
                        <a:spcAft>
                          <a:spcPts val="0"/>
                        </a:spcAft>
                      </a:pPr>
                      <a:r>
                        <a:rPr lang="zh-CN" sz="1050" kern="100">
                          <a:effectLst/>
                        </a:rPr>
                        <a:t>重要价值用户</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高</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高</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高</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保持现状</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52235232"/>
                  </a:ext>
                </a:extLst>
              </a:tr>
              <a:tr h="219287">
                <a:tc>
                  <a:txBody>
                    <a:bodyPr/>
                    <a:lstStyle/>
                    <a:p>
                      <a:pPr algn="just">
                        <a:spcAft>
                          <a:spcPts val="0"/>
                        </a:spcAft>
                      </a:pPr>
                      <a:r>
                        <a:rPr lang="zh-CN" sz="1050" kern="100">
                          <a:effectLst/>
                        </a:rPr>
                        <a:t>重要发展用户</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高</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低</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高</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提升频次</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34902213"/>
                  </a:ext>
                </a:extLst>
              </a:tr>
              <a:tr h="219287">
                <a:tc>
                  <a:txBody>
                    <a:bodyPr/>
                    <a:lstStyle/>
                    <a:p>
                      <a:pPr algn="just">
                        <a:spcAft>
                          <a:spcPts val="0"/>
                        </a:spcAft>
                      </a:pPr>
                      <a:r>
                        <a:rPr lang="zh-CN" sz="1050" kern="100">
                          <a:effectLst/>
                        </a:rPr>
                        <a:t>重要保持用户</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低</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高</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高</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用户回流</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60864505"/>
                  </a:ext>
                </a:extLst>
              </a:tr>
              <a:tr h="219287">
                <a:tc>
                  <a:txBody>
                    <a:bodyPr/>
                    <a:lstStyle/>
                    <a:p>
                      <a:pPr algn="just">
                        <a:spcAft>
                          <a:spcPts val="0"/>
                        </a:spcAft>
                      </a:pPr>
                      <a:r>
                        <a:rPr lang="zh-CN" sz="1050" kern="100">
                          <a:effectLst/>
                        </a:rPr>
                        <a:t>重要挽留用户</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低</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低</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高</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重点召回</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74157311"/>
                  </a:ext>
                </a:extLst>
              </a:tr>
              <a:tr h="219287">
                <a:tc>
                  <a:txBody>
                    <a:bodyPr/>
                    <a:lstStyle/>
                    <a:p>
                      <a:pPr algn="just">
                        <a:spcAft>
                          <a:spcPts val="0"/>
                        </a:spcAft>
                      </a:pPr>
                      <a:r>
                        <a:rPr lang="zh-CN" sz="1050" kern="100">
                          <a:effectLst/>
                        </a:rPr>
                        <a:t>一般价值用户</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高</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高</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低</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刺激消费</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44512016"/>
                  </a:ext>
                </a:extLst>
              </a:tr>
              <a:tr h="219287">
                <a:tc>
                  <a:txBody>
                    <a:bodyPr/>
                    <a:lstStyle/>
                    <a:p>
                      <a:pPr algn="just">
                        <a:spcAft>
                          <a:spcPts val="0"/>
                        </a:spcAft>
                      </a:pPr>
                      <a:r>
                        <a:rPr lang="zh-CN" sz="1050" kern="100">
                          <a:effectLst/>
                        </a:rPr>
                        <a:t>一般发展用户</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高</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低</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低</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挖掘需求</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0800217"/>
                  </a:ext>
                </a:extLst>
              </a:tr>
              <a:tr h="219287">
                <a:tc>
                  <a:txBody>
                    <a:bodyPr/>
                    <a:lstStyle/>
                    <a:p>
                      <a:pPr algn="just">
                        <a:spcAft>
                          <a:spcPts val="0"/>
                        </a:spcAft>
                      </a:pPr>
                      <a:r>
                        <a:rPr lang="zh-CN" sz="1050" kern="100">
                          <a:effectLst/>
                        </a:rPr>
                        <a:t>一般保持用户</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低</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高</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低</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流失召回</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7019560"/>
                  </a:ext>
                </a:extLst>
              </a:tr>
              <a:tr h="219287">
                <a:tc>
                  <a:txBody>
                    <a:bodyPr/>
                    <a:lstStyle/>
                    <a:p>
                      <a:pPr algn="just">
                        <a:spcAft>
                          <a:spcPts val="0"/>
                        </a:spcAft>
                      </a:pPr>
                      <a:r>
                        <a:rPr lang="zh-CN" sz="1050" kern="100">
                          <a:effectLst/>
                        </a:rPr>
                        <a:t>一般挽留用户</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低</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低</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低</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可放弃治疗</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99282095"/>
                  </a:ext>
                </a:extLst>
              </a:tr>
            </a:tbl>
          </a:graphicData>
        </a:graphic>
      </p:graphicFrame>
      <p:sp>
        <p:nvSpPr>
          <p:cNvPr id="7" name="矩形 6">
            <a:extLst>
              <a:ext uri="{FF2B5EF4-FFF2-40B4-BE49-F238E27FC236}">
                <a16:creationId xmlns:a16="http://schemas.microsoft.com/office/drawing/2014/main" id="{100C5F90-E730-4035-872D-46D0E4D14530}"/>
              </a:ext>
            </a:extLst>
          </p:cNvPr>
          <p:cNvSpPr/>
          <p:nvPr/>
        </p:nvSpPr>
        <p:spPr>
          <a:xfrm>
            <a:off x="4755504" y="410547"/>
            <a:ext cx="1703486" cy="3046988"/>
          </a:xfrm>
          <a:prstGeom prst="rect">
            <a:avLst/>
          </a:prstGeom>
        </p:spPr>
        <p:txBody>
          <a:bodyPr wrap="square">
            <a:spAutoFit/>
          </a:bodyPr>
          <a:lstStyle/>
          <a:p>
            <a:r>
              <a:rPr lang="zh-CN" altLang="zh-CN" sz="1600" b="1">
                <a:solidFill>
                  <a:schemeClr val="tx1">
                    <a:lumMod val="75000"/>
                    <a:lumOff val="25000"/>
                  </a:schemeClr>
                </a:solidFill>
                <a:latin typeface="Microsoft YaHei UI" panose="020B0503020204020204" pitchFamily="34" charset="-122"/>
                <a:ea typeface="Microsoft YaHei UI" panose="020B0503020204020204" pitchFamily="34" charset="-122"/>
                <a:cs typeface="Times New Roman" panose="02020603050405020304" pitchFamily="18" charset="0"/>
              </a:rPr>
              <a:t>漏斗图</a:t>
            </a:r>
            <a:r>
              <a:rPr lang="zh-CN" altLang="zh-CN" sz="1600">
                <a:solidFill>
                  <a:schemeClr val="tx1">
                    <a:lumMod val="75000"/>
                    <a:lumOff val="25000"/>
                  </a:schemeClr>
                </a:solidFill>
                <a:latin typeface="Microsoft YaHei UI" panose="020B0503020204020204" pitchFamily="34" charset="-122"/>
                <a:ea typeface="Microsoft YaHei UI" panose="020B0503020204020204" pitchFamily="34" charset="-122"/>
                <a:cs typeface="Times New Roman" panose="02020603050405020304" pitchFamily="18" charset="0"/>
              </a:rPr>
              <a:t>：</a:t>
            </a:r>
            <a:endParaRPr lang="en-US" altLang="zh-CN" sz="1600">
              <a:solidFill>
                <a:schemeClr val="tx1">
                  <a:lumMod val="75000"/>
                  <a:lumOff val="25000"/>
                </a:schemeClr>
              </a:solidFill>
              <a:latin typeface="Microsoft YaHei UI" panose="020B0503020204020204" pitchFamily="34" charset="-122"/>
              <a:ea typeface="Microsoft YaHei UI" panose="020B0503020204020204" pitchFamily="34" charset="-122"/>
              <a:cs typeface="Times New Roman" panose="02020603050405020304" pitchFamily="18" charset="0"/>
            </a:endParaRPr>
          </a:p>
          <a:p>
            <a:r>
              <a:rPr lang="zh-CN" altLang="zh-CN" sz="1600">
                <a:solidFill>
                  <a:schemeClr val="tx1">
                    <a:lumMod val="75000"/>
                    <a:lumOff val="25000"/>
                  </a:schemeClr>
                </a:solidFill>
                <a:latin typeface="Microsoft YaHei UI" panose="020B0503020204020204" pitchFamily="34" charset="-122"/>
                <a:ea typeface="Microsoft YaHei UI" panose="020B0503020204020204" pitchFamily="34" charset="-122"/>
                <a:cs typeface="Times New Roman" panose="02020603050405020304" pitchFamily="18" charset="0"/>
              </a:rPr>
              <a:t>反应各个阶段之间的数据及关系</a:t>
            </a:r>
            <a:r>
              <a:rPr lang="zh-CN" altLang="en-US" sz="1600">
                <a:solidFill>
                  <a:schemeClr val="tx1">
                    <a:lumMod val="75000"/>
                    <a:lumOff val="25000"/>
                  </a:schemeClr>
                </a:solidFill>
                <a:latin typeface="Microsoft YaHei UI" panose="020B0503020204020204" pitchFamily="34" charset="-122"/>
                <a:ea typeface="Microsoft YaHei UI" panose="020B0503020204020204" pitchFamily="34" charset="-122"/>
                <a:cs typeface="Times New Roman" panose="02020603050405020304" pitchFamily="18" charset="0"/>
              </a:rPr>
              <a:t>，</a:t>
            </a:r>
            <a:endParaRPr lang="en-US" altLang="zh-CN" sz="1600">
              <a:solidFill>
                <a:schemeClr val="tx1">
                  <a:lumMod val="75000"/>
                  <a:lumOff val="25000"/>
                </a:schemeClr>
              </a:solidFill>
              <a:latin typeface="Microsoft YaHei UI" panose="020B0503020204020204" pitchFamily="34" charset="-122"/>
              <a:ea typeface="Microsoft YaHei UI" panose="020B0503020204020204" pitchFamily="34" charset="-122"/>
              <a:cs typeface="Times New Roman" panose="02020603050405020304" pitchFamily="18" charset="0"/>
            </a:endParaRPr>
          </a:p>
          <a:p>
            <a:r>
              <a:rPr lang="zh-CN" altLang="en-US" sz="1600">
                <a:solidFill>
                  <a:schemeClr val="tx1">
                    <a:lumMod val="75000"/>
                    <a:lumOff val="25000"/>
                  </a:schemeClr>
                </a:solidFill>
                <a:latin typeface="Microsoft YaHei UI" panose="020B0503020204020204" pitchFamily="34" charset="-122"/>
                <a:ea typeface="Microsoft YaHei UI" panose="020B0503020204020204" pitchFamily="34" charset="-122"/>
              </a:rPr>
              <a:t>可用于反应各阶段的转换率，例如页面跳转率，活动评估案例中反应活动通知到的人数到最终实际消费的人数在各阶段之间的转换率</a:t>
            </a:r>
          </a:p>
        </p:txBody>
      </p:sp>
      <p:sp>
        <p:nvSpPr>
          <p:cNvPr id="9" name="矩形 8">
            <a:extLst>
              <a:ext uri="{FF2B5EF4-FFF2-40B4-BE49-F238E27FC236}">
                <a16:creationId xmlns:a16="http://schemas.microsoft.com/office/drawing/2014/main" id="{8AB90740-20DF-45C5-8E3E-1FC47D8ABD1E}"/>
              </a:ext>
            </a:extLst>
          </p:cNvPr>
          <p:cNvSpPr/>
          <p:nvPr/>
        </p:nvSpPr>
        <p:spPr>
          <a:xfrm>
            <a:off x="93307" y="410547"/>
            <a:ext cx="4528498" cy="5701004"/>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8386BF61-2917-4DB4-AD92-240C5A120B25}"/>
              </a:ext>
            </a:extLst>
          </p:cNvPr>
          <p:cNvSpPr/>
          <p:nvPr/>
        </p:nvSpPr>
        <p:spPr>
          <a:xfrm>
            <a:off x="4677790" y="410548"/>
            <a:ext cx="4657566" cy="347565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E558AFA7-6345-4726-A3B4-11AD782E6E50}"/>
              </a:ext>
            </a:extLst>
          </p:cNvPr>
          <p:cNvSpPr/>
          <p:nvPr/>
        </p:nvSpPr>
        <p:spPr>
          <a:xfrm>
            <a:off x="4677789" y="3956180"/>
            <a:ext cx="7159689" cy="2155371"/>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3" name="图表 12">
            <a:extLst>
              <a:ext uri="{FF2B5EF4-FFF2-40B4-BE49-F238E27FC236}">
                <a16:creationId xmlns:a16="http://schemas.microsoft.com/office/drawing/2014/main" id="{8CC48E85-8FBA-496D-A803-3E142D4908A1}"/>
              </a:ext>
            </a:extLst>
          </p:cNvPr>
          <p:cNvGraphicFramePr>
            <a:graphicFrameLocks/>
          </p:cNvGraphicFramePr>
          <p:nvPr>
            <p:extLst>
              <p:ext uri="{D42A27DB-BD31-4B8C-83A1-F6EECF244321}">
                <p14:modId xmlns:p14="http://schemas.microsoft.com/office/powerpoint/2010/main" val="1285701672"/>
              </p:ext>
            </p:extLst>
          </p:nvPr>
        </p:nvGraphicFramePr>
        <p:xfrm>
          <a:off x="9335355" y="2176026"/>
          <a:ext cx="2380837" cy="1597712"/>
        </p:xfrm>
        <a:graphic>
          <a:graphicData uri="http://schemas.openxmlformats.org/drawingml/2006/chart">
            <c:chart xmlns:c="http://schemas.openxmlformats.org/drawingml/2006/chart" xmlns:r="http://schemas.openxmlformats.org/officeDocument/2006/relationships" r:id="rId4"/>
          </a:graphicData>
        </a:graphic>
      </p:graphicFrame>
      <p:sp>
        <p:nvSpPr>
          <p:cNvPr id="14" name="文本框 13">
            <a:extLst>
              <a:ext uri="{FF2B5EF4-FFF2-40B4-BE49-F238E27FC236}">
                <a16:creationId xmlns:a16="http://schemas.microsoft.com/office/drawing/2014/main" id="{5E6CC05B-766F-47CC-9F7D-5AFA52A2BB43}"/>
              </a:ext>
            </a:extLst>
          </p:cNvPr>
          <p:cNvSpPr txBox="1"/>
          <p:nvPr/>
        </p:nvSpPr>
        <p:spPr>
          <a:xfrm>
            <a:off x="9411441" y="451001"/>
            <a:ext cx="2335712" cy="1815882"/>
          </a:xfrm>
          <a:prstGeom prst="rect">
            <a:avLst/>
          </a:prstGeom>
          <a:noFill/>
        </p:spPr>
        <p:txBody>
          <a:bodyPr wrap="square" rtlCol="0">
            <a:spAutoFit/>
          </a:bodyPr>
          <a:lstStyle/>
          <a:p>
            <a:r>
              <a:rPr lang="zh-CN" altLang="en-US" sz="1600" b="1">
                <a:solidFill>
                  <a:schemeClr val="tx1">
                    <a:lumMod val="75000"/>
                    <a:lumOff val="25000"/>
                  </a:schemeClr>
                </a:solidFill>
                <a:latin typeface="微软雅黑" panose="020B0503020204020204" pitchFamily="34" charset="-122"/>
                <a:ea typeface="微软雅黑" panose="020B0503020204020204" pitchFamily="34" charset="-122"/>
              </a:rPr>
              <a:t>子弹图：</a:t>
            </a:r>
            <a:endParaRPr lang="en-US" altLang="zh-CN" sz="1600" b="1">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rPr>
              <a:t>反应目标的达成情况</a:t>
            </a:r>
            <a:endParaRPr lang="en-US" altLang="zh-CN" sz="160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600">
                <a:solidFill>
                  <a:schemeClr val="tx1">
                    <a:lumMod val="75000"/>
                    <a:lumOff val="25000"/>
                  </a:schemeClr>
                </a:solidFill>
                <a:latin typeface="微软雅黑" panose="020B0503020204020204" pitchFamily="34" charset="-122"/>
                <a:ea typeface="微软雅黑" panose="020B0503020204020204" pitchFamily="34" charset="-122"/>
              </a:rPr>
              <a:t>可用于</a:t>
            </a: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rPr>
              <a:t>在活动评估案例中，活动结束后评估活动而期间销售额的目标达成情况，评估活动的有效程度</a:t>
            </a:r>
            <a:endParaRPr lang="zh-CN" altLang="en-US" sz="16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id="{2A99F9CF-D107-45C8-8B76-2016BCEBD7B1}"/>
              </a:ext>
            </a:extLst>
          </p:cNvPr>
          <p:cNvSpPr/>
          <p:nvPr/>
        </p:nvSpPr>
        <p:spPr>
          <a:xfrm>
            <a:off x="9411441" y="410547"/>
            <a:ext cx="2426037" cy="3471497"/>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96054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A73765-1C57-4E18-976A-6BA652110FE0}"/>
              </a:ext>
            </a:extLst>
          </p:cNvPr>
          <p:cNvSpPr>
            <a:spLocks noGrp="1"/>
          </p:cNvSpPr>
          <p:nvPr>
            <p:ph type="title"/>
          </p:nvPr>
        </p:nvSpPr>
        <p:spPr/>
        <p:txBody>
          <a:bodyPr/>
          <a:lstStyle/>
          <a:p>
            <a:r>
              <a:rPr lang="en-US" altLang="zh-CN" b="1"/>
              <a:t>MySQL</a:t>
            </a:r>
            <a:r>
              <a:rPr lang="zh-CN" altLang="zh-CN" b="1"/>
              <a:t>知识点汇总</a:t>
            </a:r>
            <a:endParaRPr lang="zh-CN" altLang="en-US"/>
          </a:p>
        </p:txBody>
      </p:sp>
      <p:sp>
        <p:nvSpPr>
          <p:cNvPr id="3" name="内容占位符 2">
            <a:extLst>
              <a:ext uri="{FF2B5EF4-FFF2-40B4-BE49-F238E27FC236}">
                <a16:creationId xmlns:a16="http://schemas.microsoft.com/office/drawing/2014/main" id="{02AFD8AC-D8B8-426D-BD03-11C840D2D96B}"/>
              </a:ext>
            </a:extLst>
          </p:cNvPr>
          <p:cNvSpPr>
            <a:spLocks noGrp="1"/>
          </p:cNvSpPr>
          <p:nvPr>
            <p:ph idx="1"/>
          </p:nvPr>
        </p:nvSpPr>
        <p:spPr>
          <a:xfrm>
            <a:off x="1097280" y="1922105"/>
            <a:ext cx="10080000" cy="4079684"/>
          </a:xfrm>
        </p:spPr>
        <p:txBody>
          <a:bodyPr>
            <a:normAutofit/>
          </a:bodyPr>
          <a:lstStyle/>
          <a:p>
            <a:pPr lvl="0"/>
            <a:r>
              <a:rPr lang="en-US" altLang="zh-CN" sz="2100" b="1"/>
              <a:t>1.</a:t>
            </a:r>
            <a:r>
              <a:rPr lang="zh-CN" altLang="en-US" sz="2100" b="1"/>
              <a:t> </a:t>
            </a:r>
            <a:r>
              <a:rPr lang="en-US" altLang="zh-CN" sz="2100" b="1"/>
              <a:t>SQL</a:t>
            </a:r>
            <a:r>
              <a:rPr lang="zh-CN" altLang="en-US" sz="2100" b="1"/>
              <a:t>语言</a:t>
            </a:r>
            <a:r>
              <a:rPr lang="zh-CN" altLang="en-US" sz="1800" b="1"/>
              <a:t>分为</a:t>
            </a:r>
            <a:r>
              <a:rPr lang="zh-CN" altLang="en-US" sz="2100" b="1"/>
              <a:t>四类：</a:t>
            </a:r>
            <a:endParaRPr lang="en-US" altLang="zh-CN" sz="2100" b="1"/>
          </a:p>
          <a:p>
            <a:pPr marL="201168" lvl="1" indent="0">
              <a:buNone/>
            </a:pPr>
            <a:r>
              <a:rPr lang="zh-CN" altLang="en-US" sz="1900" b="1"/>
              <a:t> </a:t>
            </a:r>
            <a:r>
              <a:rPr lang="en-US" altLang="zh-CN" sz="1900" b="1"/>
              <a:t>	</a:t>
            </a:r>
            <a:r>
              <a:rPr lang="zh-CN" altLang="en-US" sz="1600"/>
              <a:t>数据定义语言、数据操作语言、数据查询语言、数据控制语言</a:t>
            </a:r>
            <a:endParaRPr lang="en-US" altLang="zh-CN" sz="1600"/>
          </a:p>
          <a:p>
            <a:pPr marL="201168" lvl="1" indent="0">
              <a:buNone/>
            </a:pPr>
            <a:r>
              <a:rPr lang="en-US" altLang="zh-CN" sz="1600"/>
              <a:t>	</a:t>
            </a:r>
            <a:r>
              <a:rPr lang="zh-CN" altLang="en-US" sz="1600"/>
              <a:t>其中数据查询语言</a:t>
            </a:r>
            <a:r>
              <a:rPr lang="en-US" altLang="zh-CN" sz="1600"/>
              <a:t>DQL</a:t>
            </a:r>
            <a:r>
              <a:rPr lang="zh-CN" altLang="en-US" sz="1600"/>
              <a:t>是我们经常用到的，所以我们要着重掌握。</a:t>
            </a:r>
            <a:endParaRPr lang="zh-CN" altLang="zh-CN" sz="1600"/>
          </a:p>
          <a:p>
            <a:r>
              <a:rPr lang="en-US" altLang="zh-CN" sz="2100" b="1"/>
              <a:t>2.</a:t>
            </a:r>
            <a:r>
              <a:rPr lang="zh-CN" altLang="zh-CN" sz="2100" b="1"/>
              <a:t>数据库、数据表的增删改</a:t>
            </a:r>
            <a:endParaRPr lang="en-US" altLang="zh-CN" sz="2100" b="1"/>
          </a:p>
          <a:p>
            <a:pPr marL="0" indent="0">
              <a:buNone/>
            </a:pPr>
            <a:r>
              <a:rPr lang="en-US" altLang="zh-CN" sz="2100" b="1"/>
              <a:t>	</a:t>
            </a:r>
            <a:r>
              <a:rPr lang="en-US" altLang="zh-CN" sz="1600"/>
              <a:t>create database/table </a:t>
            </a:r>
            <a:r>
              <a:rPr lang="zh-CN" altLang="en-US" sz="1600"/>
              <a:t>名称</a:t>
            </a:r>
            <a:endParaRPr lang="en-US" altLang="zh-CN" sz="1600"/>
          </a:p>
          <a:p>
            <a:pPr marL="0" indent="0">
              <a:buNone/>
            </a:pPr>
            <a:r>
              <a:rPr lang="en-US" altLang="zh-CN" sz="1600"/>
              <a:t>	show databases/tables </a:t>
            </a:r>
            <a:r>
              <a:rPr lang="zh-CN" altLang="en-US" sz="1600"/>
              <a:t>名称</a:t>
            </a:r>
            <a:endParaRPr lang="en-US" altLang="zh-CN" sz="1600"/>
          </a:p>
          <a:p>
            <a:pPr marL="0" indent="0">
              <a:buNone/>
            </a:pPr>
            <a:r>
              <a:rPr lang="en-US" altLang="zh-CN" sz="1600"/>
              <a:t>	drop database/table </a:t>
            </a:r>
            <a:r>
              <a:rPr lang="zh-CN" altLang="en-US" sz="1600"/>
              <a:t>名称 </a:t>
            </a:r>
            <a:endParaRPr lang="en-US" altLang="zh-CN" sz="1600"/>
          </a:p>
          <a:p>
            <a:pPr marL="0" indent="0">
              <a:buNone/>
            </a:pPr>
            <a:r>
              <a:rPr lang="en-US" altLang="zh-CN" sz="1600"/>
              <a:t>	alter table rename/change/modify/add/drop… </a:t>
            </a:r>
            <a:r>
              <a:rPr lang="zh-CN" altLang="en-US" sz="1600"/>
              <a:t>字段</a:t>
            </a:r>
            <a:br>
              <a:rPr lang="zh-CN" altLang="en-US" sz="1600"/>
            </a:br>
            <a:br>
              <a:rPr lang="en-US" altLang="zh-CN" sz="1600"/>
            </a:br>
            <a:endParaRPr lang="zh-CN" altLang="en-US" sz="1600" b="1"/>
          </a:p>
        </p:txBody>
      </p:sp>
      <p:sp>
        <p:nvSpPr>
          <p:cNvPr id="4" name="日期占位符 3">
            <a:extLst>
              <a:ext uri="{FF2B5EF4-FFF2-40B4-BE49-F238E27FC236}">
                <a16:creationId xmlns:a16="http://schemas.microsoft.com/office/drawing/2014/main" id="{E76CB3C0-E859-48A4-97DF-6875FF10270E}"/>
              </a:ext>
            </a:extLst>
          </p:cNvPr>
          <p:cNvSpPr>
            <a:spLocks noGrp="1"/>
          </p:cNvSpPr>
          <p:nvPr>
            <p:ph type="dt" sz="half" idx="10"/>
          </p:nvPr>
        </p:nvSpPr>
        <p:spPr/>
        <p:txBody>
          <a:bodyPr/>
          <a:lstStyle/>
          <a:p>
            <a:pPr rtl="0"/>
            <a:fld id="{A24A4C0A-F292-41BE-9CD1-530467B1B9F8}" type="datetime1">
              <a:rPr lang="zh-CN" altLang="en-US" smtClean="0"/>
              <a:t>2020/4/24</a:t>
            </a:fld>
            <a:endParaRPr lang="en-US"/>
          </a:p>
        </p:txBody>
      </p:sp>
    </p:spTree>
    <p:extLst>
      <p:ext uri="{BB962C8B-B14F-4D97-AF65-F5344CB8AC3E}">
        <p14:creationId xmlns:p14="http://schemas.microsoft.com/office/powerpoint/2010/main" val="2304646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A061549-BA3E-4684-80FD-34B17FBA4B68}"/>
              </a:ext>
            </a:extLst>
          </p:cNvPr>
          <p:cNvSpPr>
            <a:spLocks noGrp="1"/>
          </p:cNvSpPr>
          <p:nvPr>
            <p:ph type="dt" sz="half" idx="10"/>
          </p:nvPr>
        </p:nvSpPr>
        <p:spPr/>
        <p:txBody>
          <a:bodyPr/>
          <a:lstStyle/>
          <a:p>
            <a:pPr rtl="0"/>
            <a:fld id="{4910A522-F0F5-43AE-870D-B1652467F5E7}" type="datetime1">
              <a:rPr lang="zh-CN" altLang="en-US" smtClean="0"/>
              <a:t>2020/4/24</a:t>
            </a:fld>
            <a:endParaRPr lang="en-US"/>
          </a:p>
        </p:txBody>
      </p:sp>
      <p:sp>
        <p:nvSpPr>
          <p:cNvPr id="3" name="内容占位符 2">
            <a:extLst>
              <a:ext uri="{FF2B5EF4-FFF2-40B4-BE49-F238E27FC236}">
                <a16:creationId xmlns:a16="http://schemas.microsoft.com/office/drawing/2014/main" id="{F243D7B7-237C-4066-A485-FD523C3AF4B0}"/>
              </a:ext>
            </a:extLst>
          </p:cNvPr>
          <p:cNvSpPr txBox="1">
            <a:spLocks/>
          </p:cNvSpPr>
          <p:nvPr/>
        </p:nvSpPr>
        <p:spPr>
          <a:xfrm>
            <a:off x="1056000" y="548640"/>
            <a:ext cx="10080000" cy="5586153"/>
          </a:xfrm>
          <a:prstGeom prst="rect">
            <a:avLst/>
          </a:prstGeom>
        </p:spPr>
        <p:txBody>
          <a:bodyPr>
            <a:normAutofit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zh-CN" sz="2100" b="1"/>
              <a:t>3.</a:t>
            </a:r>
            <a:r>
              <a:rPr lang="zh-CN" altLang="en-US" sz="2100" b="1"/>
              <a:t> </a:t>
            </a:r>
            <a:r>
              <a:rPr lang="en-US" altLang="zh-CN" sz="2100" b="1"/>
              <a:t>Select</a:t>
            </a:r>
            <a:r>
              <a:rPr lang="zh-CN" altLang="en-US" sz="2100" b="1"/>
              <a:t>语句：</a:t>
            </a:r>
            <a:endParaRPr lang="en-US" altLang="zh-CN" sz="2100" b="1"/>
          </a:p>
          <a:p>
            <a:pPr marL="201168" lvl="1" indent="0">
              <a:buNone/>
            </a:pPr>
            <a:r>
              <a:rPr lang="zh-CN" altLang="en-US" sz="1900" b="1"/>
              <a:t> </a:t>
            </a:r>
            <a:r>
              <a:rPr lang="en-US" altLang="zh-CN" sz="1900" b="1"/>
              <a:t>	</a:t>
            </a:r>
            <a:r>
              <a:rPr lang="zh-CN" altLang="zh-CN" sz="1600"/>
              <a:t>执行顺序：</a:t>
            </a:r>
            <a:r>
              <a:rPr lang="en-US" altLang="zh-CN" sz="1600"/>
              <a:t>from — where — group by — having — select — order by — limit</a:t>
            </a:r>
          </a:p>
          <a:p>
            <a:pPr marL="201168" lvl="1" indent="0">
              <a:buNone/>
            </a:pPr>
            <a:r>
              <a:rPr lang="en-US" altLang="zh-CN" sz="1600"/>
              <a:t>	</a:t>
            </a:r>
            <a:r>
              <a:rPr lang="zh-CN" altLang="en-US" sz="1600"/>
              <a:t>书写顺序：</a:t>
            </a:r>
            <a:r>
              <a:rPr lang="en-US" altLang="zh-CN" sz="1600"/>
              <a:t>select — from — where — group by — having — order by — limit</a:t>
            </a:r>
          </a:p>
          <a:p>
            <a:pPr marL="201168" lvl="1" indent="0">
              <a:buNone/>
            </a:pPr>
            <a:r>
              <a:rPr lang="en-US" altLang="zh-CN" sz="1600"/>
              <a:t>	</a:t>
            </a:r>
            <a:r>
              <a:rPr lang="zh-CN" altLang="zh-CN" sz="1600"/>
              <a:t>我们在编写</a:t>
            </a:r>
            <a:r>
              <a:rPr lang="en-US" altLang="zh-CN" sz="1600"/>
              <a:t>SQL</a:t>
            </a:r>
            <a:r>
              <a:rPr lang="zh-CN" altLang="zh-CN" sz="1600"/>
              <a:t>语言时应该注意其执行顺序，否则</a:t>
            </a:r>
            <a:r>
              <a:rPr lang="zh-CN" altLang="en-US" sz="1600"/>
              <a:t>可能会导致运行报错</a:t>
            </a:r>
            <a:r>
              <a:rPr lang="zh-CN" altLang="zh-CN" sz="1600"/>
              <a:t>。</a:t>
            </a:r>
            <a:endParaRPr lang="en-US" altLang="zh-CN" sz="1600"/>
          </a:p>
          <a:p>
            <a:pPr marL="201168" lvl="1" indent="0">
              <a:buNone/>
            </a:pPr>
            <a:r>
              <a:rPr lang="en-US" altLang="zh-CN" sz="2100" b="1"/>
              <a:t>4.</a:t>
            </a:r>
            <a:r>
              <a:rPr lang="zh-CN" altLang="en-US" sz="2100" b="1"/>
              <a:t>运算符</a:t>
            </a:r>
            <a:endParaRPr lang="en-US" altLang="zh-CN" sz="2100" b="1"/>
          </a:p>
          <a:p>
            <a:pPr marL="201168" lvl="1" indent="0">
              <a:buNone/>
            </a:pPr>
            <a:r>
              <a:rPr lang="en-US" altLang="zh-CN" sz="1600"/>
              <a:t>	</a:t>
            </a:r>
            <a:r>
              <a:rPr lang="zh-CN" altLang="en-US" sz="1600"/>
              <a:t>优先级：括号</a:t>
            </a:r>
            <a:r>
              <a:rPr lang="en-US" altLang="zh-CN" sz="1600"/>
              <a:t>() —</a:t>
            </a:r>
            <a:r>
              <a:rPr lang="zh-CN" altLang="zh-CN" sz="1600"/>
              <a:t>算术运算符</a:t>
            </a:r>
            <a:r>
              <a:rPr lang="en-US" altLang="zh-CN" sz="1600"/>
              <a:t>—</a:t>
            </a:r>
            <a:r>
              <a:rPr lang="zh-CN" altLang="zh-CN" sz="1600"/>
              <a:t>比较运算符</a:t>
            </a:r>
            <a:r>
              <a:rPr lang="en-US" altLang="zh-CN" sz="1600"/>
              <a:t>—</a:t>
            </a:r>
            <a:r>
              <a:rPr lang="zh-CN" altLang="zh-CN" sz="1600"/>
              <a:t>逻辑运算符</a:t>
            </a:r>
            <a:endParaRPr lang="en-US" altLang="zh-CN" sz="1600"/>
          </a:p>
          <a:p>
            <a:pPr marL="201168" lvl="1" indent="0">
              <a:buNone/>
            </a:pPr>
            <a:r>
              <a:rPr lang="en-US" altLang="zh-CN" sz="1600"/>
              <a:t>	</a:t>
            </a:r>
            <a:r>
              <a:rPr lang="zh-CN" altLang="zh-CN" sz="1600"/>
              <a:t>逻辑运算符中的优先级为：</a:t>
            </a:r>
            <a:r>
              <a:rPr lang="en-US" altLang="zh-CN" sz="1600"/>
              <a:t>not—and—or,</a:t>
            </a:r>
          </a:p>
          <a:p>
            <a:pPr marL="201168" lvl="1" indent="0">
              <a:buNone/>
            </a:pPr>
            <a:r>
              <a:rPr lang="en-US" altLang="zh-CN" sz="1600"/>
              <a:t>	</a:t>
            </a:r>
            <a:r>
              <a:rPr lang="zh-CN" altLang="zh-CN" sz="1600"/>
              <a:t>“不等于”的符号为</a:t>
            </a:r>
            <a:r>
              <a:rPr lang="en-US" altLang="zh-CN" sz="1600"/>
              <a:t>!=</a:t>
            </a:r>
            <a:r>
              <a:rPr lang="zh-CN" altLang="zh-CN" sz="1600"/>
              <a:t>或者表示为</a:t>
            </a:r>
            <a:r>
              <a:rPr lang="en-US" altLang="zh-CN" sz="1600"/>
              <a:t>&lt;&gt;</a:t>
            </a:r>
            <a:r>
              <a:rPr lang="zh-CN" altLang="zh-CN" sz="1600"/>
              <a:t>，值的范围可以表示为</a:t>
            </a:r>
            <a:r>
              <a:rPr lang="en-US" altLang="zh-CN" sz="1600"/>
              <a:t>between …and..</a:t>
            </a:r>
            <a:r>
              <a:rPr lang="zh-CN" altLang="zh-CN" sz="1600"/>
              <a:t>。</a:t>
            </a:r>
            <a:endParaRPr lang="en-US" altLang="zh-CN" sz="1600"/>
          </a:p>
          <a:p>
            <a:pPr marL="201168" lvl="1" indent="0">
              <a:buNone/>
            </a:pPr>
            <a:r>
              <a:rPr lang="en-US" altLang="zh-CN" sz="1600"/>
              <a:t>	</a:t>
            </a:r>
            <a:r>
              <a:rPr lang="zh-CN" altLang="zh-CN" sz="1600"/>
              <a:t>在导入数据时要注意指定路径，且路径中不能有中文，要把</a:t>
            </a:r>
            <a:r>
              <a:rPr lang="en-US" altLang="zh-CN" sz="1600"/>
              <a:t> \ </a:t>
            </a:r>
            <a:r>
              <a:rPr lang="zh-CN" altLang="zh-CN" sz="1600"/>
              <a:t>改为</a:t>
            </a:r>
            <a:r>
              <a:rPr lang="en-US" altLang="zh-CN" sz="1600"/>
              <a:t> \\ </a:t>
            </a:r>
            <a:r>
              <a:rPr lang="zh-CN" altLang="zh-CN" sz="1600"/>
              <a:t>或者改为</a:t>
            </a:r>
            <a:r>
              <a:rPr lang="en-US" altLang="zh-CN" sz="1600"/>
              <a:t> / </a:t>
            </a:r>
            <a:r>
              <a:rPr lang="zh-CN" altLang="zh-CN" sz="1600"/>
              <a:t>。</a:t>
            </a:r>
          </a:p>
          <a:p>
            <a:pPr marL="201168" lvl="1" indent="0">
              <a:buNone/>
            </a:pPr>
            <a:r>
              <a:rPr lang="en-US" altLang="zh-CN" sz="2100" b="1"/>
              <a:t>5.</a:t>
            </a:r>
            <a:r>
              <a:rPr lang="zh-CN" altLang="en-US" sz="2100" b="1"/>
              <a:t>分组聚合</a:t>
            </a:r>
            <a:endParaRPr lang="en-US" altLang="zh-CN" sz="2100" b="1"/>
          </a:p>
          <a:p>
            <a:pPr marL="201168" lvl="1" indent="0">
              <a:buNone/>
            </a:pPr>
            <a:r>
              <a:rPr lang="en-US" altLang="zh-CN" sz="1600"/>
              <a:t>	</a:t>
            </a:r>
            <a:r>
              <a:rPr lang="zh-CN" altLang="zh-CN" sz="1600"/>
              <a:t>使用</a:t>
            </a:r>
            <a:r>
              <a:rPr lang="en-US" altLang="zh-CN" sz="1600"/>
              <a:t>group by</a:t>
            </a:r>
            <a:r>
              <a:rPr lang="zh-CN" altLang="zh-CN" sz="1600"/>
              <a:t>分组之后要使用聚合函数。常见的聚合函数有</a:t>
            </a:r>
            <a:r>
              <a:rPr lang="en-US" altLang="zh-CN" sz="1600"/>
              <a:t>:</a:t>
            </a:r>
          </a:p>
          <a:p>
            <a:pPr marL="201168" lvl="1" indent="0">
              <a:buNone/>
            </a:pPr>
            <a:r>
              <a:rPr lang="en-US" altLang="zh-CN" sz="1600"/>
              <a:t>	</a:t>
            </a:r>
            <a:r>
              <a:rPr lang="zh-CN" altLang="zh-CN" sz="1600"/>
              <a:t>平均值</a:t>
            </a:r>
            <a:r>
              <a:rPr lang="en-US" altLang="zh-CN" sz="1600"/>
              <a:t>avg()</a:t>
            </a:r>
          </a:p>
          <a:p>
            <a:pPr marL="201168" lvl="1" indent="0">
              <a:buNone/>
            </a:pPr>
            <a:r>
              <a:rPr lang="en-US" altLang="zh-CN" sz="1600"/>
              <a:t>	</a:t>
            </a:r>
            <a:r>
              <a:rPr lang="zh-CN" altLang="zh-CN" sz="1600"/>
              <a:t>对行数进行计数</a:t>
            </a:r>
            <a:r>
              <a:rPr lang="en-US" altLang="zh-CN" sz="1600"/>
              <a:t>count()</a:t>
            </a:r>
          </a:p>
          <a:p>
            <a:pPr marL="201168" lvl="1" indent="0">
              <a:buNone/>
            </a:pPr>
            <a:r>
              <a:rPr lang="en-US" altLang="zh-CN" sz="1600"/>
              <a:t>	</a:t>
            </a:r>
            <a:r>
              <a:rPr lang="zh-CN" altLang="zh-CN" sz="1600"/>
              <a:t>求和</a:t>
            </a:r>
            <a:r>
              <a:rPr lang="en-US" altLang="zh-CN" sz="1600"/>
              <a:t>sum()</a:t>
            </a:r>
          </a:p>
          <a:p>
            <a:pPr marL="201168" lvl="1" indent="0">
              <a:buNone/>
            </a:pPr>
            <a:r>
              <a:rPr lang="en-US" altLang="zh-CN" sz="1600"/>
              <a:t>	</a:t>
            </a:r>
            <a:r>
              <a:rPr lang="zh-CN" altLang="zh-CN" sz="1600"/>
              <a:t>最大值</a:t>
            </a:r>
            <a:r>
              <a:rPr lang="en-US" altLang="zh-CN" sz="1600"/>
              <a:t>max()</a:t>
            </a:r>
          </a:p>
          <a:p>
            <a:pPr marL="201168" lvl="1" indent="0">
              <a:buNone/>
            </a:pPr>
            <a:r>
              <a:rPr lang="en-US" altLang="zh-CN" sz="1600"/>
              <a:t>	</a:t>
            </a:r>
            <a:r>
              <a:rPr lang="zh-CN" altLang="zh-CN" sz="1600"/>
              <a:t>最小值</a:t>
            </a:r>
            <a:r>
              <a:rPr lang="en-US" altLang="zh-CN" sz="1600"/>
              <a:t>min()</a:t>
            </a:r>
            <a:r>
              <a:rPr lang="zh-CN" altLang="zh-CN" sz="1600"/>
              <a:t>。</a:t>
            </a:r>
            <a:br>
              <a:rPr lang="en-US" altLang="zh-CN" sz="1600"/>
            </a:br>
            <a:endParaRPr lang="zh-CN" altLang="en-US" sz="1600"/>
          </a:p>
        </p:txBody>
      </p:sp>
    </p:spTree>
    <p:extLst>
      <p:ext uri="{BB962C8B-B14F-4D97-AF65-F5344CB8AC3E}">
        <p14:creationId xmlns:p14="http://schemas.microsoft.com/office/powerpoint/2010/main" val="136709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2DAC448-813F-457F-9E06-C354988B5E3F}"/>
              </a:ext>
            </a:extLst>
          </p:cNvPr>
          <p:cNvSpPr>
            <a:spLocks noGrp="1"/>
          </p:cNvSpPr>
          <p:nvPr>
            <p:ph type="dt" sz="half" idx="10"/>
          </p:nvPr>
        </p:nvSpPr>
        <p:spPr/>
        <p:txBody>
          <a:bodyPr/>
          <a:lstStyle/>
          <a:p>
            <a:pPr rtl="0"/>
            <a:fld id="{4910A522-F0F5-43AE-870D-B1652467F5E7}" type="datetime1">
              <a:rPr lang="zh-CN" altLang="en-US" smtClean="0"/>
              <a:t>2020/4/24</a:t>
            </a:fld>
            <a:endParaRPr lang="en-US"/>
          </a:p>
        </p:txBody>
      </p:sp>
      <p:sp>
        <p:nvSpPr>
          <p:cNvPr id="3" name="内容占位符 2">
            <a:extLst>
              <a:ext uri="{FF2B5EF4-FFF2-40B4-BE49-F238E27FC236}">
                <a16:creationId xmlns:a16="http://schemas.microsoft.com/office/drawing/2014/main" id="{6663D13F-9E3B-4AF1-972C-44593B33914B}"/>
              </a:ext>
            </a:extLst>
          </p:cNvPr>
          <p:cNvSpPr txBox="1">
            <a:spLocks/>
          </p:cNvSpPr>
          <p:nvPr/>
        </p:nvSpPr>
        <p:spPr>
          <a:xfrm>
            <a:off x="1056000" y="548640"/>
            <a:ext cx="10080000" cy="5586153"/>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zh-CN" sz="2100" b="1"/>
              <a:t>6.</a:t>
            </a:r>
            <a:r>
              <a:rPr lang="zh-CN" altLang="en-US" sz="2100" b="1"/>
              <a:t> 连表：</a:t>
            </a:r>
            <a:endParaRPr lang="en-US" altLang="zh-CN" sz="2100" b="1"/>
          </a:p>
          <a:p>
            <a:pPr marL="201168" lvl="1" indent="0">
              <a:buNone/>
            </a:pPr>
            <a:r>
              <a:rPr lang="zh-CN" altLang="en-US" sz="1900" b="1"/>
              <a:t> </a:t>
            </a:r>
            <a:r>
              <a:rPr lang="en-US" altLang="zh-CN" sz="1900" b="1"/>
              <a:t>	</a:t>
            </a:r>
            <a:r>
              <a:rPr lang="zh-CN" altLang="zh-CN" sz="1600"/>
              <a:t>如果我们要进行多表查询，就需要用到</a:t>
            </a:r>
            <a:r>
              <a:rPr lang="zh-CN" altLang="en-US" sz="1600"/>
              <a:t>连表。</a:t>
            </a:r>
            <a:endParaRPr lang="en-US" altLang="zh-CN" sz="1600"/>
          </a:p>
          <a:p>
            <a:pPr marL="201168" lvl="1" indent="0">
              <a:buNone/>
            </a:pPr>
            <a:r>
              <a:rPr lang="en-US" altLang="zh-CN" sz="1600"/>
              <a:t>	</a:t>
            </a:r>
            <a:r>
              <a:rPr lang="zh-CN" altLang="en-US" sz="1600"/>
              <a:t>分为</a:t>
            </a:r>
            <a:r>
              <a:rPr lang="zh-CN" altLang="zh-CN" sz="1600"/>
              <a:t>内连接、左连接、右连接、左外连接、右外连接、全连接、笛卡尔及连接等连接方式。</a:t>
            </a:r>
            <a:endParaRPr lang="en-US" altLang="zh-CN" sz="1600"/>
          </a:p>
          <a:p>
            <a:pPr marL="201168" lvl="1" indent="0">
              <a:buNone/>
            </a:pPr>
            <a:r>
              <a:rPr lang="en-US" altLang="zh-CN" sz="1600"/>
              <a:t>	</a:t>
            </a:r>
            <a:r>
              <a:rPr lang="zh-CN" altLang="zh-CN" sz="1600"/>
              <a:t>在使用各种连接方式时要注意区分主表和附表，用关键字段进行连接。</a:t>
            </a:r>
            <a:endParaRPr lang="en-US" altLang="zh-CN" sz="1600"/>
          </a:p>
          <a:p>
            <a:pPr marL="201168" lvl="1" indent="0">
              <a:buNone/>
            </a:pPr>
            <a:r>
              <a:rPr lang="en-US" altLang="zh-CN" sz="1600"/>
              <a:t>	</a:t>
            </a:r>
            <a:r>
              <a:rPr lang="zh-CN" altLang="zh-CN" sz="1600"/>
              <a:t>而多表查询可以用子查询实现，当子查询出现在</a:t>
            </a:r>
            <a:r>
              <a:rPr lang="en-US" altLang="zh-CN" sz="1600"/>
              <a:t>where</a:t>
            </a:r>
            <a:r>
              <a:rPr lang="zh-CN" altLang="zh-CN" sz="1600"/>
              <a:t>子句中，则将子查询返回的结果作为主</a:t>
            </a:r>
            <a:r>
              <a:rPr lang="en-US" altLang="zh-CN" sz="1600"/>
              <a:t>	</a:t>
            </a:r>
            <a:r>
              <a:rPr lang="zh-CN" altLang="zh-CN" sz="1600"/>
              <a:t>查询的条件；</a:t>
            </a:r>
            <a:endParaRPr lang="en-US" altLang="zh-CN" sz="1600"/>
          </a:p>
          <a:p>
            <a:pPr marL="201168" lvl="1" indent="0">
              <a:buNone/>
            </a:pPr>
            <a:r>
              <a:rPr lang="en-US" altLang="zh-CN" sz="1600"/>
              <a:t>	</a:t>
            </a:r>
            <a:r>
              <a:rPr lang="zh-CN" altLang="zh-CN" sz="1600"/>
              <a:t>若子查询出现在</a:t>
            </a:r>
            <a:r>
              <a:rPr lang="en-US" altLang="zh-CN" sz="1600"/>
              <a:t>from</a:t>
            </a:r>
            <a:r>
              <a:rPr lang="zh-CN" altLang="zh-CN" sz="1600"/>
              <a:t>子句中，则将子查询返回的结果作为主查询的一个表，此时我们要记得给</a:t>
            </a:r>
            <a:r>
              <a:rPr lang="en-US" altLang="zh-CN" sz="1600"/>
              <a:t>	</a:t>
            </a:r>
            <a:r>
              <a:rPr lang="zh-CN" altLang="zh-CN" sz="1600"/>
              <a:t>这个新表命名。</a:t>
            </a:r>
          </a:p>
          <a:p>
            <a:pPr marL="201168" lvl="1" indent="0">
              <a:buNone/>
            </a:pPr>
            <a:r>
              <a:rPr lang="en-US" altLang="zh-CN" sz="2100" b="1"/>
              <a:t>7.</a:t>
            </a:r>
            <a:r>
              <a:rPr lang="zh-CN" altLang="en-US" sz="2100" b="1"/>
              <a:t>常用函数</a:t>
            </a:r>
            <a:br>
              <a:rPr lang="en-US" altLang="zh-CN" sz="1600"/>
            </a:br>
            <a:r>
              <a:rPr lang="en-US" altLang="zh-CN" sz="1600"/>
              <a:t>	1</a:t>
            </a:r>
            <a:r>
              <a:rPr lang="zh-CN" altLang="en-US" sz="1600"/>
              <a:t>）</a:t>
            </a:r>
            <a:r>
              <a:rPr lang="zh-CN" altLang="zh-CN" sz="1600"/>
              <a:t>分组合并函数：</a:t>
            </a:r>
            <a:endParaRPr lang="en-US" altLang="zh-CN" sz="1600"/>
          </a:p>
          <a:p>
            <a:pPr marL="201168" lvl="1" indent="0">
              <a:buNone/>
            </a:pPr>
            <a:r>
              <a:rPr lang="en-US" altLang="zh-CN" sz="1600"/>
              <a:t>	</a:t>
            </a:r>
            <a:r>
              <a:rPr lang="en-US" altLang="zh-CN" sz="1600" err="1"/>
              <a:t>group_concat</a:t>
            </a:r>
            <a:r>
              <a:rPr lang="zh-CN" altLang="zh-CN" sz="1600"/>
              <a:t>将</a:t>
            </a:r>
            <a:r>
              <a:rPr lang="en-US" altLang="zh-CN" sz="1600"/>
              <a:t>group by</a:t>
            </a:r>
            <a:r>
              <a:rPr lang="zh-CN" altLang="zh-CN" sz="1600"/>
              <a:t>产生的同一个分组中的值连接起来，返回一个字符串结果。</a:t>
            </a:r>
            <a:endParaRPr lang="en-US" altLang="zh-CN" sz="1600"/>
          </a:p>
          <a:p>
            <a:pPr lvl="0"/>
            <a:r>
              <a:rPr lang="en-US" altLang="zh-CN" sz="1600"/>
              <a:t>	2</a:t>
            </a:r>
            <a:r>
              <a:rPr lang="zh-CN" altLang="en-US" sz="1600"/>
              <a:t>）</a:t>
            </a:r>
            <a:r>
              <a:rPr lang="zh-CN" altLang="zh-CN" sz="1600"/>
              <a:t>逻辑函数：</a:t>
            </a:r>
            <a:endParaRPr lang="en-US" altLang="zh-CN" sz="1600"/>
          </a:p>
          <a:p>
            <a:pPr marL="384048" lvl="2" indent="0">
              <a:buNone/>
            </a:pPr>
            <a:r>
              <a:rPr lang="en-US" altLang="zh-CN" sz="1600"/>
              <a:t>	</a:t>
            </a:r>
            <a:r>
              <a:rPr lang="en-US" altLang="zh-CN" sz="1600" err="1"/>
              <a:t>ifnull</a:t>
            </a:r>
            <a:r>
              <a:rPr lang="en-US" altLang="zh-CN" sz="1600"/>
              <a:t>(</a:t>
            </a:r>
            <a:r>
              <a:rPr lang="zh-CN" altLang="zh-CN" sz="1600"/>
              <a:t>表达式，值</a:t>
            </a:r>
            <a:r>
              <a:rPr lang="en-US" altLang="zh-CN" sz="1600"/>
              <a:t>)</a:t>
            </a:r>
            <a:r>
              <a:rPr lang="zh-CN" altLang="zh-CN" sz="1600"/>
              <a:t>，判断第一个表达式是否为</a:t>
            </a:r>
            <a:r>
              <a:rPr lang="en-US" altLang="zh-CN" sz="1600"/>
              <a:t>null</a:t>
            </a:r>
            <a:r>
              <a:rPr lang="zh-CN" altLang="zh-CN" sz="1600"/>
              <a:t>，如果为</a:t>
            </a:r>
            <a:r>
              <a:rPr lang="en-US" altLang="zh-CN" sz="1600"/>
              <a:t>null</a:t>
            </a:r>
            <a:r>
              <a:rPr lang="zh-CN" altLang="zh-CN" sz="1600"/>
              <a:t>，则返回第二个参数的值，如果不为</a:t>
            </a:r>
            <a:r>
              <a:rPr lang="en-US" altLang="zh-CN" sz="1600"/>
              <a:t>	null</a:t>
            </a:r>
            <a:r>
              <a:rPr lang="zh-CN" altLang="zh-CN" sz="1600"/>
              <a:t>，则返回第一个参数的值。</a:t>
            </a:r>
          </a:p>
          <a:p>
            <a:pPr marL="749808" lvl="4" indent="0">
              <a:buNone/>
            </a:pPr>
            <a:r>
              <a:rPr lang="en-US" altLang="zh-CN" sz="1600"/>
              <a:t>	case when</a:t>
            </a:r>
            <a:r>
              <a:rPr lang="zh-CN" altLang="zh-CN" sz="1600"/>
              <a:t>函数</a:t>
            </a:r>
            <a:r>
              <a:rPr lang="zh-CN" altLang="en-US" sz="1600"/>
              <a:t>：</a:t>
            </a:r>
            <a:r>
              <a:rPr lang="zh-CN" altLang="zh-CN" sz="1600"/>
              <a:t>其用法为</a:t>
            </a:r>
            <a:r>
              <a:rPr lang="en-US" altLang="zh-CN" sz="1600"/>
              <a:t>Case when…then…[when…then…] else …end</a:t>
            </a:r>
            <a:endParaRPr lang="zh-CN" altLang="zh-CN" sz="1600"/>
          </a:p>
          <a:p>
            <a:pPr marL="201168" lvl="1" indent="0">
              <a:buNone/>
            </a:pPr>
            <a:r>
              <a:rPr lang="en-US" altLang="zh-CN"/>
              <a:t>	</a:t>
            </a:r>
            <a:r>
              <a:rPr lang="zh-CN" altLang="zh-CN" sz="1600"/>
              <a:t>相当于多条件判断。</a:t>
            </a:r>
          </a:p>
          <a:p>
            <a:pPr marL="201168" lvl="1" indent="0">
              <a:buNone/>
            </a:pPr>
            <a:endParaRPr lang="zh-CN" altLang="zh-CN"/>
          </a:p>
          <a:p>
            <a:pPr marL="201168" lvl="1" indent="0">
              <a:buNone/>
            </a:pPr>
            <a:endParaRPr lang="zh-CN" altLang="en-US" sz="1600"/>
          </a:p>
        </p:txBody>
      </p:sp>
    </p:spTree>
    <p:extLst>
      <p:ext uri="{BB962C8B-B14F-4D97-AF65-F5344CB8AC3E}">
        <p14:creationId xmlns:p14="http://schemas.microsoft.com/office/powerpoint/2010/main" val="579070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62CAB13-CD42-4A17-ACFE-02AAECD977ED}"/>
              </a:ext>
            </a:extLst>
          </p:cNvPr>
          <p:cNvSpPr>
            <a:spLocks noGrp="1"/>
          </p:cNvSpPr>
          <p:nvPr>
            <p:ph type="dt" sz="half" idx="10"/>
          </p:nvPr>
        </p:nvSpPr>
        <p:spPr/>
        <p:txBody>
          <a:bodyPr/>
          <a:lstStyle/>
          <a:p>
            <a:pPr rtl="0"/>
            <a:fld id="{4910A522-F0F5-43AE-870D-B1652467F5E7}" type="datetime1">
              <a:rPr lang="zh-CN" altLang="en-US" smtClean="0"/>
              <a:t>2020/4/24</a:t>
            </a:fld>
            <a:endParaRPr lang="en-US"/>
          </a:p>
        </p:txBody>
      </p:sp>
      <p:sp>
        <p:nvSpPr>
          <p:cNvPr id="3" name="内容占位符 2">
            <a:extLst>
              <a:ext uri="{FF2B5EF4-FFF2-40B4-BE49-F238E27FC236}">
                <a16:creationId xmlns:a16="http://schemas.microsoft.com/office/drawing/2014/main" id="{66BFB632-BD7F-4E6E-868A-FA7CEEB5F2A5}"/>
              </a:ext>
            </a:extLst>
          </p:cNvPr>
          <p:cNvSpPr txBox="1">
            <a:spLocks/>
          </p:cNvSpPr>
          <p:nvPr/>
        </p:nvSpPr>
        <p:spPr>
          <a:xfrm>
            <a:off x="1056000" y="548640"/>
            <a:ext cx="10080000" cy="5586153"/>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84048" lvl="2" indent="0">
              <a:buNone/>
            </a:pPr>
            <a:r>
              <a:rPr lang="en-US" altLang="zh-CN" sz="1000"/>
              <a:t>	</a:t>
            </a:r>
            <a:r>
              <a:rPr lang="en-US" altLang="zh-CN" sz="1600"/>
              <a:t>3</a:t>
            </a:r>
            <a:r>
              <a:rPr lang="zh-CN" altLang="en-US" sz="1600"/>
              <a:t>）</a:t>
            </a:r>
            <a:r>
              <a:rPr lang="zh-CN" altLang="zh-CN" sz="1600"/>
              <a:t>开窗函数：</a:t>
            </a:r>
            <a:endParaRPr lang="en-US" altLang="zh-CN" sz="1600"/>
          </a:p>
          <a:p>
            <a:pPr marL="201168" lvl="1" indent="0">
              <a:spcBef>
                <a:spcPts val="600"/>
              </a:spcBef>
              <a:spcAft>
                <a:spcPts val="600"/>
              </a:spcAft>
              <a:buNone/>
            </a:pPr>
            <a:r>
              <a:rPr lang="en-US" altLang="zh-CN" sz="1600"/>
              <a:t>	</a:t>
            </a:r>
            <a:r>
              <a:rPr lang="zh-CN" altLang="zh-CN" sz="1600"/>
              <a:t>开窗函数名</a:t>
            </a:r>
            <a:r>
              <a:rPr lang="en-US" altLang="zh-CN" sz="1600"/>
              <a:t>([</a:t>
            </a:r>
            <a:r>
              <a:rPr lang="zh-CN" altLang="zh-CN" sz="1600"/>
              <a:t>字段名</a:t>
            </a:r>
            <a:r>
              <a:rPr lang="en-US" altLang="zh-CN" sz="1600"/>
              <a:t>]) over ([partition by </a:t>
            </a:r>
            <a:r>
              <a:rPr lang="zh-CN" altLang="zh-CN" sz="1600"/>
              <a:t>分组字段</a:t>
            </a:r>
            <a:r>
              <a:rPr lang="en-US" altLang="zh-CN" sz="1600"/>
              <a:t>] [order by </a:t>
            </a:r>
            <a:r>
              <a:rPr lang="zh-CN" altLang="zh-CN" sz="1600"/>
              <a:t>排序字段 </a:t>
            </a:r>
            <a:r>
              <a:rPr lang="en-US" altLang="zh-CN" sz="1600"/>
              <a:t>(desc)] [</a:t>
            </a:r>
            <a:r>
              <a:rPr lang="zh-CN" altLang="zh-CN" sz="1600"/>
              <a:t>细分窗口</a:t>
            </a:r>
            <a:r>
              <a:rPr lang="en-US" altLang="zh-CN" sz="1600"/>
              <a:t>])   	</a:t>
            </a:r>
            <a:r>
              <a:rPr lang="zh-CN" altLang="zh-CN" sz="1600"/>
              <a:t>注：如果</a:t>
            </a:r>
            <a:r>
              <a:rPr lang="en-US" altLang="zh-CN" sz="1600"/>
              <a:t>over</a:t>
            </a:r>
            <a:r>
              <a:rPr lang="zh-CN" altLang="zh-CN" sz="1600"/>
              <a:t>括号里面什么都不写，则是窗口对满足</a:t>
            </a:r>
            <a:r>
              <a:rPr lang="en-US" altLang="zh-CN" sz="1600"/>
              <a:t>where</a:t>
            </a:r>
            <a:r>
              <a:rPr lang="zh-CN" altLang="zh-CN" sz="1600"/>
              <a:t>条件的所有行进行计算；如果</a:t>
            </a:r>
            <a:r>
              <a:rPr lang="en-US" altLang="zh-CN" sz="1600"/>
              <a:t>over	</a:t>
            </a:r>
            <a:r>
              <a:rPr lang="zh-CN" altLang="zh-CN" sz="1600"/>
              <a:t>括号后面不为空，则由分组（</a:t>
            </a:r>
            <a:r>
              <a:rPr lang="en-US" altLang="zh-CN" sz="1600"/>
              <a:t>partition by</a:t>
            </a:r>
            <a:r>
              <a:rPr lang="zh-CN" altLang="zh-CN" sz="1600"/>
              <a:t>）、排序（</a:t>
            </a:r>
            <a:r>
              <a:rPr lang="en-US" altLang="zh-CN" sz="1600"/>
              <a:t>order by</a:t>
            </a:r>
            <a:r>
              <a:rPr lang="zh-CN" altLang="zh-CN" sz="1600"/>
              <a:t>）、</a:t>
            </a:r>
            <a:r>
              <a:rPr lang="en-US" altLang="zh-CN" sz="1600"/>
              <a:t>frame</a:t>
            </a:r>
            <a:r>
              <a:rPr lang="zh-CN" altLang="zh-CN" sz="1600"/>
              <a:t>三个参数来设置窗</a:t>
            </a:r>
            <a:r>
              <a:rPr lang="en-US" altLang="zh-CN" sz="1600"/>
              <a:t>	</a:t>
            </a:r>
            <a:r>
              <a:rPr lang="zh-CN" altLang="zh-CN" sz="1600"/>
              <a:t>口</a:t>
            </a:r>
            <a:r>
              <a:rPr lang="en-US" altLang="zh-CN" sz="1600"/>
              <a:t>,frame</a:t>
            </a:r>
            <a:r>
              <a:rPr lang="zh-CN" altLang="zh-CN" sz="1600"/>
              <a:t>通常作为滑动窗口使用。</a:t>
            </a:r>
            <a:endParaRPr lang="en-US" altLang="zh-CN" sz="1600"/>
          </a:p>
          <a:p>
            <a:pPr marL="749808" lvl="4" indent="0">
              <a:spcBef>
                <a:spcPts val="600"/>
              </a:spcBef>
              <a:buNone/>
            </a:pPr>
            <a:r>
              <a:rPr lang="en-US" altLang="zh-CN" sz="1000"/>
              <a:t>	</a:t>
            </a:r>
            <a:r>
              <a:rPr lang="en-US" altLang="zh-CN" sz="1600"/>
              <a:t>4</a:t>
            </a:r>
            <a:r>
              <a:rPr lang="zh-CN" altLang="en-US" sz="1600"/>
              <a:t>）</a:t>
            </a:r>
            <a:r>
              <a:rPr lang="zh-CN" altLang="zh-CN" sz="1600"/>
              <a:t>序号函数：</a:t>
            </a:r>
            <a:endParaRPr lang="en-US" altLang="zh-CN" sz="1600"/>
          </a:p>
          <a:p>
            <a:pPr marL="566928" lvl="3" indent="0">
              <a:spcBef>
                <a:spcPts val="600"/>
              </a:spcBef>
              <a:buNone/>
            </a:pPr>
            <a:r>
              <a:rPr lang="en-US" altLang="zh-CN" sz="1000"/>
              <a:t>	</a:t>
            </a:r>
            <a:r>
              <a:rPr lang="en-US" altLang="zh-CN" sz="1600" err="1"/>
              <a:t>row_number</a:t>
            </a:r>
            <a:r>
              <a:rPr lang="en-US" altLang="zh-CN" sz="1600"/>
              <a:t>(),</a:t>
            </a:r>
            <a:r>
              <a:rPr lang="zh-CN" altLang="zh-CN" sz="1600"/>
              <a:t>显示分区中不重复不间断的序号，排出来的序号为</a:t>
            </a:r>
            <a:r>
              <a:rPr lang="en-US" altLang="zh-CN" sz="1600"/>
              <a:t>1</a:t>
            </a:r>
            <a:r>
              <a:rPr lang="zh-CN" altLang="zh-CN" sz="1600"/>
              <a:t>、</a:t>
            </a:r>
            <a:r>
              <a:rPr lang="en-US" altLang="zh-CN" sz="1600"/>
              <a:t>2</a:t>
            </a:r>
            <a:r>
              <a:rPr lang="zh-CN" altLang="zh-CN" sz="1600"/>
              <a:t>、</a:t>
            </a:r>
            <a:r>
              <a:rPr lang="en-US" altLang="zh-CN" sz="1600"/>
              <a:t>3</a:t>
            </a:r>
            <a:r>
              <a:rPr lang="zh-CN" altLang="zh-CN" sz="1600"/>
              <a:t>、</a:t>
            </a:r>
            <a:r>
              <a:rPr lang="en-US" altLang="zh-CN" sz="1600"/>
              <a:t>4…</a:t>
            </a:r>
            <a:endParaRPr lang="zh-CN" altLang="zh-CN" sz="1600"/>
          </a:p>
          <a:p>
            <a:pPr>
              <a:lnSpc>
                <a:spcPct val="100000"/>
              </a:lnSpc>
              <a:spcBef>
                <a:spcPts val="600"/>
              </a:spcBef>
            </a:pPr>
            <a:r>
              <a:rPr lang="en-US" altLang="zh-CN" sz="1600"/>
              <a:t>          	</a:t>
            </a:r>
            <a:r>
              <a:rPr lang="en-US" altLang="zh-CN" sz="1600" err="1"/>
              <a:t>dense_number</a:t>
            </a:r>
            <a:r>
              <a:rPr lang="en-US" altLang="zh-CN" sz="1600"/>
              <a:t>(),</a:t>
            </a:r>
            <a:r>
              <a:rPr lang="zh-CN" altLang="zh-CN" sz="1600"/>
              <a:t>显示分区中重复不间断的序号，排出来的序号为</a:t>
            </a:r>
            <a:r>
              <a:rPr lang="en-US" altLang="zh-CN" sz="1600"/>
              <a:t>1</a:t>
            </a:r>
            <a:r>
              <a:rPr lang="zh-CN" altLang="zh-CN" sz="1600"/>
              <a:t>、</a:t>
            </a:r>
            <a:r>
              <a:rPr lang="en-US" altLang="zh-CN" sz="1600"/>
              <a:t>1</a:t>
            </a:r>
            <a:r>
              <a:rPr lang="zh-CN" altLang="zh-CN" sz="1600"/>
              <a:t>、</a:t>
            </a:r>
            <a:r>
              <a:rPr lang="en-US" altLang="zh-CN" sz="1600"/>
              <a:t>2</a:t>
            </a:r>
            <a:r>
              <a:rPr lang="zh-CN" altLang="zh-CN" sz="1600"/>
              <a:t>、</a:t>
            </a:r>
            <a:r>
              <a:rPr lang="en-US" altLang="zh-CN" sz="1600"/>
              <a:t>3…</a:t>
            </a:r>
            <a:endParaRPr lang="zh-CN" altLang="zh-CN" sz="1600"/>
          </a:p>
          <a:p>
            <a:pPr>
              <a:lnSpc>
                <a:spcPct val="100000"/>
              </a:lnSpc>
              <a:spcBef>
                <a:spcPts val="600"/>
              </a:spcBef>
            </a:pPr>
            <a:r>
              <a:rPr lang="en-US" altLang="zh-CN" sz="1600"/>
              <a:t>          	rank(),</a:t>
            </a:r>
            <a:r>
              <a:rPr lang="zh-CN" altLang="zh-CN" sz="1600"/>
              <a:t>显示分区中重复间断的序号，排出来的序号为</a:t>
            </a:r>
            <a:r>
              <a:rPr lang="en-US" altLang="zh-CN" sz="1600"/>
              <a:t>1</a:t>
            </a:r>
            <a:r>
              <a:rPr lang="zh-CN" altLang="zh-CN" sz="1600"/>
              <a:t>、</a:t>
            </a:r>
            <a:r>
              <a:rPr lang="en-US" altLang="zh-CN" sz="1600"/>
              <a:t>1</a:t>
            </a:r>
            <a:r>
              <a:rPr lang="zh-CN" altLang="zh-CN" sz="1600"/>
              <a:t>、</a:t>
            </a:r>
            <a:r>
              <a:rPr lang="en-US" altLang="zh-CN" sz="1600"/>
              <a:t>3</a:t>
            </a:r>
            <a:r>
              <a:rPr lang="zh-CN" altLang="zh-CN" sz="1600"/>
              <a:t>、</a:t>
            </a:r>
            <a:r>
              <a:rPr lang="en-US" altLang="zh-CN" sz="1600"/>
              <a:t>4…</a:t>
            </a:r>
            <a:endParaRPr lang="zh-CN" altLang="zh-CN" sz="1600"/>
          </a:p>
          <a:p>
            <a:pPr marL="201168" lvl="1" indent="0">
              <a:spcBef>
                <a:spcPts val="600"/>
              </a:spcBef>
              <a:buNone/>
            </a:pPr>
            <a:endParaRPr lang="zh-CN" altLang="zh-CN" sz="1400"/>
          </a:p>
          <a:p>
            <a:pPr marL="201168" lvl="1" indent="0">
              <a:buNone/>
            </a:pPr>
            <a:endParaRPr lang="zh-CN" altLang="zh-CN"/>
          </a:p>
          <a:p>
            <a:pPr marL="201168" lvl="1" indent="0">
              <a:buNone/>
            </a:pPr>
            <a:endParaRPr lang="zh-CN" altLang="en-US" sz="1600"/>
          </a:p>
        </p:txBody>
      </p:sp>
    </p:spTree>
    <p:extLst>
      <p:ext uri="{BB962C8B-B14F-4D97-AF65-F5344CB8AC3E}">
        <p14:creationId xmlns:p14="http://schemas.microsoft.com/office/powerpoint/2010/main" val="225214211"/>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650_TF56160789.potx" id="{3F1A5A69-5FBD-4BC0-A5BD-1C78ACF4E2B8}" vid="{F8855046-FD5E-4BF4-A180-69AC9E1877E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{DEF46E46-9DAC-4110-9D84-7C9611DCE5AB}tf56160789</Template>
  <TotalTime>0</TotalTime>
  <Words>3741</Words>
  <Application>Microsoft Office PowerPoint</Application>
  <PresentationFormat>宽屏</PresentationFormat>
  <Paragraphs>356</Paragraphs>
  <Slides>25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25</vt:i4>
      </vt:variant>
    </vt:vector>
  </HeadingPairs>
  <TitlesOfParts>
    <vt:vector size="34" baseType="lpstr">
      <vt:lpstr>Microsoft YaHei UI</vt:lpstr>
      <vt:lpstr>等线</vt:lpstr>
      <vt:lpstr>微软雅黑</vt:lpstr>
      <vt:lpstr>微软雅黑 Light</vt:lpstr>
      <vt:lpstr>新宋体</vt:lpstr>
      <vt:lpstr>Arial</vt:lpstr>
      <vt:lpstr>Calibri</vt:lpstr>
      <vt:lpstr>Franklin Gothic Book</vt:lpstr>
      <vt:lpstr>1_RetrospectVTI</vt:lpstr>
      <vt:lpstr>业务分析课程知识整理分享</vt:lpstr>
      <vt:lpstr>Excel知识点汇总</vt:lpstr>
      <vt:lpstr>PowerPoint 演示文稿</vt:lpstr>
      <vt:lpstr>PowerPoint 演示文稿</vt:lpstr>
      <vt:lpstr>PowerPoint 演示文稿</vt:lpstr>
      <vt:lpstr>MySQL知识点汇总</vt:lpstr>
      <vt:lpstr>PowerPoint 演示文稿</vt:lpstr>
      <vt:lpstr>PowerPoint 演示文稿</vt:lpstr>
      <vt:lpstr>PowerPoint 演示文稿</vt:lpstr>
      <vt:lpstr>Power BI知识点汇总</vt:lpstr>
      <vt:lpstr>PowerPoint 演示文稿</vt:lpstr>
      <vt:lpstr>PowerPoint 演示文稿</vt:lpstr>
      <vt:lpstr>PowerPoint 演示文稿</vt:lpstr>
      <vt:lpstr>PowerPoint 演示文稿</vt:lpstr>
      <vt:lpstr>案例操作</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三、总结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2020-04-22T02:59:30Z</dcterms:created>
  <dcterms:modified xsi:type="dcterms:W3CDTF">2020-04-24T01:52:02Z</dcterms:modified>
</cp:coreProperties>
</file>