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07" r:id="rId2"/>
    <p:sldId id="280" r:id="rId3"/>
    <p:sldId id="306" r:id="rId4"/>
    <p:sldId id="262" r:id="rId5"/>
    <p:sldId id="256" r:id="rId6"/>
    <p:sldId id="310" r:id="rId7"/>
    <p:sldId id="257" r:id="rId8"/>
    <p:sldId id="259" r:id="rId9"/>
    <p:sldId id="304" r:id="rId10"/>
    <p:sldId id="264" r:id="rId11"/>
    <p:sldId id="258" r:id="rId12"/>
    <p:sldId id="311" r:id="rId13"/>
    <p:sldId id="312" r:id="rId14"/>
    <p:sldId id="314" r:id="rId15"/>
    <p:sldId id="315" r:id="rId16"/>
    <p:sldId id="316" r:id="rId17"/>
    <p:sldId id="317" r:id="rId18"/>
    <p:sldId id="318" r:id="rId19"/>
    <p:sldId id="319" r:id="rId20"/>
    <p:sldId id="320" r:id="rId21"/>
    <p:sldId id="321" r:id="rId22"/>
    <p:sldId id="276" r:id="rId23"/>
    <p:sldId id="351" r:id="rId24"/>
    <p:sldId id="313" r:id="rId25"/>
    <p:sldId id="322" r:id="rId26"/>
    <p:sldId id="323" r:id="rId27"/>
    <p:sldId id="324" r:id="rId28"/>
    <p:sldId id="325" r:id="rId29"/>
    <p:sldId id="326" r:id="rId30"/>
    <p:sldId id="327" r:id="rId31"/>
    <p:sldId id="328" r:id="rId32"/>
    <p:sldId id="329" r:id="rId33"/>
    <p:sldId id="352" r:id="rId34"/>
    <p:sldId id="330" r:id="rId35"/>
    <p:sldId id="332" r:id="rId36"/>
    <p:sldId id="333" r:id="rId37"/>
    <p:sldId id="334" r:id="rId38"/>
    <p:sldId id="335" r:id="rId39"/>
    <p:sldId id="336" r:id="rId40"/>
    <p:sldId id="337" r:id="rId41"/>
    <p:sldId id="353" r:id="rId42"/>
    <p:sldId id="338" r:id="rId43"/>
    <p:sldId id="339" r:id="rId44"/>
    <p:sldId id="340" r:id="rId45"/>
    <p:sldId id="341" r:id="rId46"/>
    <p:sldId id="342" r:id="rId47"/>
    <p:sldId id="343" r:id="rId48"/>
    <p:sldId id="344" r:id="rId49"/>
    <p:sldId id="345" r:id="rId50"/>
    <p:sldId id="346" r:id="rId51"/>
    <p:sldId id="347" r:id="rId52"/>
    <p:sldId id="297" r:id="rId53"/>
    <p:sldId id="354" r:id="rId54"/>
    <p:sldId id="356" r:id="rId55"/>
    <p:sldId id="357" r:id="rId56"/>
    <p:sldId id="350" r:id="rId57"/>
    <p:sldId id="305" r:id="rId58"/>
    <p:sldId id="308" r:id="rId59"/>
  </p:sldIdLst>
  <p:sldSz cx="9144000" cy="5143500" type="screen16x9"/>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155">
          <p15:clr>
            <a:srgbClr val="A4A3A4"/>
          </p15:clr>
        </p15:guide>
        <p15:guide id="3" pos="606">
          <p15:clr>
            <a:srgbClr val="A4A3A4"/>
          </p15:clr>
        </p15:guide>
        <p15:guide id="4" pos="50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initials="J" lastIdx="1" clrIdx="0">
    <p:extLst>
      <p:ext uri="{19B8F6BF-5375-455C-9EA6-DF929625EA0E}">
        <p15:presenceInfo xmlns:p15="http://schemas.microsoft.com/office/powerpoint/2012/main" userId="Jo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2109" autoAdjust="0"/>
  </p:normalViewPr>
  <p:slideViewPr>
    <p:cSldViewPr snapToGrid="0" showGuides="1">
      <p:cViewPr varScale="1">
        <p:scale>
          <a:sx n="81" d="100"/>
          <a:sy n="81" d="100"/>
        </p:scale>
        <p:origin x="868" y="40"/>
      </p:cViewPr>
      <p:guideLst>
        <p:guide orient="horz" pos="1620"/>
        <p:guide pos="3155"/>
        <p:guide pos="606"/>
        <p:guide pos="50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t>2020/7/9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t>‹#›</a:t>
            </a:fld>
            <a:endParaRPr lang="zh-CN" altLang="en-US"/>
          </a:p>
        </p:txBody>
      </p:sp>
    </p:spTree>
    <p:extLst>
      <p:ext uri="{BB962C8B-B14F-4D97-AF65-F5344CB8AC3E}">
        <p14:creationId xmlns:p14="http://schemas.microsoft.com/office/powerpoint/2010/main" val="228016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2884223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10</a:t>
            </a:fld>
            <a:endParaRPr lang="zh-CN" altLang="en-US"/>
          </a:p>
        </p:txBody>
      </p:sp>
    </p:spTree>
    <p:extLst>
      <p:ext uri="{BB962C8B-B14F-4D97-AF65-F5344CB8AC3E}">
        <p14:creationId xmlns:p14="http://schemas.microsoft.com/office/powerpoint/2010/main" val="619326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11</a:t>
            </a:fld>
            <a:endParaRPr lang="zh-CN" altLang="en-US"/>
          </a:p>
        </p:txBody>
      </p:sp>
    </p:spTree>
    <p:extLst>
      <p:ext uri="{BB962C8B-B14F-4D97-AF65-F5344CB8AC3E}">
        <p14:creationId xmlns:p14="http://schemas.microsoft.com/office/powerpoint/2010/main" val="36995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12</a:t>
            </a:fld>
            <a:endParaRPr lang="zh-CN" altLang="en-US"/>
          </a:p>
        </p:txBody>
      </p:sp>
    </p:spTree>
    <p:extLst>
      <p:ext uri="{BB962C8B-B14F-4D97-AF65-F5344CB8AC3E}">
        <p14:creationId xmlns:p14="http://schemas.microsoft.com/office/powerpoint/2010/main" val="418730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13</a:t>
            </a:fld>
            <a:endParaRPr lang="zh-CN" altLang="en-US"/>
          </a:p>
        </p:txBody>
      </p:sp>
    </p:spTree>
    <p:extLst>
      <p:ext uri="{BB962C8B-B14F-4D97-AF65-F5344CB8AC3E}">
        <p14:creationId xmlns:p14="http://schemas.microsoft.com/office/powerpoint/2010/main" val="2551728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14</a:t>
            </a:fld>
            <a:endParaRPr lang="zh-CN" altLang="en-US"/>
          </a:p>
        </p:txBody>
      </p:sp>
    </p:spTree>
    <p:extLst>
      <p:ext uri="{BB962C8B-B14F-4D97-AF65-F5344CB8AC3E}">
        <p14:creationId xmlns:p14="http://schemas.microsoft.com/office/powerpoint/2010/main" val="2827759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15</a:t>
            </a:fld>
            <a:endParaRPr lang="zh-CN" altLang="en-US"/>
          </a:p>
        </p:txBody>
      </p:sp>
    </p:spTree>
    <p:extLst>
      <p:ext uri="{BB962C8B-B14F-4D97-AF65-F5344CB8AC3E}">
        <p14:creationId xmlns:p14="http://schemas.microsoft.com/office/powerpoint/2010/main" val="237288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16</a:t>
            </a:fld>
            <a:endParaRPr lang="zh-CN" altLang="en-US"/>
          </a:p>
        </p:txBody>
      </p:sp>
    </p:spTree>
    <p:extLst>
      <p:ext uri="{BB962C8B-B14F-4D97-AF65-F5344CB8AC3E}">
        <p14:creationId xmlns:p14="http://schemas.microsoft.com/office/powerpoint/2010/main" val="167868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17</a:t>
            </a:fld>
            <a:endParaRPr lang="zh-CN" altLang="en-US"/>
          </a:p>
        </p:txBody>
      </p:sp>
    </p:spTree>
    <p:extLst>
      <p:ext uri="{BB962C8B-B14F-4D97-AF65-F5344CB8AC3E}">
        <p14:creationId xmlns:p14="http://schemas.microsoft.com/office/powerpoint/2010/main" val="174022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18</a:t>
            </a:fld>
            <a:endParaRPr lang="zh-CN" altLang="en-US"/>
          </a:p>
        </p:txBody>
      </p:sp>
    </p:spTree>
    <p:extLst>
      <p:ext uri="{BB962C8B-B14F-4D97-AF65-F5344CB8AC3E}">
        <p14:creationId xmlns:p14="http://schemas.microsoft.com/office/powerpoint/2010/main" val="3082173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19</a:t>
            </a:fld>
            <a:endParaRPr lang="zh-CN" altLang="en-US"/>
          </a:p>
        </p:txBody>
      </p:sp>
    </p:spTree>
    <p:extLst>
      <p:ext uri="{BB962C8B-B14F-4D97-AF65-F5344CB8AC3E}">
        <p14:creationId xmlns:p14="http://schemas.microsoft.com/office/powerpoint/2010/main" val="162585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a:t>
            </a:fld>
            <a:endParaRPr lang="zh-CN" altLang="en-US"/>
          </a:p>
        </p:txBody>
      </p:sp>
    </p:spTree>
    <p:extLst>
      <p:ext uri="{BB962C8B-B14F-4D97-AF65-F5344CB8AC3E}">
        <p14:creationId xmlns:p14="http://schemas.microsoft.com/office/powerpoint/2010/main" val="3612827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20</a:t>
            </a:fld>
            <a:endParaRPr lang="zh-CN" altLang="en-US"/>
          </a:p>
        </p:txBody>
      </p:sp>
    </p:spTree>
    <p:extLst>
      <p:ext uri="{BB962C8B-B14F-4D97-AF65-F5344CB8AC3E}">
        <p14:creationId xmlns:p14="http://schemas.microsoft.com/office/powerpoint/2010/main" val="412828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0B313C-6B84-469A-A8BF-E1E0C9F599AB}" type="slidenum">
              <a:rPr lang="zh-CN" altLang="en-US" smtClean="0"/>
              <a:t>21</a:t>
            </a:fld>
            <a:endParaRPr lang="zh-CN" altLang="en-US"/>
          </a:p>
        </p:txBody>
      </p:sp>
    </p:spTree>
    <p:extLst>
      <p:ext uri="{BB962C8B-B14F-4D97-AF65-F5344CB8AC3E}">
        <p14:creationId xmlns:p14="http://schemas.microsoft.com/office/powerpoint/2010/main" val="2878437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22</a:t>
            </a:fld>
            <a:endParaRPr lang="zh-CN" altLang="en-US"/>
          </a:p>
        </p:txBody>
      </p:sp>
    </p:spTree>
    <p:extLst>
      <p:ext uri="{BB962C8B-B14F-4D97-AF65-F5344CB8AC3E}">
        <p14:creationId xmlns:p14="http://schemas.microsoft.com/office/powerpoint/2010/main" val="4201368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23</a:t>
            </a:fld>
            <a:endParaRPr lang="zh-CN" altLang="en-US"/>
          </a:p>
        </p:txBody>
      </p:sp>
    </p:spTree>
    <p:extLst>
      <p:ext uri="{BB962C8B-B14F-4D97-AF65-F5344CB8AC3E}">
        <p14:creationId xmlns:p14="http://schemas.microsoft.com/office/powerpoint/2010/main" val="146180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24</a:t>
            </a:fld>
            <a:endParaRPr lang="zh-CN" altLang="en-US"/>
          </a:p>
        </p:txBody>
      </p:sp>
    </p:spTree>
    <p:extLst>
      <p:ext uri="{BB962C8B-B14F-4D97-AF65-F5344CB8AC3E}">
        <p14:creationId xmlns:p14="http://schemas.microsoft.com/office/powerpoint/2010/main" val="1634884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25</a:t>
            </a:fld>
            <a:endParaRPr lang="zh-CN" altLang="en-US"/>
          </a:p>
        </p:txBody>
      </p:sp>
    </p:spTree>
    <p:extLst>
      <p:ext uri="{BB962C8B-B14F-4D97-AF65-F5344CB8AC3E}">
        <p14:creationId xmlns:p14="http://schemas.microsoft.com/office/powerpoint/2010/main" val="479720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26</a:t>
            </a:fld>
            <a:endParaRPr lang="zh-CN" altLang="en-US"/>
          </a:p>
        </p:txBody>
      </p:sp>
    </p:spTree>
    <p:extLst>
      <p:ext uri="{BB962C8B-B14F-4D97-AF65-F5344CB8AC3E}">
        <p14:creationId xmlns:p14="http://schemas.microsoft.com/office/powerpoint/2010/main" val="306492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27</a:t>
            </a:fld>
            <a:endParaRPr lang="zh-CN" altLang="en-US"/>
          </a:p>
        </p:txBody>
      </p:sp>
    </p:spTree>
    <p:extLst>
      <p:ext uri="{BB962C8B-B14F-4D97-AF65-F5344CB8AC3E}">
        <p14:creationId xmlns:p14="http://schemas.microsoft.com/office/powerpoint/2010/main" val="252797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28</a:t>
            </a:fld>
            <a:endParaRPr lang="zh-CN" altLang="en-US"/>
          </a:p>
        </p:txBody>
      </p:sp>
    </p:spTree>
    <p:extLst>
      <p:ext uri="{BB962C8B-B14F-4D97-AF65-F5344CB8AC3E}">
        <p14:creationId xmlns:p14="http://schemas.microsoft.com/office/powerpoint/2010/main" val="1945733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29</a:t>
            </a:fld>
            <a:endParaRPr lang="zh-CN" altLang="en-US"/>
          </a:p>
        </p:txBody>
      </p:sp>
    </p:spTree>
    <p:extLst>
      <p:ext uri="{BB962C8B-B14F-4D97-AF65-F5344CB8AC3E}">
        <p14:creationId xmlns:p14="http://schemas.microsoft.com/office/powerpoint/2010/main" val="376733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376113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30</a:t>
            </a:fld>
            <a:endParaRPr lang="zh-CN" altLang="en-US"/>
          </a:p>
        </p:txBody>
      </p:sp>
    </p:spTree>
    <p:extLst>
      <p:ext uri="{BB962C8B-B14F-4D97-AF65-F5344CB8AC3E}">
        <p14:creationId xmlns:p14="http://schemas.microsoft.com/office/powerpoint/2010/main" val="987777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31</a:t>
            </a:fld>
            <a:endParaRPr lang="zh-CN" altLang="en-US"/>
          </a:p>
        </p:txBody>
      </p:sp>
    </p:spTree>
    <p:extLst>
      <p:ext uri="{BB962C8B-B14F-4D97-AF65-F5344CB8AC3E}">
        <p14:creationId xmlns:p14="http://schemas.microsoft.com/office/powerpoint/2010/main" val="1907878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32</a:t>
            </a:fld>
            <a:endParaRPr lang="zh-CN" altLang="en-US"/>
          </a:p>
        </p:txBody>
      </p:sp>
    </p:spTree>
    <p:extLst>
      <p:ext uri="{BB962C8B-B14F-4D97-AF65-F5344CB8AC3E}">
        <p14:creationId xmlns:p14="http://schemas.microsoft.com/office/powerpoint/2010/main" val="1227051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33</a:t>
            </a:fld>
            <a:endParaRPr lang="zh-CN" altLang="en-US"/>
          </a:p>
        </p:txBody>
      </p:sp>
    </p:spTree>
    <p:extLst>
      <p:ext uri="{BB962C8B-B14F-4D97-AF65-F5344CB8AC3E}">
        <p14:creationId xmlns:p14="http://schemas.microsoft.com/office/powerpoint/2010/main" val="376782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34</a:t>
            </a:fld>
            <a:endParaRPr lang="zh-CN" altLang="en-US"/>
          </a:p>
        </p:txBody>
      </p:sp>
    </p:spTree>
    <p:extLst>
      <p:ext uri="{BB962C8B-B14F-4D97-AF65-F5344CB8AC3E}">
        <p14:creationId xmlns:p14="http://schemas.microsoft.com/office/powerpoint/2010/main" val="1660238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35</a:t>
            </a:fld>
            <a:endParaRPr lang="zh-CN" altLang="en-US"/>
          </a:p>
        </p:txBody>
      </p:sp>
    </p:spTree>
    <p:extLst>
      <p:ext uri="{BB962C8B-B14F-4D97-AF65-F5344CB8AC3E}">
        <p14:creationId xmlns:p14="http://schemas.microsoft.com/office/powerpoint/2010/main" val="408773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36</a:t>
            </a:fld>
            <a:endParaRPr lang="zh-CN" altLang="en-US"/>
          </a:p>
        </p:txBody>
      </p:sp>
    </p:spTree>
    <p:extLst>
      <p:ext uri="{BB962C8B-B14F-4D97-AF65-F5344CB8AC3E}">
        <p14:creationId xmlns:p14="http://schemas.microsoft.com/office/powerpoint/2010/main" val="3349525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37</a:t>
            </a:fld>
            <a:endParaRPr lang="zh-CN" altLang="en-US"/>
          </a:p>
        </p:txBody>
      </p:sp>
    </p:spTree>
    <p:extLst>
      <p:ext uri="{BB962C8B-B14F-4D97-AF65-F5344CB8AC3E}">
        <p14:creationId xmlns:p14="http://schemas.microsoft.com/office/powerpoint/2010/main" val="1884689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38</a:t>
            </a:fld>
            <a:endParaRPr lang="zh-CN" altLang="en-US"/>
          </a:p>
        </p:txBody>
      </p:sp>
    </p:spTree>
    <p:extLst>
      <p:ext uri="{BB962C8B-B14F-4D97-AF65-F5344CB8AC3E}">
        <p14:creationId xmlns:p14="http://schemas.microsoft.com/office/powerpoint/2010/main" val="1714028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39</a:t>
            </a:fld>
            <a:endParaRPr lang="zh-CN" altLang="en-US"/>
          </a:p>
        </p:txBody>
      </p:sp>
    </p:spTree>
    <p:extLst>
      <p:ext uri="{BB962C8B-B14F-4D97-AF65-F5344CB8AC3E}">
        <p14:creationId xmlns:p14="http://schemas.microsoft.com/office/powerpoint/2010/main" val="254156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a:t>
            </a:fld>
            <a:endParaRPr lang="zh-CN" altLang="en-US"/>
          </a:p>
        </p:txBody>
      </p:sp>
    </p:spTree>
    <p:extLst>
      <p:ext uri="{BB962C8B-B14F-4D97-AF65-F5344CB8AC3E}">
        <p14:creationId xmlns:p14="http://schemas.microsoft.com/office/powerpoint/2010/main" val="41790322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40</a:t>
            </a:fld>
            <a:endParaRPr lang="zh-CN" altLang="en-US"/>
          </a:p>
        </p:txBody>
      </p:sp>
    </p:spTree>
    <p:extLst>
      <p:ext uri="{BB962C8B-B14F-4D97-AF65-F5344CB8AC3E}">
        <p14:creationId xmlns:p14="http://schemas.microsoft.com/office/powerpoint/2010/main" val="3541424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41</a:t>
            </a:fld>
            <a:endParaRPr lang="zh-CN" altLang="en-US"/>
          </a:p>
        </p:txBody>
      </p:sp>
    </p:spTree>
    <p:extLst>
      <p:ext uri="{BB962C8B-B14F-4D97-AF65-F5344CB8AC3E}">
        <p14:creationId xmlns:p14="http://schemas.microsoft.com/office/powerpoint/2010/main" val="3857042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42</a:t>
            </a:fld>
            <a:endParaRPr lang="zh-CN" altLang="en-US"/>
          </a:p>
        </p:txBody>
      </p:sp>
    </p:spTree>
    <p:extLst>
      <p:ext uri="{BB962C8B-B14F-4D97-AF65-F5344CB8AC3E}">
        <p14:creationId xmlns:p14="http://schemas.microsoft.com/office/powerpoint/2010/main" val="3706334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43</a:t>
            </a:fld>
            <a:endParaRPr lang="zh-CN" altLang="en-US"/>
          </a:p>
        </p:txBody>
      </p:sp>
    </p:spTree>
    <p:extLst>
      <p:ext uri="{BB962C8B-B14F-4D97-AF65-F5344CB8AC3E}">
        <p14:creationId xmlns:p14="http://schemas.microsoft.com/office/powerpoint/2010/main" val="12275845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44</a:t>
            </a:fld>
            <a:endParaRPr lang="zh-CN" altLang="en-US"/>
          </a:p>
        </p:txBody>
      </p:sp>
    </p:spTree>
    <p:extLst>
      <p:ext uri="{BB962C8B-B14F-4D97-AF65-F5344CB8AC3E}">
        <p14:creationId xmlns:p14="http://schemas.microsoft.com/office/powerpoint/2010/main" val="1877453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45</a:t>
            </a:fld>
            <a:endParaRPr lang="zh-CN" altLang="en-US"/>
          </a:p>
        </p:txBody>
      </p:sp>
    </p:spTree>
    <p:extLst>
      <p:ext uri="{BB962C8B-B14F-4D97-AF65-F5344CB8AC3E}">
        <p14:creationId xmlns:p14="http://schemas.microsoft.com/office/powerpoint/2010/main" val="2688324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46</a:t>
            </a:fld>
            <a:endParaRPr lang="zh-CN" altLang="en-US"/>
          </a:p>
        </p:txBody>
      </p:sp>
    </p:spTree>
    <p:extLst>
      <p:ext uri="{BB962C8B-B14F-4D97-AF65-F5344CB8AC3E}">
        <p14:creationId xmlns:p14="http://schemas.microsoft.com/office/powerpoint/2010/main" val="527216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47</a:t>
            </a:fld>
            <a:endParaRPr lang="zh-CN" altLang="en-US"/>
          </a:p>
        </p:txBody>
      </p:sp>
    </p:spTree>
    <p:extLst>
      <p:ext uri="{BB962C8B-B14F-4D97-AF65-F5344CB8AC3E}">
        <p14:creationId xmlns:p14="http://schemas.microsoft.com/office/powerpoint/2010/main" val="3022098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48</a:t>
            </a:fld>
            <a:endParaRPr lang="zh-CN" altLang="en-US"/>
          </a:p>
        </p:txBody>
      </p:sp>
    </p:spTree>
    <p:extLst>
      <p:ext uri="{BB962C8B-B14F-4D97-AF65-F5344CB8AC3E}">
        <p14:creationId xmlns:p14="http://schemas.microsoft.com/office/powerpoint/2010/main" val="6438890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49</a:t>
            </a:fld>
            <a:endParaRPr lang="zh-CN" altLang="en-US"/>
          </a:p>
        </p:txBody>
      </p:sp>
    </p:spTree>
    <p:extLst>
      <p:ext uri="{BB962C8B-B14F-4D97-AF65-F5344CB8AC3E}">
        <p14:creationId xmlns:p14="http://schemas.microsoft.com/office/powerpoint/2010/main" val="3114451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a:t>
            </a:fld>
            <a:endParaRPr lang="zh-CN" altLang="en-US"/>
          </a:p>
        </p:txBody>
      </p:sp>
    </p:spTree>
    <p:extLst>
      <p:ext uri="{BB962C8B-B14F-4D97-AF65-F5344CB8AC3E}">
        <p14:creationId xmlns:p14="http://schemas.microsoft.com/office/powerpoint/2010/main" val="93334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50</a:t>
            </a:fld>
            <a:endParaRPr lang="zh-CN" altLang="en-US"/>
          </a:p>
        </p:txBody>
      </p:sp>
    </p:spTree>
    <p:extLst>
      <p:ext uri="{BB962C8B-B14F-4D97-AF65-F5344CB8AC3E}">
        <p14:creationId xmlns:p14="http://schemas.microsoft.com/office/powerpoint/2010/main" val="265572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51</a:t>
            </a:fld>
            <a:endParaRPr lang="zh-CN" altLang="en-US"/>
          </a:p>
        </p:txBody>
      </p:sp>
    </p:spTree>
    <p:extLst>
      <p:ext uri="{BB962C8B-B14F-4D97-AF65-F5344CB8AC3E}">
        <p14:creationId xmlns:p14="http://schemas.microsoft.com/office/powerpoint/2010/main" val="96302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52</a:t>
            </a:fld>
            <a:endParaRPr lang="zh-CN" altLang="en-US"/>
          </a:p>
        </p:txBody>
      </p:sp>
    </p:spTree>
    <p:extLst>
      <p:ext uri="{BB962C8B-B14F-4D97-AF65-F5344CB8AC3E}">
        <p14:creationId xmlns:p14="http://schemas.microsoft.com/office/powerpoint/2010/main" val="9792046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53</a:t>
            </a:fld>
            <a:endParaRPr lang="zh-CN" altLang="en-US"/>
          </a:p>
        </p:txBody>
      </p:sp>
    </p:spTree>
    <p:extLst>
      <p:ext uri="{BB962C8B-B14F-4D97-AF65-F5344CB8AC3E}">
        <p14:creationId xmlns:p14="http://schemas.microsoft.com/office/powerpoint/2010/main" val="6370489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54</a:t>
            </a:fld>
            <a:endParaRPr lang="zh-CN" altLang="en-US"/>
          </a:p>
        </p:txBody>
      </p:sp>
    </p:spTree>
    <p:extLst>
      <p:ext uri="{BB962C8B-B14F-4D97-AF65-F5344CB8AC3E}">
        <p14:creationId xmlns:p14="http://schemas.microsoft.com/office/powerpoint/2010/main" val="13643126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55</a:t>
            </a:fld>
            <a:endParaRPr lang="zh-CN" altLang="en-US"/>
          </a:p>
        </p:txBody>
      </p:sp>
    </p:spTree>
    <p:extLst>
      <p:ext uri="{BB962C8B-B14F-4D97-AF65-F5344CB8AC3E}">
        <p14:creationId xmlns:p14="http://schemas.microsoft.com/office/powerpoint/2010/main" val="24327526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56</a:t>
            </a:fld>
            <a:endParaRPr lang="zh-CN" altLang="en-US"/>
          </a:p>
        </p:txBody>
      </p:sp>
    </p:spTree>
    <p:extLst>
      <p:ext uri="{BB962C8B-B14F-4D97-AF65-F5344CB8AC3E}">
        <p14:creationId xmlns:p14="http://schemas.microsoft.com/office/powerpoint/2010/main" val="14226847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57</a:t>
            </a:fld>
            <a:endParaRPr lang="zh-CN" altLang="en-US"/>
          </a:p>
        </p:txBody>
      </p:sp>
    </p:spTree>
    <p:extLst>
      <p:ext uri="{BB962C8B-B14F-4D97-AF65-F5344CB8AC3E}">
        <p14:creationId xmlns:p14="http://schemas.microsoft.com/office/powerpoint/2010/main" val="3008957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58</a:t>
            </a:fld>
            <a:endParaRPr lang="zh-CN" altLang="en-US"/>
          </a:p>
        </p:txBody>
      </p:sp>
    </p:spTree>
    <p:extLst>
      <p:ext uri="{BB962C8B-B14F-4D97-AF65-F5344CB8AC3E}">
        <p14:creationId xmlns:p14="http://schemas.microsoft.com/office/powerpoint/2010/main" val="2884223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6</a:t>
            </a:fld>
            <a:endParaRPr lang="zh-CN" altLang="en-US"/>
          </a:p>
        </p:txBody>
      </p:sp>
    </p:spTree>
    <p:extLst>
      <p:ext uri="{BB962C8B-B14F-4D97-AF65-F5344CB8AC3E}">
        <p14:creationId xmlns:p14="http://schemas.microsoft.com/office/powerpoint/2010/main" val="364042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7</a:t>
            </a:fld>
            <a:endParaRPr lang="zh-CN" altLang="en-US"/>
          </a:p>
        </p:txBody>
      </p:sp>
    </p:spTree>
    <p:extLst>
      <p:ext uri="{BB962C8B-B14F-4D97-AF65-F5344CB8AC3E}">
        <p14:creationId xmlns:p14="http://schemas.microsoft.com/office/powerpoint/2010/main" val="191921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8</a:t>
            </a:fld>
            <a:endParaRPr lang="zh-CN" altLang="en-US"/>
          </a:p>
        </p:txBody>
      </p:sp>
    </p:spTree>
    <p:extLst>
      <p:ext uri="{BB962C8B-B14F-4D97-AF65-F5344CB8AC3E}">
        <p14:creationId xmlns:p14="http://schemas.microsoft.com/office/powerpoint/2010/main" val="6105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9</a:t>
            </a:fld>
            <a:endParaRPr lang="zh-CN" altLang="en-US"/>
          </a:p>
        </p:txBody>
      </p:sp>
    </p:spTree>
    <p:extLst>
      <p:ext uri="{BB962C8B-B14F-4D97-AF65-F5344CB8AC3E}">
        <p14:creationId xmlns:p14="http://schemas.microsoft.com/office/powerpoint/2010/main" val="26537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685255"/>
            <a:ext cx="7920880" cy="4571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29083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006070919"/>
      </p:ext>
    </p:extLst>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063625389"/>
      </p:ext>
    </p:extLst>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76122"/>
      </p:ext>
    </p:extLst>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187004"/>
      </p:ext>
    </p:extLst>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extLst>
      <p:ext uri="{BB962C8B-B14F-4D97-AF65-F5344CB8AC3E}">
        <p14:creationId xmlns:p14="http://schemas.microsoft.com/office/powerpoint/2010/main" val="2396423928"/>
      </p:ext>
    </p:extLst>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14410177"/>
      </p:ext>
    </p:extLst>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152918"/>
      </p:ext>
    </p:extLst>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353951"/>
      </p:ext>
    </p:extLst>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677868"/>
      </p:ext>
    </p:extLst>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732733"/>
      </p:ext>
    </p:extLst>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5460277"/>
      </p:ext>
    </p:extLst>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028829"/>
      </p:ext>
    </p:extLst>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10918"/>
      </p:ext>
    </p:extLst>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532898058"/>
      </p:ext>
    </p:extLst>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768661256"/>
      </p:ext>
    </p:extLst>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568500226"/>
      </p:ext>
    </p:extLst>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856123228"/>
      </p:ext>
    </p:extLst>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992275005"/>
      </p:ext>
    </p:extLst>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17752989"/>
      </p:ext>
    </p:extLst>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2020/7/9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086816442"/>
      </p:ext>
    </p:extLst>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387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spd="slow"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cnblogs.com/worldisimple/articles/2455781.htm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urprise.readthedocs.io/en/stable/matrix_factorization.html#surprise.prediction_algorithms.matrix_factorization.SVDpp" TargetMode="External"/><Relationship Id="rId3" Type="http://schemas.openxmlformats.org/officeDocument/2006/relationships/hyperlink" Target="http://surprise.readthedocs.io/en/stable/basic_algorithms.html#surprise.prediction_algorithms.baseline_only.BaselineOnly" TargetMode="External"/><Relationship Id="rId7" Type="http://schemas.openxmlformats.org/officeDocument/2006/relationships/hyperlink" Target="http://surprise.readthedocs.io/en/stable/matrix_factorization.html#surprise.prediction_algorithms.matrix_factorization.SVD"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urprise.readthedocs.io/en/stable/knn_inspired.html#surprise.prediction_algorithms.knns.KNNBaseline" TargetMode="External"/><Relationship Id="rId11" Type="http://schemas.openxmlformats.org/officeDocument/2006/relationships/hyperlink" Target="http://surprise.readthedocs.io/en/stable/co_clustering.html#surprise.prediction_algorithms.co_clustering.CoClustering" TargetMode="External"/><Relationship Id="rId5" Type="http://schemas.openxmlformats.org/officeDocument/2006/relationships/hyperlink" Target="http://surprise.readthedocs.io/en/stable/knn_inspired.html#surprise.prediction_algorithms.knns.KNNWithMeans" TargetMode="External"/><Relationship Id="rId10" Type="http://schemas.openxmlformats.org/officeDocument/2006/relationships/hyperlink" Target="http://surprise.readthedocs.io/en/stable/slope_one.html#surprise.prediction_algorithms.slope_one.SlopeOne" TargetMode="External"/><Relationship Id="rId4" Type="http://schemas.openxmlformats.org/officeDocument/2006/relationships/hyperlink" Target="http://surprise.readthedocs.io/en/stable/knn_inspired.html#surprise.prediction_algorithms.knns.KNNBasic" TargetMode="External"/><Relationship Id="rId9" Type="http://schemas.openxmlformats.org/officeDocument/2006/relationships/hyperlink" Target="http://surprise.readthedocs.io/en/stable/matrix_factorization.html#surprise.prediction_algorithms.matrix_factorization.NM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cnblogs.com/worldisimple/articles/2455781.html" TargetMode="External"/><Relationship Id="rId7" Type="http://schemas.openxmlformats.org/officeDocument/2006/relationships/hyperlink" Target="https://baike.baidu.com/item/Netflix/662557?fr=aladdin"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hyperlink" Target="http://www.woshipm.com/it/1132189.html" TargetMode="External"/><Relationship Id="rId5" Type="http://schemas.openxmlformats.org/officeDocument/2006/relationships/hyperlink" Target="https://www.jianshu.com/p/b9ba5c84000b" TargetMode="External"/><Relationship Id="rId4" Type="http://schemas.openxmlformats.org/officeDocument/2006/relationships/hyperlink" Target="https://blog.csdn.net/mycafe_/article/details/79146764"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7%A7%9F%E8%B5%81"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www.woshipm.com/it/1132189.html" TargetMode="External"/><Relationship Id="rId4" Type="http://schemas.openxmlformats.org/officeDocument/2006/relationships/hyperlink" Target="https://baike.baidu.com/item/%E6%8E%A8%E8%8D%90%E7%AE%97%E6%B3%9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289946" cy="1289946"/>
            <a:chOff x="2026208" y="849756"/>
            <a:chExt cx="1289946" cy="1289946"/>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19" name="TextBox 18"/>
            <p:cNvSpPr txBox="1"/>
            <p:nvPr/>
          </p:nvSpPr>
          <p:spPr>
            <a:xfrm>
              <a:off x="2260839" y="1025813"/>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毕</a:t>
              </a:r>
            </a:p>
          </p:txBody>
        </p:sp>
      </p:grpSp>
      <p:grpSp>
        <p:nvGrpSpPr>
          <p:cNvPr id="3" name="组合 2"/>
          <p:cNvGrpSpPr/>
          <p:nvPr/>
        </p:nvGrpSpPr>
        <p:grpSpPr>
          <a:xfrm>
            <a:off x="2174343" y="849756"/>
            <a:ext cx="1289946" cy="1289946"/>
            <a:chOff x="3351228" y="849756"/>
            <a:chExt cx="1289946" cy="1289946"/>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20" name="TextBox 19"/>
            <p:cNvSpPr txBox="1"/>
            <p:nvPr/>
          </p:nvSpPr>
          <p:spPr>
            <a:xfrm>
              <a:off x="3587342" y="946188"/>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业</a:t>
              </a:r>
            </a:p>
          </p:txBody>
        </p:sp>
      </p:grpSp>
      <p:grpSp>
        <p:nvGrpSpPr>
          <p:cNvPr id="39" name="组合 38"/>
          <p:cNvGrpSpPr/>
          <p:nvPr/>
        </p:nvGrpSpPr>
        <p:grpSpPr>
          <a:xfrm>
            <a:off x="2174343" y="849756"/>
            <a:ext cx="1289946" cy="1289946"/>
            <a:chOff x="4648417" y="849756"/>
            <a:chExt cx="1289946" cy="1289946"/>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21" name="TextBox 20"/>
            <p:cNvSpPr txBox="1"/>
            <p:nvPr/>
          </p:nvSpPr>
          <p:spPr>
            <a:xfrm>
              <a:off x="4832551" y="959138"/>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答</a:t>
              </a:r>
            </a:p>
          </p:txBody>
        </p:sp>
      </p:grpSp>
      <p:grpSp>
        <p:nvGrpSpPr>
          <p:cNvPr id="40" name="组合 39"/>
          <p:cNvGrpSpPr/>
          <p:nvPr/>
        </p:nvGrpSpPr>
        <p:grpSpPr>
          <a:xfrm>
            <a:off x="2174343" y="821603"/>
            <a:ext cx="1289946" cy="1289946"/>
            <a:chOff x="5946350" y="849756"/>
            <a:chExt cx="1289946" cy="1289946"/>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22" name="TextBox 21"/>
            <p:cNvSpPr txBox="1"/>
            <p:nvPr/>
          </p:nvSpPr>
          <p:spPr>
            <a:xfrm>
              <a:off x="6157950" y="970150"/>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辨</a:t>
              </a:r>
            </a:p>
          </p:txBody>
        </p:sp>
      </p:grpSp>
      <p:sp>
        <p:nvSpPr>
          <p:cNvPr id="45" name="矩形 44"/>
          <p:cNvSpPr/>
          <p:nvPr/>
        </p:nvSpPr>
        <p:spPr>
          <a:xfrm>
            <a:off x="0" y="2191173"/>
            <a:ext cx="9144000" cy="23767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174210" y="2283456"/>
            <a:ext cx="2681568" cy="461665"/>
          </a:xfrm>
          <a:prstGeom prst="rect">
            <a:avLst/>
          </a:prstGeom>
          <a:noFill/>
        </p:spPr>
        <p:txBody>
          <a:bodyPr wrap="none" rtlCol="0">
            <a:spAutoFit/>
          </a:bodyPr>
          <a:lstStyle/>
          <a:p>
            <a:pPr algn="dist"/>
            <a:r>
              <a:rPr lang="en-US" altLang="zh-CN"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CDA</a:t>
            </a:r>
            <a:r>
              <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数据分析课程</a:t>
            </a:r>
          </a:p>
        </p:txBody>
      </p:sp>
      <p:pic>
        <p:nvPicPr>
          <p:cNvPr id="38" name="图片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427" y="1477982"/>
            <a:ext cx="1148100" cy="455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2595447" y="2801651"/>
            <a:ext cx="3871399" cy="261610"/>
          </a:xfrm>
          <a:prstGeom prst="rect">
            <a:avLst/>
          </a:prstGeom>
          <a:noFill/>
        </p:spPr>
        <p:txBody>
          <a:bodyPr wrap="square" rtlCol="0">
            <a:spAutoFit/>
          </a:bodyPr>
          <a:lstStyle/>
          <a:p>
            <a:pPr algn="ctr"/>
            <a:r>
              <a:rPr lang="en-US" altLang="zh-CN" sz="1100" dirty="0">
                <a:solidFill>
                  <a:schemeClr val="bg1"/>
                </a:solidFill>
                <a:latin typeface="微软雅黑" pitchFamily="34" charset="-122"/>
                <a:ea typeface="微软雅黑" pitchFamily="34" charset="-122"/>
              </a:rPr>
              <a:t>0329</a:t>
            </a:r>
            <a:r>
              <a:rPr lang="zh-CN" altLang="en-US" sz="1100" dirty="0">
                <a:solidFill>
                  <a:schemeClr val="bg1"/>
                </a:solidFill>
                <a:latin typeface="微软雅黑" pitchFamily="34" charset="-122"/>
                <a:ea typeface="微软雅黑" pitchFamily="34" charset="-122"/>
              </a:rPr>
              <a:t>期就业班   组别：第</a:t>
            </a:r>
            <a:r>
              <a:rPr lang="en-US" altLang="zh-CN" sz="1100" dirty="0">
                <a:solidFill>
                  <a:schemeClr val="bg1"/>
                </a:solidFill>
                <a:latin typeface="微软雅黑" pitchFamily="34" charset="-122"/>
                <a:ea typeface="微软雅黑" pitchFamily="34" charset="-122"/>
              </a:rPr>
              <a:t>8</a:t>
            </a:r>
            <a:r>
              <a:rPr lang="zh-CN" altLang="en-US" sz="1100" dirty="0">
                <a:solidFill>
                  <a:schemeClr val="bg1"/>
                </a:solidFill>
                <a:latin typeface="微软雅黑" pitchFamily="34" charset="-122"/>
                <a:ea typeface="微软雅黑" pitchFamily="34" charset="-122"/>
              </a:rPr>
              <a:t>小组</a:t>
            </a:r>
          </a:p>
        </p:txBody>
      </p:sp>
      <p:sp>
        <p:nvSpPr>
          <p:cNvPr id="47" name="TextBox 46"/>
          <p:cNvSpPr txBox="1"/>
          <p:nvPr/>
        </p:nvSpPr>
        <p:spPr>
          <a:xfrm>
            <a:off x="3208069" y="3022568"/>
            <a:ext cx="3017769" cy="1615827"/>
          </a:xfrm>
          <a:prstGeom prst="rect">
            <a:avLst/>
          </a:prstGeom>
          <a:noFill/>
        </p:spPr>
        <p:txBody>
          <a:bodyPr wrap="square" rtlCol="0">
            <a:spAutoFit/>
          </a:bodyPr>
          <a:lstStyle/>
          <a:p>
            <a:pPr>
              <a:lnSpc>
                <a:spcPct val="200000"/>
              </a:lnSpc>
            </a:pPr>
            <a:r>
              <a:rPr lang="zh-CN" altLang="en-US" sz="1100" dirty="0">
                <a:solidFill>
                  <a:schemeClr val="bg1"/>
                </a:solidFill>
                <a:latin typeface="微软雅黑" pitchFamily="34" charset="-122"/>
                <a:ea typeface="微软雅黑" pitchFamily="34" charset="-122"/>
              </a:rPr>
              <a:t>主讲人：   郭小鹏</a:t>
            </a:r>
            <a:endParaRPr lang="en-US" altLang="zh-CN" sz="1100" dirty="0">
              <a:solidFill>
                <a:schemeClr val="bg1"/>
              </a:solidFill>
              <a:latin typeface="微软雅黑" pitchFamily="34" charset="-122"/>
              <a:ea typeface="微软雅黑" pitchFamily="34" charset="-122"/>
            </a:endParaRPr>
          </a:p>
          <a:p>
            <a:pPr>
              <a:lnSpc>
                <a:spcPct val="200000"/>
              </a:lnSpc>
            </a:pPr>
            <a:r>
              <a:rPr lang="zh-CN" altLang="en-US" sz="1100" dirty="0">
                <a:solidFill>
                  <a:schemeClr val="bg1"/>
                </a:solidFill>
                <a:latin typeface="微软雅黑" pitchFamily="34" charset="-122"/>
                <a:ea typeface="微软雅黑" pitchFamily="34" charset="-122"/>
              </a:rPr>
              <a:t>组内成员：康   炎   张雪丽  郑玄君  彭晓枫</a:t>
            </a:r>
            <a:endParaRPr lang="en-US" altLang="zh-CN" sz="1100" dirty="0">
              <a:solidFill>
                <a:schemeClr val="bg1"/>
              </a:solidFill>
              <a:latin typeface="微软雅黑" pitchFamily="34" charset="-122"/>
              <a:ea typeface="微软雅黑" pitchFamily="34" charset="-122"/>
            </a:endParaRPr>
          </a:p>
          <a:p>
            <a:pPr>
              <a:lnSpc>
                <a:spcPct val="200000"/>
              </a:lnSpc>
            </a:pPr>
            <a:r>
              <a:rPr lang="en-US" altLang="zh-CN" sz="1100" dirty="0">
                <a:solidFill>
                  <a:schemeClr val="bg1"/>
                </a:solidFill>
                <a:latin typeface="微软雅黑" pitchFamily="34" charset="-122"/>
                <a:ea typeface="微软雅黑" pitchFamily="34" charset="-122"/>
              </a:rPr>
              <a:t>                 </a:t>
            </a:r>
            <a:r>
              <a:rPr lang="zh-CN" altLang="en-US" sz="1100" dirty="0">
                <a:solidFill>
                  <a:schemeClr val="bg1"/>
                </a:solidFill>
                <a:latin typeface="微软雅黑" pitchFamily="34" charset="-122"/>
                <a:ea typeface="微软雅黑" pitchFamily="34" charset="-122"/>
              </a:rPr>
              <a:t>黄笠铭   顾小生  蒲承群  杨雯凯</a:t>
            </a:r>
            <a:endParaRPr lang="en-US" altLang="zh-CN" sz="1100" dirty="0">
              <a:solidFill>
                <a:schemeClr val="bg1"/>
              </a:solidFill>
              <a:latin typeface="微软雅黑" pitchFamily="34" charset="-122"/>
              <a:ea typeface="微软雅黑" pitchFamily="34" charset="-122"/>
            </a:endParaRPr>
          </a:p>
          <a:p>
            <a:pPr>
              <a:lnSpc>
                <a:spcPct val="200000"/>
              </a:lnSpc>
            </a:pPr>
            <a:r>
              <a:rPr lang="en-US" altLang="zh-CN" sz="1100" dirty="0">
                <a:solidFill>
                  <a:schemeClr val="bg1"/>
                </a:solidFill>
                <a:latin typeface="微软雅黑" pitchFamily="34" charset="-122"/>
                <a:ea typeface="微软雅黑" pitchFamily="34" charset="-122"/>
              </a:rPr>
              <a:t>                 </a:t>
            </a:r>
          </a:p>
          <a:p>
            <a:pPr algn="ctr"/>
            <a:endParaRPr lang="zh-CN" altLang="en-US" sz="1100" dirty="0">
              <a:solidFill>
                <a:schemeClr val="bg1"/>
              </a:solidFill>
              <a:latin typeface="微软雅黑" pitchFamily="34" charset="-122"/>
              <a:ea typeface="微软雅黑" pitchFamily="34" charset="-122"/>
            </a:endParaRPr>
          </a:p>
        </p:txBody>
      </p:sp>
      <p:grpSp>
        <p:nvGrpSpPr>
          <p:cNvPr id="31" name="组合 30"/>
          <p:cNvGrpSpPr/>
          <p:nvPr/>
        </p:nvGrpSpPr>
        <p:grpSpPr>
          <a:xfrm>
            <a:off x="6327053" y="4110384"/>
            <a:ext cx="1179076" cy="1178917"/>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4" name="组合 33"/>
          <p:cNvGrpSpPr/>
          <p:nvPr/>
        </p:nvGrpSpPr>
        <p:grpSpPr>
          <a:xfrm>
            <a:off x="4758018" y="4605223"/>
            <a:ext cx="630120" cy="63003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41" name="组合 40"/>
          <p:cNvGrpSpPr/>
          <p:nvPr/>
        </p:nvGrpSpPr>
        <p:grpSpPr>
          <a:xfrm>
            <a:off x="5436688" y="4920241"/>
            <a:ext cx="890364" cy="890244"/>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49" name="组合 48"/>
          <p:cNvGrpSpPr/>
          <p:nvPr/>
        </p:nvGrpSpPr>
        <p:grpSpPr>
          <a:xfrm>
            <a:off x="7758789" y="4730422"/>
            <a:ext cx="685681" cy="685588"/>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52" name="组合 51"/>
          <p:cNvGrpSpPr/>
          <p:nvPr/>
        </p:nvGrpSpPr>
        <p:grpSpPr>
          <a:xfrm>
            <a:off x="766440" y="5038934"/>
            <a:ext cx="588755" cy="58867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5" name="组合 54"/>
          <p:cNvGrpSpPr/>
          <p:nvPr/>
        </p:nvGrpSpPr>
        <p:grpSpPr>
          <a:xfrm>
            <a:off x="3962506" y="4528456"/>
            <a:ext cx="252447" cy="252413"/>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8" name="组合 57"/>
          <p:cNvGrpSpPr/>
          <p:nvPr/>
        </p:nvGrpSpPr>
        <p:grpSpPr>
          <a:xfrm>
            <a:off x="3181253" y="4325716"/>
            <a:ext cx="528983" cy="52891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61" name="组合 60"/>
          <p:cNvGrpSpPr/>
          <p:nvPr/>
        </p:nvGrpSpPr>
        <p:grpSpPr>
          <a:xfrm>
            <a:off x="8463984" y="3830482"/>
            <a:ext cx="1179076" cy="1178917"/>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64" name="组合 63"/>
          <p:cNvGrpSpPr/>
          <p:nvPr/>
        </p:nvGrpSpPr>
        <p:grpSpPr>
          <a:xfrm>
            <a:off x="4419626" y="4323810"/>
            <a:ext cx="223042" cy="223011"/>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67" name="组合 66"/>
          <p:cNvGrpSpPr/>
          <p:nvPr/>
        </p:nvGrpSpPr>
        <p:grpSpPr>
          <a:xfrm>
            <a:off x="1943138" y="4704693"/>
            <a:ext cx="1179076" cy="1178917"/>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70" name="组合 69"/>
          <p:cNvGrpSpPr/>
          <p:nvPr/>
        </p:nvGrpSpPr>
        <p:grpSpPr>
          <a:xfrm>
            <a:off x="1275196" y="4605225"/>
            <a:ext cx="520102" cy="520031"/>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3" name="组合 72"/>
          <p:cNvGrpSpPr/>
          <p:nvPr/>
        </p:nvGrpSpPr>
        <p:grpSpPr>
          <a:xfrm>
            <a:off x="291078" y="4920242"/>
            <a:ext cx="316822" cy="316779"/>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6" name="组合 75"/>
          <p:cNvGrpSpPr/>
          <p:nvPr/>
        </p:nvGrpSpPr>
        <p:grpSpPr>
          <a:xfrm>
            <a:off x="117144" y="4736991"/>
            <a:ext cx="158410" cy="158389"/>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spTree>
    <p:extLst>
      <p:ext uri="{BB962C8B-B14F-4D97-AF65-F5344CB8AC3E}">
        <p14:creationId xmlns:p14="http://schemas.microsoft.com/office/powerpoint/2010/main" val="235493444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63" presetClass="path" presetSubtype="0" accel="50000" decel="50000" fill="hold" nodeType="afterEffect">
                                  <p:stCondLst>
                                    <p:cond delay="0"/>
                                  </p:stCondLst>
                                  <p:childTnLst>
                                    <p:animMotion origin="layout" path="M -1.38889E-6 4.32099E-6 L 0.45 4.32099E-6 " pathEditMode="relative" rAng="0" ptsTypes="AA">
                                      <p:cBhvr>
                                        <p:cTn id="32" dur="1500" fill="hold"/>
                                        <p:tgtEl>
                                          <p:spTgt spid="40"/>
                                        </p:tgtEl>
                                        <p:attrNameLst>
                                          <p:attrName>ppt_x</p:attrName>
                                          <p:attrName>ppt_y</p:attrName>
                                        </p:attrNameLst>
                                      </p:cBhvr>
                                      <p:rCtr x="22500" y="0"/>
                                    </p:animMotion>
                                  </p:childTnLst>
                                </p:cTn>
                              </p:par>
                              <p:par>
                                <p:cTn id="33" presetID="63" presetClass="path" presetSubtype="0" accel="50000" decel="50000" fill="hold" nodeType="withEffect">
                                  <p:stCondLst>
                                    <p:cond delay="0"/>
                                  </p:stCondLst>
                                  <p:childTnLst>
                                    <p:animMotion origin="layout" path="M 3.05556E-6 4.32099E-6 L 0.29896 4.32099E-6 " pathEditMode="relative" rAng="0" ptsTypes="AA">
                                      <p:cBhvr>
                                        <p:cTn id="34" dur="1500" fill="hold"/>
                                        <p:tgtEl>
                                          <p:spTgt spid="39"/>
                                        </p:tgtEl>
                                        <p:attrNameLst>
                                          <p:attrName>ppt_x</p:attrName>
                                          <p:attrName>ppt_y</p:attrName>
                                        </p:attrNameLst>
                                      </p:cBhvr>
                                      <p:rCtr x="14948" y="0"/>
                                    </p:animMotion>
                                  </p:childTnLst>
                                </p:cTn>
                              </p:par>
                              <p:par>
                                <p:cTn id="35" presetID="63" presetClass="path" presetSubtype="0" accel="50000" decel="50000" fill="hold" nodeType="withEffect">
                                  <p:stCondLst>
                                    <p:cond delay="0"/>
                                  </p:stCondLst>
                                  <p:childTnLst>
                                    <p:animMotion origin="layout" path="M -3.33333E-6 4.32099E-6 L 0.14584 4.32099E-6 " pathEditMode="relative" rAng="0" ptsTypes="AA">
                                      <p:cBhvr>
                                        <p:cTn id="36" dur="1500" fill="hold"/>
                                        <p:tgtEl>
                                          <p:spTgt spid="3"/>
                                        </p:tgtEl>
                                        <p:attrNameLst>
                                          <p:attrName>ppt_x</p:attrName>
                                          <p:attrName>ppt_y</p:attrName>
                                        </p:attrNameLst>
                                      </p:cBhvr>
                                      <p:rCtr x="7292" y="0"/>
                                    </p:animMotion>
                                  </p:childTnLst>
                                </p:cTn>
                              </p:par>
                              <p:par>
                                <p:cTn id="37" presetID="63" presetClass="path" presetSubtype="0" accel="50000" decel="50000" fill="hold" nodeType="withEffect">
                                  <p:stCondLst>
                                    <p:cond delay="0"/>
                                  </p:stCondLst>
                                  <p:childTnLst>
                                    <p:animMotion origin="layout" path="M -2.5E-6 2.02961E-6 L 0.45729 2.02961E-6 " pathEditMode="relative" rAng="0" ptsTypes="AA">
                                      <p:cBhvr>
                                        <p:cTn id="38" dur="1500" fill="hold"/>
                                        <p:tgtEl>
                                          <p:spTgt spid="38"/>
                                        </p:tgtEl>
                                        <p:attrNameLst>
                                          <p:attrName>ppt_x</p:attrName>
                                          <p:attrName>ppt_y</p:attrName>
                                        </p:attrNameLst>
                                      </p:cBhvr>
                                      <p:rCtr x="22865" y="0"/>
                                    </p:animMotion>
                                  </p:childTnLst>
                                </p:cTn>
                              </p:par>
                            </p:childTnLst>
                          </p:cTn>
                        </p:par>
                        <p:par>
                          <p:cTn id="39" fill="hold">
                            <p:stCondLst>
                              <p:cond delay="2500"/>
                            </p:stCondLst>
                            <p:childTnLst>
                              <p:par>
                                <p:cTn id="40" presetID="2" presetClass="exit" presetSubtype="4" fill="hold" nodeType="afterEffect">
                                  <p:stCondLst>
                                    <p:cond delay="0"/>
                                  </p:stCondLst>
                                  <p:childTnLst>
                                    <p:anim calcmode="lin" valueType="num">
                                      <p:cBhvr additive="base">
                                        <p:cTn id="41" dur="500"/>
                                        <p:tgtEl>
                                          <p:spTgt spid="38"/>
                                        </p:tgtEl>
                                        <p:attrNameLst>
                                          <p:attrName>ppt_x</p:attrName>
                                        </p:attrNameLst>
                                      </p:cBhvr>
                                      <p:tavLst>
                                        <p:tav tm="0">
                                          <p:val>
                                            <p:strVal val="ppt_x"/>
                                          </p:val>
                                        </p:tav>
                                        <p:tav tm="100000">
                                          <p:val>
                                            <p:strVal val="ppt_x"/>
                                          </p:val>
                                        </p:tav>
                                      </p:tavLst>
                                    </p:anim>
                                    <p:anim calcmode="lin" valueType="num">
                                      <p:cBhvr additive="base">
                                        <p:cTn id="42" dur="500"/>
                                        <p:tgtEl>
                                          <p:spTgt spid="38"/>
                                        </p:tgtEl>
                                        <p:attrNameLst>
                                          <p:attrName>ppt_y</p:attrName>
                                        </p:attrNameLst>
                                      </p:cBhvr>
                                      <p:tavLst>
                                        <p:tav tm="0">
                                          <p:val>
                                            <p:strVal val="ppt_y"/>
                                          </p:val>
                                        </p:tav>
                                        <p:tav tm="100000">
                                          <p:val>
                                            <p:strVal val="1+ppt_h/2"/>
                                          </p:val>
                                        </p:tav>
                                      </p:tavLst>
                                    </p:anim>
                                    <p:set>
                                      <p:cBhvr>
                                        <p:cTn id="43" dur="1" fill="hold">
                                          <p:stCondLst>
                                            <p:cond delay="499"/>
                                          </p:stCondLst>
                                        </p:cTn>
                                        <p:tgtEl>
                                          <p:spTgt spid="38"/>
                                        </p:tgtEl>
                                        <p:attrNameLst>
                                          <p:attrName>style.visibility</p:attrName>
                                        </p:attrNameLst>
                                      </p:cBhvr>
                                      <p:to>
                                        <p:strVal val="hidden"/>
                                      </p:to>
                                    </p:set>
                                  </p:childTnLst>
                                </p:cTn>
                              </p:par>
                            </p:childTnLst>
                          </p:cTn>
                        </p:par>
                        <p:par>
                          <p:cTn id="44" fill="hold">
                            <p:stCondLst>
                              <p:cond delay="3000"/>
                            </p:stCondLst>
                            <p:childTnLst>
                              <p:par>
                                <p:cTn id="45" presetID="16" presetClass="entr" presetSubtype="37" fill="hold" grpId="0"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arn(outVertical)">
                                      <p:cBhvr>
                                        <p:cTn id="47" dur="500"/>
                                        <p:tgtEl>
                                          <p:spTgt spid="45"/>
                                        </p:tgtEl>
                                      </p:cBhvr>
                                    </p:animEffect>
                                  </p:childTnLst>
                                </p:cTn>
                              </p:par>
                            </p:childTnLst>
                          </p:cTn>
                        </p:par>
                        <p:par>
                          <p:cTn id="48" fill="hold">
                            <p:stCondLst>
                              <p:cond delay="35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25"/>
                                        </p:tgtEl>
                                        <p:attrNameLst>
                                          <p:attrName>ppt_y</p:attrName>
                                        </p:attrNameLst>
                                      </p:cBhvr>
                                      <p:tavLst>
                                        <p:tav tm="0">
                                          <p:val>
                                            <p:strVal val="#ppt_y"/>
                                          </p:val>
                                        </p:tav>
                                        <p:tav tm="100000">
                                          <p:val>
                                            <p:strVal val="#ppt_y"/>
                                          </p:val>
                                        </p:tav>
                                      </p:tavLst>
                                    </p:anim>
                                    <p:anim calcmode="lin" valueType="num">
                                      <p:cBhvr>
                                        <p:cTn id="53"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25"/>
                                        </p:tgtEl>
                                      </p:cBhvr>
                                    </p:animEffect>
                                  </p:childTnLst>
                                </p:cTn>
                              </p:par>
                            </p:childTnLst>
                          </p:cTn>
                        </p:par>
                        <p:par>
                          <p:cTn id="56" fill="hold">
                            <p:stCondLst>
                              <p:cond delay="4400"/>
                            </p:stCondLst>
                            <p:childTnLst>
                              <p:par>
                                <p:cTn id="57" presetID="22" presetClass="entr" presetSubtype="1"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childTnLst>
                          </p:cTn>
                        </p:par>
                        <p:par>
                          <p:cTn id="60" fill="hold">
                            <p:stCondLst>
                              <p:cond delay="4900"/>
                            </p:stCondLst>
                            <p:childTnLst>
                              <p:par>
                                <p:cTn id="61" presetID="2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up)">
                                      <p:cBhvr>
                                        <p:cTn id="63" dur="500"/>
                                        <p:tgtEl>
                                          <p:spTgt spid="47"/>
                                        </p:tgtEl>
                                      </p:cBhvr>
                                    </p:animEffect>
                                  </p:childTnLst>
                                </p:cTn>
                              </p:par>
                            </p:childTnLst>
                          </p:cTn>
                        </p:par>
                        <p:par>
                          <p:cTn id="64" fill="hold">
                            <p:stCondLst>
                              <p:cond delay="5400"/>
                            </p:stCondLst>
                            <p:childTnLst>
                              <p:par>
                                <p:cTn id="65" presetID="23" presetClass="entr" presetSubtype="528"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 calcmode="lin" valueType="num">
                                      <p:cBhvr>
                                        <p:cTn id="69" dur="500" fill="hold"/>
                                        <p:tgtEl>
                                          <p:spTgt spid="31"/>
                                        </p:tgtEl>
                                        <p:attrNameLst>
                                          <p:attrName>ppt_x</p:attrName>
                                        </p:attrNameLst>
                                      </p:cBhvr>
                                      <p:tavLst>
                                        <p:tav tm="0">
                                          <p:val>
                                            <p:fltVal val="0.5"/>
                                          </p:val>
                                        </p:tav>
                                        <p:tav tm="100000">
                                          <p:val>
                                            <p:strVal val="#ppt_x"/>
                                          </p:val>
                                        </p:tav>
                                      </p:tavLst>
                                    </p:anim>
                                    <p:anim calcmode="lin" valueType="num">
                                      <p:cBhvr>
                                        <p:cTn id="70" dur="500" fill="hold"/>
                                        <p:tgtEl>
                                          <p:spTgt spid="3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 calcmode="lin" valueType="num">
                                      <p:cBhvr>
                                        <p:cTn id="75" dur="500" fill="hold"/>
                                        <p:tgtEl>
                                          <p:spTgt spid="34"/>
                                        </p:tgtEl>
                                        <p:attrNameLst>
                                          <p:attrName>ppt_x</p:attrName>
                                        </p:attrNameLst>
                                      </p:cBhvr>
                                      <p:tavLst>
                                        <p:tav tm="0">
                                          <p:val>
                                            <p:fltVal val="0.5"/>
                                          </p:val>
                                        </p:tav>
                                        <p:tav tm="100000">
                                          <p:val>
                                            <p:strVal val="#ppt_x"/>
                                          </p:val>
                                        </p:tav>
                                      </p:tavLst>
                                    </p:anim>
                                    <p:anim calcmode="lin" valueType="num">
                                      <p:cBhvr>
                                        <p:cTn id="76" dur="500" fill="hold"/>
                                        <p:tgtEl>
                                          <p:spTgt spid="34"/>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70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 calcmode="lin" valueType="num">
                                      <p:cBhvr>
                                        <p:cTn id="81" dur="500" fill="hold"/>
                                        <p:tgtEl>
                                          <p:spTgt spid="41"/>
                                        </p:tgtEl>
                                        <p:attrNameLst>
                                          <p:attrName>ppt_x</p:attrName>
                                        </p:attrNameLst>
                                      </p:cBhvr>
                                      <p:tavLst>
                                        <p:tav tm="0">
                                          <p:val>
                                            <p:fltVal val="0.5"/>
                                          </p:val>
                                        </p:tav>
                                        <p:tav tm="100000">
                                          <p:val>
                                            <p:strVal val="#ppt_x"/>
                                          </p:val>
                                        </p:tav>
                                      </p:tavLst>
                                    </p:anim>
                                    <p:anim calcmode="lin" valueType="num">
                                      <p:cBhvr>
                                        <p:cTn id="82" dur="500" fill="hold"/>
                                        <p:tgtEl>
                                          <p:spTgt spid="41"/>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30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 calcmode="lin" valueType="num">
                                      <p:cBhvr>
                                        <p:cTn id="87" dur="500" fill="hold"/>
                                        <p:tgtEl>
                                          <p:spTgt spid="49"/>
                                        </p:tgtEl>
                                        <p:attrNameLst>
                                          <p:attrName>ppt_x</p:attrName>
                                        </p:attrNameLst>
                                      </p:cBhvr>
                                      <p:tavLst>
                                        <p:tav tm="0">
                                          <p:val>
                                            <p:fltVal val="0.5"/>
                                          </p:val>
                                        </p:tav>
                                        <p:tav tm="100000">
                                          <p:val>
                                            <p:strVal val="#ppt_x"/>
                                          </p:val>
                                        </p:tav>
                                      </p:tavLst>
                                    </p:anim>
                                    <p:anim calcmode="lin" valueType="num">
                                      <p:cBhvr>
                                        <p:cTn id="88" dur="500" fill="hold"/>
                                        <p:tgtEl>
                                          <p:spTgt spid="49"/>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10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ppt_x</p:attrName>
                                        </p:attrNameLst>
                                      </p:cBhvr>
                                      <p:tavLst>
                                        <p:tav tm="0">
                                          <p:val>
                                            <p:fltVal val="0.5"/>
                                          </p:val>
                                        </p:tav>
                                        <p:tav tm="100000">
                                          <p:val>
                                            <p:strVal val="#ppt_x"/>
                                          </p:val>
                                        </p:tav>
                                      </p:tavLst>
                                    </p:anim>
                                    <p:anim calcmode="lin" valueType="num">
                                      <p:cBhvr>
                                        <p:cTn id="94" dur="500" fill="hold"/>
                                        <p:tgtEl>
                                          <p:spTgt spid="52"/>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55"/>
                                        </p:tgtEl>
                                        <p:attrNameLst>
                                          <p:attrName>style.visibility</p:attrName>
                                        </p:attrNameLst>
                                      </p:cBhvr>
                                      <p:to>
                                        <p:strVal val="visible"/>
                                      </p:to>
                                    </p:set>
                                    <p:anim calcmode="lin" valueType="num">
                                      <p:cBhvr>
                                        <p:cTn id="97" dur="500" fill="hold"/>
                                        <p:tgtEl>
                                          <p:spTgt spid="55"/>
                                        </p:tgtEl>
                                        <p:attrNameLst>
                                          <p:attrName>ppt_w</p:attrName>
                                        </p:attrNameLst>
                                      </p:cBhvr>
                                      <p:tavLst>
                                        <p:tav tm="0">
                                          <p:val>
                                            <p:fltVal val="0"/>
                                          </p:val>
                                        </p:tav>
                                        <p:tav tm="100000">
                                          <p:val>
                                            <p:strVal val="#ppt_w"/>
                                          </p:val>
                                        </p:tav>
                                      </p:tavLst>
                                    </p:anim>
                                    <p:anim calcmode="lin" valueType="num">
                                      <p:cBhvr>
                                        <p:cTn id="98" dur="500" fill="hold"/>
                                        <p:tgtEl>
                                          <p:spTgt spid="55"/>
                                        </p:tgtEl>
                                        <p:attrNameLst>
                                          <p:attrName>ppt_h</p:attrName>
                                        </p:attrNameLst>
                                      </p:cBhvr>
                                      <p:tavLst>
                                        <p:tav tm="0">
                                          <p:val>
                                            <p:fltVal val="0"/>
                                          </p:val>
                                        </p:tav>
                                        <p:tav tm="100000">
                                          <p:val>
                                            <p:strVal val="#ppt_h"/>
                                          </p:val>
                                        </p:tav>
                                      </p:tavLst>
                                    </p:anim>
                                    <p:anim calcmode="lin" valueType="num">
                                      <p:cBhvr>
                                        <p:cTn id="99" dur="500" fill="hold"/>
                                        <p:tgtEl>
                                          <p:spTgt spid="55"/>
                                        </p:tgtEl>
                                        <p:attrNameLst>
                                          <p:attrName>ppt_x</p:attrName>
                                        </p:attrNameLst>
                                      </p:cBhvr>
                                      <p:tavLst>
                                        <p:tav tm="0">
                                          <p:val>
                                            <p:fltVal val="0.5"/>
                                          </p:val>
                                        </p:tav>
                                        <p:tav tm="100000">
                                          <p:val>
                                            <p:strVal val="#ppt_x"/>
                                          </p:val>
                                        </p:tav>
                                      </p:tavLst>
                                    </p:anim>
                                    <p:anim calcmode="lin" valueType="num">
                                      <p:cBhvr>
                                        <p:cTn id="100" dur="500" fill="hold"/>
                                        <p:tgtEl>
                                          <p:spTgt spid="55"/>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300"/>
                                  </p:stCondLst>
                                  <p:childTnLst>
                                    <p:set>
                                      <p:cBhvr>
                                        <p:cTn id="102" dur="1" fill="hold">
                                          <p:stCondLst>
                                            <p:cond delay="0"/>
                                          </p:stCondLst>
                                        </p:cTn>
                                        <p:tgtEl>
                                          <p:spTgt spid="58"/>
                                        </p:tgtEl>
                                        <p:attrNameLst>
                                          <p:attrName>style.visibility</p:attrName>
                                        </p:attrNameLst>
                                      </p:cBhvr>
                                      <p:to>
                                        <p:strVal val="visible"/>
                                      </p:to>
                                    </p:set>
                                    <p:anim calcmode="lin" valueType="num">
                                      <p:cBhvr>
                                        <p:cTn id="103" dur="500" fill="hold"/>
                                        <p:tgtEl>
                                          <p:spTgt spid="58"/>
                                        </p:tgtEl>
                                        <p:attrNameLst>
                                          <p:attrName>ppt_w</p:attrName>
                                        </p:attrNameLst>
                                      </p:cBhvr>
                                      <p:tavLst>
                                        <p:tav tm="0">
                                          <p:val>
                                            <p:fltVal val="0"/>
                                          </p:val>
                                        </p:tav>
                                        <p:tav tm="100000">
                                          <p:val>
                                            <p:strVal val="#ppt_w"/>
                                          </p:val>
                                        </p:tav>
                                      </p:tavLst>
                                    </p:anim>
                                    <p:anim calcmode="lin" valueType="num">
                                      <p:cBhvr>
                                        <p:cTn id="104" dur="500" fill="hold"/>
                                        <p:tgtEl>
                                          <p:spTgt spid="58"/>
                                        </p:tgtEl>
                                        <p:attrNameLst>
                                          <p:attrName>ppt_h</p:attrName>
                                        </p:attrNameLst>
                                      </p:cBhvr>
                                      <p:tavLst>
                                        <p:tav tm="0">
                                          <p:val>
                                            <p:fltVal val="0"/>
                                          </p:val>
                                        </p:tav>
                                        <p:tav tm="100000">
                                          <p:val>
                                            <p:strVal val="#ppt_h"/>
                                          </p:val>
                                        </p:tav>
                                      </p:tavLst>
                                    </p:anim>
                                    <p:anim calcmode="lin" valueType="num">
                                      <p:cBhvr>
                                        <p:cTn id="105" dur="500" fill="hold"/>
                                        <p:tgtEl>
                                          <p:spTgt spid="58"/>
                                        </p:tgtEl>
                                        <p:attrNameLst>
                                          <p:attrName>ppt_x</p:attrName>
                                        </p:attrNameLst>
                                      </p:cBhvr>
                                      <p:tavLst>
                                        <p:tav tm="0">
                                          <p:val>
                                            <p:fltVal val="0.5"/>
                                          </p:val>
                                        </p:tav>
                                        <p:tav tm="100000">
                                          <p:val>
                                            <p:strVal val="#ppt_x"/>
                                          </p:val>
                                        </p:tav>
                                      </p:tavLst>
                                    </p:anim>
                                    <p:anim calcmode="lin" valueType="num">
                                      <p:cBhvr>
                                        <p:cTn id="106" dur="500" fill="hold"/>
                                        <p:tgtEl>
                                          <p:spTgt spid="58"/>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500" fill="hold"/>
                                        <p:tgtEl>
                                          <p:spTgt spid="61"/>
                                        </p:tgtEl>
                                        <p:attrNameLst>
                                          <p:attrName>ppt_w</p:attrName>
                                        </p:attrNameLst>
                                      </p:cBhvr>
                                      <p:tavLst>
                                        <p:tav tm="0">
                                          <p:val>
                                            <p:fltVal val="0"/>
                                          </p:val>
                                        </p:tav>
                                        <p:tav tm="100000">
                                          <p:val>
                                            <p:strVal val="#ppt_w"/>
                                          </p:val>
                                        </p:tav>
                                      </p:tavLst>
                                    </p:anim>
                                    <p:anim calcmode="lin" valueType="num">
                                      <p:cBhvr>
                                        <p:cTn id="110" dur="500" fill="hold"/>
                                        <p:tgtEl>
                                          <p:spTgt spid="61"/>
                                        </p:tgtEl>
                                        <p:attrNameLst>
                                          <p:attrName>ppt_h</p:attrName>
                                        </p:attrNameLst>
                                      </p:cBhvr>
                                      <p:tavLst>
                                        <p:tav tm="0">
                                          <p:val>
                                            <p:fltVal val="0"/>
                                          </p:val>
                                        </p:tav>
                                        <p:tav tm="100000">
                                          <p:val>
                                            <p:strVal val="#ppt_h"/>
                                          </p:val>
                                        </p:tav>
                                      </p:tavLst>
                                    </p:anim>
                                    <p:anim calcmode="lin" valueType="num">
                                      <p:cBhvr>
                                        <p:cTn id="111" dur="500" fill="hold"/>
                                        <p:tgtEl>
                                          <p:spTgt spid="61"/>
                                        </p:tgtEl>
                                        <p:attrNameLst>
                                          <p:attrName>ppt_x</p:attrName>
                                        </p:attrNameLst>
                                      </p:cBhvr>
                                      <p:tavLst>
                                        <p:tav tm="0">
                                          <p:val>
                                            <p:fltVal val="0.5"/>
                                          </p:val>
                                        </p:tav>
                                        <p:tav tm="100000">
                                          <p:val>
                                            <p:strVal val="#ppt_x"/>
                                          </p:val>
                                        </p:tav>
                                      </p:tavLst>
                                    </p:anim>
                                    <p:anim calcmode="lin" valueType="num">
                                      <p:cBhvr>
                                        <p:cTn id="112" dur="500" fill="hold"/>
                                        <p:tgtEl>
                                          <p:spTgt spid="61"/>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64"/>
                                        </p:tgtEl>
                                        <p:attrNameLst>
                                          <p:attrName>style.visibility</p:attrName>
                                        </p:attrNameLst>
                                      </p:cBhvr>
                                      <p:to>
                                        <p:strVal val="visible"/>
                                      </p:to>
                                    </p:set>
                                    <p:anim calcmode="lin" valueType="num">
                                      <p:cBhvr>
                                        <p:cTn id="115" dur="500" fill="hold"/>
                                        <p:tgtEl>
                                          <p:spTgt spid="64"/>
                                        </p:tgtEl>
                                        <p:attrNameLst>
                                          <p:attrName>ppt_w</p:attrName>
                                        </p:attrNameLst>
                                      </p:cBhvr>
                                      <p:tavLst>
                                        <p:tav tm="0">
                                          <p:val>
                                            <p:fltVal val="0"/>
                                          </p:val>
                                        </p:tav>
                                        <p:tav tm="100000">
                                          <p:val>
                                            <p:strVal val="#ppt_w"/>
                                          </p:val>
                                        </p:tav>
                                      </p:tavLst>
                                    </p:anim>
                                    <p:anim calcmode="lin" valueType="num">
                                      <p:cBhvr>
                                        <p:cTn id="116" dur="500" fill="hold"/>
                                        <p:tgtEl>
                                          <p:spTgt spid="64"/>
                                        </p:tgtEl>
                                        <p:attrNameLst>
                                          <p:attrName>ppt_h</p:attrName>
                                        </p:attrNameLst>
                                      </p:cBhvr>
                                      <p:tavLst>
                                        <p:tav tm="0">
                                          <p:val>
                                            <p:fltVal val="0"/>
                                          </p:val>
                                        </p:tav>
                                        <p:tav tm="100000">
                                          <p:val>
                                            <p:strVal val="#ppt_h"/>
                                          </p:val>
                                        </p:tav>
                                      </p:tavLst>
                                    </p:anim>
                                    <p:anim calcmode="lin" valueType="num">
                                      <p:cBhvr>
                                        <p:cTn id="117" dur="500" fill="hold"/>
                                        <p:tgtEl>
                                          <p:spTgt spid="64"/>
                                        </p:tgtEl>
                                        <p:attrNameLst>
                                          <p:attrName>ppt_x</p:attrName>
                                        </p:attrNameLst>
                                      </p:cBhvr>
                                      <p:tavLst>
                                        <p:tav tm="0">
                                          <p:val>
                                            <p:fltVal val="0.5"/>
                                          </p:val>
                                        </p:tav>
                                        <p:tav tm="100000">
                                          <p:val>
                                            <p:strVal val="#ppt_x"/>
                                          </p:val>
                                        </p:tav>
                                      </p:tavLst>
                                    </p:anim>
                                    <p:anim calcmode="lin" valueType="num">
                                      <p:cBhvr>
                                        <p:cTn id="118" dur="500" fill="hold"/>
                                        <p:tgtEl>
                                          <p:spTgt spid="64"/>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67"/>
                                        </p:tgtEl>
                                        <p:attrNameLst>
                                          <p:attrName>style.visibility</p:attrName>
                                        </p:attrNameLst>
                                      </p:cBhvr>
                                      <p:to>
                                        <p:strVal val="visible"/>
                                      </p:to>
                                    </p:set>
                                    <p:anim calcmode="lin" valueType="num">
                                      <p:cBhvr>
                                        <p:cTn id="121" dur="500" fill="hold"/>
                                        <p:tgtEl>
                                          <p:spTgt spid="67"/>
                                        </p:tgtEl>
                                        <p:attrNameLst>
                                          <p:attrName>ppt_w</p:attrName>
                                        </p:attrNameLst>
                                      </p:cBhvr>
                                      <p:tavLst>
                                        <p:tav tm="0">
                                          <p:val>
                                            <p:fltVal val="0"/>
                                          </p:val>
                                        </p:tav>
                                        <p:tav tm="100000">
                                          <p:val>
                                            <p:strVal val="#ppt_w"/>
                                          </p:val>
                                        </p:tav>
                                      </p:tavLst>
                                    </p:anim>
                                    <p:anim calcmode="lin" valueType="num">
                                      <p:cBhvr>
                                        <p:cTn id="122" dur="500" fill="hold"/>
                                        <p:tgtEl>
                                          <p:spTgt spid="67"/>
                                        </p:tgtEl>
                                        <p:attrNameLst>
                                          <p:attrName>ppt_h</p:attrName>
                                        </p:attrNameLst>
                                      </p:cBhvr>
                                      <p:tavLst>
                                        <p:tav tm="0">
                                          <p:val>
                                            <p:fltVal val="0"/>
                                          </p:val>
                                        </p:tav>
                                        <p:tav tm="100000">
                                          <p:val>
                                            <p:strVal val="#ppt_h"/>
                                          </p:val>
                                        </p:tav>
                                      </p:tavLst>
                                    </p:anim>
                                    <p:anim calcmode="lin" valueType="num">
                                      <p:cBhvr>
                                        <p:cTn id="123" dur="500" fill="hold"/>
                                        <p:tgtEl>
                                          <p:spTgt spid="67"/>
                                        </p:tgtEl>
                                        <p:attrNameLst>
                                          <p:attrName>ppt_x</p:attrName>
                                        </p:attrNameLst>
                                      </p:cBhvr>
                                      <p:tavLst>
                                        <p:tav tm="0">
                                          <p:val>
                                            <p:fltVal val="0.5"/>
                                          </p:val>
                                        </p:tav>
                                        <p:tav tm="100000">
                                          <p:val>
                                            <p:strVal val="#ppt_x"/>
                                          </p:val>
                                        </p:tav>
                                      </p:tavLst>
                                    </p:anim>
                                    <p:anim calcmode="lin" valueType="num">
                                      <p:cBhvr>
                                        <p:cTn id="124" dur="500" fill="hold"/>
                                        <p:tgtEl>
                                          <p:spTgt spid="67"/>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30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500" fill="hold"/>
                                        <p:tgtEl>
                                          <p:spTgt spid="70"/>
                                        </p:tgtEl>
                                        <p:attrNameLst>
                                          <p:attrName>ppt_w</p:attrName>
                                        </p:attrNameLst>
                                      </p:cBhvr>
                                      <p:tavLst>
                                        <p:tav tm="0">
                                          <p:val>
                                            <p:fltVal val="0"/>
                                          </p:val>
                                        </p:tav>
                                        <p:tav tm="100000">
                                          <p:val>
                                            <p:strVal val="#ppt_w"/>
                                          </p:val>
                                        </p:tav>
                                      </p:tavLst>
                                    </p:anim>
                                    <p:anim calcmode="lin" valueType="num">
                                      <p:cBhvr>
                                        <p:cTn id="128" dur="500" fill="hold"/>
                                        <p:tgtEl>
                                          <p:spTgt spid="70"/>
                                        </p:tgtEl>
                                        <p:attrNameLst>
                                          <p:attrName>ppt_h</p:attrName>
                                        </p:attrNameLst>
                                      </p:cBhvr>
                                      <p:tavLst>
                                        <p:tav tm="0">
                                          <p:val>
                                            <p:fltVal val="0"/>
                                          </p:val>
                                        </p:tav>
                                        <p:tav tm="100000">
                                          <p:val>
                                            <p:strVal val="#ppt_h"/>
                                          </p:val>
                                        </p:tav>
                                      </p:tavLst>
                                    </p:anim>
                                    <p:anim calcmode="lin" valueType="num">
                                      <p:cBhvr>
                                        <p:cTn id="129" dur="500" fill="hold"/>
                                        <p:tgtEl>
                                          <p:spTgt spid="70"/>
                                        </p:tgtEl>
                                        <p:attrNameLst>
                                          <p:attrName>ppt_x</p:attrName>
                                        </p:attrNameLst>
                                      </p:cBhvr>
                                      <p:tavLst>
                                        <p:tav tm="0">
                                          <p:val>
                                            <p:fltVal val="0.5"/>
                                          </p:val>
                                        </p:tav>
                                        <p:tav tm="100000">
                                          <p:val>
                                            <p:strVal val="#ppt_x"/>
                                          </p:val>
                                        </p:tav>
                                      </p:tavLst>
                                    </p:anim>
                                    <p:anim calcmode="lin" valueType="num">
                                      <p:cBhvr>
                                        <p:cTn id="130" dur="500" fill="hold"/>
                                        <p:tgtEl>
                                          <p:spTgt spid="70"/>
                                        </p:tgtEl>
                                        <p:attrNameLst>
                                          <p:attrName>ppt_y</p:attrName>
                                        </p:attrNameLst>
                                      </p:cBhvr>
                                      <p:tavLst>
                                        <p:tav tm="0">
                                          <p:val>
                                            <p:fltVal val="0.5"/>
                                          </p:val>
                                        </p:tav>
                                        <p:tav tm="100000">
                                          <p:val>
                                            <p:strVal val="#ppt_y"/>
                                          </p:val>
                                        </p:tav>
                                      </p:tavLst>
                                    </p:anim>
                                  </p:childTnLst>
                                </p:cTn>
                              </p:par>
                              <p:par>
                                <p:cTn id="131" presetID="23" presetClass="entr" presetSubtype="528" fill="hold" nodeType="withEffect">
                                  <p:stCondLst>
                                    <p:cond delay="600"/>
                                  </p:stCondLst>
                                  <p:childTnLst>
                                    <p:set>
                                      <p:cBhvr>
                                        <p:cTn id="132" dur="1" fill="hold">
                                          <p:stCondLst>
                                            <p:cond delay="0"/>
                                          </p:stCondLst>
                                        </p:cTn>
                                        <p:tgtEl>
                                          <p:spTgt spid="73"/>
                                        </p:tgtEl>
                                        <p:attrNameLst>
                                          <p:attrName>style.visibility</p:attrName>
                                        </p:attrNameLst>
                                      </p:cBhvr>
                                      <p:to>
                                        <p:strVal val="visible"/>
                                      </p:to>
                                    </p:set>
                                    <p:anim calcmode="lin" valueType="num">
                                      <p:cBhvr>
                                        <p:cTn id="133" dur="500" fill="hold"/>
                                        <p:tgtEl>
                                          <p:spTgt spid="73"/>
                                        </p:tgtEl>
                                        <p:attrNameLst>
                                          <p:attrName>ppt_w</p:attrName>
                                        </p:attrNameLst>
                                      </p:cBhvr>
                                      <p:tavLst>
                                        <p:tav tm="0">
                                          <p:val>
                                            <p:fltVal val="0"/>
                                          </p:val>
                                        </p:tav>
                                        <p:tav tm="100000">
                                          <p:val>
                                            <p:strVal val="#ppt_w"/>
                                          </p:val>
                                        </p:tav>
                                      </p:tavLst>
                                    </p:anim>
                                    <p:anim calcmode="lin" valueType="num">
                                      <p:cBhvr>
                                        <p:cTn id="134" dur="500" fill="hold"/>
                                        <p:tgtEl>
                                          <p:spTgt spid="73"/>
                                        </p:tgtEl>
                                        <p:attrNameLst>
                                          <p:attrName>ppt_h</p:attrName>
                                        </p:attrNameLst>
                                      </p:cBhvr>
                                      <p:tavLst>
                                        <p:tav tm="0">
                                          <p:val>
                                            <p:fltVal val="0"/>
                                          </p:val>
                                        </p:tav>
                                        <p:tav tm="100000">
                                          <p:val>
                                            <p:strVal val="#ppt_h"/>
                                          </p:val>
                                        </p:tav>
                                      </p:tavLst>
                                    </p:anim>
                                    <p:anim calcmode="lin" valueType="num">
                                      <p:cBhvr>
                                        <p:cTn id="135" dur="500" fill="hold"/>
                                        <p:tgtEl>
                                          <p:spTgt spid="73"/>
                                        </p:tgtEl>
                                        <p:attrNameLst>
                                          <p:attrName>ppt_x</p:attrName>
                                        </p:attrNameLst>
                                      </p:cBhvr>
                                      <p:tavLst>
                                        <p:tav tm="0">
                                          <p:val>
                                            <p:fltVal val="0.5"/>
                                          </p:val>
                                        </p:tav>
                                        <p:tav tm="100000">
                                          <p:val>
                                            <p:strVal val="#ppt_x"/>
                                          </p:val>
                                        </p:tav>
                                      </p:tavLst>
                                    </p:anim>
                                    <p:anim calcmode="lin" valueType="num">
                                      <p:cBhvr>
                                        <p:cTn id="136" dur="500" fill="hold"/>
                                        <p:tgtEl>
                                          <p:spTgt spid="73"/>
                                        </p:tgtEl>
                                        <p:attrNameLst>
                                          <p:attrName>ppt_y</p:attrName>
                                        </p:attrNameLst>
                                      </p:cBhvr>
                                      <p:tavLst>
                                        <p:tav tm="0">
                                          <p:val>
                                            <p:fltVal val="0.5"/>
                                          </p:val>
                                        </p:tav>
                                        <p:tav tm="100000">
                                          <p:val>
                                            <p:strVal val="#ppt_y"/>
                                          </p:val>
                                        </p:tav>
                                      </p:tavLst>
                                    </p:anim>
                                  </p:childTnLst>
                                </p:cTn>
                              </p:par>
                              <p:par>
                                <p:cTn id="137" presetID="23" presetClass="entr" presetSubtype="528" fill="hold" nodeType="withEffect">
                                  <p:stCondLst>
                                    <p:cond delay="600"/>
                                  </p:stCondLst>
                                  <p:childTnLst>
                                    <p:set>
                                      <p:cBhvr>
                                        <p:cTn id="138" dur="1" fill="hold">
                                          <p:stCondLst>
                                            <p:cond delay="0"/>
                                          </p:stCondLst>
                                        </p:cTn>
                                        <p:tgtEl>
                                          <p:spTgt spid="76"/>
                                        </p:tgtEl>
                                        <p:attrNameLst>
                                          <p:attrName>style.visibility</p:attrName>
                                        </p:attrNameLst>
                                      </p:cBhvr>
                                      <p:to>
                                        <p:strVal val="visible"/>
                                      </p:to>
                                    </p:set>
                                    <p:anim calcmode="lin" valueType="num">
                                      <p:cBhvr>
                                        <p:cTn id="139" dur="500" fill="hold"/>
                                        <p:tgtEl>
                                          <p:spTgt spid="76"/>
                                        </p:tgtEl>
                                        <p:attrNameLst>
                                          <p:attrName>ppt_w</p:attrName>
                                        </p:attrNameLst>
                                      </p:cBhvr>
                                      <p:tavLst>
                                        <p:tav tm="0">
                                          <p:val>
                                            <p:fltVal val="0"/>
                                          </p:val>
                                        </p:tav>
                                        <p:tav tm="100000">
                                          <p:val>
                                            <p:strVal val="#ppt_w"/>
                                          </p:val>
                                        </p:tav>
                                      </p:tavLst>
                                    </p:anim>
                                    <p:anim calcmode="lin" valueType="num">
                                      <p:cBhvr>
                                        <p:cTn id="140" dur="500" fill="hold"/>
                                        <p:tgtEl>
                                          <p:spTgt spid="76"/>
                                        </p:tgtEl>
                                        <p:attrNameLst>
                                          <p:attrName>ppt_h</p:attrName>
                                        </p:attrNameLst>
                                      </p:cBhvr>
                                      <p:tavLst>
                                        <p:tav tm="0">
                                          <p:val>
                                            <p:fltVal val="0"/>
                                          </p:val>
                                        </p:tav>
                                        <p:tav tm="100000">
                                          <p:val>
                                            <p:strVal val="#ppt_h"/>
                                          </p:val>
                                        </p:tav>
                                      </p:tavLst>
                                    </p:anim>
                                    <p:anim calcmode="lin" valueType="num">
                                      <p:cBhvr>
                                        <p:cTn id="141" dur="500" fill="hold"/>
                                        <p:tgtEl>
                                          <p:spTgt spid="76"/>
                                        </p:tgtEl>
                                        <p:attrNameLst>
                                          <p:attrName>ppt_x</p:attrName>
                                        </p:attrNameLst>
                                      </p:cBhvr>
                                      <p:tavLst>
                                        <p:tav tm="0">
                                          <p:val>
                                            <p:fltVal val="0.5"/>
                                          </p:val>
                                        </p:tav>
                                        <p:tav tm="100000">
                                          <p:val>
                                            <p:strVal val="#ppt_x"/>
                                          </p:val>
                                        </p:tav>
                                      </p:tavLst>
                                    </p:anim>
                                    <p:anim calcmode="lin" valueType="num">
                                      <p:cBhvr>
                                        <p:cTn id="142" dur="500" fill="hold"/>
                                        <p:tgtEl>
                                          <p:spTgt spid="76"/>
                                        </p:tgtEl>
                                        <p:attrNameLst>
                                          <p:attrName>ppt_y</p:attrName>
                                        </p:attrNameLst>
                                      </p:cBhvr>
                                      <p:tavLst>
                                        <p:tav tm="0">
                                          <p:val>
                                            <p:fltVal val="0.5"/>
                                          </p:val>
                                        </p:tav>
                                        <p:tav tm="100000">
                                          <p:val>
                                            <p:strVal val="#ppt_y"/>
                                          </p:val>
                                        </p:tav>
                                      </p:tavLst>
                                    </p:anim>
                                  </p:childTnLst>
                                </p:cTn>
                              </p:par>
                              <p:par>
                                <p:cTn id="143" presetID="26" presetClass="emph" presetSubtype="0" repeatCount="3000" fill="hold" nodeType="withEffect">
                                  <p:stCondLst>
                                    <p:cond delay="600"/>
                                  </p:stCondLst>
                                  <p:childTnLst>
                                    <p:animEffect transition="out" filter="fade">
                                      <p:cBhvr>
                                        <p:cTn id="144" dur="500" tmFilter="0, 0; .2, .5; .8, .5; 1, 0"/>
                                        <p:tgtEl>
                                          <p:spTgt spid="31"/>
                                        </p:tgtEl>
                                      </p:cBhvr>
                                    </p:animEffect>
                                    <p:animScale>
                                      <p:cBhvr>
                                        <p:cTn id="145" dur="250" autoRev="1" fill="hold"/>
                                        <p:tgtEl>
                                          <p:spTgt spid="31"/>
                                        </p:tgtEl>
                                      </p:cBhvr>
                                      <p:by x="105000" y="105000"/>
                                    </p:animScale>
                                  </p:childTnLst>
                                </p:cTn>
                              </p:par>
                              <p:par>
                                <p:cTn id="146" presetID="26" presetClass="emph" presetSubtype="0" repeatCount="3000" fill="hold" nodeType="withEffect">
                                  <p:stCondLst>
                                    <p:cond delay="710"/>
                                  </p:stCondLst>
                                  <p:childTnLst>
                                    <p:animEffect transition="out" filter="fade">
                                      <p:cBhvr>
                                        <p:cTn id="147" dur="500" tmFilter="0, 0; .2, .5; .8, .5; 1, 0"/>
                                        <p:tgtEl>
                                          <p:spTgt spid="61"/>
                                        </p:tgtEl>
                                      </p:cBhvr>
                                    </p:animEffect>
                                    <p:animScale>
                                      <p:cBhvr>
                                        <p:cTn id="148" dur="250" autoRev="1" fill="hold"/>
                                        <p:tgtEl>
                                          <p:spTgt spid="61"/>
                                        </p:tgtEl>
                                      </p:cBhvr>
                                      <p:by x="105000" y="105000"/>
                                    </p:animScale>
                                  </p:childTnLst>
                                </p:cTn>
                              </p:par>
                              <p:par>
                                <p:cTn id="149" presetID="26" presetClass="emph" presetSubtype="0" repeatCount="3000" fill="hold" nodeType="withEffect">
                                  <p:stCondLst>
                                    <p:cond delay="410"/>
                                  </p:stCondLst>
                                  <p:childTnLst>
                                    <p:animEffect transition="out" filter="fade">
                                      <p:cBhvr>
                                        <p:cTn id="150" dur="500" tmFilter="0, 0; .2, .5; .8, .5; 1, 0"/>
                                        <p:tgtEl>
                                          <p:spTgt spid="67"/>
                                        </p:tgtEl>
                                      </p:cBhvr>
                                    </p:animEffect>
                                    <p:animScale>
                                      <p:cBhvr>
                                        <p:cTn id="151" dur="250" autoRev="1" fill="hold"/>
                                        <p:tgtEl>
                                          <p:spTgt spid="67"/>
                                        </p:tgtEl>
                                      </p:cBhvr>
                                      <p:by x="105000" y="105000"/>
                                    </p:animScale>
                                  </p:childTnLst>
                                </p:cTn>
                              </p:par>
                              <p:par>
                                <p:cTn id="152" presetID="26" presetClass="emph" presetSubtype="0" repeatCount="3000" fill="hold" nodeType="withEffect">
                                  <p:stCondLst>
                                    <p:cond delay="810"/>
                                  </p:stCondLst>
                                  <p:childTnLst>
                                    <p:animEffect transition="out" filter="fade">
                                      <p:cBhvr>
                                        <p:cTn id="153" dur="500" tmFilter="0, 0; .2, .5; .8, .5; 1, 0"/>
                                        <p:tgtEl>
                                          <p:spTgt spid="70"/>
                                        </p:tgtEl>
                                      </p:cBhvr>
                                    </p:animEffect>
                                    <p:animScale>
                                      <p:cBhvr>
                                        <p:cTn id="154"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2</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6" name="TextBox 1"/>
          <p:cNvSpPr txBox="1"/>
          <p:nvPr/>
        </p:nvSpPr>
        <p:spPr>
          <a:xfrm>
            <a:off x="4914731" y="1773787"/>
            <a:ext cx="2300630" cy="553998"/>
          </a:xfrm>
          <a:prstGeom prst="rect">
            <a:avLst/>
          </a:prstGeom>
          <a:noFill/>
        </p:spPr>
        <p:txBody>
          <a:bodyPr wrap="none" rtlCol="0">
            <a:spAutoFit/>
          </a:bodyPr>
          <a:lstStyle/>
          <a:p>
            <a:pPr marL="0" lvl="1"/>
            <a:r>
              <a:rPr lang="zh-CN" altLang="en-US" sz="3000" b="1" spc="300" dirty="0">
                <a:solidFill>
                  <a:srgbClr val="0070C0"/>
                </a:solidFill>
                <a:latin typeface="微软雅黑" pitchFamily="34" charset="-122"/>
                <a:ea typeface="微软雅黑" pitchFamily="34" charset="-122"/>
              </a:rPr>
              <a:t>数据预处理</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a:spLocks noChangeArrowheads="1"/>
          </p:cNvSpPr>
          <p:nvPr/>
        </p:nvSpPr>
        <p:spPr bwMode="auto">
          <a:xfrm>
            <a:off x="4997859" y="2475258"/>
            <a:ext cx="18716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数据集</a:t>
            </a:r>
          </a:p>
        </p:txBody>
      </p:sp>
      <p:sp>
        <p:nvSpPr>
          <p:cNvPr id="19" name="TextBox 39"/>
          <p:cNvSpPr>
            <a:spLocks noChangeArrowheads="1"/>
          </p:cNvSpPr>
          <p:nvPr/>
        </p:nvSpPr>
        <p:spPr bwMode="auto">
          <a:xfrm>
            <a:off x="4997859" y="3008659"/>
            <a:ext cx="1873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去重</a:t>
            </a:r>
          </a:p>
        </p:txBody>
      </p:sp>
      <p:sp>
        <p:nvSpPr>
          <p:cNvPr id="23" name="TextBox 39"/>
          <p:cNvSpPr>
            <a:spLocks noChangeArrowheads="1"/>
          </p:cNvSpPr>
          <p:nvPr/>
        </p:nvSpPr>
        <p:spPr bwMode="auto">
          <a:xfrm>
            <a:off x="4997859" y="2742752"/>
            <a:ext cx="1873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检查空值</a:t>
            </a:r>
          </a:p>
        </p:txBody>
      </p:sp>
    </p:spTree>
    <p:extLst>
      <p:ext uri="{BB962C8B-B14F-4D97-AF65-F5344CB8AC3E}">
        <p14:creationId xmlns:p14="http://schemas.microsoft.com/office/powerpoint/2010/main" val="332034175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13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par>
                          <p:cTn id="40" fill="hold">
                            <p:stCondLst>
                              <p:cond delay="1800"/>
                            </p:stCondLst>
                            <p:childTnLst>
                              <p:par>
                                <p:cTn id="41" presetID="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P spid="18" grpId="0" bldLvl="0" autoUpdateAnimBg="0"/>
      <p:bldP spid="19" grpId="0" bldLvl="0" autoUpdateAnimBg="0"/>
      <p:bldP spid="23"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696862" y="263630"/>
            <a:ext cx="1223412" cy="461665"/>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数据集</a:t>
            </a:r>
          </a:p>
        </p:txBody>
      </p:sp>
      <p:sp>
        <p:nvSpPr>
          <p:cNvPr id="19" name="TextBox 18"/>
          <p:cNvSpPr txBox="1"/>
          <p:nvPr/>
        </p:nvSpPr>
        <p:spPr>
          <a:xfrm>
            <a:off x="645135" y="909099"/>
            <a:ext cx="1683202"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Rating.csv</a:t>
            </a:r>
            <a:endParaRPr lang="zh-CN" altLang="en-US" sz="1600" b="1" dirty="0">
              <a:solidFill>
                <a:srgbClr val="0070C0"/>
              </a:solidFill>
              <a:latin typeface="微软雅黑"/>
              <a:ea typeface="微软雅黑"/>
            </a:endParaRPr>
          </a:p>
        </p:txBody>
      </p:sp>
      <p:sp>
        <p:nvSpPr>
          <p:cNvPr id="20" name="TextBox 19"/>
          <p:cNvSpPr txBox="1"/>
          <p:nvPr/>
        </p:nvSpPr>
        <p:spPr>
          <a:xfrm>
            <a:off x="645135" y="1247653"/>
            <a:ext cx="2649463" cy="1073114"/>
          </a:xfrm>
          <a:prstGeom prst="rect">
            <a:avLst/>
          </a:prstGeom>
          <a:noFill/>
        </p:spPr>
        <p:txBody>
          <a:bodyPr wrap="square" rtlCol="0">
            <a:spAutoFit/>
          </a:bodyPr>
          <a:lstStyle/>
          <a:p>
            <a:pPr>
              <a:lnSpc>
                <a:spcPct val="130000"/>
              </a:lnSpc>
            </a:pPr>
            <a:r>
              <a:rPr lang="en-US" altLang="zh-CN" sz="1000" dirty="0" err="1">
                <a:solidFill>
                  <a:schemeClr val="tx1">
                    <a:lumMod val="50000"/>
                    <a:lumOff val="50000"/>
                  </a:schemeClr>
                </a:solidFill>
                <a:latin typeface="微软雅黑"/>
                <a:ea typeface="微软雅黑"/>
              </a:rPr>
              <a:t>UserID</a:t>
            </a:r>
            <a:r>
              <a:rPr lang="en-US" altLang="zh-CN" sz="1000" dirty="0">
                <a:solidFill>
                  <a:schemeClr val="tx1">
                    <a:lumMod val="50000"/>
                    <a:lumOff val="50000"/>
                  </a:schemeClr>
                </a:solidFill>
                <a:latin typeface="微软雅黑"/>
                <a:ea typeface="微软雅黑"/>
              </a:rPr>
              <a:t>: </a:t>
            </a:r>
            <a:r>
              <a:rPr lang="zh-CN" altLang="en-US" sz="1000" dirty="0">
                <a:solidFill>
                  <a:schemeClr val="tx1">
                    <a:lumMod val="50000"/>
                    <a:lumOff val="50000"/>
                  </a:schemeClr>
                </a:solidFill>
                <a:latin typeface="微软雅黑"/>
                <a:ea typeface="微软雅黑"/>
              </a:rPr>
              <a:t>用户</a:t>
            </a:r>
            <a:r>
              <a:rPr lang="en-US" altLang="zh-CN" sz="1000" dirty="0">
                <a:solidFill>
                  <a:schemeClr val="tx1">
                    <a:lumMod val="50000"/>
                    <a:lumOff val="50000"/>
                  </a:schemeClr>
                </a:solidFill>
                <a:latin typeface="微软雅黑"/>
                <a:ea typeface="微软雅黑"/>
              </a:rPr>
              <a:t>ID</a:t>
            </a:r>
          </a:p>
          <a:p>
            <a:pPr>
              <a:lnSpc>
                <a:spcPct val="130000"/>
              </a:lnSpc>
            </a:pPr>
            <a:r>
              <a:rPr lang="en-US" altLang="zh-CN" sz="1000" dirty="0" err="1">
                <a:solidFill>
                  <a:schemeClr val="tx1">
                    <a:lumMod val="50000"/>
                    <a:lumOff val="50000"/>
                  </a:schemeClr>
                </a:solidFill>
                <a:latin typeface="微软雅黑"/>
                <a:ea typeface="微软雅黑"/>
              </a:rPr>
              <a:t>MovieID</a:t>
            </a:r>
            <a:r>
              <a:rPr lang="en-US" altLang="zh-CN" sz="1000" dirty="0">
                <a:solidFill>
                  <a:schemeClr val="tx1">
                    <a:lumMod val="50000"/>
                    <a:lumOff val="50000"/>
                  </a:schemeClr>
                </a:solidFill>
                <a:latin typeface="微软雅黑"/>
                <a:ea typeface="微软雅黑"/>
              </a:rPr>
              <a:t>: </a:t>
            </a:r>
            <a:r>
              <a:rPr lang="zh-CN" altLang="en-US" sz="1000" dirty="0">
                <a:solidFill>
                  <a:schemeClr val="tx1">
                    <a:lumMod val="50000"/>
                    <a:lumOff val="50000"/>
                  </a:schemeClr>
                </a:solidFill>
                <a:latin typeface="微软雅黑"/>
                <a:ea typeface="微软雅黑"/>
              </a:rPr>
              <a:t>电影</a:t>
            </a:r>
            <a:r>
              <a:rPr lang="en-US" altLang="zh-CN" sz="1000" dirty="0">
                <a:solidFill>
                  <a:schemeClr val="tx1">
                    <a:lumMod val="50000"/>
                    <a:lumOff val="50000"/>
                  </a:schemeClr>
                </a:solidFill>
                <a:latin typeface="微软雅黑"/>
                <a:ea typeface="微软雅黑"/>
              </a:rPr>
              <a:t>ID</a:t>
            </a:r>
          </a:p>
          <a:p>
            <a:pPr>
              <a:lnSpc>
                <a:spcPct val="130000"/>
              </a:lnSpc>
            </a:pPr>
            <a:r>
              <a:rPr lang="en-US" altLang="zh-CN" sz="1000" dirty="0">
                <a:solidFill>
                  <a:schemeClr val="tx1">
                    <a:lumMod val="50000"/>
                    <a:lumOff val="50000"/>
                  </a:schemeClr>
                </a:solidFill>
                <a:latin typeface="微软雅黑"/>
                <a:ea typeface="微软雅黑"/>
              </a:rPr>
              <a:t>Rating: </a:t>
            </a:r>
            <a:r>
              <a:rPr lang="zh-CN" altLang="en-US" sz="1000" dirty="0">
                <a:solidFill>
                  <a:schemeClr val="tx1">
                    <a:lumMod val="50000"/>
                    <a:lumOff val="50000"/>
                  </a:schemeClr>
                </a:solidFill>
                <a:latin typeface="微软雅黑"/>
                <a:ea typeface="微软雅黑"/>
              </a:rPr>
              <a:t>评分</a:t>
            </a:r>
            <a:endParaRPr lang="en-US" altLang="zh-CN" sz="1000" dirty="0">
              <a:solidFill>
                <a:schemeClr val="tx1">
                  <a:lumMod val="50000"/>
                  <a:lumOff val="50000"/>
                </a:schemeClr>
              </a:solidFill>
              <a:latin typeface="微软雅黑"/>
              <a:ea typeface="微软雅黑"/>
            </a:endParaRPr>
          </a:p>
          <a:p>
            <a:pPr>
              <a:lnSpc>
                <a:spcPct val="130000"/>
              </a:lnSpc>
            </a:pPr>
            <a:r>
              <a:rPr lang="en-US" altLang="zh-CN" sz="1000" dirty="0">
                <a:solidFill>
                  <a:schemeClr val="tx1">
                    <a:lumMod val="50000"/>
                    <a:lumOff val="50000"/>
                  </a:schemeClr>
                </a:solidFill>
                <a:latin typeface="微软雅黑"/>
                <a:ea typeface="微软雅黑"/>
              </a:rPr>
              <a:t>Date: </a:t>
            </a:r>
            <a:r>
              <a:rPr lang="zh-CN" altLang="en-US" sz="1000" dirty="0">
                <a:solidFill>
                  <a:schemeClr val="tx1">
                    <a:lumMod val="50000"/>
                    <a:lumOff val="50000"/>
                  </a:schemeClr>
                </a:solidFill>
                <a:latin typeface="微软雅黑"/>
                <a:ea typeface="微软雅黑"/>
              </a:rPr>
              <a:t>评分时间</a:t>
            </a:r>
            <a:endParaRPr lang="en-US" altLang="zh-CN" sz="1000" dirty="0">
              <a:solidFill>
                <a:schemeClr val="tx1">
                  <a:lumMod val="50000"/>
                  <a:lumOff val="50000"/>
                </a:schemeClr>
              </a:solidFill>
              <a:latin typeface="微软雅黑"/>
              <a:ea typeface="微软雅黑"/>
            </a:endParaRPr>
          </a:p>
          <a:p>
            <a:pPr>
              <a:lnSpc>
                <a:spcPct val="130000"/>
              </a:lnSpc>
            </a:pPr>
            <a:endParaRPr lang="en-US" altLang="zh-CN" sz="1000" dirty="0">
              <a:solidFill>
                <a:schemeClr val="tx1">
                  <a:lumMod val="50000"/>
                  <a:lumOff val="50000"/>
                </a:schemeClr>
              </a:solidFill>
              <a:latin typeface="微软雅黑"/>
              <a:ea typeface="微软雅黑"/>
            </a:endParaRPr>
          </a:p>
        </p:txBody>
      </p:sp>
      <p:sp>
        <p:nvSpPr>
          <p:cNvPr id="21" name="TextBox 20"/>
          <p:cNvSpPr txBox="1"/>
          <p:nvPr/>
        </p:nvSpPr>
        <p:spPr>
          <a:xfrm>
            <a:off x="667664" y="2376554"/>
            <a:ext cx="1683202"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Users.csv</a:t>
            </a:r>
            <a:endParaRPr lang="zh-CN" altLang="en-US" sz="1600" b="1" dirty="0">
              <a:solidFill>
                <a:srgbClr val="0070C0"/>
              </a:solidFill>
              <a:latin typeface="微软雅黑"/>
              <a:ea typeface="微软雅黑"/>
            </a:endParaRPr>
          </a:p>
        </p:txBody>
      </p:sp>
      <p:sp>
        <p:nvSpPr>
          <p:cNvPr id="22" name="TextBox 21"/>
          <p:cNvSpPr txBox="1"/>
          <p:nvPr/>
        </p:nvSpPr>
        <p:spPr>
          <a:xfrm>
            <a:off x="667664" y="2782513"/>
            <a:ext cx="2649463" cy="873060"/>
          </a:xfrm>
          <a:prstGeom prst="rect">
            <a:avLst/>
          </a:prstGeom>
          <a:noFill/>
        </p:spPr>
        <p:txBody>
          <a:bodyPr wrap="square" rtlCol="0">
            <a:spAutoFit/>
          </a:bodyPr>
          <a:lstStyle/>
          <a:p>
            <a:pPr>
              <a:lnSpc>
                <a:spcPct val="130000"/>
              </a:lnSpc>
            </a:pPr>
            <a:r>
              <a:rPr lang="en-US" altLang="zh-CN" sz="1000" dirty="0" err="1">
                <a:solidFill>
                  <a:schemeClr val="tx1">
                    <a:lumMod val="50000"/>
                    <a:lumOff val="50000"/>
                  </a:schemeClr>
                </a:solidFill>
                <a:latin typeface="微软雅黑"/>
                <a:ea typeface="微软雅黑"/>
              </a:rPr>
              <a:t>UserID</a:t>
            </a:r>
            <a:r>
              <a:rPr lang="en-US" altLang="zh-CN" sz="1000" dirty="0">
                <a:solidFill>
                  <a:schemeClr val="tx1">
                    <a:lumMod val="50000"/>
                    <a:lumOff val="50000"/>
                  </a:schemeClr>
                </a:solidFill>
                <a:latin typeface="微软雅黑"/>
                <a:ea typeface="微软雅黑"/>
              </a:rPr>
              <a:t>: </a:t>
            </a:r>
            <a:r>
              <a:rPr lang="zh-CN" altLang="en-US" sz="1000" dirty="0">
                <a:solidFill>
                  <a:schemeClr val="tx1">
                    <a:lumMod val="50000"/>
                    <a:lumOff val="50000"/>
                  </a:schemeClr>
                </a:solidFill>
                <a:latin typeface="微软雅黑"/>
                <a:ea typeface="微软雅黑"/>
              </a:rPr>
              <a:t>用户</a:t>
            </a:r>
            <a:r>
              <a:rPr lang="en-US" altLang="zh-CN" sz="1000" dirty="0">
                <a:solidFill>
                  <a:schemeClr val="tx1">
                    <a:lumMod val="50000"/>
                    <a:lumOff val="50000"/>
                  </a:schemeClr>
                </a:solidFill>
                <a:latin typeface="微软雅黑"/>
                <a:ea typeface="微软雅黑"/>
              </a:rPr>
              <a:t>ID    Gender: </a:t>
            </a:r>
            <a:r>
              <a:rPr lang="zh-CN" altLang="en-US" sz="1000" dirty="0">
                <a:solidFill>
                  <a:schemeClr val="tx1">
                    <a:lumMod val="50000"/>
                    <a:lumOff val="50000"/>
                  </a:schemeClr>
                </a:solidFill>
                <a:latin typeface="微软雅黑"/>
                <a:ea typeface="微软雅黑"/>
              </a:rPr>
              <a:t>性别</a:t>
            </a:r>
            <a:endParaRPr lang="en-US" altLang="zh-CN" sz="1000" dirty="0">
              <a:solidFill>
                <a:schemeClr val="tx1">
                  <a:lumMod val="50000"/>
                  <a:lumOff val="50000"/>
                </a:schemeClr>
              </a:solidFill>
              <a:latin typeface="微软雅黑"/>
              <a:ea typeface="微软雅黑"/>
            </a:endParaRPr>
          </a:p>
          <a:p>
            <a:pPr>
              <a:lnSpc>
                <a:spcPct val="130000"/>
              </a:lnSpc>
            </a:pPr>
            <a:r>
              <a:rPr lang="en-US" altLang="zh-CN" sz="1000" dirty="0">
                <a:solidFill>
                  <a:schemeClr val="tx1">
                    <a:lumMod val="50000"/>
                    <a:lumOff val="50000"/>
                  </a:schemeClr>
                </a:solidFill>
                <a:latin typeface="微软雅黑"/>
                <a:ea typeface="微软雅黑"/>
              </a:rPr>
              <a:t>Age: </a:t>
            </a:r>
            <a:r>
              <a:rPr lang="zh-CN" altLang="en-US" sz="1000" dirty="0">
                <a:solidFill>
                  <a:schemeClr val="tx1">
                    <a:lumMod val="50000"/>
                    <a:lumOff val="50000"/>
                  </a:schemeClr>
                </a:solidFill>
                <a:latin typeface="微软雅黑"/>
                <a:ea typeface="微软雅黑"/>
              </a:rPr>
              <a:t>年龄             </a:t>
            </a:r>
            <a:r>
              <a:rPr lang="en-US" altLang="zh-CN" sz="1000" dirty="0">
                <a:solidFill>
                  <a:schemeClr val="tx1">
                    <a:lumMod val="50000"/>
                    <a:lumOff val="50000"/>
                  </a:schemeClr>
                </a:solidFill>
                <a:latin typeface="微软雅黑"/>
                <a:ea typeface="微软雅黑"/>
              </a:rPr>
              <a:t>Occupation:</a:t>
            </a:r>
            <a:r>
              <a:rPr lang="zh-CN" altLang="en-US" sz="1000" dirty="0">
                <a:solidFill>
                  <a:schemeClr val="tx1">
                    <a:lumMod val="50000"/>
                    <a:lumOff val="50000"/>
                  </a:schemeClr>
                </a:solidFill>
                <a:latin typeface="微软雅黑"/>
                <a:ea typeface="微软雅黑"/>
              </a:rPr>
              <a:t>职业</a:t>
            </a:r>
            <a:endParaRPr lang="en-US" altLang="zh-CN" sz="1000" dirty="0">
              <a:solidFill>
                <a:schemeClr val="tx1">
                  <a:lumMod val="50000"/>
                  <a:lumOff val="50000"/>
                </a:schemeClr>
              </a:solidFill>
              <a:latin typeface="微软雅黑"/>
              <a:ea typeface="微软雅黑"/>
            </a:endParaRPr>
          </a:p>
          <a:p>
            <a:pPr>
              <a:lnSpc>
                <a:spcPct val="130000"/>
              </a:lnSpc>
            </a:pPr>
            <a:r>
              <a:rPr lang="en-US" altLang="zh-CN" sz="1000" dirty="0" err="1">
                <a:solidFill>
                  <a:schemeClr val="tx1">
                    <a:lumMod val="50000"/>
                    <a:lumOff val="50000"/>
                  </a:schemeClr>
                </a:solidFill>
                <a:latin typeface="微软雅黑"/>
                <a:ea typeface="微软雅黑"/>
              </a:rPr>
              <a:t>ZipCode</a:t>
            </a:r>
            <a:r>
              <a:rPr lang="en-US" altLang="zh-CN" sz="1000" dirty="0">
                <a:solidFill>
                  <a:schemeClr val="tx1">
                    <a:lumMod val="50000"/>
                    <a:lumOff val="50000"/>
                  </a:schemeClr>
                </a:solidFill>
                <a:latin typeface="微软雅黑"/>
                <a:ea typeface="微软雅黑"/>
              </a:rPr>
              <a:t>:</a:t>
            </a:r>
            <a:r>
              <a:rPr lang="zh-CN" altLang="en-US" sz="1000" dirty="0">
                <a:solidFill>
                  <a:schemeClr val="tx1">
                    <a:lumMod val="50000"/>
                    <a:lumOff val="50000"/>
                  </a:schemeClr>
                </a:solidFill>
                <a:latin typeface="微软雅黑"/>
                <a:ea typeface="微软雅黑"/>
              </a:rPr>
              <a:t>邮编</a:t>
            </a:r>
            <a:endParaRPr lang="en-US" altLang="zh-CN" sz="1000" dirty="0">
              <a:solidFill>
                <a:schemeClr val="tx1">
                  <a:lumMod val="50000"/>
                  <a:lumOff val="50000"/>
                </a:schemeClr>
              </a:solidFill>
              <a:latin typeface="微软雅黑"/>
              <a:ea typeface="微软雅黑"/>
            </a:endParaRPr>
          </a:p>
          <a:p>
            <a:pPr>
              <a:lnSpc>
                <a:spcPct val="130000"/>
              </a:lnSpc>
            </a:pPr>
            <a:endParaRPr lang="en-US" altLang="zh-CN" sz="1000" dirty="0">
              <a:solidFill>
                <a:schemeClr val="tx1">
                  <a:lumMod val="50000"/>
                  <a:lumOff val="50000"/>
                </a:schemeClr>
              </a:solidFill>
              <a:latin typeface="微软雅黑"/>
              <a:ea typeface="微软雅黑"/>
            </a:endParaRPr>
          </a:p>
        </p:txBody>
      </p:sp>
      <p:sp>
        <p:nvSpPr>
          <p:cNvPr id="23" name="TextBox 22"/>
          <p:cNvSpPr txBox="1"/>
          <p:nvPr/>
        </p:nvSpPr>
        <p:spPr>
          <a:xfrm>
            <a:off x="667664" y="3803993"/>
            <a:ext cx="1683202"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Movie.csv</a:t>
            </a:r>
            <a:endParaRPr lang="zh-CN" altLang="en-US" sz="1600" b="1" dirty="0">
              <a:solidFill>
                <a:srgbClr val="0070C0"/>
              </a:solidFill>
              <a:latin typeface="微软雅黑"/>
              <a:ea typeface="微软雅黑"/>
            </a:endParaRPr>
          </a:p>
        </p:txBody>
      </p:sp>
      <p:sp>
        <p:nvSpPr>
          <p:cNvPr id="24" name="TextBox 23"/>
          <p:cNvSpPr txBox="1"/>
          <p:nvPr/>
        </p:nvSpPr>
        <p:spPr>
          <a:xfrm>
            <a:off x="667664" y="4159057"/>
            <a:ext cx="2649463" cy="673005"/>
          </a:xfrm>
          <a:prstGeom prst="rect">
            <a:avLst/>
          </a:prstGeom>
          <a:noFill/>
        </p:spPr>
        <p:txBody>
          <a:bodyPr wrap="square" rtlCol="0">
            <a:spAutoFit/>
          </a:bodyPr>
          <a:lstStyle/>
          <a:p>
            <a:pPr>
              <a:lnSpc>
                <a:spcPct val="130000"/>
              </a:lnSpc>
            </a:pPr>
            <a:r>
              <a:rPr lang="en-US" altLang="zh-CN" sz="1000" dirty="0" err="1">
                <a:solidFill>
                  <a:schemeClr val="tx1">
                    <a:lumMod val="50000"/>
                    <a:lumOff val="50000"/>
                  </a:schemeClr>
                </a:solidFill>
                <a:latin typeface="微软雅黑"/>
                <a:ea typeface="微软雅黑"/>
              </a:rPr>
              <a:t>MovieID</a:t>
            </a:r>
            <a:r>
              <a:rPr lang="en-US" altLang="zh-CN" sz="1000" dirty="0">
                <a:solidFill>
                  <a:schemeClr val="tx1">
                    <a:lumMod val="50000"/>
                    <a:lumOff val="50000"/>
                  </a:schemeClr>
                </a:solidFill>
                <a:latin typeface="微软雅黑"/>
                <a:ea typeface="微软雅黑"/>
              </a:rPr>
              <a:t>: </a:t>
            </a:r>
            <a:r>
              <a:rPr lang="zh-CN" altLang="en-US" sz="1000" dirty="0">
                <a:solidFill>
                  <a:schemeClr val="tx1">
                    <a:lumMod val="50000"/>
                    <a:lumOff val="50000"/>
                  </a:schemeClr>
                </a:solidFill>
                <a:latin typeface="微软雅黑"/>
                <a:ea typeface="微软雅黑"/>
              </a:rPr>
              <a:t>电影</a:t>
            </a:r>
            <a:r>
              <a:rPr lang="en-US" altLang="zh-CN" sz="1000" dirty="0">
                <a:solidFill>
                  <a:schemeClr val="tx1">
                    <a:lumMod val="50000"/>
                    <a:lumOff val="50000"/>
                  </a:schemeClr>
                </a:solidFill>
                <a:latin typeface="微软雅黑"/>
                <a:ea typeface="微软雅黑"/>
              </a:rPr>
              <a:t>ID</a:t>
            </a:r>
          </a:p>
          <a:p>
            <a:pPr>
              <a:lnSpc>
                <a:spcPct val="130000"/>
              </a:lnSpc>
            </a:pPr>
            <a:r>
              <a:rPr lang="en-US" altLang="zh-CN" sz="1000" dirty="0">
                <a:solidFill>
                  <a:schemeClr val="tx1">
                    <a:lumMod val="50000"/>
                    <a:lumOff val="50000"/>
                  </a:schemeClr>
                </a:solidFill>
                <a:latin typeface="微软雅黑"/>
                <a:ea typeface="微软雅黑"/>
              </a:rPr>
              <a:t>Title: </a:t>
            </a:r>
            <a:r>
              <a:rPr lang="zh-CN" altLang="en-US" sz="1000" dirty="0">
                <a:solidFill>
                  <a:schemeClr val="tx1">
                    <a:lumMod val="50000"/>
                    <a:lumOff val="50000"/>
                  </a:schemeClr>
                </a:solidFill>
                <a:latin typeface="微软雅黑"/>
                <a:ea typeface="微软雅黑"/>
              </a:rPr>
              <a:t>电影名称</a:t>
            </a:r>
            <a:endParaRPr lang="en-US" altLang="zh-CN" sz="1000" dirty="0">
              <a:solidFill>
                <a:schemeClr val="tx1">
                  <a:lumMod val="50000"/>
                  <a:lumOff val="50000"/>
                </a:schemeClr>
              </a:solidFill>
              <a:latin typeface="微软雅黑"/>
              <a:ea typeface="微软雅黑"/>
            </a:endParaRPr>
          </a:p>
          <a:p>
            <a:pPr>
              <a:lnSpc>
                <a:spcPct val="130000"/>
              </a:lnSpc>
            </a:pPr>
            <a:r>
              <a:rPr lang="en-US" altLang="zh-CN" sz="1000" dirty="0">
                <a:solidFill>
                  <a:schemeClr val="tx1">
                    <a:lumMod val="50000"/>
                    <a:lumOff val="50000"/>
                  </a:schemeClr>
                </a:solidFill>
                <a:latin typeface="微软雅黑"/>
                <a:ea typeface="微软雅黑"/>
              </a:rPr>
              <a:t>Genres: </a:t>
            </a:r>
            <a:r>
              <a:rPr lang="zh-CN" altLang="en-US" sz="1000" dirty="0">
                <a:solidFill>
                  <a:schemeClr val="tx1">
                    <a:lumMod val="50000"/>
                    <a:lumOff val="50000"/>
                  </a:schemeClr>
                </a:solidFill>
                <a:latin typeface="微软雅黑"/>
                <a:ea typeface="微软雅黑"/>
              </a:rPr>
              <a:t>电影类别</a:t>
            </a:r>
            <a:endParaRPr lang="en-US" altLang="zh-CN" sz="1000" dirty="0">
              <a:solidFill>
                <a:schemeClr val="tx1">
                  <a:lumMod val="50000"/>
                  <a:lumOff val="50000"/>
                </a:schemeClr>
              </a:solidFill>
              <a:latin typeface="微软雅黑"/>
              <a:ea typeface="微软雅黑"/>
            </a:endParaRPr>
          </a:p>
        </p:txBody>
      </p:sp>
      <p:pic>
        <p:nvPicPr>
          <p:cNvPr id="2" name="图片 1">
            <a:extLst>
              <a:ext uri="{FF2B5EF4-FFF2-40B4-BE49-F238E27FC236}">
                <a16:creationId xmlns:a16="http://schemas.microsoft.com/office/drawing/2014/main" id="{F71B693B-F2C0-411F-A22F-0F0C657B0114}"/>
              </a:ext>
            </a:extLst>
          </p:cNvPr>
          <p:cNvPicPr>
            <a:picLocks noChangeAspect="1"/>
          </p:cNvPicPr>
          <p:nvPr/>
        </p:nvPicPr>
        <p:blipFill>
          <a:blip r:embed="rId3"/>
          <a:stretch>
            <a:fillRect/>
          </a:stretch>
        </p:blipFill>
        <p:spPr>
          <a:xfrm>
            <a:off x="3620191" y="3803993"/>
            <a:ext cx="4640982" cy="1259944"/>
          </a:xfrm>
          <a:prstGeom prst="rect">
            <a:avLst/>
          </a:prstGeom>
        </p:spPr>
      </p:pic>
      <p:pic>
        <p:nvPicPr>
          <p:cNvPr id="3" name="图片 2">
            <a:extLst>
              <a:ext uri="{FF2B5EF4-FFF2-40B4-BE49-F238E27FC236}">
                <a16:creationId xmlns:a16="http://schemas.microsoft.com/office/drawing/2014/main" id="{65348712-8435-43E8-BA47-44D5F4473300}"/>
              </a:ext>
            </a:extLst>
          </p:cNvPr>
          <p:cNvPicPr>
            <a:picLocks noChangeAspect="1"/>
          </p:cNvPicPr>
          <p:nvPr/>
        </p:nvPicPr>
        <p:blipFill>
          <a:blip r:embed="rId4"/>
          <a:stretch>
            <a:fillRect/>
          </a:stretch>
        </p:blipFill>
        <p:spPr>
          <a:xfrm>
            <a:off x="3620191" y="709535"/>
            <a:ext cx="4351397" cy="1413429"/>
          </a:xfrm>
          <a:prstGeom prst="rect">
            <a:avLst/>
          </a:prstGeom>
        </p:spPr>
      </p:pic>
      <p:pic>
        <p:nvPicPr>
          <p:cNvPr id="4" name="图片 3">
            <a:extLst>
              <a:ext uri="{FF2B5EF4-FFF2-40B4-BE49-F238E27FC236}">
                <a16:creationId xmlns:a16="http://schemas.microsoft.com/office/drawing/2014/main" id="{BC1601B1-C043-4884-83EB-880D04C164F2}"/>
              </a:ext>
            </a:extLst>
          </p:cNvPr>
          <p:cNvPicPr>
            <a:picLocks noChangeAspect="1"/>
          </p:cNvPicPr>
          <p:nvPr/>
        </p:nvPicPr>
        <p:blipFill>
          <a:blip r:embed="rId5"/>
          <a:stretch>
            <a:fillRect/>
          </a:stretch>
        </p:blipFill>
        <p:spPr>
          <a:xfrm>
            <a:off x="3634259" y="2376554"/>
            <a:ext cx="3330229" cy="1259944"/>
          </a:xfrm>
          <a:prstGeom prst="rect">
            <a:avLst/>
          </a:prstGeom>
        </p:spPr>
      </p:pic>
    </p:spTree>
    <p:extLst>
      <p:ext uri="{BB962C8B-B14F-4D97-AF65-F5344CB8AC3E}">
        <p14:creationId xmlns:p14="http://schemas.microsoft.com/office/powerpoint/2010/main" val="376394288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47503" y="248425"/>
            <a:ext cx="1569660" cy="461665"/>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检查数据</a:t>
            </a:r>
          </a:p>
        </p:txBody>
      </p:sp>
      <p:sp>
        <p:nvSpPr>
          <p:cNvPr id="19" name="TextBox 18"/>
          <p:cNvSpPr txBox="1"/>
          <p:nvPr/>
        </p:nvSpPr>
        <p:spPr>
          <a:xfrm>
            <a:off x="645135" y="928766"/>
            <a:ext cx="1683202"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检查空值</a:t>
            </a:r>
          </a:p>
        </p:txBody>
      </p:sp>
      <p:sp>
        <p:nvSpPr>
          <p:cNvPr id="22" name="TextBox 21"/>
          <p:cNvSpPr txBox="1"/>
          <p:nvPr/>
        </p:nvSpPr>
        <p:spPr>
          <a:xfrm>
            <a:off x="698040" y="1424527"/>
            <a:ext cx="2649463" cy="272895"/>
          </a:xfrm>
          <a:prstGeom prst="rect">
            <a:avLst/>
          </a:prstGeom>
          <a:noFill/>
          <a:ln>
            <a:solidFill>
              <a:schemeClr val="tx1"/>
            </a:solidFill>
          </a:ln>
        </p:spPr>
        <p:txBody>
          <a:bodyPr wrap="square" rtlCol="0">
            <a:spAutoFit/>
          </a:bodyPr>
          <a:lstStyle/>
          <a:p>
            <a:pPr>
              <a:lnSpc>
                <a:spcPct val="130000"/>
              </a:lnSpc>
            </a:pPr>
            <a:r>
              <a:rPr lang="en-US" altLang="zh-CN" sz="1000" dirty="0" err="1">
                <a:solidFill>
                  <a:srgbClr val="000000"/>
                </a:solidFill>
                <a:latin typeface="Consolas" panose="020B0609020204030204" pitchFamily="49" charset="0"/>
              </a:rPr>
              <a:t>ratings</a:t>
            </a:r>
            <a:r>
              <a:rPr lang="en-US" altLang="zh-CN" sz="1000" b="1" dirty="0" err="1">
                <a:solidFill>
                  <a:srgbClr val="FF0080"/>
                </a:solidFill>
                <a:latin typeface="Consolas" panose="020B0609020204030204" pitchFamily="49" charset="0"/>
              </a:rPr>
              <a:t>.</a:t>
            </a:r>
            <a:r>
              <a:rPr lang="en-US" altLang="zh-CN" sz="1000" dirty="0" err="1">
                <a:solidFill>
                  <a:srgbClr val="004466"/>
                </a:solidFill>
                <a:latin typeface="Consolas" panose="020B0609020204030204" pitchFamily="49" charset="0"/>
              </a:rPr>
              <a:t>isnull</a:t>
            </a:r>
            <a:r>
              <a:rPr lang="en-US" altLang="zh-CN" sz="1000" b="1" dirty="0">
                <a:solidFill>
                  <a:srgbClr val="FF0080"/>
                </a:solidFill>
                <a:latin typeface="Consolas" panose="020B0609020204030204" pitchFamily="49" charset="0"/>
              </a:rPr>
              <a:t>().</a:t>
            </a:r>
            <a:r>
              <a:rPr lang="en-US" altLang="zh-CN" sz="1000" b="1" dirty="0">
                <a:solidFill>
                  <a:srgbClr val="8080C0"/>
                </a:solidFill>
                <a:latin typeface="Consolas" panose="020B0609020204030204" pitchFamily="49" charset="0"/>
              </a:rPr>
              <a:t>sum</a:t>
            </a:r>
            <a:r>
              <a:rPr lang="en-US" altLang="zh-CN" sz="1000" b="1" dirty="0">
                <a:solidFill>
                  <a:srgbClr val="FF0080"/>
                </a:solidFill>
                <a:latin typeface="Consolas" panose="020B0609020204030204" pitchFamily="49" charset="0"/>
              </a:rPr>
              <a:t>()</a:t>
            </a:r>
            <a:r>
              <a:rPr lang="en-US" altLang="zh-CN" sz="1000" dirty="0">
                <a:solidFill>
                  <a:srgbClr val="000000"/>
                </a:solidFill>
                <a:latin typeface="Consolas" panose="020B0609020204030204" pitchFamily="49" charset="0"/>
              </a:rPr>
              <a:t> </a:t>
            </a:r>
            <a:endParaRPr lang="en-US" altLang="zh-CN" sz="1000" dirty="0">
              <a:solidFill>
                <a:schemeClr val="tx1">
                  <a:lumMod val="50000"/>
                  <a:lumOff val="50000"/>
                </a:schemeClr>
              </a:solidFill>
              <a:latin typeface="微软雅黑"/>
              <a:ea typeface="微软雅黑"/>
            </a:endParaRPr>
          </a:p>
        </p:txBody>
      </p:sp>
      <p:sp>
        <p:nvSpPr>
          <p:cNvPr id="23" name="TextBox 22"/>
          <p:cNvSpPr txBox="1"/>
          <p:nvPr/>
        </p:nvSpPr>
        <p:spPr>
          <a:xfrm>
            <a:off x="698040" y="2652714"/>
            <a:ext cx="1683202"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去重</a:t>
            </a:r>
          </a:p>
        </p:txBody>
      </p:sp>
      <p:sp>
        <p:nvSpPr>
          <p:cNvPr id="24" name="TextBox 23"/>
          <p:cNvSpPr txBox="1"/>
          <p:nvPr/>
        </p:nvSpPr>
        <p:spPr>
          <a:xfrm>
            <a:off x="698040" y="3070112"/>
            <a:ext cx="4521074" cy="1473224"/>
          </a:xfrm>
          <a:prstGeom prst="rect">
            <a:avLst/>
          </a:prstGeom>
          <a:noFill/>
        </p:spPr>
        <p:txBody>
          <a:bodyPr wrap="square" rtlCol="0">
            <a:spAutoFit/>
          </a:bodyPr>
          <a:lstStyle/>
          <a:p>
            <a:pPr>
              <a:lnSpc>
                <a:spcPct val="130000"/>
              </a:lnSpc>
            </a:pPr>
            <a:r>
              <a:rPr lang="zh-CN" altLang="en-US" sz="1000" dirty="0">
                <a:solidFill>
                  <a:schemeClr val="tx1">
                    <a:lumMod val="50000"/>
                    <a:lumOff val="50000"/>
                  </a:schemeClr>
                </a:solidFill>
                <a:latin typeface="微软雅黑"/>
                <a:ea typeface="微软雅黑"/>
              </a:rPr>
              <a:t>去重的两种情况：</a:t>
            </a:r>
          </a:p>
          <a:p>
            <a:pPr>
              <a:lnSpc>
                <a:spcPct val="130000"/>
              </a:lnSpc>
            </a:pPr>
            <a:endParaRPr lang="zh-CN" altLang="en-US" sz="1000" dirty="0">
              <a:solidFill>
                <a:schemeClr val="tx1">
                  <a:lumMod val="50000"/>
                  <a:lumOff val="50000"/>
                </a:schemeClr>
              </a:solidFill>
              <a:latin typeface="微软雅黑"/>
              <a:ea typeface="微软雅黑"/>
            </a:endParaRPr>
          </a:p>
          <a:p>
            <a:pPr>
              <a:lnSpc>
                <a:spcPct val="130000"/>
              </a:lnSpc>
            </a:pPr>
            <a:r>
              <a:rPr lang="zh-CN" altLang="en-US" sz="1000" dirty="0">
                <a:solidFill>
                  <a:schemeClr val="tx1">
                    <a:lumMod val="50000"/>
                    <a:lumOff val="50000"/>
                  </a:schemeClr>
                </a:solidFill>
                <a:latin typeface="微软雅黑"/>
                <a:ea typeface="微软雅黑"/>
              </a:rPr>
              <a:t>① 两行数据完全相同：即同一用户在同一时间对同一个电影进行了相同分数的评分，这种可能性几乎不存在（</a:t>
            </a:r>
            <a:r>
              <a:rPr lang="en-US" altLang="zh-CN" sz="1000" dirty="0">
                <a:solidFill>
                  <a:schemeClr val="tx1">
                    <a:lumMod val="50000"/>
                    <a:lumOff val="50000"/>
                  </a:schemeClr>
                </a:solidFill>
                <a:latin typeface="微软雅黑"/>
                <a:ea typeface="微软雅黑"/>
              </a:rPr>
              <a:t>'Date'</a:t>
            </a:r>
            <a:r>
              <a:rPr lang="zh-CN" altLang="en-US" sz="1000" dirty="0">
                <a:solidFill>
                  <a:schemeClr val="tx1">
                    <a:lumMod val="50000"/>
                    <a:lumOff val="50000"/>
                  </a:schemeClr>
                </a:solidFill>
                <a:latin typeface="微软雅黑"/>
                <a:ea typeface="微软雅黑"/>
              </a:rPr>
              <a:t>精确到了</a:t>
            </a:r>
            <a:r>
              <a:rPr lang="en-US" altLang="zh-CN" sz="1000" dirty="0">
                <a:solidFill>
                  <a:schemeClr val="tx1">
                    <a:lumMod val="50000"/>
                    <a:lumOff val="50000"/>
                  </a:schemeClr>
                </a:solidFill>
                <a:latin typeface="微软雅黑"/>
                <a:ea typeface="微软雅黑"/>
              </a:rPr>
              <a:t>0</a:t>
            </a:r>
            <a:r>
              <a:rPr lang="zh-CN" altLang="en-US" sz="1000" dirty="0">
                <a:solidFill>
                  <a:schemeClr val="tx1">
                    <a:lumMod val="50000"/>
                    <a:lumOff val="50000"/>
                  </a:schemeClr>
                </a:solidFill>
                <a:latin typeface="微软雅黑"/>
                <a:ea typeface="微软雅黑"/>
              </a:rPr>
              <a:t>点几秒），不予以考虑；</a:t>
            </a:r>
          </a:p>
          <a:p>
            <a:pPr>
              <a:lnSpc>
                <a:spcPct val="130000"/>
              </a:lnSpc>
            </a:pPr>
            <a:endParaRPr lang="zh-CN" altLang="en-US" sz="1000" dirty="0">
              <a:solidFill>
                <a:schemeClr val="tx1">
                  <a:lumMod val="50000"/>
                  <a:lumOff val="50000"/>
                </a:schemeClr>
              </a:solidFill>
              <a:latin typeface="微软雅黑"/>
              <a:ea typeface="微软雅黑"/>
            </a:endParaRPr>
          </a:p>
          <a:p>
            <a:pPr>
              <a:lnSpc>
                <a:spcPct val="130000"/>
              </a:lnSpc>
            </a:pPr>
            <a:r>
              <a:rPr lang="zh-CN" altLang="en-US" sz="1000" dirty="0">
                <a:solidFill>
                  <a:schemeClr val="tx1">
                    <a:lumMod val="50000"/>
                    <a:lumOff val="50000"/>
                  </a:schemeClr>
                </a:solidFill>
                <a:latin typeface="微软雅黑"/>
                <a:ea typeface="微软雅黑"/>
              </a:rPr>
              <a:t>② 部分列数据相同：即不考虑时间的情况下，同一用户对同一电影做出了相同的评分，这种情况是我们要去重的情况。</a:t>
            </a:r>
            <a:endParaRPr lang="en-US" altLang="zh-CN" sz="1000" dirty="0">
              <a:solidFill>
                <a:schemeClr val="tx1">
                  <a:lumMod val="50000"/>
                  <a:lumOff val="50000"/>
                </a:schemeClr>
              </a:solidFill>
              <a:latin typeface="微软雅黑"/>
              <a:ea typeface="微软雅黑"/>
            </a:endParaRPr>
          </a:p>
        </p:txBody>
      </p:sp>
      <p:pic>
        <p:nvPicPr>
          <p:cNvPr id="5" name="图片 4">
            <a:extLst>
              <a:ext uri="{FF2B5EF4-FFF2-40B4-BE49-F238E27FC236}">
                <a16:creationId xmlns:a16="http://schemas.microsoft.com/office/drawing/2014/main" id="{B1D7B41E-64DF-4089-9F0A-7074585006B2}"/>
              </a:ext>
            </a:extLst>
          </p:cNvPr>
          <p:cNvPicPr>
            <a:picLocks noChangeAspect="1"/>
          </p:cNvPicPr>
          <p:nvPr/>
        </p:nvPicPr>
        <p:blipFill>
          <a:blip r:embed="rId3"/>
          <a:stretch>
            <a:fillRect/>
          </a:stretch>
        </p:blipFill>
        <p:spPr>
          <a:xfrm>
            <a:off x="5849404" y="1098043"/>
            <a:ext cx="1348857" cy="1051651"/>
          </a:xfrm>
          <a:prstGeom prst="rect">
            <a:avLst/>
          </a:prstGeom>
        </p:spPr>
      </p:pic>
      <p:sp>
        <p:nvSpPr>
          <p:cNvPr id="13" name="TextBox 21">
            <a:extLst>
              <a:ext uri="{FF2B5EF4-FFF2-40B4-BE49-F238E27FC236}">
                <a16:creationId xmlns:a16="http://schemas.microsoft.com/office/drawing/2014/main" id="{30B119F6-DF82-4119-9AE5-5E281AFCE8D7}"/>
              </a:ext>
            </a:extLst>
          </p:cNvPr>
          <p:cNvSpPr txBox="1"/>
          <p:nvPr/>
        </p:nvSpPr>
        <p:spPr>
          <a:xfrm>
            <a:off x="698040" y="4622180"/>
            <a:ext cx="5836403" cy="273088"/>
          </a:xfrm>
          <a:prstGeom prst="rect">
            <a:avLst/>
          </a:prstGeom>
          <a:noFill/>
          <a:ln>
            <a:solidFill>
              <a:schemeClr val="tx1"/>
            </a:solidFill>
          </a:ln>
        </p:spPr>
        <p:txBody>
          <a:bodyPr wrap="square" rtlCol="0">
            <a:spAutoFit/>
          </a:bodyPr>
          <a:lstStyle/>
          <a:p>
            <a:pPr>
              <a:lnSpc>
                <a:spcPct val="130000"/>
              </a:lnSpc>
            </a:pPr>
            <a:r>
              <a:rPr lang="en-US" altLang="zh-CN" sz="1000" b="1" dirty="0">
                <a:solidFill>
                  <a:srgbClr val="BB7977"/>
                </a:solidFill>
                <a:latin typeface="Consolas" panose="020B0609020204030204" pitchFamily="49" charset="0"/>
              </a:rPr>
              <a:t>print</a:t>
            </a:r>
            <a:r>
              <a:rPr lang="en-US" altLang="zh-CN" sz="1000" b="1" dirty="0">
                <a:solidFill>
                  <a:srgbClr val="FF0080"/>
                </a:solidFill>
                <a:latin typeface="Consolas" panose="020B0609020204030204" pitchFamily="49" charset="0"/>
              </a:rPr>
              <a:t>(</a:t>
            </a:r>
            <a:r>
              <a:rPr lang="en-US" altLang="zh-CN" sz="1000" dirty="0">
                <a:solidFill>
                  <a:srgbClr val="A68500"/>
                </a:solidFill>
                <a:latin typeface="Consolas" panose="020B0609020204030204" pitchFamily="49" charset="0"/>
              </a:rPr>
              <a:t>'</a:t>
            </a:r>
            <a:r>
              <a:rPr lang="zh-CN" altLang="en-US" sz="1000" dirty="0">
                <a:solidFill>
                  <a:srgbClr val="A68500"/>
                </a:solidFill>
                <a:latin typeface="Consolas" panose="020B0609020204030204" pitchFamily="49" charset="0"/>
              </a:rPr>
              <a:t>重复行数</a:t>
            </a:r>
            <a:r>
              <a:rPr lang="en-US" altLang="zh-CN" sz="1000" dirty="0">
                <a:solidFill>
                  <a:srgbClr val="A68500"/>
                </a:solidFill>
                <a:latin typeface="Consolas" panose="020B0609020204030204" pitchFamily="49" charset="0"/>
              </a:rPr>
              <a:t>:'</a:t>
            </a:r>
            <a:r>
              <a:rPr lang="en-US" altLang="zh-CN" sz="1000" b="1" dirty="0">
                <a:solidFill>
                  <a:srgbClr val="FF0080"/>
                </a:solidFill>
                <a:latin typeface="Consolas" panose="020B0609020204030204" pitchFamily="49" charset="0"/>
              </a:rPr>
              <a:t>+</a:t>
            </a:r>
            <a:r>
              <a:rPr lang="en-US" altLang="zh-CN" sz="1000" b="1" dirty="0">
                <a:solidFill>
                  <a:srgbClr val="8080C0"/>
                </a:solidFill>
                <a:latin typeface="Consolas" panose="020B0609020204030204" pitchFamily="49" charset="0"/>
              </a:rPr>
              <a:t>str</a:t>
            </a:r>
            <a:r>
              <a:rPr lang="en-US" altLang="zh-CN" sz="1000" b="1" dirty="0">
                <a:solidFill>
                  <a:srgbClr val="FF0080"/>
                </a:solidFill>
                <a:latin typeface="Consolas" panose="020B0609020204030204" pitchFamily="49" charset="0"/>
              </a:rPr>
              <a:t>(</a:t>
            </a:r>
            <a:r>
              <a:rPr lang="en-US" altLang="zh-CN" sz="1000" dirty="0" err="1">
                <a:solidFill>
                  <a:srgbClr val="000000"/>
                </a:solidFill>
                <a:latin typeface="Consolas" panose="020B0609020204030204" pitchFamily="49" charset="0"/>
              </a:rPr>
              <a:t>ratings</a:t>
            </a:r>
            <a:r>
              <a:rPr lang="en-US" altLang="zh-CN" sz="1000" b="1" dirty="0" err="1">
                <a:solidFill>
                  <a:srgbClr val="FF0080"/>
                </a:solidFill>
                <a:latin typeface="Consolas" panose="020B0609020204030204" pitchFamily="49" charset="0"/>
              </a:rPr>
              <a:t>.</a:t>
            </a:r>
            <a:r>
              <a:rPr lang="en-US" altLang="zh-CN" sz="1000" dirty="0" err="1">
                <a:solidFill>
                  <a:srgbClr val="004466"/>
                </a:solidFill>
                <a:latin typeface="Consolas" panose="020B0609020204030204" pitchFamily="49" charset="0"/>
              </a:rPr>
              <a:t>duplicated</a:t>
            </a:r>
            <a:r>
              <a:rPr lang="en-US" altLang="zh-CN" sz="1000" b="1" dirty="0">
                <a:solidFill>
                  <a:srgbClr val="FF0080"/>
                </a:solidFill>
                <a:latin typeface="Consolas" panose="020B0609020204030204" pitchFamily="49" charset="0"/>
              </a:rPr>
              <a:t>([</a:t>
            </a:r>
            <a:r>
              <a:rPr lang="en-US" altLang="zh-CN" sz="1000" dirty="0">
                <a:solidFill>
                  <a:srgbClr val="A68500"/>
                </a:solidFill>
                <a:latin typeface="Consolas" panose="020B0609020204030204" pitchFamily="49" charset="0"/>
              </a:rPr>
              <a:t>'</a:t>
            </a:r>
            <a:r>
              <a:rPr lang="en-US" altLang="zh-CN" sz="1000" dirty="0" err="1">
                <a:solidFill>
                  <a:srgbClr val="A68500"/>
                </a:solidFill>
                <a:latin typeface="Consolas" panose="020B0609020204030204" pitchFamily="49" charset="0"/>
              </a:rPr>
              <a:t>UserID</a:t>
            </a:r>
            <a:r>
              <a:rPr lang="en-US" altLang="zh-CN" sz="1000" dirty="0">
                <a:solidFill>
                  <a:srgbClr val="A68500"/>
                </a:solidFill>
                <a:latin typeface="Consolas" panose="020B0609020204030204" pitchFamily="49" charset="0"/>
              </a:rPr>
              <a:t>'</a:t>
            </a:r>
            <a:r>
              <a:rPr lang="en-US" altLang="zh-CN" sz="1000" b="1" dirty="0">
                <a:solidFill>
                  <a:srgbClr val="FF0080"/>
                </a:solidFill>
                <a:latin typeface="Consolas" panose="020B0609020204030204" pitchFamily="49" charset="0"/>
              </a:rPr>
              <a:t>,</a:t>
            </a:r>
            <a:r>
              <a:rPr lang="en-US" altLang="zh-CN" sz="1000" dirty="0">
                <a:solidFill>
                  <a:srgbClr val="A68500"/>
                </a:solidFill>
                <a:latin typeface="Consolas" panose="020B0609020204030204" pitchFamily="49" charset="0"/>
              </a:rPr>
              <a:t>'</a:t>
            </a:r>
            <a:r>
              <a:rPr lang="en-US" altLang="zh-CN" sz="1000" dirty="0" err="1">
                <a:solidFill>
                  <a:srgbClr val="A68500"/>
                </a:solidFill>
                <a:latin typeface="Consolas" panose="020B0609020204030204" pitchFamily="49" charset="0"/>
              </a:rPr>
              <a:t>MovieID</a:t>
            </a:r>
            <a:r>
              <a:rPr lang="en-US" altLang="zh-CN" sz="1000" dirty="0">
                <a:solidFill>
                  <a:srgbClr val="A68500"/>
                </a:solidFill>
                <a:latin typeface="Consolas" panose="020B0609020204030204" pitchFamily="49" charset="0"/>
              </a:rPr>
              <a:t>'</a:t>
            </a:r>
            <a:r>
              <a:rPr lang="en-US" altLang="zh-CN" sz="1000" b="1" dirty="0">
                <a:solidFill>
                  <a:srgbClr val="FF0080"/>
                </a:solidFill>
                <a:latin typeface="Consolas" panose="020B0609020204030204" pitchFamily="49" charset="0"/>
              </a:rPr>
              <a:t>,</a:t>
            </a:r>
            <a:r>
              <a:rPr lang="en-US" altLang="zh-CN" sz="1000" dirty="0">
                <a:solidFill>
                  <a:srgbClr val="A68500"/>
                </a:solidFill>
                <a:latin typeface="Consolas" panose="020B0609020204030204" pitchFamily="49" charset="0"/>
              </a:rPr>
              <a:t>'Rating'</a:t>
            </a:r>
            <a:r>
              <a:rPr lang="en-US" altLang="zh-CN" sz="1000" b="1" dirty="0">
                <a:solidFill>
                  <a:srgbClr val="FF0080"/>
                </a:solidFill>
                <a:latin typeface="Consolas" panose="020B0609020204030204" pitchFamily="49" charset="0"/>
              </a:rPr>
              <a:t>]).</a:t>
            </a:r>
            <a:r>
              <a:rPr lang="en-US" altLang="zh-CN" sz="1000" b="1" dirty="0">
                <a:solidFill>
                  <a:srgbClr val="8080C0"/>
                </a:solidFill>
                <a:latin typeface="Consolas" panose="020B0609020204030204" pitchFamily="49" charset="0"/>
              </a:rPr>
              <a:t>sum</a:t>
            </a:r>
            <a:r>
              <a:rPr lang="en-US" altLang="zh-CN" sz="1000" b="1" dirty="0">
                <a:solidFill>
                  <a:srgbClr val="FF0080"/>
                </a:solidFill>
                <a:latin typeface="Consolas" panose="020B0609020204030204" pitchFamily="49" charset="0"/>
              </a:rPr>
              <a:t>()))</a:t>
            </a:r>
            <a:r>
              <a:rPr lang="en-US" altLang="zh-CN" sz="1000" dirty="0">
                <a:solidFill>
                  <a:srgbClr val="000000"/>
                </a:solidFill>
                <a:latin typeface="Consolas" panose="020B0609020204030204" pitchFamily="49" charset="0"/>
              </a:rPr>
              <a:t> </a:t>
            </a:r>
            <a:endParaRPr lang="en-US" altLang="zh-CN" sz="1000" dirty="0">
              <a:solidFill>
                <a:schemeClr val="tx1">
                  <a:lumMod val="50000"/>
                  <a:lumOff val="50000"/>
                </a:schemeClr>
              </a:solidFill>
              <a:latin typeface="微软雅黑"/>
              <a:ea typeface="微软雅黑"/>
            </a:endParaRPr>
          </a:p>
        </p:txBody>
      </p:sp>
      <p:pic>
        <p:nvPicPr>
          <p:cNvPr id="6" name="图片 5">
            <a:extLst>
              <a:ext uri="{FF2B5EF4-FFF2-40B4-BE49-F238E27FC236}">
                <a16:creationId xmlns:a16="http://schemas.microsoft.com/office/drawing/2014/main" id="{A5D97EA0-166A-4B26-9EED-34F52E2F5DDC}"/>
              </a:ext>
            </a:extLst>
          </p:cNvPr>
          <p:cNvPicPr>
            <a:picLocks noChangeAspect="1"/>
          </p:cNvPicPr>
          <p:nvPr/>
        </p:nvPicPr>
        <p:blipFill>
          <a:blip r:embed="rId4"/>
          <a:stretch>
            <a:fillRect/>
          </a:stretch>
        </p:blipFill>
        <p:spPr>
          <a:xfrm>
            <a:off x="5849404" y="3091323"/>
            <a:ext cx="1261814" cy="676866"/>
          </a:xfrm>
          <a:prstGeom prst="rect">
            <a:avLst/>
          </a:prstGeom>
        </p:spPr>
      </p:pic>
    </p:spTree>
    <p:extLst>
      <p:ext uri="{BB962C8B-B14F-4D97-AF65-F5344CB8AC3E}">
        <p14:creationId xmlns:p14="http://schemas.microsoft.com/office/powerpoint/2010/main" val="238229114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2" grpId="0" animBg="1"/>
      <p:bldP spid="23" grpId="0"/>
      <p:bldP spid="24"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3</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6" name="TextBox 1"/>
          <p:cNvSpPr txBox="1"/>
          <p:nvPr/>
        </p:nvSpPr>
        <p:spPr>
          <a:xfrm>
            <a:off x="4835054" y="1773787"/>
            <a:ext cx="2799356" cy="553998"/>
          </a:xfrm>
          <a:prstGeom prst="rect">
            <a:avLst/>
          </a:prstGeom>
          <a:noFill/>
        </p:spPr>
        <p:txBody>
          <a:bodyPr wrap="none" rtlCol="0">
            <a:spAutoFit/>
          </a:bodyPr>
          <a:lstStyle/>
          <a:p>
            <a:pPr marL="0" lvl="1"/>
            <a:r>
              <a:rPr lang="zh-CN" altLang="en-US" sz="3000" b="1" spc="300" dirty="0">
                <a:solidFill>
                  <a:srgbClr val="0070C0"/>
                </a:solidFill>
                <a:latin typeface="微软雅黑" pitchFamily="34" charset="-122"/>
                <a:ea typeface="微软雅黑" pitchFamily="34" charset="-122"/>
              </a:rPr>
              <a:t>数据探索</a:t>
            </a:r>
            <a:r>
              <a:rPr lang="en-US" altLang="zh-CN" sz="3000" b="1" spc="300" dirty="0">
                <a:solidFill>
                  <a:srgbClr val="0070C0"/>
                </a:solidFill>
                <a:latin typeface="微软雅黑" pitchFamily="34" charset="-122"/>
                <a:ea typeface="微软雅黑" pitchFamily="34" charset="-122"/>
              </a:rPr>
              <a:t>EDA</a:t>
            </a:r>
            <a:endParaRPr lang="zh-CN" altLang="en-US" sz="3000" b="1" spc="300" dirty="0">
              <a:solidFill>
                <a:srgbClr val="0070C0"/>
              </a:solidFill>
              <a:latin typeface="微软雅黑" pitchFamily="34" charset="-122"/>
              <a:ea typeface="微软雅黑" pitchFamily="34" charset="-122"/>
            </a:endParaRP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a:spLocks noChangeArrowheads="1"/>
          </p:cNvSpPr>
          <p:nvPr/>
        </p:nvSpPr>
        <p:spPr bwMode="auto">
          <a:xfrm>
            <a:off x="4997858" y="2475258"/>
            <a:ext cx="23948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数据集的基本统计信息</a:t>
            </a:r>
          </a:p>
        </p:txBody>
      </p:sp>
      <p:sp>
        <p:nvSpPr>
          <p:cNvPr id="19" name="TextBox 39"/>
          <p:cNvSpPr>
            <a:spLocks noChangeArrowheads="1"/>
          </p:cNvSpPr>
          <p:nvPr/>
        </p:nvSpPr>
        <p:spPr bwMode="auto">
          <a:xfrm>
            <a:off x="4997858" y="3008659"/>
            <a:ext cx="2394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每个用户评价的电影数量</a:t>
            </a:r>
          </a:p>
        </p:txBody>
      </p:sp>
      <p:sp>
        <p:nvSpPr>
          <p:cNvPr id="23" name="TextBox 39"/>
          <p:cNvSpPr>
            <a:spLocks noChangeArrowheads="1"/>
          </p:cNvSpPr>
          <p:nvPr/>
        </p:nvSpPr>
        <p:spPr bwMode="auto">
          <a:xfrm>
            <a:off x="4997858" y="2742752"/>
            <a:ext cx="25477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每个评分等级的评分次数</a:t>
            </a:r>
          </a:p>
        </p:txBody>
      </p:sp>
      <p:sp>
        <p:nvSpPr>
          <p:cNvPr id="20" name="TextBox 39">
            <a:extLst>
              <a:ext uri="{FF2B5EF4-FFF2-40B4-BE49-F238E27FC236}">
                <a16:creationId xmlns:a16="http://schemas.microsoft.com/office/drawing/2014/main" id="{7D181155-0C94-40E6-91A5-3A3D49CBF183}"/>
              </a:ext>
            </a:extLst>
          </p:cNvPr>
          <p:cNvSpPr>
            <a:spLocks noChangeArrowheads="1"/>
          </p:cNvSpPr>
          <p:nvPr/>
        </p:nvSpPr>
        <p:spPr bwMode="auto">
          <a:xfrm>
            <a:off x="4997858" y="3280829"/>
            <a:ext cx="23948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每部电影获得的评分次数</a:t>
            </a:r>
          </a:p>
        </p:txBody>
      </p:sp>
    </p:spTree>
    <p:extLst>
      <p:ext uri="{BB962C8B-B14F-4D97-AF65-F5344CB8AC3E}">
        <p14:creationId xmlns:p14="http://schemas.microsoft.com/office/powerpoint/2010/main" val="341585198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13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par>
                          <p:cTn id="40" fill="hold">
                            <p:stCondLst>
                              <p:cond delay="1800"/>
                            </p:stCondLst>
                            <p:childTnLst>
                              <p:par>
                                <p:cTn id="41" presetID="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20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P spid="18" grpId="0" bldLvl="0" autoUpdateAnimBg="0"/>
      <p:bldP spid="19" grpId="0" bldLvl="0" autoUpdateAnimBg="0"/>
      <p:bldP spid="23" grpId="0" bldLvl="0" autoUpdateAnimBg="0"/>
      <p:bldP spid="20"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17128" y="248425"/>
            <a:ext cx="2262158" cy="461665"/>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基本统计信息</a:t>
            </a:r>
          </a:p>
        </p:txBody>
      </p:sp>
      <p:sp>
        <p:nvSpPr>
          <p:cNvPr id="19" name="TextBox 18"/>
          <p:cNvSpPr txBox="1"/>
          <p:nvPr/>
        </p:nvSpPr>
        <p:spPr>
          <a:xfrm>
            <a:off x="645135" y="909099"/>
            <a:ext cx="1683202"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Rating.csv</a:t>
            </a:r>
            <a:endParaRPr lang="zh-CN" altLang="en-US" sz="1600" b="1" dirty="0">
              <a:solidFill>
                <a:srgbClr val="0070C0"/>
              </a:solidFill>
              <a:latin typeface="微软雅黑"/>
              <a:ea typeface="微软雅黑"/>
            </a:endParaRPr>
          </a:p>
        </p:txBody>
      </p:sp>
      <p:sp>
        <p:nvSpPr>
          <p:cNvPr id="22" name="TextBox 21"/>
          <p:cNvSpPr txBox="1"/>
          <p:nvPr/>
        </p:nvSpPr>
        <p:spPr>
          <a:xfrm>
            <a:off x="667664" y="1994889"/>
            <a:ext cx="2898496" cy="272895"/>
          </a:xfrm>
          <a:prstGeom prst="rect">
            <a:avLst/>
          </a:prstGeom>
          <a:noFill/>
          <a:ln>
            <a:solidFill>
              <a:schemeClr val="tx1"/>
            </a:solidFill>
          </a:ln>
        </p:spPr>
        <p:txBody>
          <a:bodyPr wrap="square" rtlCol="0">
            <a:spAutoFit/>
          </a:bodyPr>
          <a:lstStyle/>
          <a:p>
            <a:pPr>
              <a:lnSpc>
                <a:spcPct val="130000"/>
              </a:lnSpc>
            </a:pPr>
            <a:r>
              <a:rPr lang="en-US" altLang="zh-CN" sz="1000" dirty="0">
                <a:solidFill>
                  <a:srgbClr val="000000"/>
                </a:solidFill>
                <a:latin typeface="Consolas" panose="020B0609020204030204" pitchFamily="49" charset="0"/>
              </a:rPr>
              <a:t>ratings</a:t>
            </a:r>
            <a:r>
              <a:rPr lang="en-US" altLang="zh-CN" sz="1000" b="1" dirty="0">
                <a:solidFill>
                  <a:srgbClr val="FF0080"/>
                </a:solidFill>
                <a:latin typeface="Consolas" panose="020B0609020204030204" pitchFamily="49" charset="0"/>
              </a:rPr>
              <a:t>.</a:t>
            </a:r>
            <a:r>
              <a:rPr lang="en-US" altLang="zh-CN" sz="1000" dirty="0">
                <a:solidFill>
                  <a:srgbClr val="004466"/>
                </a:solidFill>
                <a:latin typeface="Consolas" panose="020B0609020204030204" pitchFamily="49" charset="0"/>
              </a:rPr>
              <a:t>info</a:t>
            </a:r>
            <a:r>
              <a:rPr lang="en-US" altLang="zh-CN" sz="1000" b="1" dirty="0">
                <a:solidFill>
                  <a:srgbClr val="FF0080"/>
                </a:solidFill>
                <a:latin typeface="Consolas" panose="020B0609020204030204" pitchFamily="49" charset="0"/>
              </a:rPr>
              <a:t>()</a:t>
            </a:r>
            <a:r>
              <a:rPr lang="en-US" altLang="zh-CN" sz="1000" dirty="0">
                <a:solidFill>
                  <a:srgbClr val="000000"/>
                </a:solidFill>
                <a:latin typeface="Consolas" panose="020B0609020204030204" pitchFamily="49" charset="0"/>
              </a:rPr>
              <a:t> </a:t>
            </a:r>
            <a:endParaRPr lang="en-US" altLang="zh-CN" sz="1000" dirty="0">
              <a:solidFill>
                <a:schemeClr val="tx1">
                  <a:lumMod val="50000"/>
                  <a:lumOff val="50000"/>
                </a:schemeClr>
              </a:solidFill>
              <a:latin typeface="微软雅黑"/>
              <a:ea typeface="微软雅黑"/>
            </a:endParaRPr>
          </a:p>
        </p:txBody>
      </p:sp>
      <p:sp>
        <p:nvSpPr>
          <p:cNvPr id="24" name="TextBox 23"/>
          <p:cNvSpPr txBox="1"/>
          <p:nvPr/>
        </p:nvSpPr>
        <p:spPr>
          <a:xfrm>
            <a:off x="667664" y="4234401"/>
            <a:ext cx="2898496" cy="274819"/>
          </a:xfrm>
          <a:prstGeom prst="rect">
            <a:avLst/>
          </a:prstGeom>
          <a:noFill/>
          <a:ln>
            <a:solidFill>
              <a:schemeClr val="tx1"/>
            </a:solidFill>
          </a:ln>
        </p:spPr>
        <p:txBody>
          <a:bodyPr wrap="square" rtlCol="0">
            <a:spAutoFit/>
          </a:bodyPr>
          <a:lstStyle/>
          <a:p>
            <a:pPr>
              <a:lnSpc>
                <a:spcPct val="130000"/>
              </a:lnSpc>
            </a:pPr>
            <a:r>
              <a:rPr lang="en-US" altLang="zh-CN" sz="1000" dirty="0">
                <a:solidFill>
                  <a:srgbClr val="000000"/>
                </a:solidFill>
                <a:latin typeface="Consolas" panose="020B0609020204030204" pitchFamily="49" charset="0"/>
              </a:rPr>
              <a:t>ratings</a:t>
            </a:r>
            <a:r>
              <a:rPr lang="en-US" altLang="zh-CN" sz="1000" b="1" dirty="0">
                <a:solidFill>
                  <a:srgbClr val="FF0080"/>
                </a:solidFill>
                <a:latin typeface="Consolas" panose="020B0609020204030204" pitchFamily="49" charset="0"/>
              </a:rPr>
              <a:t>[</a:t>
            </a:r>
            <a:r>
              <a:rPr lang="en-US" altLang="zh-CN" sz="1000" dirty="0">
                <a:solidFill>
                  <a:srgbClr val="A68500"/>
                </a:solidFill>
                <a:latin typeface="Consolas" panose="020B0609020204030204" pitchFamily="49" charset="0"/>
              </a:rPr>
              <a:t>'Rating'</a:t>
            </a:r>
            <a:r>
              <a:rPr lang="en-US" altLang="zh-CN" sz="1000" b="1" dirty="0">
                <a:solidFill>
                  <a:srgbClr val="FF0080"/>
                </a:solidFill>
                <a:latin typeface="Consolas" panose="020B0609020204030204" pitchFamily="49" charset="0"/>
              </a:rPr>
              <a:t>].</a:t>
            </a:r>
            <a:r>
              <a:rPr lang="en-US" altLang="zh-CN" sz="1000" dirty="0">
                <a:solidFill>
                  <a:srgbClr val="004466"/>
                </a:solidFill>
                <a:latin typeface="Consolas" panose="020B0609020204030204" pitchFamily="49" charset="0"/>
              </a:rPr>
              <a:t>describe</a:t>
            </a:r>
            <a:r>
              <a:rPr lang="en-US" altLang="zh-CN" sz="1000" b="1" dirty="0">
                <a:solidFill>
                  <a:srgbClr val="FF0080"/>
                </a:solidFill>
                <a:latin typeface="Consolas" panose="020B0609020204030204" pitchFamily="49" charset="0"/>
              </a:rPr>
              <a:t>().</a:t>
            </a:r>
            <a:r>
              <a:rPr lang="en-US" altLang="zh-CN" sz="1000" b="1" dirty="0">
                <a:solidFill>
                  <a:srgbClr val="8080C0"/>
                </a:solidFill>
                <a:latin typeface="Consolas" panose="020B0609020204030204" pitchFamily="49" charset="0"/>
              </a:rPr>
              <a:t>round</a:t>
            </a:r>
            <a:r>
              <a:rPr lang="en-US" altLang="zh-CN" sz="1000" b="1" dirty="0">
                <a:solidFill>
                  <a:srgbClr val="FF0080"/>
                </a:solidFill>
                <a:latin typeface="Consolas" panose="020B0609020204030204" pitchFamily="49" charset="0"/>
              </a:rPr>
              <a:t>(</a:t>
            </a:r>
            <a:r>
              <a:rPr lang="en-US" altLang="zh-CN" sz="1000" b="1" dirty="0">
                <a:solidFill>
                  <a:srgbClr val="800080"/>
                </a:solidFill>
                <a:latin typeface="Consolas" panose="020B0609020204030204" pitchFamily="49" charset="0"/>
              </a:rPr>
              <a:t>2</a:t>
            </a:r>
            <a:r>
              <a:rPr lang="en-US" altLang="zh-CN" sz="1000" b="1" dirty="0">
                <a:solidFill>
                  <a:srgbClr val="FF0080"/>
                </a:solidFill>
                <a:latin typeface="Consolas" panose="020B0609020204030204" pitchFamily="49" charset="0"/>
              </a:rPr>
              <a:t>)</a:t>
            </a:r>
            <a:r>
              <a:rPr lang="en-US" altLang="zh-CN" sz="1000" dirty="0">
                <a:solidFill>
                  <a:srgbClr val="000000"/>
                </a:solidFill>
                <a:latin typeface="Consolas" panose="020B0609020204030204" pitchFamily="49" charset="0"/>
              </a:rPr>
              <a:t> </a:t>
            </a:r>
            <a:endParaRPr lang="en-US" altLang="zh-CN" sz="1000" dirty="0">
              <a:solidFill>
                <a:schemeClr val="tx1">
                  <a:lumMod val="50000"/>
                  <a:lumOff val="50000"/>
                </a:schemeClr>
              </a:solidFill>
              <a:latin typeface="微软雅黑"/>
              <a:ea typeface="微软雅黑"/>
            </a:endParaRPr>
          </a:p>
        </p:txBody>
      </p:sp>
      <p:pic>
        <p:nvPicPr>
          <p:cNvPr id="5" name="图片 4">
            <a:extLst>
              <a:ext uri="{FF2B5EF4-FFF2-40B4-BE49-F238E27FC236}">
                <a16:creationId xmlns:a16="http://schemas.microsoft.com/office/drawing/2014/main" id="{0DAD1143-5D17-4DC7-902C-0B07DD9EDCD8}"/>
              </a:ext>
            </a:extLst>
          </p:cNvPr>
          <p:cNvPicPr>
            <a:picLocks noChangeAspect="1"/>
          </p:cNvPicPr>
          <p:nvPr/>
        </p:nvPicPr>
        <p:blipFill>
          <a:blip r:embed="rId3"/>
          <a:stretch>
            <a:fillRect/>
          </a:stretch>
        </p:blipFill>
        <p:spPr>
          <a:xfrm>
            <a:off x="3912739" y="1384100"/>
            <a:ext cx="3139899" cy="1767368"/>
          </a:xfrm>
          <a:prstGeom prst="rect">
            <a:avLst/>
          </a:prstGeom>
        </p:spPr>
      </p:pic>
      <p:pic>
        <p:nvPicPr>
          <p:cNvPr id="6" name="图片 5">
            <a:extLst>
              <a:ext uri="{FF2B5EF4-FFF2-40B4-BE49-F238E27FC236}">
                <a16:creationId xmlns:a16="http://schemas.microsoft.com/office/drawing/2014/main" id="{746FBCDA-221C-4F3B-8709-7B2122AE20D9}"/>
              </a:ext>
            </a:extLst>
          </p:cNvPr>
          <p:cNvPicPr>
            <a:picLocks noChangeAspect="1"/>
          </p:cNvPicPr>
          <p:nvPr/>
        </p:nvPicPr>
        <p:blipFill>
          <a:blip r:embed="rId4"/>
          <a:stretch>
            <a:fillRect/>
          </a:stretch>
        </p:blipFill>
        <p:spPr>
          <a:xfrm>
            <a:off x="3912739" y="3552584"/>
            <a:ext cx="2077788" cy="1507775"/>
          </a:xfrm>
          <a:prstGeom prst="rect">
            <a:avLst/>
          </a:prstGeom>
        </p:spPr>
      </p:pic>
      <p:sp>
        <p:nvSpPr>
          <p:cNvPr id="2" name="文本框 1">
            <a:extLst>
              <a:ext uri="{FF2B5EF4-FFF2-40B4-BE49-F238E27FC236}">
                <a16:creationId xmlns:a16="http://schemas.microsoft.com/office/drawing/2014/main" id="{30893BCE-6AFC-4C1C-ACF7-F09D4FF96A8F}"/>
              </a:ext>
            </a:extLst>
          </p:cNvPr>
          <p:cNvSpPr txBox="1"/>
          <p:nvPr/>
        </p:nvSpPr>
        <p:spPr>
          <a:xfrm>
            <a:off x="565617" y="1630798"/>
            <a:ext cx="2722034" cy="261610"/>
          </a:xfrm>
          <a:prstGeom prst="rect">
            <a:avLst/>
          </a:prstGeom>
          <a:noFill/>
        </p:spPr>
        <p:txBody>
          <a:bodyPr wrap="square" rtlCol="0">
            <a:spAutoFit/>
          </a:bodyPr>
          <a:lstStyle/>
          <a:p>
            <a:r>
              <a:rPr lang="zh-CN" altLang="en-US" sz="1100" dirty="0">
                <a:latin typeface="华文仿宋" panose="02010600040101010101" pitchFamily="2" charset="-122"/>
                <a:ea typeface="华文仿宋" panose="02010600040101010101" pitchFamily="2" charset="-122"/>
              </a:rPr>
              <a:t>查看“电影评分表”的基本统计信息</a:t>
            </a:r>
          </a:p>
        </p:txBody>
      </p:sp>
      <p:sp>
        <p:nvSpPr>
          <p:cNvPr id="9" name="文本框 8">
            <a:extLst>
              <a:ext uri="{FF2B5EF4-FFF2-40B4-BE49-F238E27FC236}">
                <a16:creationId xmlns:a16="http://schemas.microsoft.com/office/drawing/2014/main" id="{E73113AE-2E55-4DA0-9091-F9C642411FEE}"/>
              </a:ext>
            </a:extLst>
          </p:cNvPr>
          <p:cNvSpPr txBox="1"/>
          <p:nvPr/>
        </p:nvSpPr>
        <p:spPr>
          <a:xfrm>
            <a:off x="595093" y="3859025"/>
            <a:ext cx="3258449" cy="261610"/>
          </a:xfrm>
          <a:prstGeom prst="rect">
            <a:avLst/>
          </a:prstGeom>
          <a:noFill/>
        </p:spPr>
        <p:txBody>
          <a:bodyPr wrap="square" rtlCol="0">
            <a:spAutoFit/>
          </a:bodyPr>
          <a:lstStyle/>
          <a:p>
            <a:r>
              <a:rPr lang="zh-CN" altLang="en-US" sz="1100" dirty="0">
                <a:latin typeface="华文仿宋" panose="02010600040101010101" pitchFamily="2" charset="-122"/>
                <a:ea typeface="华文仿宋" panose="02010600040101010101" pitchFamily="2" charset="-122"/>
              </a:rPr>
              <a:t>查看“电影评分表”中</a:t>
            </a:r>
            <a:r>
              <a:rPr lang="en-US" altLang="zh-CN" sz="1100" dirty="0">
                <a:latin typeface="华文仿宋" panose="02010600040101010101" pitchFamily="2" charset="-122"/>
                <a:ea typeface="华文仿宋" panose="02010600040101010101" pitchFamily="2" charset="-122"/>
              </a:rPr>
              <a:t>’Rating’</a:t>
            </a:r>
            <a:r>
              <a:rPr lang="zh-CN" altLang="en-US" sz="1100" dirty="0">
                <a:latin typeface="华文仿宋" panose="02010600040101010101" pitchFamily="2" charset="-122"/>
                <a:ea typeface="华文仿宋" panose="02010600040101010101" pitchFamily="2" charset="-122"/>
              </a:rPr>
              <a:t>的基本统计信息</a:t>
            </a:r>
          </a:p>
        </p:txBody>
      </p:sp>
    </p:spTree>
    <p:extLst>
      <p:ext uri="{BB962C8B-B14F-4D97-AF65-F5344CB8AC3E}">
        <p14:creationId xmlns:p14="http://schemas.microsoft.com/office/powerpoint/2010/main" val="2799027805"/>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2"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0481" y="270025"/>
            <a:ext cx="1646605"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基本统计信息</a:t>
            </a:r>
          </a:p>
        </p:txBody>
      </p:sp>
      <p:sp>
        <p:nvSpPr>
          <p:cNvPr id="23" name="TextBox 22"/>
          <p:cNvSpPr txBox="1"/>
          <p:nvPr/>
        </p:nvSpPr>
        <p:spPr>
          <a:xfrm>
            <a:off x="618427" y="845089"/>
            <a:ext cx="1683202" cy="830997"/>
          </a:xfrm>
          <a:prstGeom prst="rect">
            <a:avLst/>
          </a:prstGeom>
          <a:noFill/>
        </p:spPr>
        <p:txBody>
          <a:bodyPr wrap="square" rtlCol="0">
            <a:spAutoFit/>
          </a:bodyPr>
          <a:lstStyle/>
          <a:p>
            <a:r>
              <a:rPr lang="en-US" altLang="zh-CN" sz="1600" b="1" dirty="0">
                <a:solidFill>
                  <a:srgbClr val="0070C0"/>
                </a:solidFill>
                <a:latin typeface="微软雅黑"/>
                <a:ea typeface="微软雅黑"/>
              </a:rPr>
              <a:t>Movie.csv</a:t>
            </a:r>
          </a:p>
          <a:p>
            <a:endParaRPr lang="en-US" altLang="zh-CN" sz="1600" b="1" dirty="0">
              <a:solidFill>
                <a:srgbClr val="0070C0"/>
              </a:solidFill>
              <a:latin typeface="微软雅黑"/>
              <a:ea typeface="微软雅黑"/>
            </a:endParaRPr>
          </a:p>
          <a:p>
            <a:r>
              <a:rPr lang="en-US" altLang="zh-CN" sz="1600" b="1" dirty="0">
                <a:solidFill>
                  <a:srgbClr val="0070C0"/>
                </a:solidFill>
                <a:latin typeface="微软雅黑"/>
                <a:ea typeface="微软雅黑"/>
              </a:rPr>
              <a:t>Users.csv</a:t>
            </a:r>
            <a:endParaRPr lang="zh-CN" altLang="en-US" sz="1600" b="1" dirty="0">
              <a:solidFill>
                <a:srgbClr val="0070C0"/>
              </a:solidFill>
              <a:latin typeface="微软雅黑"/>
              <a:ea typeface="微软雅黑"/>
            </a:endParaRPr>
          </a:p>
        </p:txBody>
      </p:sp>
      <p:sp>
        <p:nvSpPr>
          <p:cNvPr id="9" name="TextBox 21">
            <a:extLst>
              <a:ext uri="{FF2B5EF4-FFF2-40B4-BE49-F238E27FC236}">
                <a16:creationId xmlns:a16="http://schemas.microsoft.com/office/drawing/2014/main" id="{3DCC3D9D-3FB1-4665-B704-0DA306D557A0}"/>
              </a:ext>
            </a:extLst>
          </p:cNvPr>
          <p:cNvSpPr txBox="1"/>
          <p:nvPr/>
        </p:nvSpPr>
        <p:spPr>
          <a:xfrm>
            <a:off x="698256" y="2571750"/>
            <a:ext cx="7976932" cy="400110"/>
          </a:xfrm>
          <a:prstGeom prst="rect">
            <a:avLst/>
          </a:prstGeom>
          <a:noFill/>
          <a:ln>
            <a:solidFill>
              <a:schemeClr val="tx1"/>
            </a:solidFill>
          </a:ln>
        </p:spPr>
        <p:txBody>
          <a:bodyPr wrap="square" rtlCol="0">
            <a:spAutoFit/>
          </a:body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b="1" kern="0" dirty="0">
                <a:solidFill>
                  <a:srgbClr val="BB7977"/>
                </a:solidFill>
                <a:latin typeface="Consolas" panose="020B0609020204030204" pitchFamily="49" charset="0"/>
                <a:cs typeface="宋体" panose="02010600030101010101" pitchFamily="2" charset="-122"/>
              </a:rPr>
              <a:t>print</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a:solidFill>
                  <a:srgbClr val="A68500"/>
                </a:solidFill>
                <a:latin typeface="Consolas" panose="020B0609020204030204" pitchFamily="49" charset="0"/>
                <a:cs typeface="宋体" panose="02010600030101010101" pitchFamily="2" charset="-122"/>
              </a:rPr>
              <a:t>'</a:t>
            </a:r>
            <a:r>
              <a:rPr lang="zh-CN" altLang="zh-CN" sz="1000" kern="0" dirty="0">
                <a:solidFill>
                  <a:srgbClr val="A68500"/>
                </a:solidFill>
                <a:latin typeface="Consolas" panose="020B0609020204030204" pitchFamily="49" charset="0"/>
                <a:cs typeface="宋体" panose="02010600030101010101" pitchFamily="2" charset="-122"/>
              </a:rPr>
              <a:t>参与评分的用户数量</a:t>
            </a:r>
            <a:r>
              <a:rPr lang="en-US" altLang="zh-CN" sz="1000" kern="0" dirty="0">
                <a:solidFill>
                  <a:srgbClr val="A68500"/>
                </a:solidFill>
                <a:latin typeface="Consolas" panose="020B0609020204030204" pitchFamily="49" charset="0"/>
                <a:cs typeface="宋体" panose="02010600030101010101" pitchFamily="2" charset="-122"/>
              </a:rPr>
              <a:t>:'</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a:solidFill>
                  <a:srgbClr val="8080C0"/>
                </a:solidFill>
                <a:latin typeface="Consolas" panose="020B0609020204030204" pitchFamily="49" charset="0"/>
                <a:cs typeface="宋体" panose="02010600030101010101" pitchFamily="2" charset="-122"/>
              </a:rPr>
              <a:t>str</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err="1">
                <a:solidFill>
                  <a:srgbClr val="8080C0"/>
                </a:solidFill>
                <a:latin typeface="Consolas" panose="020B0609020204030204" pitchFamily="49" charset="0"/>
                <a:cs typeface="宋体" panose="02010600030101010101" pitchFamily="2" charset="-122"/>
              </a:rPr>
              <a:t>len</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ratings</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UserID</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4466"/>
                </a:solidFill>
                <a:latin typeface="Consolas" panose="020B0609020204030204" pitchFamily="49" charset="0"/>
                <a:cs typeface="宋体" panose="02010600030101010101" pitchFamily="2" charset="-122"/>
              </a:rPr>
              <a:t>unique</a:t>
            </a:r>
            <a:r>
              <a:rPr lang="en-US" altLang="zh-CN" sz="1000" b="1" kern="0" dirty="0">
                <a:solidFill>
                  <a:srgbClr val="FF0080"/>
                </a:solidFill>
                <a:latin typeface="Consolas" panose="020B0609020204030204" pitchFamily="49" charset="0"/>
                <a:cs typeface="宋体" panose="02010600030101010101" pitchFamily="2" charset="-122"/>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00" b="1" kern="0" dirty="0">
                <a:solidFill>
                  <a:srgbClr val="BB7977"/>
                </a:solidFill>
                <a:latin typeface="Consolas" panose="020B0609020204030204" pitchFamily="49" charset="0"/>
                <a:cs typeface="宋体" panose="02010600030101010101" pitchFamily="2" charset="-122"/>
              </a:rPr>
              <a:t>print</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a:solidFill>
                  <a:srgbClr val="A68500"/>
                </a:solidFill>
                <a:latin typeface="Consolas" panose="020B0609020204030204" pitchFamily="49" charset="0"/>
                <a:cs typeface="宋体" panose="02010600030101010101" pitchFamily="2" charset="-122"/>
              </a:rPr>
              <a:t>'</a:t>
            </a:r>
            <a:r>
              <a:rPr lang="zh-CN" altLang="zh-CN" sz="1000" kern="0" dirty="0">
                <a:solidFill>
                  <a:srgbClr val="A68500"/>
                </a:solidFill>
                <a:latin typeface="Consolas" panose="020B0609020204030204" pitchFamily="49" charset="0"/>
                <a:cs typeface="宋体" panose="02010600030101010101" pitchFamily="2" charset="-122"/>
              </a:rPr>
              <a:t>被评分的电影数量</a:t>
            </a:r>
            <a:r>
              <a:rPr lang="en-US" altLang="zh-CN" sz="1000" kern="0" dirty="0">
                <a:solidFill>
                  <a:srgbClr val="A68500"/>
                </a:solidFill>
                <a:latin typeface="Consolas" panose="020B0609020204030204" pitchFamily="49" charset="0"/>
                <a:cs typeface="宋体" panose="02010600030101010101" pitchFamily="2" charset="-122"/>
              </a:rPr>
              <a:t>:'</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a:solidFill>
                  <a:srgbClr val="8080C0"/>
                </a:solidFill>
                <a:latin typeface="Consolas" panose="020B0609020204030204" pitchFamily="49" charset="0"/>
                <a:cs typeface="宋体" panose="02010600030101010101" pitchFamily="2" charset="-122"/>
              </a:rPr>
              <a:t>str</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err="1">
                <a:solidFill>
                  <a:srgbClr val="8080C0"/>
                </a:solidFill>
                <a:latin typeface="Consolas" panose="020B0609020204030204" pitchFamily="49" charset="0"/>
                <a:cs typeface="宋体" panose="02010600030101010101" pitchFamily="2" charset="-122"/>
              </a:rPr>
              <a:t>len</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ratings</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MovieID</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4466"/>
                </a:solidFill>
                <a:latin typeface="Consolas" panose="020B0609020204030204" pitchFamily="49" charset="0"/>
                <a:cs typeface="宋体" panose="02010600030101010101" pitchFamily="2" charset="-122"/>
              </a:rPr>
              <a:t>unique</a:t>
            </a:r>
            <a:r>
              <a:rPr lang="en-US" altLang="zh-CN" sz="1000" b="1" kern="0" dirty="0">
                <a:solidFill>
                  <a:srgbClr val="FF0080"/>
                </a:solidFill>
                <a:latin typeface="Consolas" panose="020B0609020204030204" pitchFamily="49" charset="0"/>
                <a:cs typeface="宋体" panose="02010600030101010101" pitchFamily="2" charset="-122"/>
              </a:rPr>
              <a:t>())))</a:t>
            </a:r>
            <a:endParaRPr lang="en-US" altLang="zh-CN" sz="1000" dirty="0">
              <a:solidFill>
                <a:schemeClr val="tx1">
                  <a:lumMod val="50000"/>
                  <a:lumOff val="50000"/>
                </a:schemeClr>
              </a:solidFill>
              <a:latin typeface="微软雅黑"/>
              <a:ea typeface="微软雅黑"/>
            </a:endParaRPr>
          </a:p>
        </p:txBody>
      </p:sp>
      <p:pic>
        <p:nvPicPr>
          <p:cNvPr id="3" name="图片 2">
            <a:extLst>
              <a:ext uri="{FF2B5EF4-FFF2-40B4-BE49-F238E27FC236}">
                <a16:creationId xmlns:a16="http://schemas.microsoft.com/office/drawing/2014/main" id="{C18E4F84-D62A-444E-B57D-D064FA8610E7}"/>
              </a:ext>
            </a:extLst>
          </p:cNvPr>
          <p:cNvPicPr>
            <a:picLocks noChangeAspect="1"/>
          </p:cNvPicPr>
          <p:nvPr/>
        </p:nvPicPr>
        <p:blipFill>
          <a:blip r:embed="rId3"/>
          <a:stretch>
            <a:fillRect/>
          </a:stretch>
        </p:blipFill>
        <p:spPr>
          <a:xfrm>
            <a:off x="698256" y="3379459"/>
            <a:ext cx="2657352" cy="776306"/>
          </a:xfrm>
          <a:prstGeom prst="rect">
            <a:avLst/>
          </a:prstGeom>
        </p:spPr>
      </p:pic>
      <p:sp>
        <p:nvSpPr>
          <p:cNvPr id="6" name="文本框 5">
            <a:extLst>
              <a:ext uri="{FF2B5EF4-FFF2-40B4-BE49-F238E27FC236}">
                <a16:creationId xmlns:a16="http://schemas.microsoft.com/office/drawing/2014/main" id="{0F797743-20C6-45D3-A75D-3283C3A6EF49}"/>
              </a:ext>
            </a:extLst>
          </p:cNvPr>
          <p:cNvSpPr txBox="1"/>
          <p:nvPr/>
        </p:nvSpPr>
        <p:spPr>
          <a:xfrm>
            <a:off x="633574" y="2135357"/>
            <a:ext cx="4533512" cy="261610"/>
          </a:xfrm>
          <a:prstGeom prst="rect">
            <a:avLst/>
          </a:prstGeom>
          <a:noFill/>
        </p:spPr>
        <p:txBody>
          <a:bodyPr wrap="square" rtlCol="0">
            <a:spAutoFit/>
          </a:bodyPr>
          <a:lstStyle/>
          <a:p>
            <a:r>
              <a:rPr lang="zh-CN" altLang="en-US" sz="1100" dirty="0">
                <a:latin typeface="华文仿宋" panose="02010600040101010101" pitchFamily="2" charset="-122"/>
                <a:ea typeface="华文仿宋" panose="02010600040101010101" pitchFamily="2" charset="-122"/>
              </a:rPr>
              <a:t>查看当前数据集中非重复的电影数量和用户数量</a:t>
            </a:r>
          </a:p>
        </p:txBody>
      </p:sp>
    </p:spTree>
    <p:extLst>
      <p:ext uri="{BB962C8B-B14F-4D97-AF65-F5344CB8AC3E}">
        <p14:creationId xmlns:p14="http://schemas.microsoft.com/office/powerpoint/2010/main" val="372776491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3"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95900" y="208254"/>
            <a:ext cx="3352200"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不同评分等级的用户评分次数</a:t>
            </a:r>
          </a:p>
        </p:txBody>
      </p:sp>
      <p:sp>
        <p:nvSpPr>
          <p:cNvPr id="73" name="文本框 25"/>
          <p:cNvSpPr>
            <a:spLocks noChangeArrowheads="1"/>
          </p:cNvSpPr>
          <p:nvPr/>
        </p:nvSpPr>
        <p:spPr bwMode="auto">
          <a:xfrm>
            <a:off x="107910" y="827684"/>
            <a:ext cx="479342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每个评分等级有多少个用户打分？</a:t>
            </a:r>
          </a:p>
        </p:txBody>
      </p:sp>
      <p:sp>
        <p:nvSpPr>
          <p:cNvPr id="78" name="矩形 47"/>
          <p:cNvSpPr>
            <a:spLocks noChangeArrowheads="1"/>
          </p:cNvSpPr>
          <p:nvPr/>
        </p:nvSpPr>
        <p:spPr bwMode="auto">
          <a:xfrm>
            <a:off x="491253" y="1435085"/>
            <a:ext cx="3720747" cy="3287526"/>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8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不同评分等级的数量分布</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def</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rating_count</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number</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8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return</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800" b="1" kern="0" dirty="0">
                <a:solidFill>
                  <a:srgbClr val="8080C0"/>
                </a:solidFill>
                <a:latin typeface="Consolas" panose="020B0609020204030204" pitchFamily="49" charset="0"/>
                <a:ea typeface="宋体" panose="02010600030101010101" pitchFamily="2" charset="-122"/>
                <a:cs typeface="宋体" panose="02010600030101010101" pitchFamily="2" charset="-122"/>
              </a:rPr>
              <a:t>str</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number</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10</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4</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zh-CN"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万</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plt</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figure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figsize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12</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8</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ax</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sns</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countplot</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x</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data</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ax</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set_yticklabels</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rating_count</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number</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for</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number </a:t>
            </a:r>
            <a:r>
              <a:rPr lang="en-US" altLang="zh-CN" sz="8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in</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ax</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get_yticks</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plt</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tick_params</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labelsize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15</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plt</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title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'Distribution of Ratings in </a:t>
            </a:r>
            <a:r>
              <a:rPr lang="en-US" altLang="zh-CN" sz="8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train_data</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fontsize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20</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plt</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xlabel</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'Ratings'</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fontsize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20</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plt</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ylabel</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'Number of Ratings(</a:t>
            </a:r>
            <a:r>
              <a:rPr lang="zh-CN"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万</a:t>
            </a:r>
            <a:r>
              <a:rPr lang="en-US" altLang="zh-CN" sz="8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fontsize</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20</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8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plt</a:t>
            </a:r>
            <a:r>
              <a:rPr lang="en-US" altLang="zh-CN" sz="8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show</a:t>
            </a:r>
            <a:r>
              <a:rPr lang="en-US" altLang="zh-CN" sz="8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8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3F9B9CC-8924-43A9-8B4C-1E52AC03C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000" y="1658284"/>
            <a:ext cx="4725289" cy="3158515"/>
          </a:xfrm>
          <a:prstGeom prst="rect">
            <a:avLst/>
          </a:prstGeom>
        </p:spPr>
      </p:pic>
    </p:spTree>
    <p:extLst>
      <p:ext uri="{BB962C8B-B14F-4D97-AF65-F5344CB8AC3E}">
        <p14:creationId xmlns:p14="http://schemas.microsoft.com/office/powerpoint/2010/main" val="75084872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400"/>
                                        <p:tgtEl>
                                          <p:spTgt spid="78"/>
                                        </p:tgtEl>
                                        <p:attrNameLst>
                                          <p:attrName>ppt_y</p:attrName>
                                        </p:attrNameLst>
                                      </p:cBhvr>
                                      <p:tavLst>
                                        <p:tav tm="0">
                                          <p:val>
                                            <p:strVal val="#ppt_y-#ppt_h*1.125000"/>
                                          </p:val>
                                        </p:tav>
                                        <p:tav tm="100000">
                                          <p:val>
                                            <p:strVal val="#ppt_y"/>
                                          </p:val>
                                        </p:tav>
                                      </p:tavLst>
                                    </p:anim>
                                    <p:animEffect>
                                      <p:cBhvr>
                                        <p:cTn id="13" dur="4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8"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55042" y="212384"/>
            <a:ext cx="2377574"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每个用户的评分次数</a:t>
            </a:r>
          </a:p>
        </p:txBody>
      </p:sp>
      <p:sp>
        <p:nvSpPr>
          <p:cNvPr id="73" name="文本框 25"/>
          <p:cNvSpPr>
            <a:spLocks noChangeArrowheads="1"/>
          </p:cNvSpPr>
          <p:nvPr/>
        </p:nvSpPr>
        <p:spPr bwMode="auto">
          <a:xfrm>
            <a:off x="491253" y="827683"/>
            <a:ext cx="479342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每个用户给多少部电影进行了打分？</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-1/3</a:t>
            </a:r>
            <a:endPar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8" name="矩形 47"/>
          <p:cNvSpPr>
            <a:spLocks noChangeArrowheads="1"/>
          </p:cNvSpPr>
          <p:nvPr/>
        </p:nvSpPr>
        <p:spPr bwMode="auto">
          <a:xfrm>
            <a:off x="491253" y="1388918"/>
            <a:ext cx="7659147" cy="78273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no_rated_movies_per_user</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1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groupby</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UserID</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4466"/>
                </a:solidFill>
                <a:latin typeface="Consolas" panose="020B0609020204030204" pitchFamily="49" charset="0"/>
                <a:ea typeface="宋体" panose="02010600030101010101" pitchFamily="2" charset="-122"/>
                <a:cs typeface="宋体" panose="02010600030101010101" pitchFamily="2" charset="-122"/>
              </a:rPr>
              <a:t>count</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no_rated_movies_per_user</a:t>
            </a:r>
            <a:endPar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endParaRPr>
          </a:p>
          <a:p>
            <a:r>
              <a:rPr lang="en-US" altLang="zh-CN" sz="1100" dirty="0" err="1">
                <a:solidFill>
                  <a:srgbClr val="000000"/>
                </a:solidFill>
                <a:latin typeface="Consolas" panose="020B0609020204030204" pitchFamily="49" charset="0"/>
              </a:rPr>
              <a:t>no_rated_movies_per_user</a:t>
            </a:r>
            <a:r>
              <a:rPr lang="en-US" altLang="zh-CN" sz="1100" b="1" dirty="0" err="1">
                <a:solidFill>
                  <a:srgbClr val="FF0080"/>
                </a:solidFill>
                <a:latin typeface="Consolas" panose="020B0609020204030204" pitchFamily="49" charset="0"/>
              </a:rPr>
              <a:t>.</a:t>
            </a:r>
            <a:r>
              <a:rPr lang="en-US" altLang="zh-CN" sz="1100" dirty="0" err="1">
                <a:solidFill>
                  <a:srgbClr val="004466"/>
                </a:solidFill>
                <a:latin typeface="Consolas" panose="020B0609020204030204" pitchFamily="49" charset="0"/>
              </a:rPr>
              <a:t>describe</a:t>
            </a:r>
            <a:r>
              <a:rPr lang="en-US" altLang="zh-CN" sz="1100" b="1" dirty="0">
                <a:solidFill>
                  <a:srgbClr val="FF0080"/>
                </a:solidFill>
                <a:latin typeface="Consolas" panose="020B0609020204030204" pitchFamily="49" charset="0"/>
              </a:rPr>
              <a:t>()</a:t>
            </a:r>
            <a:r>
              <a:rPr lang="en-US" altLang="zh-CN" sz="1100" dirty="0">
                <a:solidFill>
                  <a:srgbClr val="000000"/>
                </a:solidFill>
                <a:latin typeface="Consolas" panose="020B0609020204030204" pitchFamily="49" charset="0"/>
              </a:rPr>
              <a:t> </a:t>
            </a:r>
            <a:endPar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endParaRPr>
          </a:p>
        </p:txBody>
      </p:sp>
      <p:pic>
        <p:nvPicPr>
          <p:cNvPr id="5" name="图片 4">
            <a:extLst>
              <a:ext uri="{FF2B5EF4-FFF2-40B4-BE49-F238E27FC236}">
                <a16:creationId xmlns:a16="http://schemas.microsoft.com/office/drawing/2014/main" id="{90CD6508-2C79-4B5B-9927-6335EE15FFE0}"/>
              </a:ext>
            </a:extLst>
          </p:cNvPr>
          <p:cNvPicPr>
            <a:picLocks noChangeAspect="1"/>
          </p:cNvPicPr>
          <p:nvPr/>
        </p:nvPicPr>
        <p:blipFill>
          <a:blip r:embed="rId3"/>
          <a:stretch>
            <a:fillRect/>
          </a:stretch>
        </p:blipFill>
        <p:spPr>
          <a:xfrm>
            <a:off x="491253" y="2302518"/>
            <a:ext cx="3459780" cy="2651990"/>
          </a:xfrm>
          <a:prstGeom prst="rect">
            <a:avLst/>
          </a:prstGeom>
        </p:spPr>
      </p:pic>
      <p:pic>
        <p:nvPicPr>
          <p:cNvPr id="7" name="图片 6">
            <a:extLst>
              <a:ext uri="{FF2B5EF4-FFF2-40B4-BE49-F238E27FC236}">
                <a16:creationId xmlns:a16="http://schemas.microsoft.com/office/drawing/2014/main" id="{789E43B7-F151-4427-881B-E4B195EFA0EF}"/>
              </a:ext>
            </a:extLst>
          </p:cNvPr>
          <p:cNvPicPr>
            <a:picLocks noChangeAspect="1"/>
          </p:cNvPicPr>
          <p:nvPr/>
        </p:nvPicPr>
        <p:blipFill>
          <a:blip r:embed="rId4"/>
          <a:stretch>
            <a:fillRect/>
          </a:stretch>
        </p:blipFill>
        <p:spPr>
          <a:xfrm>
            <a:off x="5271650" y="2302518"/>
            <a:ext cx="2861033" cy="2073445"/>
          </a:xfrm>
          <a:prstGeom prst="rect">
            <a:avLst/>
          </a:prstGeom>
        </p:spPr>
      </p:pic>
    </p:spTree>
    <p:extLst>
      <p:ext uri="{BB962C8B-B14F-4D97-AF65-F5344CB8AC3E}">
        <p14:creationId xmlns:p14="http://schemas.microsoft.com/office/powerpoint/2010/main" val="348960466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400"/>
                                        <p:tgtEl>
                                          <p:spTgt spid="78"/>
                                        </p:tgtEl>
                                        <p:attrNameLst>
                                          <p:attrName>ppt_y</p:attrName>
                                        </p:attrNameLst>
                                      </p:cBhvr>
                                      <p:tavLst>
                                        <p:tav tm="0">
                                          <p:val>
                                            <p:strVal val="#ppt_y-#ppt_h*1.125000"/>
                                          </p:val>
                                        </p:tav>
                                        <p:tav tm="100000">
                                          <p:val>
                                            <p:strVal val="#ppt_y"/>
                                          </p:val>
                                        </p:tav>
                                      </p:tavLst>
                                    </p:anim>
                                    <p:animEffect>
                                      <p:cBhvr>
                                        <p:cTn id="13" dur="4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8"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32039" y="247619"/>
            <a:ext cx="2377574"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每个用户的评分次数</a:t>
            </a:r>
          </a:p>
        </p:txBody>
      </p:sp>
      <p:sp>
        <p:nvSpPr>
          <p:cNvPr id="73" name="文本框 25"/>
          <p:cNvSpPr>
            <a:spLocks noChangeArrowheads="1"/>
          </p:cNvSpPr>
          <p:nvPr/>
        </p:nvSpPr>
        <p:spPr bwMode="auto">
          <a:xfrm>
            <a:off x="491253" y="827683"/>
            <a:ext cx="479342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每个用户给多少部电影进行了打分？</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-2/3</a:t>
            </a:r>
            <a:endPar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C991047B-9C7D-47F9-A452-F5BC4CCDE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653" y="1402524"/>
            <a:ext cx="7356747" cy="2578760"/>
          </a:xfrm>
          <a:prstGeom prst="rect">
            <a:avLst/>
          </a:prstGeom>
        </p:spPr>
      </p:pic>
      <p:sp>
        <p:nvSpPr>
          <p:cNvPr id="10" name="矩形 47">
            <a:extLst>
              <a:ext uri="{FF2B5EF4-FFF2-40B4-BE49-F238E27FC236}">
                <a16:creationId xmlns:a16="http://schemas.microsoft.com/office/drawing/2014/main" id="{C416A7EC-5747-4BF1-B1F3-40C59D3897FB}"/>
              </a:ext>
            </a:extLst>
          </p:cNvPr>
          <p:cNvSpPr>
            <a:spLocks noChangeArrowheads="1"/>
          </p:cNvSpPr>
          <p:nvPr/>
        </p:nvSpPr>
        <p:spPr bwMode="auto">
          <a:xfrm>
            <a:off x="491253" y="4197418"/>
            <a:ext cx="7659147" cy="75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从上面两幅图可以看出：</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①大多数用户的电影评论次数都很少（低于</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500</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个），只有少数用户评论的电影数量较多；</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②最集中（出现次数最多）的评论数量之和大约占所有评论数量的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7448188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400"/>
                                        <p:tgtEl>
                                          <p:spTgt spid="10"/>
                                        </p:tgtEl>
                                        <p:attrNameLst>
                                          <p:attrName>ppt_y</p:attrName>
                                        </p:attrNameLst>
                                      </p:cBhvr>
                                      <p:tavLst>
                                        <p:tav tm="0">
                                          <p:val>
                                            <p:strVal val="#ppt_y-#ppt_h*1.125000"/>
                                          </p:val>
                                        </p:tav>
                                        <p:tav tm="100000">
                                          <p:val>
                                            <p:strVal val="#ppt_y"/>
                                          </p:val>
                                        </p:tav>
                                      </p:tavLst>
                                    </p:anim>
                                    <p:animEffect>
                                      <p:cBhvr>
                                        <p:cTn id="13"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442242" y="222254"/>
            <a:ext cx="2377574"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每个用户的评分次数</a:t>
            </a:r>
          </a:p>
        </p:txBody>
      </p:sp>
      <p:sp>
        <p:nvSpPr>
          <p:cNvPr id="73" name="文本框 25"/>
          <p:cNvSpPr>
            <a:spLocks noChangeArrowheads="1"/>
          </p:cNvSpPr>
          <p:nvPr/>
        </p:nvSpPr>
        <p:spPr bwMode="auto">
          <a:xfrm>
            <a:off x="491253" y="827683"/>
            <a:ext cx="4793429"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每个用户给多少部电影进行了打分？</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-3/3</a:t>
            </a:r>
            <a:endPar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47">
            <a:extLst>
              <a:ext uri="{FF2B5EF4-FFF2-40B4-BE49-F238E27FC236}">
                <a16:creationId xmlns:a16="http://schemas.microsoft.com/office/drawing/2014/main" id="{C416A7EC-5747-4BF1-B1F3-40C59D3897FB}"/>
              </a:ext>
            </a:extLst>
          </p:cNvPr>
          <p:cNvSpPr>
            <a:spLocks noChangeArrowheads="1"/>
          </p:cNvSpPr>
          <p:nvPr/>
        </p:nvSpPr>
        <p:spPr bwMode="auto">
          <a:xfrm>
            <a:off x="612000" y="4843728"/>
            <a:ext cx="7659147" cy="22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从上图可以看出</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75%</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的用户的评分次数都是低于</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208</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次的。</a:t>
            </a:r>
          </a:p>
        </p:txBody>
      </p:sp>
      <p:pic>
        <p:nvPicPr>
          <p:cNvPr id="3" name="图片 2">
            <a:extLst>
              <a:ext uri="{FF2B5EF4-FFF2-40B4-BE49-F238E27FC236}">
                <a16:creationId xmlns:a16="http://schemas.microsoft.com/office/drawing/2014/main" id="{3076E5D0-9907-429F-89B7-D2802CCE8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73" y="1180540"/>
            <a:ext cx="8431200" cy="3740706"/>
          </a:xfrm>
          <a:prstGeom prst="rect">
            <a:avLst/>
          </a:prstGeom>
        </p:spPr>
      </p:pic>
    </p:spTree>
    <p:extLst>
      <p:ext uri="{BB962C8B-B14F-4D97-AF65-F5344CB8AC3E}">
        <p14:creationId xmlns:p14="http://schemas.microsoft.com/office/powerpoint/2010/main" val="406691544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400"/>
                                        <p:tgtEl>
                                          <p:spTgt spid="10"/>
                                        </p:tgtEl>
                                        <p:attrNameLst>
                                          <p:attrName>ppt_y</p:attrName>
                                        </p:attrNameLst>
                                      </p:cBhvr>
                                      <p:tavLst>
                                        <p:tav tm="0">
                                          <p:val>
                                            <p:strVal val="#ppt_y-#ppt_h*1.125000"/>
                                          </p:val>
                                        </p:tav>
                                        <p:tav tm="100000">
                                          <p:val>
                                            <p:strVal val="#ppt_y"/>
                                          </p:val>
                                        </p:tav>
                                      </p:tavLst>
                                    </p:anim>
                                    <p:animEffect>
                                      <p:cBhvr>
                                        <p:cTn id="13"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147EB10-0261-48B8-A1CE-F420294223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061" b="4061"/>
          <a:stretch/>
        </p:blipFill>
        <p:spPr>
          <a:xfrm>
            <a:off x="662692" y="3887298"/>
            <a:ext cx="900000" cy="900000"/>
          </a:xfrm>
          <a:prstGeom prst="ellipse">
            <a:avLst/>
          </a:prstGeom>
          <a:noFill/>
          <a:ln w="63500" cap="rnd">
            <a:noFill/>
          </a:ln>
          <a:effectLst>
            <a:outerShdw blurRad="381000" dist="292100" dir="5400000" sx="-80000" sy="-18000" rotWithShape="0">
              <a:srgbClr val="000000">
                <a:alpha val="22000"/>
              </a:srgbClr>
            </a:outerShdw>
            <a:reflection stA="45000" endPos="1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5" name="图片 4">
            <a:extLst>
              <a:ext uri="{FF2B5EF4-FFF2-40B4-BE49-F238E27FC236}">
                <a16:creationId xmlns:a16="http://schemas.microsoft.com/office/drawing/2014/main" id="{4E334347-90E6-49F5-97B5-15B8F73A76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8405" y="3887298"/>
            <a:ext cx="900000" cy="900000"/>
          </a:xfrm>
          <a:prstGeom prst="ellipse">
            <a:avLst/>
          </a:prstGeom>
          <a:noFill/>
          <a:ln w="63500" cap="rnd">
            <a:noFill/>
          </a:ln>
          <a:effectLst>
            <a:outerShdw blurRad="381000" dist="292100" dir="5400000" sx="-80000" sy="-18000" rotWithShape="0">
              <a:srgbClr val="000000">
                <a:alpha val="22000"/>
              </a:srgbClr>
            </a:outerShdw>
            <a:reflection stA="45000" endPos="1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7" name="图片 6">
            <a:extLst>
              <a:ext uri="{FF2B5EF4-FFF2-40B4-BE49-F238E27FC236}">
                <a16:creationId xmlns:a16="http://schemas.microsoft.com/office/drawing/2014/main" id="{EDF69DDB-E74C-42CE-AED1-2CFE8ECB77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6562" y="3887298"/>
            <a:ext cx="900000" cy="900000"/>
          </a:xfrm>
          <a:prstGeom prst="ellipse">
            <a:avLst/>
          </a:prstGeom>
          <a:ln w="63500" cap="rnd">
            <a:noFill/>
          </a:ln>
          <a:effectLst>
            <a:outerShdw blurRad="381000" dist="292100" dir="5400000" sx="-80000" sy="-18000" rotWithShape="0">
              <a:srgbClr val="000000">
                <a:alpha val="22000"/>
              </a:srgbClr>
            </a:outerShdw>
            <a:reflection stA="45000" endPos="1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9" name="图片 8">
            <a:extLst>
              <a:ext uri="{FF2B5EF4-FFF2-40B4-BE49-F238E27FC236}">
                <a16:creationId xmlns:a16="http://schemas.microsoft.com/office/drawing/2014/main" id="{C232BAE9-FFAD-4111-9A7A-91C925845D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4996" y="3887298"/>
            <a:ext cx="900000" cy="900000"/>
          </a:xfrm>
          <a:prstGeom prst="ellipse">
            <a:avLst/>
          </a:prstGeom>
          <a:ln w="63500" cap="rnd">
            <a:noFill/>
          </a:ln>
          <a:effectLst>
            <a:outerShdw blurRad="381000" dist="292100" dir="5400000" sx="-80000" sy="-18000" rotWithShape="0">
              <a:srgbClr val="000000">
                <a:alpha val="22000"/>
              </a:srgbClr>
            </a:outerShdw>
            <a:reflection stA="45000" endPos="1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1" name="图片 10">
            <a:extLst>
              <a:ext uri="{FF2B5EF4-FFF2-40B4-BE49-F238E27FC236}">
                <a16:creationId xmlns:a16="http://schemas.microsoft.com/office/drawing/2014/main" id="{375BE765-FA24-4F85-A644-E489536552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13152" y="3887298"/>
            <a:ext cx="900000" cy="900000"/>
          </a:xfrm>
          <a:prstGeom prst="ellipse">
            <a:avLst/>
          </a:prstGeom>
          <a:ln w="63500" cap="rnd">
            <a:noFill/>
          </a:ln>
          <a:effectLst>
            <a:outerShdw blurRad="381000" dist="292100" dir="5400000" sx="-80000" sy="-18000" rotWithShape="0">
              <a:srgbClr val="000000">
                <a:alpha val="22000"/>
              </a:srgbClr>
            </a:outerShdw>
            <a:reflection stA="45000" endPos="1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3" name="图片 12">
            <a:extLst>
              <a:ext uri="{FF2B5EF4-FFF2-40B4-BE49-F238E27FC236}">
                <a16:creationId xmlns:a16="http://schemas.microsoft.com/office/drawing/2014/main" id="{7C890070-6225-45A1-84B1-FE616E43DD9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1308" y="3887298"/>
            <a:ext cx="900000" cy="900000"/>
          </a:xfrm>
          <a:prstGeom prst="ellipse">
            <a:avLst/>
          </a:prstGeom>
          <a:ln w="63500" cap="rnd">
            <a:noFill/>
          </a:ln>
          <a:effectLst>
            <a:outerShdw blurRad="381000" dist="292100" dir="5400000" sx="-80000" sy="-18000" rotWithShape="0">
              <a:srgbClr val="000000">
                <a:alpha val="22000"/>
              </a:srgbClr>
            </a:outerShdw>
            <a:reflection stA="45000" endPos="1000" dist="50800" dir="5400000" sy="-100000" algn="bl" rotWithShape="0"/>
          </a:effectLst>
          <a:scene3d>
            <a:camera prst="orthographicFront"/>
            <a:lightRig rig="contrasting" dir="t">
              <a:rot lat="0" lon="0" rev="3000000"/>
            </a:lightRig>
          </a:scene3d>
          <a:sp3d contourW="7620">
            <a:bevelT w="95250" h="31750"/>
            <a:contourClr>
              <a:srgbClr val="333333"/>
            </a:contourClr>
          </a:sp3d>
        </p:spPr>
      </p:pic>
      <p:sp>
        <p:nvSpPr>
          <p:cNvPr id="14" name="文本框 13">
            <a:extLst>
              <a:ext uri="{FF2B5EF4-FFF2-40B4-BE49-F238E27FC236}">
                <a16:creationId xmlns:a16="http://schemas.microsoft.com/office/drawing/2014/main" id="{04EAB605-9E9D-44B5-B195-E099B4FD7400}"/>
              </a:ext>
            </a:extLst>
          </p:cNvPr>
          <p:cNvSpPr txBox="1"/>
          <p:nvPr/>
        </p:nvSpPr>
        <p:spPr>
          <a:xfrm>
            <a:off x="2696028" y="356202"/>
            <a:ext cx="3751943" cy="523220"/>
          </a:xfrm>
          <a:prstGeom prst="rect">
            <a:avLst/>
          </a:prstGeom>
          <a:effectLst>
            <a:glow rad="1397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2800" b="1" dirty="0">
                <a:latin typeface="华文中宋" panose="02010600040101010101" pitchFamily="2" charset="-122"/>
                <a:ea typeface="华文中宋" panose="02010600040101010101" pitchFamily="2" charset="-122"/>
              </a:rPr>
              <a:t>电影大数据之推荐系统</a:t>
            </a:r>
          </a:p>
        </p:txBody>
      </p:sp>
      <p:sp>
        <p:nvSpPr>
          <p:cNvPr id="15" name="文本框 14">
            <a:extLst>
              <a:ext uri="{FF2B5EF4-FFF2-40B4-BE49-F238E27FC236}">
                <a16:creationId xmlns:a16="http://schemas.microsoft.com/office/drawing/2014/main" id="{3B155FC8-6AB6-4496-A9BA-9207F91FDEDA}"/>
              </a:ext>
            </a:extLst>
          </p:cNvPr>
          <p:cNvSpPr txBox="1"/>
          <p:nvPr/>
        </p:nvSpPr>
        <p:spPr>
          <a:xfrm>
            <a:off x="599213" y="1348141"/>
            <a:ext cx="7945572" cy="2539157"/>
          </a:xfrm>
          <a:prstGeom prst="rect">
            <a:avLst/>
          </a:prstGeom>
          <a:noFill/>
        </p:spPr>
        <p:txBody>
          <a:bodyPr wrap="square" rtlCol="0">
            <a:spAutoFit/>
          </a:bodyPr>
          <a:lstStyle/>
          <a:p>
            <a:pPr>
              <a:lnSpc>
                <a:spcPct val="150000"/>
              </a:lnSpc>
            </a:pPr>
            <a:r>
              <a:rPr lang="en-US" altLang="zh-CN" sz="1400" dirty="0"/>
              <a:t>        </a:t>
            </a:r>
            <a:r>
              <a:rPr lang="zh-CN" altLang="zh-CN" sz="1400" dirty="0"/>
              <a:t>网络技术的飞速发展使得娱乐信息日益丰富且更加多样化。以电影行业</a:t>
            </a:r>
            <a:r>
              <a:rPr lang="zh-CN" altLang="en-US" sz="1400" dirty="0"/>
              <a:t>为例</a:t>
            </a:r>
            <a:r>
              <a:rPr lang="zh-CN" altLang="zh-CN" sz="1400" dirty="0"/>
              <a:t>，基于个性化需求创建的电影推荐系统，不仅可以让人们从大量的电影资源中找到自己喜爱的电影，从而节约了时间并免除了过量信息对人们</a:t>
            </a:r>
            <a:r>
              <a:rPr lang="zh-CN" altLang="en-US" sz="1400" dirty="0"/>
              <a:t>造成</a:t>
            </a:r>
            <a:r>
              <a:rPr lang="zh-CN" altLang="zh-CN" sz="1400" dirty="0"/>
              <a:t>的困扰，提高了用户的体验度；同时也可帮助商家根据用户的喜好和评价来及时合理地调整其营销策略，</a:t>
            </a:r>
            <a:r>
              <a:rPr lang="zh-CN" altLang="en-US" sz="1400" dirty="0"/>
              <a:t>提升</a:t>
            </a:r>
            <a:r>
              <a:rPr lang="zh-CN" altLang="zh-CN" sz="1400" dirty="0"/>
              <a:t>其营销收益，</a:t>
            </a:r>
            <a:r>
              <a:rPr lang="zh-CN" altLang="en-US" sz="1400" dirty="0"/>
              <a:t>这使得推荐系统在电影行业</a:t>
            </a:r>
            <a:r>
              <a:rPr lang="zh-CN" altLang="zh-CN" sz="1400" dirty="0"/>
              <a:t>具有重要的实用价值和经济价值。</a:t>
            </a:r>
          </a:p>
          <a:p>
            <a:pPr>
              <a:lnSpc>
                <a:spcPct val="150000"/>
              </a:lnSpc>
            </a:pPr>
            <a:r>
              <a:rPr lang="en-US" altLang="zh-CN" sz="1400" dirty="0"/>
              <a:t>       </a:t>
            </a:r>
            <a:r>
              <a:rPr lang="zh-CN" altLang="zh-CN" sz="1400" dirty="0"/>
              <a:t>本文将结合现有的案例数据对基于流行度的推荐系统、基于内容的推荐系统和基于协同过滤算法的推荐系统的适用场景，建模过程，所能达到的推荐效果及各自的优缺点进行分析探讨。</a:t>
            </a:r>
          </a:p>
          <a:p>
            <a:endParaRPr lang="zh-CN" altLang="en-US" sz="1200" dirty="0"/>
          </a:p>
        </p:txBody>
      </p:sp>
    </p:spTree>
    <p:extLst>
      <p:ext uri="{BB962C8B-B14F-4D97-AF65-F5344CB8AC3E}">
        <p14:creationId xmlns:p14="http://schemas.microsoft.com/office/powerpoint/2010/main" val="2298794047"/>
      </p:ext>
    </p:extLst>
  </p:cSld>
  <p:clrMapOvr>
    <a:masterClrMapping/>
  </p:clrMapOvr>
  <p:transition spd="slow" advTm="0">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25970" y="187959"/>
            <a:ext cx="2621230"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每部电影的的评分次数</a:t>
            </a:r>
          </a:p>
        </p:txBody>
      </p:sp>
      <p:sp>
        <p:nvSpPr>
          <p:cNvPr id="73" name="文本框 25"/>
          <p:cNvSpPr>
            <a:spLocks noChangeArrowheads="1"/>
          </p:cNvSpPr>
          <p:nvPr/>
        </p:nvSpPr>
        <p:spPr bwMode="auto">
          <a:xfrm>
            <a:off x="318453" y="844070"/>
            <a:ext cx="5628747"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每部电影被评价了多少次？</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热门程度  </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1/2</a:t>
            </a:r>
            <a:endPar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47">
            <a:extLst>
              <a:ext uri="{FF2B5EF4-FFF2-40B4-BE49-F238E27FC236}">
                <a16:creationId xmlns:a16="http://schemas.microsoft.com/office/drawing/2014/main" id="{C416A7EC-5747-4BF1-B1F3-40C59D3897FB}"/>
              </a:ext>
            </a:extLst>
          </p:cNvPr>
          <p:cNvSpPr>
            <a:spLocks noChangeArrowheads="1"/>
          </p:cNvSpPr>
          <p:nvPr/>
        </p:nvSpPr>
        <p:spPr bwMode="auto">
          <a:xfrm>
            <a:off x="742426" y="1654542"/>
            <a:ext cx="7659147" cy="78273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no_of_ratings_per_movies</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1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groupby</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4466"/>
                </a:solidFill>
                <a:latin typeface="Consolas" panose="020B0609020204030204" pitchFamily="49" charset="0"/>
                <a:ea typeface="宋体" panose="02010600030101010101" pitchFamily="2" charset="-122"/>
                <a:cs typeface="宋体" panose="02010600030101010101" pitchFamily="2" charset="-122"/>
              </a:rPr>
              <a:t>count</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no_of_ratings_per_movies</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1AC736D-B88A-4BB0-AB43-9540EFD6A533}"/>
              </a:ext>
            </a:extLst>
          </p:cNvPr>
          <p:cNvPicPr>
            <a:picLocks noChangeAspect="1"/>
          </p:cNvPicPr>
          <p:nvPr/>
        </p:nvPicPr>
        <p:blipFill>
          <a:blip r:embed="rId3"/>
          <a:stretch>
            <a:fillRect/>
          </a:stretch>
        </p:blipFill>
        <p:spPr>
          <a:xfrm>
            <a:off x="742426" y="2571750"/>
            <a:ext cx="2864659" cy="2213890"/>
          </a:xfrm>
          <a:prstGeom prst="rect">
            <a:avLst/>
          </a:prstGeom>
        </p:spPr>
      </p:pic>
      <p:sp>
        <p:nvSpPr>
          <p:cNvPr id="6" name="文本框 5">
            <a:extLst>
              <a:ext uri="{FF2B5EF4-FFF2-40B4-BE49-F238E27FC236}">
                <a16:creationId xmlns:a16="http://schemas.microsoft.com/office/drawing/2014/main" id="{F464025A-CD37-4F23-9DF2-E702B31F31EC}"/>
              </a:ext>
            </a:extLst>
          </p:cNvPr>
          <p:cNvSpPr txBox="1"/>
          <p:nvPr/>
        </p:nvSpPr>
        <p:spPr>
          <a:xfrm>
            <a:off x="669574" y="1333688"/>
            <a:ext cx="4533512" cy="261610"/>
          </a:xfrm>
          <a:prstGeom prst="rect">
            <a:avLst/>
          </a:prstGeom>
          <a:noFill/>
        </p:spPr>
        <p:txBody>
          <a:bodyPr wrap="square" rtlCol="0">
            <a:spAutoFit/>
          </a:bodyPr>
          <a:lstStyle/>
          <a:p>
            <a:r>
              <a:rPr lang="zh-CN" altLang="en-US" sz="1100" dirty="0">
                <a:latin typeface="华文仿宋" panose="02010600040101010101" pitchFamily="2" charset="-122"/>
                <a:ea typeface="华文仿宋" panose="02010600040101010101" pitchFamily="2" charset="-122"/>
              </a:rPr>
              <a:t>计算每部电影的被评论次数</a:t>
            </a:r>
          </a:p>
        </p:txBody>
      </p:sp>
    </p:spTree>
    <p:extLst>
      <p:ext uri="{BB962C8B-B14F-4D97-AF65-F5344CB8AC3E}">
        <p14:creationId xmlns:p14="http://schemas.microsoft.com/office/powerpoint/2010/main" val="348679034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400"/>
                                        <p:tgtEl>
                                          <p:spTgt spid="10"/>
                                        </p:tgtEl>
                                        <p:attrNameLst>
                                          <p:attrName>ppt_y</p:attrName>
                                        </p:attrNameLst>
                                      </p:cBhvr>
                                      <p:tavLst>
                                        <p:tav tm="0">
                                          <p:val>
                                            <p:strVal val="#ppt_y-#ppt_h*1.125000"/>
                                          </p:val>
                                        </p:tav>
                                        <p:tav tm="100000">
                                          <p:val>
                                            <p:strVal val="#ppt_y"/>
                                          </p:val>
                                        </p:tav>
                                      </p:tavLst>
                                    </p:anim>
                                    <p:animEffect>
                                      <p:cBhvr>
                                        <p:cTn id="13"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0"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32826" y="228518"/>
            <a:ext cx="2621230" cy="338554"/>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每部电影的的评分次数</a:t>
            </a:r>
          </a:p>
        </p:txBody>
      </p:sp>
      <p:sp>
        <p:nvSpPr>
          <p:cNvPr id="73" name="文本框 25"/>
          <p:cNvSpPr>
            <a:spLocks noChangeArrowheads="1"/>
          </p:cNvSpPr>
          <p:nvPr/>
        </p:nvSpPr>
        <p:spPr bwMode="auto">
          <a:xfrm>
            <a:off x="318453" y="844070"/>
            <a:ext cx="5628747"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每部电影被评价了多少次？</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热门程度  </a:t>
            </a:r>
            <a:r>
              <a:rPr lang="en-US" altLang="zh-CN"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rPr>
              <a:t>2/2</a:t>
            </a:r>
            <a:endParaRPr lang="zh-CN" altLang="en-US" sz="3000" b="1" baseline="-3000" dirty="0">
              <a:solidFill>
                <a:srgbClr val="0070C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2EA71154-A0CF-42DA-ADF3-791CD32F903F}"/>
              </a:ext>
            </a:extLst>
          </p:cNvPr>
          <p:cNvSpPr txBox="1"/>
          <p:nvPr/>
        </p:nvSpPr>
        <p:spPr>
          <a:xfrm>
            <a:off x="728444" y="1381456"/>
            <a:ext cx="4533512" cy="430887"/>
          </a:xfrm>
          <a:prstGeom prst="rect">
            <a:avLst/>
          </a:prstGeom>
          <a:noFill/>
        </p:spPr>
        <p:txBody>
          <a:bodyPr wrap="square" rtlCol="0">
            <a:spAutoFit/>
          </a:bodyPr>
          <a:lstStyle/>
          <a:p>
            <a:r>
              <a:rPr lang="zh-CN" altLang="en-US" sz="1100" dirty="0">
                <a:latin typeface="华文仿宋" panose="02010600040101010101" pitchFamily="2" charset="-122"/>
                <a:ea typeface="华文仿宋" panose="02010600040101010101" pitchFamily="2" charset="-122"/>
              </a:rPr>
              <a:t>每部电影的被评论次数的分布状态：</a:t>
            </a:r>
            <a:endParaRPr lang="en-US" altLang="zh-CN" sz="1100" dirty="0">
              <a:latin typeface="华文仿宋" panose="02010600040101010101" pitchFamily="2" charset="-122"/>
              <a:ea typeface="华文仿宋" panose="02010600040101010101" pitchFamily="2" charset="-122"/>
            </a:endParaRPr>
          </a:p>
          <a:p>
            <a:endParaRPr lang="zh-CN" altLang="en-US" sz="1100" dirty="0">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2301613F-FB3E-437C-A7A1-700D6F3D4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00" y="1596899"/>
            <a:ext cx="5860800" cy="3268425"/>
          </a:xfrm>
          <a:prstGeom prst="rect">
            <a:avLst/>
          </a:prstGeom>
        </p:spPr>
      </p:pic>
    </p:spTree>
    <p:extLst>
      <p:ext uri="{BB962C8B-B14F-4D97-AF65-F5344CB8AC3E}">
        <p14:creationId xmlns:p14="http://schemas.microsoft.com/office/powerpoint/2010/main" val="52237750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4</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6" name="TextBox 1"/>
          <p:cNvSpPr txBox="1"/>
          <p:nvPr/>
        </p:nvSpPr>
        <p:spPr>
          <a:xfrm>
            <a:off x="4873167" y="1773787"/>
            <a:ext cx="3570208" cy="553998"/>
          </a:xfrm>
          <a:prstGeom prst="rect">
            <a:avLst/>
          </a:prstGeom>
          <a:noFill/>
        </p:spPr>
        <p:txBody>
          <a:bodyPr wrap="none" rtlCol="0">
            <a:spAutoFit/>
          </a:bodyPr>
          <a:lstStyle/>
          <a:p>
            <a:pPr marL="0" lvl="1"/>
            <a:r>
              <a:rPr lang="zh-CN" altLang="en-US" sz="3000" b="1" spc="300" dirty="0">
                <a:solidFill>
                  <a:srgbClr val="0070C0"/>
                </a:solidFill>
                <a:latin typeface="微软雅黑" pitchFamily="34" charset="-122"/>
                <a:ea typeface="微软雅黑" pitchFamily="34" charset="-122"/>
              </a:rPr>
              <a:t>创建电影推荐系统</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a:spLocks noChangeArrowheads="1"/>
          </p:cNvSpPr>
          <p:nvPr/>
        </p:nvSpPr>
        <p:spPr bwMode="auto">
          <a:xfrm>
            <a:off x="4985502" y="2475258"/>
            <a:ext cx="25744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基于流行度的推荐系统</a:t>
            </a:r>
          </a:p>
        </p:txBody>
      </p:sp>
      <p:sp>
        <p:nvSpPr>
          <p:cNvPr id="19" name="TextBox 39"/>
          <p:cNvSpPr>
            <a:spLocks noChangeArrowheads="1"/>
          </p:cNvSpPr>
          <p:nvPr/>
        </p:nvSpPr>
        <p:spPr bwMode="auto">
          <a:xfrm>
            <a:off x="4985501" y="3008659"/>
            <a:ext cx="37264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协同过滤（基于物品相似度）的推荐系统</a:t>
            </a:r>
          </a:p>
        </p:txBody>
      </p:sp>
      <p:sp>
        <p:nvSpPr>
          <p:cNvPr id="23" name="TextBox 39"/>
          <p:cNvSpPr>
            <a:spLocks noChangeArrowheads="1"/>
          </p:cNvSpPr>
          <p:nvPr/>
        </p:nvSpPr>
        <p:spPr bwMode="auto">
          <a:xfrm>
            <a:off x="4985502" y="2742752"/>
            <a:ext cx="1873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基于内容的推荐系统</a:t>
            </a:r>
          </a:p>
        </p:txBody>
      </p:sp>
    </p:spTree>
    <p:extLst>
      <p:ext uri="{BB962C8B-B14F-4D97-AF65-F5344CB8AC3E}">
        <p14:creationId xmlns:p14="http://schemas.microsoft.com/office/powerpoint/2010/main" val="195073627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13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par>
                          <p:cTn id="40" fill="hold">
                            <p:stCondLst>
                              <p:cond delay="1800"/>
                            </p:stCondLst>
                            <p:childTnLst>
                              <p:par>
                                <p:cTn id="41" presetID="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P spid="18" grpId="0" bldLvl="0" autoUpdateAnimBg="0"/>
      <p:bldP spid="19" grpId="0" bldLvl="0" autoUpdateAnimBg="0"/>
      <p:bldP spid="23"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9"/>
          <p:cNvSpPr>
            <a:spLocks noChangeArrowheads="1"/>
          </p:cNvSpPr>
          <p:nvPr/>
        </p:nvSpPr>
        <p:spPr bwMode="auto">
          <a:xfrm>
            <a:off x="2708754" y="2202418"/>
            <a:ext cx="3726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chemeClr val="tx1">
                    <a:lumMod val="75000"/>
                    <a:lumOff val="25000"/>
                  </a:schemeClr>
                </a:solidFill>
                <a:latin typeface="微软雅黑" pitchFamily="34" charset="-122"/>
                <a:ea typeface="微软雅黑" pitchFamily="34" charset="-122"/>
                <a:sym typeface="微软雅黑" pitchFamily="34" charset="-122"/>
              </a:rPr>
              <a:t>一、基于流行度的推荐系统</a:t>
            </a:r>
          </a:p>
        </p:txBody>
      </p:sp>
    </p:spTree>
    <p:extLst>
      <p:ext uri="{BB962C8B-B14F-4D97-AF65-F5344CB8AC3E}">
        <p14:creationId xmlns:p14="http://schemas.microsoft.com/office/powerpoint/2010/main" val="67675996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61385" y="145624"/>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2443964" y="1210036"/>
            <a:ext cx="6008956" cy="2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计算每部电影的平均得分，再降序排列，最后选出排名靠前的</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部电影（</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TOP N)</a:t>
            </a: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矩形 47"/>
          <p:cNvSpPr>
            <a:spLocks noChangeArrowheads="1"/>
          </p:cNvSpPr>
          <p:nvPr/>
        </p:nvSpPr>
        <p:spPr bwMode="auto">
          <a:xfrm>
            <a:off x="2443964" y="2070301"/>
            <a:ext cx="6008956" cy="268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首先，它没有考虑到一部电影的受欢迎程度。因此，一部在</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个投票者中得到</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分的电影将被认为比一部在</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10000</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个投票者中得到</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8.9</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分的电影更好。</a:t>
            </a:r>
          </a:p>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例如，假设你想找家西餐厅，你有几个选择，一家餐厅只有</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个人给予了五星评价，而另一家餐厅有</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1000</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个人给予了</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4.5</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分。您喜欢哪家餐厅</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第二个，对吧</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当然，也有例外，第一家餐厅几天前才开张</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因此，更少的人投票支持它，而相反，第二家餐厅运营一年。</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另外，这一指标也会倾向于偏爱那些拥有少数投票者的电影，而这些电影的评分是不准确的或极高的（投票的人越多，越能客观的反应这部电影的真实质量关）。随着投票人数的增加，对一部电影的评分变得规范化，并趋向于一个能够反映电影质量的值，并让用户更好地知道应该选择哪一部电影。</a:t>
            </a: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61043" y="1069565"/>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基本原理</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id="{A5A4287E-7928-4EF0-8721-877D63579E3D}"/>
              </a:ext>
            </a:extLst>
          </p:cNvPr>
          <p:cNvGrpSpPr/>
          <p:nvPr/>
        </p:nvGrpSpPr>
        <p:grpSpPr>
          <a:xfrm>
            <a:off x="561043" y="2131726"/>
            <a:ext cx="1721136" cy="548848"/>
            <a:chOff x="695368" y="3811490"/>
            <a:chExt cx="1721136" cy="548848"/>
          </a:xfrm>
        </p:grpSpPr>
        <p:grpSp>
          <p:nvGrpSpPr>
            <p:cNvPr id="31" name="组合 30">
              <a:extLst>
                <a:ext uri="{FF2B5EF4-FFF2-40B4-BE49-F238E27FC236}">
                  <a16:creationId xmlns:a16="http://schemas.microsoft.com/office/drawing/2014/main" id="{DCB1C18D-B452-4CB6-91E7-4DE778DBEF58}"/>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43" name="圆角矩形 30">
                <a:extLst>
                  <a:ext uri="{FF2B5EF4-FFF2-40B4-BE49-F238E27FC236}">
                    <a16:creationId xmlns:a16="http://schemas.microsoft.com/office/drawing/2014/main" id="{54FFB9E2-2FCD-429E-943C-BD3D0DF9FCBD}"/>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44" name="圆角矩形 31">
                <a:extLst>
                  <a:ext uri="{FF2B5EF4-FFF2-40B4-BE49-F238E27FC236}">
                    <a16:creationId xmlns:a16="http://schemas.microsoft.com/office/drawing/2014/main" id="{C3C1ABD8-AEE9-4F27-BAA0-472C5208890A}"/>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局限性</a:t>
                </a:r>
              </a:p>
            </p:txBody>
          </p:sp>
        </p:grpSp>
        <p:sp>
          <p:nvSpPr>
            <p:cNvPr id="42" name="椭圆 41">
              <a:extLst>
                <a:ext uri="{FF2B5EF4-FFF2-40B4-BE49-F238E27FC236}">
                  <a16:creationId xmlns:a16="http://schemas.microsoft.com/office/drawing/2014/main" id="{F36CCA8B-9A40-45AB-ACE8-97BB010ECA7B}"/>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337131116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p:cTn id="16" dur="400"/>
                                            <p:tgtEl>
                                              <p:spTgt spid="78"/>
                                            </p:tgtEl>
                                            <p:attrNameLst>
                                              <p:attrName>ppt_y</p:attrName>
                                            </p:attrNameLst>
                                          </p:cBhvr>
                                          <p:tavLst>
                                            <p:tav tm="0">
                                              <p:val>
                                                <p:strVal val="#ppt_y-#ppt_h*1.125000"/>
                                              </p:val>
                                            </p:tav>
                                            <p:tav tm="100000">
                                              <p:val>
                                                <p:strVal val="#ppt_y"/>
                                              </p:val>
                                            </p:tav>
                                          </p:tavLst>
                                        </p:anim>
                                        <p:animEffect>
                                          <p:cBhvr>
                                            <p:cTn id="17" dur="400"/>
                                            <p:tgtEl>
                                              <p:spTgt spid="78"/>
                                            </p:tgtEl>
                                          </p:cBhvr>
                                        </p:animEffect>
                                      </p:childTnLst>
                                    </p:cTn>
                                  </p:par>
                                </p:childTnLst>
                              </p:cTn>
                            </p:par>
                            <p:par>
                              <p:cTn id="18" fill="hold">
                                <p:stCondLst>
                                  <p:cond delay="500"/>
                                </p:stCondLst>
                                <p:childTnLst>
                                  <p:par>
                                    <p:cTn id="19" presetID="2" presetClass="entr" presetSubtype="8" fill="hold" nodeType="afterEffect" p14:presetBounceEnd="44000">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14:bounceEnd="44000">
                                          <p:cBhvr additive="base">
                                            <p:cTn id="21"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14:presetBounceEnd="44000">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14:bounceEnd="44000">
                                          <p:cBhvr additive="base">
                                            <p:cTn id="26" dur="500" fill="hold"/>
                                            <p:tgtEl>
                                              <p:spTgt spid="30"/>
                                            </p:tgtEl>
                                            <p:attrNameLst>
                                              <p:attrName>ppt_x</p:attrName>
                                            </p:attrNameLst>
                                          </p:cBhvr>
                                          <p:tavLst>
                                            <p:tav tm="0">
                                              <p:val>
                                                <p:strVal val="0-#ppt_w/2"/>
                                              </p:val>
                                            </p:tav>
                                            <p:tav tm="100000">
                                              <p:val>
                                                <p:strVal val="#ppt_x"/>
                                              </p:val>
                                            </p:tav>
                                          </p:tavLst>
                                        </p:anim>
                                        <p:anim calcmode="lin" valueType="num" p14:bounceEnd="44000">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78"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p:cTn id="16" dur="400"/>
                                            <p:tgtEl>
                                              <p:spTgt spid="78"/>
                                            </p:tgtEl>
                                            <p:attrNameLst>
                                              <p:attrName>ppt_y</p:attrName>
                                            </p:attrNameLst>
                                          </p:cBhvr>
                                          <p:tavLst>
                                            <p:tav tm="0">
                                              <p:val>
                                                <p:strVal val="#ppt_y-#ppt_h*1.125000"/>
                                              </p:val>
                                            </p:tav>
                                            <p:tav tm="100000">
                                              <p:val>
                                                <p:strVal val="#ppt_y"/>
                                              </p:val>
                                            </p:tav>
                                          </p:tavLst>
                                        </p:anim>
                                        <p:animEffect>
                                          <p:cBhvr>
                                            <p:cTn id="17" dur="400"/>
                                            <p:tgtEl>
                                              <p:spTgt spid="78"/>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0-#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78" grpId="0" bldLvl="0" autoUpdateAnimBg="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09224" y="175162"/>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2443964" y="1108850"/>
            <a:ext cx="6008956" cy="512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考虑到这些缺点，我们将采用加权平均的投票方式来衡量一步电影的真实受欢迎程度，即将平均评分和累计的投票数考虑在内。这样一个系统将确保一部在</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万个投票者中得到</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分的电影能得到一个</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远</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高于在只有几百个投票者中得到同样评的电影的分数。</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贝叶斯加权平均数：</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spcBef>
                <a:spcPct val="0"/>
              </a:spcBef>
              <a:buFont typeface="Wingdings" panose="05000000000000000000" pitchFamily="2" charset="2"/>
              <a:buChar char="l"/>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：每部电影的被评分次数</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spcBef>
                <a:spcPct val="0"/>
              </a:spcBef>
              <a:buFont typeface="Wingdings" panose="05000000000000000000" pitchFamily="2" charset="2"/>
              <a:buChar char="l"/>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m :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要进入排行榜的被评论次数的最低要求（阀值）</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spcBef>
                <a:spcPct val="0"/>
              </a:spcBef>
              <a:buFont typeface="Wingdings" panose="05000000000000000000" pitchFamily="2" charset="2"/>
              <a:buChar char="l"/>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R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：每部电影的平均得分</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spcBef>
                <a:spcPct val="0"/>
              </a:spcBef>
              <a:buFont typeface="Wingdings" panose="05000000000000000000" pitchFamily="2" charset="2"/>
              <a:buChar char="l"/>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：所有电影的平均得分</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20000"/>
              </a:lnSpc>
              <a:spcBef>
                <a:spcPct val="0"/>
              </a:spcBef>
              <a:buFont typeface="Wingdings" panose="05000000000000000000" pitchFamily="2" charset="2"/>
              <a:buChar char="l"/>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rPr>
              <a:t>关于贝叶斯加权平均数：</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en-US" altLang="zh-CN" sz="900" dirty="0">
                <a:hlinkClick r:id="rId3"/>
              </a:rPr>
              <a:t>https://www.cnblogs.com/worldisimple/articles/2455781.html</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61043" y="1069565"/>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解决方案</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pic>
        <p:nvPicPr>
          <p:cNvPr id="2" name="图片 1">
            <a:extLst>
              <a:ext uri="{FF2B5EF4-FFF2-40B4-BE49-F238E27FC236}">
                <a16:creationId xmlns:a16="http://schemas.microsoft.com/office/drawing/2014/main" id="{185557A1-94E1-450A-A8CB-EA7CBE1404AF}"/>
              </a:ext>
            </a:extLst>
          </p:cNvPr>
          <p:cNvPicPr>
            <a:picLocks noChangeAspect="1"/>
          </p:cNvPicPr>
          <p:nvPr/>
        </p:nvPicPr>
        <p:blipFill>
          <a:blip r:embed="rId4"/>
          <a:stretch>
            <a:fillRect/>
          </a:stretch>
        </p:blipFill>
        <p:spPr>
          <a:xfrm>
            <a:off x="4107969" y="2463750"/>
            <a:ext cx="3624831" cy="471228"/>
          </a:xfrm>
          <a:prstGeom prst="rect">
            <a:avLst/>
          </a:prstGeom>
        </p:spPr>
      </p:pic>
    </p:spTree>
    <p:extLst>
      <p:ext uri="{BB962C8B-B14F-4D97-AF65-F5344CB8AC3E}">
        <p14:creationId xmlns:p14="http://schemas.microsoft.com/office/powerpoint/2010/main" val="1398230719"/>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14:presetBounceEnd="44000">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14:bounceEnd="44000">
                                          <p:cBhvr additive="base">
                                            <p:cTn id="17"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22824" y="189562"/>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691080" y="2454299"/>
            <a:ext cx="3460006" cy="308570"/>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en-US" altLang="zh-CN" sz="1400" dirty="0">
                <a:solidFill>
                  <a:srgbClr val="000000"/>
                </a:solidFill>
                <a:latin typeface="Consolas" panose="020B0609020204030204" pitchFamily="49" charset="0"/>
              </a:rPr>
              <a:t>C</a:t>
            </a:r>
            <a:r>
              <a:rPr lang="en-US" altLang="zh-CN" sz="1400" b="1" dirty="0">
                <a:solidFill>
                  <a:srgbClr val="FF0080"/>
                </a:solidFill>
                <a:latin typeface="Consolas" panose="020B0609020204030204" pitchFamily="49" charset="0"/>
              </a:rPr>
              <a:t>=</a:t>
            </a:r>
            <a:r>
              <a:rPr lang="en-US" altLang="zh-CN" sz="1400" dirty="0">
                <a:solidFill>
                  <a:srgbClr val="000000"/>
                </a:solidFill>
                <a:latin typeface="Consolas" panose="020B0609020204030204" pitchFamily="49" charset="0"/>
              </a:rPr>
              <a:t>ratings</a:t>
            </a:r>
            <a:r>
              <a:rPr lang="en-US" altLang="zh-CN" sz="1400" b="1" dirty="0">
                <a:solidFill>
                  <a:srgbClr val="FF0080"/>
                </a:solidFill>
                <a:latin typeface="Consolas" panose="020B0609020204030204" pitchFamily="49" charset="0"/>
              </a:rPr>
              <a:t>[</a:t>
            </a:r>
            <a:r>
              <a:rPr lang="en-US" altLang="zh-CN" sz="1400" dirty="0">
                <a:solidFill>
                  <a:srgbClr val="A68500"/>
                </a:solidFill>
                <a:latin typeface="Consolas" panose="020B0609020204030204" pitchFamily="49" charset="0"/>
              </a:rPr>
              <a:t>'Rating'</a:t>
            </a:r>
            <a:r>
              <a:rPr lang="en-US" altLang="zh-CN" sz="1400" b="1" dirty="0">
                <a:solidFill>
                  <a:srgbClr val="FF0080"/>
                </a:solidFill>
                <a:latin typeface="Consolas" panose="020B0609020204030204" pitchFamily="49" charset="0"/>
              </a:rPr>
              <a:t>].</a:t>
            </a:r>
            <a:r>
              <a:rPr lang="en-US" altLang="zh-CN" sz="1400" dirty="0">
                <a:solidFill>
                  <a:srgbClr val="004466"/>
                </a:solidFill>
                <a:latin typeface="Consolas" panose="020B0609020204030204" pitchFamily="49" charset="0"/>
              </a:rPr>
              <a:t>mean</a:t>
            </a:r>
            <a:r>
              <a:rPr lang="en-US" altLang="zh-CN" sz="1400" b="1" dirty="0">
                <a:solidFill>
                  <a:srgbClr val="FF0080"/>
                </a:solidFill>
                <a:latin typeface="Consolas" panose="020B0609020204030204" pitchFamily="49" charset="0"/>
              </a:rPr>
              <a:t>()</a:t>
            </a:r>
            <a:r>
              <a:rPr lang="en-US" altLang="zh-CN" sz="1400" dirty="0">
                <a:solidFill>
                  <a:srgbClr val="000000"/>
                </a:solidFill>
                <a:latin typeface="Consolas" panose="020B0609020204030204" pitchFamily="49" charset="0"/>
              </a:rPr>
              <a:t> </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61043" y="1069565"/>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建模</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10" name="TextBox 18">
            <a:extLst>
              <a:ext uri="{FF2B5EF4-FFF2-40B4-BE49-F238E27FC236}">
                <a16:creationId xmlns:a16="http://schemas.microsoft.com/office/drawing/2014/main" id="{A5D4FEE2-E0E7-4977-845F-8C85132BC96A}"/>
              </a:ext>
            </a:extLst>
          </p:cNvPr>
          <p:cNvSpPr txBox="1"/>
          <p:nvPr/>
        </p:nvSpPr>
        <p:spPr>
          <a:xfrm>
            <a:off x="679870" y="1893566"/>
            <a:ext cx="3471216"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计算Ｃ值</a:t>
            </a:r>
            <a:r>
              <a:rPr lang="en-US" altLang="zh-CN" sz="1600" b="1" dirty="0">
                <a:solidFill>
                  <a:srgbClr val="0070C0"/>
                </a:solidFill>
                <a:latin typeface="微软雅黑"/>
                <a:ea typeface="微软雅黑"/>
              </a:rPr>
              <a:t>(</a:t>
            </a:r>
            <a:r>
              <a:rPr lang="zh-CN" altLang="en-US" sz="1600" b="1" dirty="0">
                <a:solidFill>
                  <a:srgbClr val="0070C0"/>
                </a:solidFill>
                <a:latin typeface="微软雅黑"/>
                <a:ea typeface="微软雅黑"/>
              </a:rPr>
              <a:t>所有电影的总平均分数）</a:t>
            </a:r>
          </a:p>
        </p:txBody>
      </p:sp>
      <p:pic>
        <p:nvPicPr>
          <p:cNvPr id="3" name="图片 2">
            <a:extLst>
              <a:ext uri="{FF2B5EF4-FFF2-40B4-BE49-F238E27FC236}">
                <a16:creationId xmlns:a16="http://schemas.microsoft.com/office/drawing/2014/main" id="{D37EFD07-1888-41AF-B09A-CFB12EFA2E9F}"/>
              </a:ext>
            </a:extLst>
          </p:cNvPr>
          <p:cNvPicPr>
            <a:picLocks noChangeAspect="1"/>
          </p:cNvPicPr>
          <p:nvPr/>
        </p:nvPicPr>
        <p:blipFill>
          <a:blip r:embed="rId3"/>
          <a:stretch>
            <a:fillRect/>
          </a:stretch>
        </p:blipFill>
        <p:spPr>
          <a:xfrm>
            <a:off x="701768" y="3339845"/>
            <a:ext cx="1661304" cy="388654"/>
          </a:xfrm>
          <a:prstGeom prst="rect">
            <a:avLst/>
          </a:prstGeom>
        </p:spPr>
      </p:pic>
    </p:spTree>
    <p:extLst>
      <p:ext uri="{BB962C8B-B14F-4D97-AF65-F5344CB8AC3E}">
        <p14:creationId xmlns:p14="http://schemas.microsoft.com/office/powerpoint/2010/main" val="187654887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14:presetBounceEnd="44000">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14:bounceEnd="44000">
                                          <p:cBhvr additive="base">
                                            <p:cTn id="17"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nimBg="1" autoUpdateAnimBg="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03320" y="201512"/>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561480" y="955684"/>
            <a:ext cx="3895320" cy="584775"/>
          </a:xfrm>
          <a:prstGeom prst="rect">
            <a:avLst/>
          </a:prstGeom>
          <a:noFill/>
        </p:spPr>
        <p:txBody>
          <a:bodyPr wrap="square" rtlCol="0">
            <a:spAutoFit/>
          </a:bodyPr>
          <a:lstStyle/>
          <a:p>
            <a:r>
              <a:rPr lang="zh-CN" altLang="en-US" sz="1600" b="1" dirty="0">
                <a:solidFill>
                  <a:srgbClr val="0070C0"/>
                </a:solidFill>
                <a:latin typeface="微软雅黑"/>
                <a:ea typeface="微软雅黑"/>
              </a:rPr>
              <a:t>计算ｍ值</a:t>
            </a:r>
            <a:r>
              <a:rPr lang="en-US" altLang="zh-CN" sz="1600" b="1" dirty="0">
                <a:solidFill>
                  <a:srgbClr val="0070C0"/>
                </a:solidFill>
                <a:latin typeface="微软雅黑"/>
                <a:ea typeface="微软雅黑"/>
              </a:rPr>
              <a:t>(</a:t>
            </a:r>
            <a:r>
              <a:rPr lang="zh-CN" altLang="en-US" sz="1600" b="1" dirty="0">
                <a:solidFill>
                  <a:srgbClr val="0070C0"/>
                </a:solidFill>
                <a:latin typeface="微软雅黑"/>
                <a:ea typeface="微软雅黑"/>
              </a:rPr>
              <a:t>要进入排行榜的最低评论次数）</a:t>
            </a:r>
            <a:endParaRPr lang="zh-CN" altLang="en-US" dirty="0"/>
          </a:p>
          <a:p>
            <a:endParaRPr lang="zh-CN" altLang="en-US" sz="1600" b="1" dirty="0">
              <a:solidFill>
                <a:srgbClr val="0070C0"/>
              </a:solidFill>
              <a:latin typeface="微软雅黑"/>
              <a:ea typeface="微软雅黑"/>
            </a:endParaRPr>
          </a:p>
        </p:txBody>
      </p:sp>
      <p:sp>
        <p:nvSpPr>
          <p:cNvPr id="13" name="矩形 47">
            <a:extLst>
              <a:ext uri="{FF2B5EF4-FFF2-40B4-BE49-F238E27FC236}">
                <a16:creationId xmlns:a16="http://schemas.microsoft.com/office/drawing/2014/main" id="{F9365B62-6323-4E68-A8F1-E21883941464}"/>
              </a:ext>
            </a:extLst>
          </p:cNvPr>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47">
            <a:extLst>
              <a:ext uri="{FF2B5EF4-FFF2-40B4-BE49-F238E27FC236}">
                <a16:creationId xmlns:a16="http://schemas.microsoft.com/office/drawing/2014/main" id="{8D213961-7743-4039-9054-615FB46E4F95}"/>
              </a:ext>
            </a:extLst>
          </p:cNvPr>
          <p:cNvSpPr>
            <a:spLocks noChangeArrowheads="1"/>
          </p:cNvSpPr>
          <p:nvPr/>
        </p:nvSpPr>
        <p:spPr bwMode="auto">
          <a:xfrm>
            <a:off x="596561" y="1448366"/>
            <a:ext cx="8229720" cy="1309292"/>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计算超参数</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m(</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阀值</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：即评分数量低于</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m</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的电影将被过滤掉</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这里</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m</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选择</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80%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的分位数：即所有电影中，评分次数在最后面</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20%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的电影将不会纳入排行榜的计算中</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groupby</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4466"/>
                </a:solidFill>
                <a:latin typeface="Consolas" panose="020B0609020204030204" pitchFamily="49" charset="0"/>
                <a:ea typeface="宋体" panose="02010600030101010101" pitchFamily="2" charset="-122"/>
                <a:cs typeface="宋体" panose="02010600030101010101" pitchFamily="2" charset="-122"/>
              </a:rPr>
              <a:t>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m</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rate_count</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quantile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0.8</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m</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D299592-D595-4E84-895E-E324A60E4339}"/>
              </a:ext>
            </a:extLst>
          </p:cNvPr>
          <p:cNvPicPr>
            <a:picLocks noChangeAspect="1"/>
          </p:cNvPicPr>
          <p:nvPr/>
        </p:nvPicPr>
        <p:blipFill>
          <a:blip r:embed="rId3"/>
          <a:stretch>
            <a:fillRect/>
          </a:stretch>
        </p:blipFill>
        <p:spPr>
          <a:xfrm>
            <a:off x="596561" y="3370775"/>
            <a:ext cx="4839119" cy="1112616"/>
          </a:xfrm>
          <a:prstGeom prst="rect">
            <a:avLst/>
          </a:prstGeom>
        </p:spPr>
      </p:pic>
    </p:spTree>
    <p:extLst>
      <p:ext uri="{BB962C8B-B14F-4D97-AF65-F5344CB8AC3E}">
        <p14:creationId xmlns:p14="http://schemas.microsoft.com/office/powerpoint/2010/main" val="385330207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400"/>
                                        <p:tgtEl>
                                          <p:spTgt spid="13"/>
                                        </p:tgtEl>
                                        <p:attrNameLst>
                                          <p:attrName>ppt_y</p:attrName>
                                        </p:attrNameLst>
                                      </p:cBhvr>
                                      <p:tavLst>
                                        <p:tav tm="0">
                                          <p:val>
                                            <p:strVal val="#ppt_y-#ppt_h*1.125000"/>
                                          </p:val>
                                        </p:tav>
                                        <p:tav tm="100000">
                                          <p:val>
                                            <p:strVal val="#ppt_y"/>
                                          </p:val>
                                        </p:tav>
                                      </p:tavLst>
                                    </p:anim>
                                    <p:animEffect>
                                      <p:cBhvr>
                                        <p:cTn id="21" dur="400"/>
                                        <p:tgtEl>
                                          <p:spTgt spid="13"/>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400"/>
                                        <p:tgtEl>
                                          <p:spTgt spid="14"/>
                                        </p:tgtEl>
                                        <p:attrNameLst>
                                          <p:attrName>ppt_y</p:attrName>
                                        </p:attrNameLst>
                                      </p:cBhvr>
                                      <p:tavLst>
                                        <p:tav tm="0">
                                          <p:val>
                                            <p:strVal val="#ppt_y-#ppt_h*1.125000"/>
                                          </p:val>
                                        </p:tav>
                                        <p:tav tm="100000">
                                          <p:val>
                                            <p:strVal val="#ppt_y"/>
                                          </p:val>
                                        </p:tav>
                                      </p:tavLst>
                                    </p:anim>
                                    <p:animEffect>
                                      <p:cBhvr>
                                        <p:cTn id="25"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3" grpId="0" bldLvl="0" autoUpdateAnimBg="0"/>
      <p:bldP spid="14"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93783" y="197343"/>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561480" y="955684"/>
            <a:ext cx="3448920" cy="584775"/>
          </a:xfrm>
          <a:prstGeom prst="rect">
            <a:avLst/>
          </a:prstGeom>
          <a:noFill/>
        </p:spPr>
        <p:txBody>
          <a:bodyPr wrap="square" rtlCol="0">
            <a:spAutoFit/>
          </a:bodyPr>
          <a:lstStyle/>
          <a:p>
            <a:r>
              <a:rPr lang="zh-CN" altLang="en-US" sz="1600" b="1" dirty="0">
                <a:solidFill>
                  <a:srgbClr val="0070C0"/>
                </a:solidFill>
                <a:latin typeface="微软雅黑"/>
                <a:ea typeface="微软雅黑"/>
              </a:rPr>
              <a:t>计算ｖ值（每部电影被评论的次数）</a:t>
            </a:r>
            <a:endParaRPr lang="zh-CN" altLang="en-US" dirty="0"/>
          </a:p>
          <a:p>
            <a:endParaRPr lang="zh-CN" altLang="en-US" sz="1600" b="1" dirty="0">
              <a:solidFill>
                <a:srgbClr val="0070C0"/>
              </a:solidFill>
              <a:latin typeface="微软雅黑"/>
              <a:ea typeface="微软雅黑"/>
            </a:endParaRPr>
          </a:p>
        </p:txBody>
      </p:sp>
      <p:sp>
        <p:nvSpPr>
          <p:cNvPr id="13" name="矩形 47">
            <a:extLst>
              <a:ext uri="{FF2B5EF4-FFF2-40B4-BE49-F238E27FC236}">
                <a16:creationId xmlns:a16="http://schemas.microsoft.com/office/drawing/2014/main" id="{F9365B62-6323-4E68-A8F1-E21883941464}"/>
              </a:ext>
            </a:extLst>
          </p:cNvPr>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47">
            <a:extLst>
              <a:ext uri="{FF2B5EF4-FFF2-40B4-BE49-F238E27FC236}">
                <a16:creationId xmlns:a16="http://schemas.microsoft.com/office/drawing/2014/main" id="{8D213961-7743-4039-9054-615FB46E4F95}"/>
              </a:ext>
            </a:extLst>
          </p:cNvPr>
          <p:cNvSpPr>
            <a:spLocks noChangeArrowheads="1"/>
          </p:cNvSpPr>
          <p:nvPr/>
        </p:nvSpPr>
        <p:spPr bwMode="auto">
          <a:xfrm>
            <a:off x="596561" y="1448366"/>
            <a:ext cx="5697174" cy="1856622"/>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en-US"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找出</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评分数量</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&gt;=429</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的电影</a:t>
            </a:r>
            <a:r>
              <a:rPr lang="zh-CN" altLang="en-US"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并计算其</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v</a:t>
            </a:r>
            <a:r>
              <a:rPr lang="zh-CN" altLang="en-US"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值</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groupby</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4466"/>
                </a:solidFill>
                <a:latin typeface="Consolas" panose="020B0609020204030204" pitchFamily="49" charset="0"/>
                <a:ea typeface="宋体" panose="02010600030101010101" pitchFamily="2" charset="-122"/>
                <a:cs typeface="宋体" panose="02010600030101010101" pitchFamily="2" charset="-122"/>
              </a:rPr>
              <a:t>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DataFrame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reset_index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]&gt;=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429</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rename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columns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'v</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inplace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True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370E8FA-C154-4247-B4A1-424085AEE48F}"/>
              </a:ext>
            </a:extLst>
          </p:cNvPr>
          <p:cNvPicPr>
            <a:picLocks noChangeAspect="1"/>
          </p:cNvPicPr>
          <p:nvPr/>
        </p:nvPicPr>
        <p:blipFill>
          <a:blip r:embed="rId3"/>
          <a:stretch>
            <a:fillRect/>
          </a:stretch>
        </p:blipFill>
        <p:spPr>
          <a:xfrm>
            <a:off x="6700036" y="1448366"/>
            <a:ext cx="1615580" cy="3284505"/>
          </a:xfrm>
          <a:prstGeom prst="rect">
            <a:avLst/>
          </a:prstGeom>
        </p:spPr>
      </p:pic>
    </p:spTree>
    <p:extLst>
      <p:ext uri="{BB962C8B-B14F-4D97-AF65-F5344CB8AC3E}">
        <p14:creationId xmlns:p14="http://schemas.microsoft.com/office/powerpoint/2010/main" val="26891088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400"/>
                                        <p:tgtEl>
                                          <p:spTgt spid="13"/>
                                        </p:tgtEl>
                                        <p:attrNameLst>
                                          <p:attrName>ppt_y</p:attrName>
                                        </p:attrNameLst>
                                      </p:cBhvr>
                                      <p:tavLst>
                                        <p:tav tm="0">
                                          <p:val>
                                            <p:strVal val="#ppt_y-#ppt_h*1.125000"/>
                                          </p:val>
                                        </p:tav>
                                        <p:tav tm="100000">
                                          <p:val>
                                            <p:strVal val="#ppt_y"/>
                                          </p:val>
                                        </p:tav>
                                      </p:tavLst>
                                    </p:anim>
                                    <p:animEffect>
                                      <p:cBhvr>
                                        <p:cTn id="21" dur="400"/>
                                        <p:tgtEl>
                                          <p:spTgt spid="13"/>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400"/>
                                        <p:tgtEl>
                                          <p:spTgt spid="14"/>
                                        </p:tgtEl>
                                        <p:attrNameLst>
                                          <p:attrName>ppt_y</p:attrName>
                                        </p:attrNameLst>
                                      </p:cBhvr>
                                      <p:tavLst>
                                        <p:tav tm="0">
                                          <p:val>
                                            <p:strVal val="#ppt_y-#ppt_h*1.125000"/>
                                          </p:val>
                                        </p:tav>
                                        <p:tav tm="100000">
                                          <p:val>
                                            <p:strVal val="#ppt_y"/>
                                          </p:val>
                                        </p:tav>
                                      </p:tavLst>
                                    </p:anim>
                                    <p:animEffect>
                                      <p:cBhvr>
                                        <p:cTn id="25"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3" grpId="0" bldLvl="0" autoUpdateAnimBg="0"/>
      <p:bldP spid="14"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646583" y="261562"/>
            <a:ext cx="3647152"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561480" y="955684"/>
            <a:ext cx="3283320" cy="584775"/>
          </a:xfrm>
          <a:prstGeom prst="rect">
            <a:avLst/>
          </a:prstGeom>
          <a:noFill/>
        </p:spPr>
        <p:txBody>
          <a:bodyPr wrap="square" rtlCol="0">
            <a:spAutoFit/>
          </a:bodyPr>
          <a:lstStyle/>
          <a:p>
            <a:r>
              <a:rPr lang="zh-CN" altLang="en-US" sz="1600" b="1" dirty="0">
                <a:solidFill>
                  <a:srgbClr val="0070C0"/>
                </a:solidFill>
                <a:latin typeface="微软雅黑"/>
                <a:ea typeface="微软雅黑"/>
              </a:rPr>
              <a:t>计算Ｒ值</a:t>
            </a:r>
            <a:r>
              <a:rPr lang="en-US" altLang="zh-CN" sz="1600" b="1" dirty="0">
                <a:solidFill>
                  <a:srgbClr val="0070C0"/>
                </a:solidFill>
                <a:latin typeface="微软雅黑"/>
                <a:ea typeface="微软雅黑"/>
              </a:rPr>
              <a:t>(</a:t>
            </a:r>
            <a:r>
              <a:rPr lang="zh-CN" altLang="en-US" sz="1600" b="1" dirty="0">
                <a:solidFill>
                  <a:srgbClr val="0070C0"/>
                </a:solidFill>
                <a:latin typeface="微软雅黑"/>
                <a:ea typeface="微软雅黑"/>
              </a:rPr>
              <a:t>每部电影的平均分数）</a:t>
            </a:r>
            <a:endParaRPr lang="zh-CN" altLang="en-US" dirty="0"/>
          </a:p>
          <a:p>
            <a:endParaRPr lang="zh-CN" altLang="en-US" sz="1600" b="1" dirty="0">
              <a:solidFill>
                <a:srgbClr val="0070C0"/>
              </a:solidFill>
              <a:latin typeface="微软雅黑"/>
              <a:ea typeface="微软雅黑"/>
            </a:endParaRPr>
          </a:p>
        </p:txBody>
      </p:sp>
      <p:sp>
        <p:nvSpPr>
          <p:cNvPr id="13" name="矩形 47">
            <a:extLst>
              <a:ext uri="{FF2B5EF4-FFF2-40B4-BE49-F238E27FC236}">
                <a16:creationId xmlns:a16="http://schemas.microsoft.com/office/drawing/2014/main" id="{F9365B62-6323-4E68-A8F1-E21883941464}"/>
              </a:ext>
            </a:extLst>
          </p:cNvPr>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47">
            <a:extLst>
              <a:ext uri="{FF2B5EF4-FFF2-40B4-BE49-F238E27FC236}">
                <a16:creationId xmlns:a16="http://schemas.microsoft.com/office/drawing/2014/main" id="{8D213961-7743-4039-9054-615FB46E4F95}"/>
              </a:ext>
            </a:extLst>
          </p:cNvPr>
          <p:cNvSpPr>
            <a:spLocks noChangeArrowheads="1"/>
          </p:cNvSpPr>
          <p:nvPr/>
        </p:nvSpPr>
        <p:spPr bwMode="auto">
          <a:xfrm>
            <a:off x="596561" y="1448366"/>
            <a:ext cx="4860810" cy="103562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avg_rating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groupby</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4466"/>
                </a:solidFill>
                <a:latin typeface="Consolas" panose="020B0609020204030204" pitchFamily="49" charset="0"/>
                <a:ea typeface="宋体" panose="02010600030101010101" pitchFamily="2" charset="-122"/>
                <a:cs typeface="宋体" panose="02010600030101010101" pitchFamily="2" charset="-122"/>
              </a:rPr>
              <a:t>mean</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80C0"/>
                </a:solidFill>
                <a:latin typeface="Consolas" panose="020B0609020204030204" pitchFamily="49" charset="0"/>
                <a:ea typeface="宋体" panose="02010600030101010101" pitchFamily="2" charset="-122"/>
                <a:cs typeface="宋体" panose="02010600030101010101" pitchFamily="2" charset="-122"/>
              </a:rPr>
              <a:t>round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avg_rating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DataFrame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avg_rating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reset_index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avg_rating</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rename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columns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'R</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inplace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True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avg_rating</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4F920EEC-F8AC-4B20-AD29-B5D64B7199B3}"/>
              </a:ext>
            </a:extLst>
          </p:cNvPr>
          <p:cNvPicPr>
            <a:picLocks noChangeAspect="1"/>
          </p:cNvPicPr>
          <p:nvPr/>
        </p:nvPicPr>
        <p:blipFill>
          <a:blip r:embed="rId3"/>
          <a:stretch>
            <a:fillRect/>
          </a:stretch>
        </p:blipFill>
        <p:spPr>
          <a:xfrm>
            <a:off x="5921989" y="1448366"/>
            <a:ext cx="1745131" cy="3299746"/>
          </a:xfrm>
          <a:prstGeom prst="rect">
            <a:avLst/>
          </a:prstGeom>
        </p:spPr>
      </p:pic>
    </p:spTree>
    <p:extLst>
      <p:ext uri="{BB962C8B-B14F-4D97-AF65-F5344CB8AC3E}">
        <p14:creationId xmlns:p14="http://schemas.microsoft.com/office/powerpoint/2010/main" val="221092467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400"/>
                                        <p:tgtEl>
                                          <p:spTgt spid="13"/>
                                        </p:tgtEl>
                                        <p:attrNameLst>
                                          <p:attrName>ppt_y</p:attrName>
                                        </p:attrNameLst>
                                      </p:cBhvr>
                                      <p:tavLst>
                                        <p:tav tm="0">
                                          <p:val>
                                            <p:strVal val="#ppt_y-#ppt_h*1.125000"/>
                                          </p:val>
                                        </p:tav>
                                        <p:tav tm="100000">
                                          <p:val>
                                            <p:strVal val="#ppt_y"/>
                                          </p:val>
                                        </p:tav>
                                      </p:tavLst>
                                    </p:anim>
                                    <p:animEffect>
                                      <p:cBhvr>
                                        <p:cTn id="21" dur="400"/>
                                        <p:tgtEl>
                                          <p:spTgt spid="13"/>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400"/>
                                        <p:tgtEl>
                                          <p:spTgt spid="14"/>
                                        </p:tgtEl>
                                        <p:attrNameLst>
                                          <p:attrName>ppt_y</p:attrName>
                                        </p:attrNameLst>
                                      </p:cBhvr>
                                      <p:tavLst>
                                        <p:tav tm="0">
                                          <p:val>
                                            <p:strVal val="#ppt_y-#ppt_h*1.125000"/>
                                          </p:val>
                                        </p:tav>
                                        <p:tav tm="100000">
                                          <p:val>
                                            <p:strVal val="#ppt_y"/>
                                          </p:val>
                                        </p:tav>
                                      </p:tavLst>
                                    </p:anim>
                                    <p:animEffect>
                                      <p:cBhvr>
                                        <p:cTn id="25"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3" grpId="0" bldLvl="0" autoUpdateAnimBg="0"/>
      <p:bldP spid="14"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088272" y="1553283"/>
            <a:ext cx="1720100" cy="17201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3" name="组合 2"/>
          <p:cNvGrpSpPr/>
          <p:nvPr/>
        </p:nvGrpSpPr>
        <p:grpSpPr>
          <a:xfrm>
            <a:off x="3606575" y="507683"/>
            <a:ext cx="653053" cy="598350"/>
            <a:chOff x="3529981" y="507683"/>
            <a:chExt cx="653053"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5" name="TextBox 4"/>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rPr>
                <a:t>01</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2" name="组合 1"/>
          <p:cNvGrpSpPr/>
          <p:nvPr/>
        </p:nvGrpSpPr>
        <p:grpSpPr>
          <a:xfrm>
            <a:off x="1343028" y="1853950"/>
            <a:ext cx="1210588" cy="1125603"/>
            <a:chOff x="1343028" y="1853950"/>
            <a:chExt cx="1210588" cy="1125603"/>
          </a:xfrm>
        </p:grpSpPr>
        <p:sp>
          <p:nvSpPr>
            <p:cNvPr id="35" name="TextBox 34"/>
            <p:cNvSpPr txBox="1"/>
            <p:nvPr/>
          </p:nvSpPr>
          <p:spPr>
            <a:xfrm>
              <a:off x="1343028" y="1853950"/>
              <a:ext cx="1210588" cy="906915"/>
            </a:xfrm>
            <a:prstGeom prst="rect">
              <a:avLst/>
            </a:prstGeom>
            <a:noFill/>
          </p:spPr>
          <p:txBody>
            <a:bodyPr wrap="none" rtlCol="0" anchor="ctr">
              <a:spAutoFit/>
            </a:bodyPr>
            <a:lstStyle/>
            <a:p>
              <a:pPr algn="ctr">
                <a:lnSpc>
                  <a:spcPct val="150000"/>
                </a:lnSpc>
              </a:pPr>
              <a:r>
                <a:rPr lang="zh-CN" altLang="en-US" sz="6000" b="1" baseline="12000" dirty="0">
                  <a:solidFill>
                    <a:srgbClr val="0070C0"/>
                  </a:solidFill>
                  <a:effectLst>
                    <a:innerShdw blurRad="63500" dist="50800" dir="18900000">
                      <a:prstClr val="black">
                        <a:alpha val="30000"/>
                      </a:prstClr>
                    </a:innerShdw>
                  </a:effectLst>
                  <a:latin typeface="微软雅黑" pitchFamily="34" charset="-122"/>
                  <a:ea typeface="微软雅黑" pitchFamily="34" charset="-122"/>
                </a:rPr>
                <a:t>目录</a:t>
              </a:r>
            </a:p>
          </p:txBody>
        </p:sp>
        <p:sp>
          <p:nvSpPr>
            <p:cNvPr id="25" name="TextBox 24"/>
            <p:cNvSpPr txBox="1"/>
            <p:nvPr/>
          </p:nvSpPr>
          <p:spPr>
            <a:xfrm>
              <a:off x="1433596" y="2514426"/>
              <a:ext cx="1029448" cy="465127"/>
            </a:xfrm>
            <a:prstGeom prst="rect">
              <a:avLst/>
            </a:prstGeom>
            <a:noFill/>
          </p:spPr>
          <p:txBody>
            <a:bodyPr wrap="none" rtlCol="0" anchor="ctr">
              <a:spAutoFit/>
            </a:bodyPr>
            <a:lstStyle/>
            <a:p>
              <a:pPr algn="ctr">
                <a:lnSpc>
                  <a:spcPct val="150000"/>
                </a:lnSpc>
              </a:pPr>
              <a:r>
                <a:rPr lang="en-US" altLang="zh-CN" sz="2800" baseline="12000" dirty="0">
                  <a:solidFill>
                    <a:schemeClr val="tx1">
                      <a:lumMod val="50000"/>
                      <a:lumOff val="50000"/>
                    </a:schemeClr>
                  </a:solidFill>
                  <a:effectLst>
                    <a:innerShdw blurRad="63500" dist="50800" dir="18900000">
                      <a:prstClr val="black">
                        <a:alpha val="30000"/>
                      </a:prstClr>
                    </a:innerShdw>
                  </a:effectLst>
                  <a:latin typeface="Impact" pitchFamily="34" charset="0"/>
                  <a:ea typeface="微软雅黑" pitchFamily="34" charset="-122"/>
                </a:rPr>
                <a:t>CONTENT</a:t>
              </a:r>
              <a:endParaRPr lang="zh-CN" altLang="en-US" sz="2800" baseline="12000" dirty="0">
                <a:solidFill>
                  <a:schemeClr val="tx1">
                    <a:lumMod val="50000"/>
                    <a:lumOff val="50000"/>
                  </a:schemeClr>
                </a:solidFill>
                <a:effectLst>
                  <a:innerShdw blurRad="63500" dist="50800" dir="18900000">
                    <a:prstClr val="black">
                      <a:alpha val="30000"/>
                    </a:prstClr>
                  </a:innerShdw>
                </a:effectLst>
                <a:latin typeface="Impact" pitchFamily="34" charset="0"/>
                <a:ea typeface="微软雅黑" pitchFamily="34" charset="-122"/>
              </a:endParaRPr>
            </a:p>
          </p:txBody>
        </p:sp>
      </p:grpSp>
      <p:sp>
        <p:nvSpPr>
          <p:cNvPr id="15" name="矩形 14"/>
          <p:cNvSpPr/>
          <p:nvPr/>
        </p:nvSpPr>
        <p:spPr>
          <a:xfrm>
            <a:off x="4563616" y="611376"/>
            <a:ext cx="800219"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绪论</a:t>
            </a:r>
          </a:p>
        </p:txBody>
      </p:sp>
      <p:sp>
        <p:nvSpPr>
          <p:cNvPr id="36" name="矩形 35"/>
          <p:cNvSpPr/>
          <p:nvPr/>
        </p:nvSpPr>
        <p:spPr>
          <a:xfrm>
            <a:off x="4572000" y="1370335"/>
            <a:ext cx="1723549"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数据预处理</a:t>
            </a:r>
          </a:p>
        </p:txBody>
      </p:sp>
      <p:sp>
        <p:nvSpPr>
          <p:cNvPr id="38" name="矩形 37"/>
          <p:cNvSpPr/>
          <p:nvPr/>
        </p:nvSpPr>
        <p:spPr>
          <a:xfrm>
            <a:off x="4485183" y="2902173"/>
            <a:ext cx="1507144" cy="461665"/>
          </a:xfrm>
          <a:prstGeom prst="rect">
            <a:avLst/>
          </a:prstGeom>
        </p:spPr>
        <p:txBody>
          <a:bodyPr wrap="none">
            <a:spAutoFit/>
          </a:bodyPr>
          <a:lstStyle/>
          <a:p>
            <a:r>
              <a:rPr lang="en-US" altLang="zh-CN" sz="2400" b="1" dirty="0">
                <a:solidFill>
                  <a:schemeClr val="tx1">
                    <a:lumMod val="50000"/>
                    <a:lumOff val="50000"/>
                  </a:schemeClr>
                </a:solidFill>
                <a:latin typeface="微软雅黑" pitchFamily="34" charset="-122"/>
                <a:ea typeface="微软雅黑" pitchFamily="34" charset="-122"/>
              </a:rPr>
              <a:t> </a:t>
            </a:r>
            <a:r>
              <a:rPr lang="zh-CN" altLang="en-US" sz="2400" b="1" dirty="0">
                <a:solidFill>
                  <a:schemeClr val="tx1">
                    <a:lumMod val="50000"/>
                    <a:lumOff val="50000"/>
                  </a:schemeClr>
                </a:solidFill>
                <a:latin typeface="微软雅黑" pitchFamily="34" charset="-122"/>
                <a:ea typeface="微软雅黑" pitchFamily="34" charset="-122"/>
              </a:rPr>
              <a:t>推荐系统</a:t>
            </a:r>
          </a:p>
        </p:txBody>
      </p:sp>
      <p:grpSp>
        <p:nvGrpSpPr>
          <p:cNvPr id="47" name="组合 46"/>
          <p:cNvGrpSpPr/>
          <p:nvPr/>
        </p:nvGrpSpPr>
        <p:grpSpPr>
          <a:xfrm>
            <a:off x="3640836" y="1296507"/>
            <a:ext cx="653053" cy="598350"/>
            <a:chOff x="3529981" y="507683"/>
            <a:chExt cx="653053" cy="598350"/>
          </a:xfrm>
        </p:grpSpPr>
        <p:sp>
          <p:nvSpPr>
            <p:cNvPr id="48" name="椭圆 47"/>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49" name="TextBox 48"/>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rPr>
                <a:t>02</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50" name="组合 49"/>
          <p:cNvGrpSpPr/>
          <p:nvPr/>
        </p:nvGrpSpPr>
        <p:grpSpPr>
          <a:xfrm>
            <a:off x="3646514" y="2788594"/>
            <a:ext cx="653053" cy="598350"/>
            <a:chOff x="3529981" y="507683"/>
            <a:chExt cx="653053" cy="598350"/>
          </a:xfrm>
        </p:grpSpPr>
        <p:sp>
          <p:nvSpPr>
            <p:cNvPr id="51" name="椭圆 50"/>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52" name="TextBox 51"/>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rPr>
                <a:t>04</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56" name="组合 55"/>
          <p:cNvGrpSpPr/>
          <p:nvPr/>
        </p:nvGrpSpPr>
        <p:grpSpPr>
          <a:xfrm>
            <a:off x="3638632" y="2048308"/>
            <a:ext cx="653054" cy="598350"/>
            <a:chOff x="3529981" y="507683"/>
            <a:chExt cx="653054" cy="598350"/>
          </a:xfrm>
        </p:grpSpPr>
        <p:sp>
          <p:nvSpPr>
            <p:cNvPr id="57" name="椭圆 56"/>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58" name="TextBox 57"/>
            <p:cNvSpPr txBox="1"/>
            <p:nvPr/>
          </p:nvSpPr>
          <p:spPr>
            <a:xfrm>
              <a:off x="3555939"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rPr>
                <a:t>03</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grpSp>
        <p:nvGrpSpPr>
          <p:cNvPr id="59" name="组合 58"/>
          <p:cNvGrpSpPr/>
          <p:nvPr/>
        </p:nvGrpSpPr>
        <p:grpSpPr>
          <a:xfrm>
            <a:off x="3640836" y="3577642"/>
            <a:ext cx="653053" cy="598350"/>
            <a:chOff x="3529981" y="507683"/>
            <a:chExt cx="653053" cy="598350"/>
          </a:xfrm>
        </p:grpSpPr>
        <p:sp>
          <p:nvSpPr>
            <p:cNvPr id="60" name="椭圆 59"/>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itchFamily="34" charset="-122"/>
                <a:ea typeface="微软雅黑" pitchFamily="34" charset="-122"/>
              </a:endParaRPr>
            </a:p>
          </p:txBody>
        </p:sp>
        <p:sp>
          <p:nvSpPr>
            <p:cNvPr id="61" name="TextBox 60"/>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rPr>
                <a:t>05</a:t>
              </a:r>
              <a:endParaRPr lang="zh-CN" altLang="en-US" sz="2800" b="1" dirty="0">
                <a:solidFill>
                  <a:srgbClr val="0070C0"/>
                </a:solidFill>
                <a:effectLst>
                  <a:innerShdw blurRad="63500" dist="50800" dir="18900000">
                    <a:prstClr val="black">
                      <a:alpha val="30000"/>
                    </a:prstClr>
                  </a:innerShdw>
                </a:effectLst>
                <a:latin typeface="微软雅黑" pitchFamily="34" charset="-122"/>
                <a:ea typeface="微软雅黑" pitchFamily="34" charset="-122"/>
              </a:endParaRPr>
            </a:p>
          </p:txBody>
        </p:sp>
      </p:grpSp>
      <p:sp>
        <p:nvSpPr>
          <p:cNvPr id="63" name="矩形 62"/>
          <p:cNvSpPr/>
          <p:nvPr/>
        </p:nvSpPr>
        <p:spPr>
          <a:xfrm>
            <a:off x="4563616" y="2134253"/>
            <a:ext cx="1415772"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数据探索</a:t>
            </a:r>
          </a:p>
        </p:txBody>
      </p:sp>
      <p:sp>
        <p:nvSpPr>
          <p:cNvPr id="65" name="矩形 64"/>
          <p:cNvSpPr/>
          <p:nvPr/>
        </p:nvSpPr>
        <p:spPr>
          <a:xfrm>
            <a:off x="4572000" y="3643064"/>
            <a:ext cx="1415772" cy="461665"/>
          </a:xfrm>
          <a:prstGeom prst="rect">
            <a:avLst/>
          </a:prstGeom>
        </p:spPr>
        <p:txBody>
          <a:bodyPr wrap="none">
            <a:spAutoFit/>
          </a:bodyPr>
          <a:lstStyle/>
          <a:p>
            <a:r>
              <a:rPr lang="zh-CN" altLang="en-US" sz="2400" b="1" dirty="0">
                <a:solidFill>
                  <a:schemeClr val="tx1">
                    <a:lumMod val="50000"/>
                    <a:lumOff val="50000"/>
                  </a:schemeClr>
                </a:solidFill>
                <a:latin typeface="微软雅黑" pitchFamily="34" charset="-122"/>
                <a:ea typeface="微软雅黑" pitchFamily="34" charset="-122"/>
              </a:rPr>
              <a:t>论文总结</a:t>
            </a:r>
          </a:p>
        </p:txBody>
      </p:sp>
    </p:spTree>
    <p:extLst>
      <p:ext uri="{BB962C8B-B14F-4D97-AF65-F5344CB8AC3E}">
        <p14:creationId xmlns:p14="http://schemas.microsoft.com/office/powerpoint/2010/main" val="3583547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0">
        <p15:prstTrans prst="curtains"/>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2" presetClass="entr" presetSubtype="3" fill="hold" nodeType="afterEffect" p14:presetBounceEnd="60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60000">
                                          <p:cBhvr additive="base">
                                            <p:cTn id="19" dur="30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20" dur="300" fill="hold"/>
                                            <p:tgtEl>
                                              <p:spTgt spid="3"/>
                                            </p:tgtEl>
                                            <p:attrNameLst>
                                              <p:attrName>ppt_y</p:attrName>
                                            </p:attrNameLst>
                                          </p:cBhvr>
                                          <p:tavLst>
                                            <p:tav tm="0">
                                              <p:val>
                                                <p:strVal val="0-#ppt_h/2"/>
                                              </p:val>
                                            </p:tav>
                                            <p:tav tm="100000">
                                              <p:val>
                                                <p:strVal val="#ppt_y"/>
                                              </p:val>
                                            </p:tav>
                                          </p:tavLst>
                                        </p:anim>
                                      </p:childTnLst>
                                    </p:cTn>
                                  </p:par>
                                </p:childTnLst>
                              </p:cTn>
                            </p:par>
                            <p:par>
                              <p:cTn id="21" fill="hold">
                                <p:stCondLst>
                                  <p:cond delay="13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1800"/>
                                </p:stCondLst>
                                <p:childTnLst>
                                  <p:par>
                                    <p:cTn id="26" presetID="2" presetClass="entr" presetSubtype="3" fill="hold" nodeType="afterEffect" p14:presetBounceEnd="60000">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14:bounceEnd="60000">
                                          <p:cBhvr additive="base">
                                            <p:cTn id="28" dur="300" fill="hold"/>
                                            <p:tgtEl>
                                              <p:spTgt spid="47"/>
                                            </p:tgtEl>
                                            <p:attrNameLst>
                                              <p:attrName>ppt_x</p:attrName>
                                            </p:attrNameLst>
                                          </p:cBhvr>
                                          <p:tavLst>
                                            <p:tav tm="0">
                                              <p:val>
                                                <p:strVal val="1+#ppt_w/2"/>
                                              </p:val>
                                            </p:tav>
                                            <p:tav tm="100000">
                                              <p:val>
                                                <p:strVal val="#ppt_x"/>
                                              </p:val>
                                            </p:tav>
                                          </p:tavLst>
                                        </p:anim>
                                        <p:anim calcmode="lin" valueType="num" p14:bounceEnd="60000">
                                          <p:cBhvr additive="base">
                                            <p:cTn id="29" dur="300" fill="hold"/>
                                            <p:tgtEl>
                                              <p:spTgt spid="47"/>
                                            </p:tgtEl>
                                            <p:attrNameLst>
                                              <p:attrName>ppt_y</p:attrName>
                                            </p:attrNameLst>
                                          </p:cBhvr>
                                          <p:tavLst>
                                            <p:tav tm="0">
                                              <p:val>
                                                <p:strVal val="0-#ppt_h/2"/>
                                              </p:val>
                                            </p:tav>
                                            <p:tav tm="100000">
                                              <p:val>
                                                <p:strVal val="#ppt_y"/>
                                              </p:val>
                                            </p:tav>
                                          </p:tavLst>
                                        </p:anim>
                                      </p:childTnLst>
                                    </p:cTn>
                                  </p:par>
                                </p:childTnLst>
                              </p:cTn>
                            </p:par>
                            <p:par>
                              <p:cTn id="30" fill="hold">
                                <p:stCondLst>
                                  <p:cond delay="2100"/>
                                </p:stCondLst>
                                <p:childTnLst>
                                  <p:par>
                                    <p:cTn id="31" presetID="22" presetClass="entr" presetSubtype="8"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par>
                              <p:cTn id="34" fill="hold">
                                <p:stCondLst>
                                  <p:cond delay="2600"/>
                                </p:stCondLst>
                                <p:childTnLst>
                                  <p:par>
                                    <p:cTn id="35" presetID="2" presetClass="entr" presetSubtype="3" fill="hold" nodeType="afterEffect" p14:presetBounceEnd="60000">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14:bounceEnd="60000">
                                          <p:cBhvr additive="base">
                                            <p:cTn id="37" dur="3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38" dur="300" fill="hold"/>
                                            <p:tgtEl>
                                              <p:spTgt spid="56"/>
                                            </p:tgtEl>
                                            <p:attrNameLst>
                                              <p:attrName>ppt_y</p:attrName>
                                            </p:attrNameLst>
                                          </p:cBhvr>
                                          <p:tavLst>
                                            <p:tav tm="0">
                                              <p:val>
                                                <p:strVal val="0-#ppt_h/2"/>
                                              </p:val>
                                            </p:tav>
                                            <p:tav tm="100000">
                                              <p:val>
                                                <p:strVal val="#ppt_y"/>
                                              </p:val>
                                            </p:tav>
                                          </p:tavLst>
                                        </p:anim>
                                      </p:childTnLst>
                                    </p:cTn>
                                  </p:par>
                                </p:childTnLst>
                              </p:cTn>
                            </p:par>
                            <p:par>
                              <p:cTn id="39" fill="hold">
                                <p:stCondLst>
                                  <p:cond delay="2900"/>
                                </p:stCondLst>
                                <p:childTnLst>
                                  <p:par>
                                    <p:cTn id="40" presetID="22" presetClass="entr" presetSubtype="8"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par>
                              <p:cTn id="43" fill="hold">
                                <p:stCondLst>
                                  <p:cond delay="3400"/>
                                </p:stCondLst>
                                <p:childTnLst>
                                  <p:par>
                                    <p:cTn id="44" presetID="2" presetClass="entr" presetSubtype="3" fill="hold" nodeType="afterEffect" p14:presetBounceEnd="60000">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14:bounceEnd="60000">
                                          <p:cBhvr additive="base">
                                            <p:cTn id="46" dur="300" fill="hold"/>
                                            <p:tgtEl>
                                              <p:spTgt spid="50"/>
                                            </p:tgtEl>
                                            <p:attrNameLst>
                                              <p:attrName>ppt_x</p:attrName>
                                            </p:attrNameLst>
                                          </p:cBhvr>
                                          <p:tavLst>
                                            <p:tav tm="0">
                                              <p:val>
                                                <p:strVal val="1+#ppt_w/2"/>
                                              </p:val>
                                            </p:tav>
                                            <p:tav tm="100000">
                                              <p:val>
                                                <p:strVal val="#ppt_x"/>
                                              </p:val>
                                            </p:tav>
                                          </p:tavLst>
                                        </p:anim>
                                        <p:anim calcmode="lin" valueType="num" p14:bounceEnd="60000">
                                          <p:cBhvr additive="base">
                                            <p:cTn id="47" dur="300" fill="hold"/>
                                            <p:tgtEl>
                                              <p:spTgt spid="50"/>
                                            </p:tgtEl>
                                            <p:attrNameLst>
                                              <p:attrName>ppt_y</p:attrName>
                                            </p:attrNameLst>
                                          </p:cBhvr>
                                          <p:tavLst>
                                            <p:tav tm="0">
                                              <p:val>
                                                <p:strVal val="0-#ppt_h/2"/>
                                              </p:val>
                                            </p:tav>
                                            <p:tav tm="100000">
                                              <p:val>
                                                <p:strVal val="#ppt_y"/>
                                              </p:val>
                                            </p:tav>
                                          </p:tavLst>
                                        </p:anim>
                                      </p:childTnLst>
                                    </p:cTn>
                                  </p:par>
                                </p:childTnLst>
                              </p:cTn>
                            </p:par>
                            <p:par>
                              <p:cTn id="48" fill="hold">
                                <p:stCondLst>
                                  <p:cond delay="3700"/>
                                </p:stCondLst>
                                <p:childTnLst>
                                  <p:par>
                                    <p:cTn id="49" presetID="22" presetClass="entr" presetSubtype="8"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childTnLst>
                              </p:cTn>
                            </p:par>
                            <p:par>
                              <p:cTn id="52" fill="hold">
                                <p:stCondLst>
                                  <p:cond delay="4200"/>
                                </p:stCondLst>
                                <p:childTnLst>
                                  <p:par>
                                    <p:cTn id="53" presetID="2" presetClass="entr" presetSubtype="3" fill="hold" nodeType="afterEffect" p14:presetBounceEnd="60000">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14:bounceEnd="60000">
                                          <p:cBhvr additive="base">
                                            <p:cTn id="55" dur="300" fill="hold"/>
                                            <p:tgtEl>
                                              <p:spTgt spid="59"/>
                                            </p:tgtEl>
                                            <p:attrNameLst>
                                              <p:attrName>ppt_x</p:attrName>
                                            </p:attrNameLst>
                                          </p:cBhvr>
                                          <p:tavLst>
                                            <p:tav tm="0">
                                              <p:val>
                                                <p:strVal val="1+#ppt_w/2"/>
                                              </p:val>
                                            </p:tav>
                                            <p:tav tm="100000">
                                              <p:val>
                                                <p:strVal val="#ppt_x"/>
                                              </p:val>
                                            </p:tav>
                                          </p:tavLst>
                                        </p:anim>
                                        <p:anim calcmode="lin" valueType="num" p14:bounceEnd="60000">
                                          <p:cBhvr additive="base">
                                            <p:cTn id="56" dur="300" fill="hold"/>
                                            <p:tgtEl>
                                              <p:spTgt spid="59"/>
                                            </p:tgtEl>
                                            <p:attrNameLst>
                                              <p:attrName>ppt_y</p:attrName>
                                            </p:attrNameLst>
                                          </p:cBhvr>
                                          <p:tavLst>
                                            <p:tav tm="0">
                                              <p:val>
                                                <p:strVal val="0-#ppt_h/2"/>
                                              </p:val>
                                            </p:tav>
                                            <p:tav tm="100000">
                                              <p:val>
                                                <p:strVal val="#ppt_y"/>
                                              </p:val>
                                            </p:tav>
                                          </p:tavLst>
                                        </p:anim>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left)">
                                          <p:cBhvr>
                                            <p:cTn id="6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36" grpId="0"/>
          <p:bldP spid="38" grpId="0"/>
          <p:bldP spid="63" grpId="0"/>
          <p:bldP spid="6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2" presetClass="entr" presetSubtype="3"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300" fill="hold"/>
                                            <p:tgtEl>
                                              <p:spTgt spid="3"/>
                                            </p:tgtEl>
                                            <p:attrNameLst>
                                              <p:attrName>ppt_x</p:attrName>
                                            </p:attrNameLst>
                                          </p:cBhvr>
                                          <p:tavLst>
                                            <p:tav tm="0">
                                              <p:val>
                                                <p:strVal val="1+#ppt_w/2"/>
                                              </p:val>
                                            </p:tav>
                                            <p:tav tm="100000">
                                              <p:val>
                                                <p:strVal val="#ppt_x"/>
                                              </p:val>
                                            </p:tav>
                                          </p:tavLst>
                                        </p:anim>
                                        <p:anim calcmode="lin" valueType="num">
                                          <p:cBhvr additive="base">
                                            <p:cTn id="20" dur="300" fill="hold"/>
                                            <p:tgtEl>
                                              <p:spTgt spid="3"/>
                                            </p:tgtEl>
                                            <p:attrNameLst>
                                              <p:attrName>ppt_y</p:attrName>
                                            </p:attrNameLst>
                                          </p:cBhvr>
                                          <p:tavLst>
                                            <p:tav tm="0">
                                              <p:val>
                                                <p:strVal val="0-#ppt_h/2"/>
                                              </p:val>
                                            </p:tav>
                                            <p:tav tm="100000">
                                              <p:val>
                                                <p:strVal val="#ppt_y"/>
                                              </p:val>
                                            </p:tav>
                                          </p:tavLst>
                                        </p:anim>
                                      </p:childTnLst>
                                    </p:cTn>
                                  </p:par>
                                </p:childTnLst>
                              </p:cTn>
                            </p:par>
                            <p:par>
                              <p:cTn id="21" fill="hold">
                                <p:stCondLst>
                                  <p:cond delay="1300"/>
                                </p:stCondLst>
                                <p:childTnLst>
                                  <p:par>
                                    <p:cTn id="22" presetID="2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1800"/>
                                </p:stCondLst>
                                <p:childTnLst>
                                  <p:par>
                                    <p:cTn id="26" presetID="2" presetClass="entr" presetSubtype="3"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300" fill="hold"/>
                                            <p:tgtEl>
                                              <p:spTgt spid="47"/>
                                            </p:tgtEl>
                                            <p:attrNameLst>
                                              <p:attrName>ppt_x</p:attrName>
                                            </p:attrNameLst>
                                          </p:cBhvr>
                                          <p:tavLst>
                                            <p:tav tm="0">
                                              <p:val>
                                                <p:strVal val="1+#ppt_w/2"/>
                                              </p:val>
                                            </p:tav>
                                            <p:tav tm="100000">
                                              <p:val>
                                                <p:strVal val="#ppt_x"/>
                                              </p:val>
                                            </p:tav>
                                          </p:tavLst>
                                        </p:anim>
                                        <p:anim calcmode="lin" valueType="num">
                                          <p:cBhvr additive="base">
                                            <p:cTn id="29" dur="300" fill="hold"/>
                                            <p:tgtEl>
                                              <p:spTgt spid="47"/>
                                            </p:tgtEl>
                                            <p:attrNameLst>
                                              <p:attrName>ppt_y</p:attrName>
                                            </p:attrNameLst>
                                          </p:cBhvr>
                                          <p:tavLst>
                                            <p:tav tm="0">
                                              <p:val>
                                                <p:strVal val="0-#ppt_h/2"/>
                                              </p:val>
                                            </p:tav>
                                            <p:tav tm="100000">
                                              <p:val>
                                                <p:strVal val="#ppt_y"/>
                                              </p:val>
                                            </p:tav>
                                          </p:tavLst>
                                        </p:anim>
                                      </p:childTnLst>
                                    </p:cTn>
                                  </p:par>
                                </p:childTnLst>
                              </p:cTn>
                            </p:par>
                            <p:par>
                              <p:cTn id="30" fill="hold">
                                <p:stCondLst>
                                  <p:cond delay="2100"/>
                                </p:stCondLst>
                                <p:childTnLst>
                                  <p:par>
                                    <p:cTn id="31" presetID="22" presetClass="entr" presetSubtype="8"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childTnLst>
                              </p:cTn>
                            </p:par>
                            <p:par>
                              <p:cTn id="34" fill="hold">
                                <p:stCondLst>
                                  <p:cond delay="2600"/>
                                </p:stCondLst>
                                <p:childTnLst>
                                  <p:par>
                                    <p:cTn id="35" presetID="2" presetClass="entr" presetSubtype="3"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300" fill="hold"/>
                                            <p:tgtEl>
                                              <p:spTgt spid="56"/>
                                            </p:tgtEl>
                                            <p:attrNameLst>
                                              <p:attrName>ppt_x</p:attrName>
                                            </p:attrNameLst>
                                          </p:cBhvr>
                                          <p:tavLst>
                                            <p:tav tm="0">
                                              <p:val>
                                                <p:strVal val="1+#ppt_w/2"/>
                                              </p:val>
                                            </p:tav>
                                            <p:tav tm="100000">
                                              <p:val>
                                                <p:strVal val="#ppt_x"/>
                                              </p:val>
                                            </p:tav>
                                          </p:tavLst>
                                        </p:anim>
                                        <p:anim calcmode="lin" valueType="num">
                                          <p:cBhvr additive="base">
                                            <p:cTn id="38" dur="300" fill="hold"/>
                                            <p:tgtEl>
                                              <p:spTgt spid="56"/>
                                            </p:tgtEl>
                                            <p:attrNameLst>
                                              <p:attrName>ppt_y</p:attrName>
                                            </p:attrNameLst>
                                          </p:cBhvr>
                                          <p:tavLst>
                                            <p:tav tm="0">
                                              <p:val>
                                                <p:strVal val="0-#ppt_h/2"/>
                                              </p:val>
                                            </p:tav>
                                            <p:tav tm="100000">
                                              <p:val>
                                                <p:strVal val="#ppt_y"/>
                                              </p:val>
                                            </p:tav>
                                          </p:tavLst>
                                        </p:anim>
                                      </p:childTnLst>
                                    </p:cTn>
                                  </p:par>
                                </p:childTnLst>
                              </p:cTn>
                            </p:par>
                            <p:par>
                              <p:cTn id="39" fill="hold">
                                <p:stCondLst>
                                  <p:cond delay="2900"/>
                                </p:stCondLst>
                                <p:childTnLst>
                                  <p:par>
                                    <p:cTn id="40" presetID="22" presetClass="entr" presetSubtype="8"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par>
                              <p:cTn id="43" fill="hold">
                                <p:stCondLst>
                                  <p:cond delay="3400"/>
                                </p:stCondLst>
                                <p:childTnLst>
                                  <p:par>
                                    <p:cTn id="44" presetID="2" presetClass="entr" presetSubtype="3" fill="hold" nodeType="after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300" fill="hold"/>
                                            <p:tgtEl>
                                              <p:spTgt spid="50"/>
                                            </p:tgtEl>
                                            <p:attrNameLst>
                                              <p:attrName>ppt_x</p:attrName>
                                            </p:attrNameLst>
                                          </p:cBhvr>
                                          <p:tavLst>
                                            <p:tav tm="0">
                                              <p:val>
                                                <p:strVal val="1+#ppt_w/2"/>
                                              </p:val>
                                            </p:tav>
                                            <p:tav tm="100000">
                                              <p:val>
                                                <p:strVal val="#ppt_x"/>
                                              </p:val>
                                            </p:tav>
                                          </p:tavLst>
                                        </p:anim>
                                        <p:anim calcmode="lin" valueType="num">
                                          <p:cBhvr additive="base">
                                            <p:cTn id="47" dur="300" fill="hold"/>
                                            <p:tgtEl>
                                              <p:spTgt spid="50"/>
                                            </p:tgtEl>
                                            <p:attrNameLst>
                                              <p:attrName>ppt_y</p:attrName>
                                            </p:attrNameLst>
                                          </p:cBhvr>
                                          <p:tavLst>
                                            <p:tav tm="0">
                                              <p:val>
                                                <p:strVal val="0-#ppt_h/2"/>
                                              </p:val>
                                            </p:tav>
                                            <p:tav tm="100000">
                                              <p:val>
                                                <p:strVal val="#ppt_y"/>
                                              </p:val>
                                            </p:tav>
                                          </p:tavLst>
                                        </p:anim>
                                      </p:childTnLst>
                                    </p:cTn>
                                  </p:par>
                                </p:childTnLst>
                              </p:cTn>
                            </p:par>
                            <p:par>
                              <p:cTn id="48" fill="hold">
                                <p:stCondLst>
                                  <p:cond delay="3700"/>
                                </p:stCondLst>
                                <p:childTnLst>
                                  <p:par>
                                    <p:cTn id="49" presetID="22" presetClass="entr" presetSubtype="8"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childTnLst>
                              </p:cTn>
                            </p:par>
                            <p:par>
                              <p:cTn id="52" fill="hold">
                                <p:stCondLst>
                                  <p:cond delay="4200"/>
                                </p:stCondLst>
                                <p:childTnLst>
                                  <p:par>
                                    <p:cTn id="53" presetID="2" presetClass="entr" presetSubtype="3"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300" fill="hold"/>
                                            <p:tgtEl>
                                              <p:spTgt spid="59"/>
                                            </p:tgtEl>
                                            <p:attrNameLst>
                                              <p:attrName>ppt_x</p:attrName>
                                            </p:attrNameLst>
                                          </p:cBhvr>
                                          <p:tavLst>
                                            <p:tav tm="0">
                                              <p:val>
                                                <p:strVal val="1+#ppt_w/2"/>
                                              </p:val>
                                            </p:tav>
                                            <p:tav tm="100000">
                                              <p:val>
                                                <p:strVal val="#ppt_x"/>
                                              </p:val>
                                            </p:tav>
                                          </p:tavLst>
                                        </p:anim>
                                        <p:anim calcmode="lin" valueType="num">
                                          <p:cBhvr additive="base">
                                            <p:cTn id="56" dur="300" fill="hold"/>
                                            <p:tgtEl>
                                              <p:spTgt spid="59"/>
                                            </p:tgtEl>
                                            <p:attrNameLst>
                                              <p:attrName>ppt_y</p:attrName>
                                            </p:attrNameLst>
                                          </p:cBhvr>
                                          <p:tavLst>
                                            <p:tav tm="0">
                                              <p:val>
                                                <p:strVal val="0-#ppt_h/2"/>
                                              </p:val>
                                            </p:tav>
                                            <p:tav tm="100000">
                                              <p:val>
                                                <p:strVal val="#ppt_y"/>
                                              </p:val>
                                            </p:tav>
                                          </p:tavLst>
                                        </p:anim>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left)">
                                          <p:cBhvr>
                                            <p:cTn id="6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5" grpId="0"/>
          <p:bldP spid="36" grpId="0"/>
          <p:bldP spid="38" grpId="0"/>
          <p:bldP spid="63" grpId="0"/>
          <p:bldP spid="6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400806" y="172609"/>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561480" y="955684"/>
            <a:ext cx="3535320" cy="584775"/>
          </a:xfrm>
          <a:prstGeom prst="rect">
            <a:avLst/>
          </a:prstGeom>
          <a:noFill/>
        </p:spPr>
        <p:txBody>
          <a:bodyPr wrap="square" rtlCol="0">
            <a:spAutoFit/>
          </a:bodyPr>
          <a:lstStyle/>
          <a:p>
            <a:r>
              <a:rPr lang="zh-CN" altLang="en-US" sz="1600" b="1" dirty="0">
                <a:solidFill>
                  <a:srgbClr val="0070C0"/>
                </a:solidFill>
                <a:latin typeface="微软雅黑"/>
                <a:ea typeface="微软雅黑"/>
              </a:rPr>
              <a:t>把ｖ和Ｒ合并到一张表中，便于使用</a:t>
            </a:r>
            <a:endParaRPr lang="zh-CN" altLang="en-US" dirty="0"/>
          </a:p>
          <a:p>
            <a:endParaRPr lang="zh-CN" altLang="en-US" sz="1600" b="1" dirty="0">
              <a:solidFill>
                <a:srgbClr val="0070C0"/>
              </a:solidFill>
              <a:latin typeface="微软雅黑"/>
              <a:ea typeface="微软雅黑"/>
            </a:endParaRPr>
          </a:p>
        </p:txBody>
      </p:sp>
      <p:sp>
        <p:nvSpPr>
          <p:cNvPr id="13" name="矩形 47">
            <a:extLst>
              <a:ext uri="{FF2B5EF4-FFF2-40B4-BE49-F238E27FC236}">
                <a16:creationId xmlns:a16="http://schemas.microsoft.com/office/drawing/2014/main" id="{F9365B62-6323-4E68-A8F1-E21883941464}"/>
              </a:ext>
            </a:extLst>
          </p:cNvPr>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47">
            <a:extLst>
              <a:ext uri="{FF2B5EF4-FFF2-40B4-BE49-F238E27FC236}">
                <a16:creationId xmlns:a16="http://schemas.microsoft.com/office/drawing/2014/main" id="{8D213961-7743-4039-9054-615FB46E4F95}"/>
              </a:ext>
            </a:extLst>
          </p:cNvPr>
          <p:cNvSpPr>
            <a:spLocks noChangeArrowheads="1"/>
          </p:cNvSpPr>
          <p:nvPr/>
        </p:nvSpPr>
        <p:spPr bwMode="auto">
          <a:xfrm>
            <a:off x="596561" y="1448366"/>
            <a:ext cx="8229720" cy="48829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popularity_based_df</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merge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rated_count</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avg_rating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how</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inner'</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on</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popularity_based_df</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1000BFC0-C0A5-4814-8FF7-82CB3D40ADC6}"/>
              </a:ext>
            </a:extLst>
          </p:cNvPr>
          <p:cNvPicPr>
            <a:picLocks noChangeAspect="1"/>
          </p:cNvPicPr>
          <p:nvPr/>
        </p:nvPicPr>
        <p:blipFill>
          <a:blip r:embed="rId3"/>
          <a:stretch>
            <a:fillRect/>
          </a:stretch>
        </p:blipFill>
        <p:spPr>
          <a:xfrm>
            <a:off x="561480" y="2265598"/>
            <a:ext cx="1432459" cy="2612132"/>
          </a:xfrm>
          <a:prstGeom prst="rect">
            <a:avLst/>
          </a:prstGeom>
        </p:spPr>
      </p:pic>
    </p:spTree>
    <p:extLst>
      <p:ext uri="{BB962C8B-B14F-4D97-AF65-F5344CB8AC3E}">
        <p14:creationId xmlns:p14="http://schemas.microsoft.com/office/powerpoint/2010/main" val="282230040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400"/>
                                        <p:tgtEl>
                                          <p:spTgt spid="13"/>
                                        </p:tgtEl>
                                        <p:attrNameLst>
                                          <p:attrName>ppt_y</p:attrName>
                                        </p:attrNameLst>
                                      </p:cBhvr>
                                      <p:tavLst>
                                        <p:tav tm="0">
                                          <p:val>
                                            <p:strVal val="#ppt_y-#ppt_h*1.125000"/>
                                          </p:val>
                                        </p:tav>
                                        <p:tav tm="100000">
                                          <p:val>
                                            <p:strVal val="#ppt_y"/>
                                          </p:val>
                                        </p:tav>
                                      </p:tavLst>
                                    </p:anim>
                                    <p:animEffect>
                                      <p:cBhvr>
                                        <p:cTn id="21" dur="400"/>
                                        <p:tgtEl>
                                          <p:spTgt spid="13"/>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400"/>
                                        <p:tgtEl>
                                          <p:spTgt spid="14"/>
                                        </p:tgtEl>
                                        <p:attrNameLst>
                                          <p:attrName>ppt_y</p:attrName>
                                        </p:attrNameLst>
                                      </p:cBhvr>
                                      <p:tavLst>
                                        <p:tav tm="0">
                                          <p:val>
                                            <p:strVal val="#ppt_y-#ppt_h*1.125000"/>
                                          </p:val>
                                        </p:tav>
                                        <p:tav tm="100000">
                                          <p:val>
                                            <p:strVal val="#ppt_y"/>
                                          </p:val>
                                        </p:tav>
                                      </p:tavLst>
                                    </p:anim>
                                    <p:animEffect>
                                      <p:cBhvr>
                                        <p:cTn id="25"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3" grpId="0" bldLvl="0" autoUpdateAnimBg="0"/>
      <p:bldP spid="14"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61385" y="204964"/>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561480" y="955684"/>
            <a:ext cx="353532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计算每部电影的加权平均得分</a:t>
            </a:r>
          </a:p>
        </p:txBody>
      </p:sp>
      <p:sp>
        <p:nvSpPr>
          <p:cNvPr id="13" name="矩形 47">
            <a:extLst>
              <a:ext uri="{FF2B5EF4-FFF2-40B4-BE49-F238E27FC236}">
                <a16:creationId xmlns:a16="http://schemas.microsoft.com/office/drawing/2014/main" id="{F9365B62-6323-4E68-A8F1-E21883941464}"/>
              </a:ext>
            </a:extLst>
          </p:cNvPr>
          <p:cNvSpPr>
            <a:spLocks noChangeArrowheads="1"/>
          </p:cNvSpPr>
          <p:nvPr/>
        </p:nvSpPr>
        <p:spPr bwMode="auto">
          <a:xfrm>
            <a:off x="691080" y="2454299"/>
            <a:ext cx="6008956" cy="102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47">
            <a:extLst>
              <a:ext uri="{FF2B5EF4-FFF2-40B4-BE49-F238E27FC236}">
                <a16:creationId xmlns:a16="http://schemas.microsoft.com/office/drawing/2014/main" id="{8D213961-7743-4039-9054-615FB46E4F95}"/>
              </a:ext>
            </a:extLst>
          </p:cNvPr>
          <p:cNvSpPr>
            <a:spLocks noChangeArrowheads="1"/>
          </p:cNvSpPr>
          <p:nvPr/>
        </p:nvSpPr>
        <p:spPr bwMode="auto">
          <a:xfrm>
            <a:off x="596562" y="1448366"/>
            <a:ext cx="5697174" cy="2204153"/>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自定义一个计算加权平均得分的函数</a:t>
            </a:r>
            <a:endParaRPr lang="zh-CN" altLang="zh-CN" sz="9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def</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9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weighted_rating</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data</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m</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m</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C</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C</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9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v</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data</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A68500"/>
                </a:solidFill>
                <a:latin typeface="Consolas" panose="020B0609020204030204" pitchFamily="49" charset="0"/>
                <a:ea typeface="宋体" panose="02010600030101010101" pitchFamily="2" charset="-122"/>
                <a:cs typeface="宋体" panose="02010600030101010101" pitchFamily="2" charset="-122"/>
              </a:rPr>
              <a:t>'v'</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9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R</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data</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9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计算得分</a:t>
            </a:r>
            <a:endParaRPr lang="zh-CN" altLang="zh-CN" sz="900" kern="100" dirty="0">
              <a:latin typeface="等线" panose="02010600030101010101" pitchFamily="2" charset="-122"/>
              <a:ea typeface="等线" panose="02010600030101010101" pitchFamily="2" charset="-122"/>
              <a:cs typeface="Times New Roman" panose="02020603050405020304" pitchFamily="18" charset="0"/>
            </a:endParaRPr>
          </a:p>
          <a:p>
            <a:pPr indent="251460" algn="just">
              <a:spcAft>
                <a:spcPts val="0"/>
              </a:spcAft>
            </a:pP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9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return</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v</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v</a:t>
            </a:r>
            <a:r>
              <a:rPr lang="en-US" altLang="zh-CN" sz="9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R</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m</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a:t>
            </a:r>
            <a:r>
              <a:rPr lang="en-US" altLang="zh-CN" sz="9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v</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C</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p>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把计算所得的每部电影的加权平均得分作为</a:t>
            </a:r>
            <a:r>
              <a:rPr lang="en-US"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score</a:t>
            </a:r>
            <a:r>
              <a:rPr lang="zh-CN"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一列添加到</a:t>
            </a:r>
            <a:r>
              <a:rPr lang="en-US" altLang="zh-CN" sz="9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contente_based_df</a:t>
            </a:r>
            <a:r>
              <a:rPr lang="zh-CN" altLang="zh-CN" sz="9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中</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popularity_based_df</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A68500"/>
                </a:solidFill>
                <a:latin typeface="Consolas" panose="020B0609020204030204" pitchFamily="49" charset="0"/>
                <a:ea typeface="宋体" panose="02010600030101010101" pitchFamily="2" charset="-122"/>
                <a:cs typeface="宋体" panose="02010600030101010101" pitchFamily="2" charset="-122"/>
              </a:rPr>
              <a:t>'score'</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popularity_based_df</a:t>
            </a:r>
            <a:r>
              <a:rPr lang="en-US" altLang="zh-CN" sz="9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b="1" kern="0" dirty="0" err="1">
                <a:solidFill>
                  <a:srgbClr val="8080C0"/>
                </a:solidFill>
                <a:latin typeface="Consolas" panose="020B0609020204030204" pitchFamily="49" charset="0"/>
                <a:ea typeface="宋体" panose="02010600030101010101" pitchFamily="2" charset="-122"/>
                <a:cs typeface="宋体" panose="02010600030101010101" pitchFamily="2" charset="-122"/>
              </a:rPr>
              <a:t>apply</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weighted_rating</a:t>
            </a:r>
            <a:r>
              <a:rPr lang="en-US" altLang="zh-CN" sz="9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axis</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b="1" kern="0" dirty="0">
                <a:solidFill>
                  <a:srgbClr val="8080C0"/>
                </a:solidFill>
                <a:latin typeface="Consolas" panose="020B0609020204030204" pitchFamily="49" charset="0"/>
                <a:ea typeface="宋体" panose="02010600030101010101" pitchFamily="2" charset="-122"/>
                <a:cs typeface="宋体" panose="02010600030101010101" pitchFamily="2" charset="-122"/>
              </a:rPr>
              <a:t>round</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a:t>
            </a:r>
            <a:r>
              <a:rPr lang="en-US" altLang="zh-CN" sz="9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9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en-US"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9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popularity_based_df</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544288F5-F699-4581-AFF7-803F26CD285E}"/>
              </a:ext>
            </a:extLst>
          </p:cNvPr>
          <p:cNvPicPr>
            <a:picLocks noChangeAspect="1"/>
          </p:cNvPicPr>
          <p:nvPr/>
        </p:nvPicPr>
        <p:blipFill>
          <a:blip r:embed="rId3"/>
          <a:stretch>
            <a:fillRect/>
          </a:stretch>
        </p:blipFill>
        <p:spPr>
          <a:xfrm>
            <a:off x="6481301" y="1448366"/>
            <a:ext cx="2286198" cy="3276884"/>
          </a:xfrm>
          <a:prstGeom prst="rect">
            <a:avLst/>
          </a:prstGeom>
        </p:spPr>
      </p:pic>
    </p:spTree>
    <p:extLst>
      <p:ext uri="{BB962C8B-B14F-4D97-AF65-F5344CB8AC3E}">
        <p14:creationId xmlns:p14="http://schemas.microsoft.com/office/powerpoint/2010/main" val="381981067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400"/>
                                        <p:tgtEl>
                                          <p:spTgt spid="13"/>
                                        </p:tgtEl>
                                        <p:attrNameLst>
                                          <p:attrName>ppt_y</p:attrName>
                                        </p:attrNameLst>
                                      </p:cBhvr>
                                      <p:tavLst>
                                        <p:tav tm="0">
                                          <p:val>
                                            <p:strVal val="#ppt_y-#ppt_h*1.125000"/>
                                          </p:val>
                                        </p:tav>
                                        <p:tav tm="100000">
                                          <p:val>
                                            <p:strVal val="#ppt_y"/>
                                          </p:val>
                                        </p:tav>
                                      </p:tavLst>
                                    </p:anim>
                                    <p:animEffect>
                                      <p:cBhvr>
                                        <p:cTn id="21" dur="400"/>
                                        <p:tgtEl>
                                          <p:spTgt spid="13"/>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400"/>
                                        <p:tgtEl>
                                          <p:spTgt spid="14"/>
                                        </p:tgtEl>
                                        <p:attrNameLst>
                                          <p:attrName>ppt_y</p:attrName>
                                        </p:attrNameLst>
                                      </p:cBhvr>
                                      <p:tavLst>
                                        <p:tav tm="0">
                                          <p:val>
                                            <p:strVal val="#ppt_y-#ppt_h*1.125000"/>
                                          </p:val>
                                        </p:tav>
                                        <p:tav tm="100000">
                                          <p:val>
                                            <p:strVal val="#ppt_y"/>
                                          </p:val>
                                        </p:tav>
                                      </p:tavLst>
                                    </p:anim>
                                    <p:animEffect>
                                      <p:cBhvr>
                                        <p:cTn id="25"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3" grpId="0" bldLvl="0" autoUpdateAnimBg="0"/>
      <p:bldP spid="14"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11278" y="232762"/>
            <a:ext cx="262123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基于流行度的推荐系统</a:t>
            </a:r>
          </a:p>
        </p:txBody>
      </p:sp>
      <p:sp>
        <p:nvSpPr>
          <p:cNvPr id="76" name="矩形 47"/>
          <p:cNvSpPr>
            <a:spLocks noChangeArrowheads="1"/>
          </p:cNvSpPr>
          <p:nvPr/>
        </p:nvSpPr>
        <p:spPr bwMode="auto">
          <a:xfrm>
            <a:off x="482986" y="1839195"/>
            <a:ext cx="8077814" cy="50214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data</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1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merge</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popularity_based_df</a:t>
            </a:r>
            <a:r>
              <a:rPr lang="en-US" altLang="zh-CN" sz="11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movies</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 how</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‘inner’</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 on</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 </a:t>
            </a:r>
            <a:r>
              <a:rPr lang="zh-CN" altLang="en-US"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拼接电影标题和类型</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data</a:t>
            </a:r>
            <a:r>
              <a:rPr lang="en-US" altLang="zh-CN" sz="11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score’</a:t>
            </a:r>
            <a:r>
              <a:rPr lang="en-US" altLang="zh-CN" sz="11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4466"/>
                </a:solidFill>
                <a:latin typeface="Consolas" panose="020B0609020204030204" pitchFamily="49" charset="0"/>
                <a:ea typeface="宋体" panose="02010600030101010101" pitchFamily="2" charset="-122"/>
                <a:cs typeface="宋体" panose="02010600030101010101" pitchFamily="2" charset="-122"/>
              </a:rPr>
              <a:t>head</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50</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 # </a:t>
            </a:r>
            <a:r>
              <a:rPr lang="zh-CN" altLang="en-US"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按照每部电影的加权平均得分降序排列，输出前</a:t>
            </a:r>
            <a:r>
              <a:rPr lang="en-US" altLang="zh-CN"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50</a:t>
            </a:r>
            <a:r>
              <a:rPr lang="zh-CN" altLang="en-US" sz="1100" kern="0" dirty="0">
                <a:solidFill>
                  <a:srgbClr val="000000"/>
                </a:solidFill>
                <a:latin typeface="Consolas" panose="020B0609020204030204" pitchFamily="49" charset="0"/>
                <a:ea typeface="宋体" panose="02010600030101010101" pitchFamily="2" charset="-122"/>
                <a:cs typeface="宋体" panose="02010600030101010101" pitchFamily="2" charset="-122"/>
              </a:rPr>
              <a:t>名</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72301" y="829967"/>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推荐电影</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10" name="TextBox 18">
            <a:extLst>
              <a:ext uri="{FF2B5EF4-FFF2-40B4-BE49-F238E27FC236}">
                <a16:creationId xmlns:a16="http://schemas.microsoft.com/office/drawing/2014/main" id="{A5D4FEE2-E0E7-4977-845F-8C85132BC96A}"/>
              </a:ext>
            </a:extLst>
          </p:cNvPr>
          <p:cNvSpPr txBox="1"/>
          <p:nvPr/>
        </p:nvSpPr>
        <p:spPr>
          <a:xfrm>
            <a:off x="482987" y="1512531"/>
            <a:ext cx="3748130" cy="584775"/>
          </a:xfrm>
          <a:prstGeom prst="rect">
            <a:avLst/>
          </a:prstGeom>
          <a:noFill/>
        </p:spPr>
        <p:txBody>
          <a:bodyPr wrap="square" rtlCol="0">
            <a:spAutoFit/>
          </a:bodyPr>
          <a:lstStyle/>
          <a:p>
            <a:r>
              <a:rPr lang="zh-CN" altLang="en-US" sz="1600" b="1" dirty="0">
                <a:solidFill>
                  <a:srgbClr val="0070C0"/>
                </a:solidFill>
                <a:latin typeface="微软雅黑"/>
                <a:ea typeface="微软雅黑"/>
              </a:rPr>
              <a:t>基于流行度推荐的ＴＯＰ５０电影</a:t>
            </a:r>
            <a:endParaRPr lang="zh-CN" altLang="en-US" dirty="0"/>
          </a:p>
          <a:p>
            <a:endParaRPr lang="zh-CN" altLang="en-US" sz="1600" b="1" dirty="0">
              <a:solidFill>
                <a:srgbClr val="0070C0"/>
              </a:solidFill>
              <a:latin typeface="微软雅黑"/>
              <a:ea typeface="微软雅黑"/>
            </a:endParaRPr>
          </a:p>
        </p:txBody>
      </p:sp>
      <p:pic>
        <p:nvPicPr>
          <p:cNvPr id="4" name="图片 3">
            <a:extLst>
              <a:ext uri="{FF2B5EF4-FFF2-40B4-BE49-F238E27FC236}">
                <a16:creationId xmlns:a16="http://schemas.microsoft.com/office/drawing/2014/main" id="{5E909D86-2B0B-4F67-9CB1-D2D42015185E}"/>
              </a:ext>
            </a:extLst>
          </p:cNvPr>
          <p:cNvPicPr>
            <a:picLocks noChangeAspect="1"/>
          </p:cNvPicPr>
          <p:nvPr/>
        </p:nvPicPr>
        <p:blipFill>
          <a:blip r:embed="rId3"/>
          <a:stretch>
            <a:fillRect/>
          </a:stretch>
        </p:blipFill>
        <p:spPr>
          <a:xfrm>
            <a:off x="482987" y="2571750"/>
            <a:ext cx="6686348" cy="2516069"/>
          </a:xfrm>
          <a:prstGeom prst="rect">
            <a:avLst/>
          </a:prstGeom>
        </p:spPr>
      </p:pic>
    </p:spTree>
    <p:extLst>
      <p:ext uri="{BB962C8B-B14F-4D97-AF65-F5344CB8AC3E}">
        <p14:creationId xmlns:p14="http://schemas.microsoft.com/office/powerpoint/2010/main" val="3663664976"/>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14:presetBounceEnd="44000">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14:bounceEnd="44000">
                                          <p:cBhvr additive="base">
                                            <p:cTn id="17"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nimBg="1" autoUpdateAnimBg="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nimBg="1" autoUpdateAnimBg="0"/>
          <p:bldP spid="10"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9"/>
          <p:cNvSpPr>
            <a:spLocks noChangeArrowheads="1"/>
          </p:cNvSpPr>
          <p:nvPr/>
        </p:nvSpPr>
        <p:spPr bwMode="auto">
          <a:xfrm>
            <a:off x="2708754" y="2202418"/>
            <a:ext cx="37264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chemeClr val="tx1">
                    <a:lumMod val="75000"/>
                    <a:lumOff val="25000"/>
                  </a:schemeClr>
                </a:solidFill>
                <a:latin typeface="微软雅黑" pitchFamily="34" charset="-122"/>
                <a:ea typeface="微软雅黑" pitchFamily="34" charset="-122"/>
                <a:sym typeface="微软雅黑" pitchFamily="34" charset="-122"/>
              </a:rPr>
              <a:t>二、基于内容的推荐系统</a:t>
            </a:r>
          </a:p>
        </p:txBody>
      </p:sp>
    </p:spTree>
    <p:extLst>
      <p:ext uri="{BB962C8B-B14F-4D97-AF65-F5344CB8AC3E}">
        <p14:creationId xmlns:p14="http://schemas.microsoft.com/office/powerpoint/2010/main" val="410421586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83213" y="146362"/>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2451164" y="1317551"/>
            <a:ext cx="6008956" cy="232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向用户推荐与其历史浏览</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关注内容相似的内容（并不涉及用户对该内容的偏好程度，即投票或评分）。</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zh-CN" altLang="en-US" sz="1400" dirty="0">
                <a:solidFill>
                  <a:srgbClr val="353535"/>
                </a:solidFill>
                <a:latin typeface="Arial" panose="020B0604020202020204" pitchFamily="34" charset="0"/>
              </a:rPr>
              <a:t>根据特定的指标计算电影之间的相似度，并推荐与用户喜欢的特定电影最相似的电影。因为我们将使用电影元数据</a:t>
            </a:r>
            <a:r>
              <a:rPr lang="en-US" altLang="zh-CN" sz="1400" dirty="0">
                <a:solidFill>
                  <a:srgbClr val="353535"/>
                </a:solidFill>
                <a:latin typeface="Arial" panose="020B0604020202020204" pitchFamily="34" charset="0"/>
              </a:rPr>
              <a:t>(</a:t>
            </a:r>
            <a:r>
              <a:rPr lang="zh-CN" altLang="en-US" sz="1400" dirty="0">
                <a:solidFill>
                  <a:srgbClr val="353535"/>
                </a:solidFill>
                <a:latin typeface="Arial" panose="020B0604020202020204" pitchFamily="34" charset="0"/>
              </a:rPr>
              <a:t>或内容</a:t>
            </a:r>
            <a:r>
              <a:rPr lang="en-US" altLang="zh-CN" sz="1400" dirty="0">
                <a:solidFill>
                  <a:srgbClr val="353535"/>
                </a:solidFill>
                <a:latin typeface="Arial" panose="020B0604020202020204" pitchFamily="34" charset="0"/>
              </a:rPr>
              <a:t>)</a:t>
            </a:r>
            <a:r>
              <a:rPr lang="zh-CN" altLang="en-US" sz="1400" dirty="0">
                <a:solidFill>
                  <a:srgbClr val="353535"/>
                </a:solidFill>
                <a:latin typeface="Arial" panose="020B0604020202020204" pitchFamily="34" charset="0"/>
              </a:rPr>
              <a:t>来构建这个引擎，所以这也称为基于内容的过滤。</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 typeface="Arial" panose="020B0604020202020204" pitchFamily="34" charset="0"/>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 typeface="Arial" panose="020B0604020202020204" pitchFamily="34" charset="0"/>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 typeface="Arial" panose="020B0604020202020204" pitchFamily="34" charset="0"/>
              <a:buNone/>
            </a:pP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53843" y="1317551"/>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基本原理</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3676988375"/>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14:presetBounceEnd="44000">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14:bounceEnd="44000">
                                          <p:cBhvr additive="base">
                                            <p:cTn id="17"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58583" y="182362"/>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513990" y="1886870"/>
            <a:ext cx="6008956" cy="761963"/>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pivot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index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columns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values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fillna</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61043" y="876246"/>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建模</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10" name="TextBox 18">
            <a:extLst>
              <a:ext uri="{FF2B5EF4-FFF2-40B4-BE49-F238E27FC236}">
                <a16:creationId xmlns:a16="http://schemas.microsoft.com/office/drawing/2014/main" id="{A5D4FEE2-E0E7-4977-845F-8C85132BC96A}"/>
              </a:ext>
            </a:extLst>
          </p:cNvPr>
          <p:cNvSpPr txBox="1"/>
          <p:nvPr/>
        </p:nvSpPr>
        <p:spPr>
          <a:xfrm>
            <a:off x="513990" y="1548316"/>
            <a:ext cx="310013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创建Ｕ</a:t>
            </a:r>
            <a:r>
              <a:rPr lang="en-US" altLang="zh-CN" sz="1600" b="1" dirty="0">
                <a:solidFill>
                  <a:srgbClr val="0070C0"/>
                </a:solidFill>
                <a:latin typeface="微软雅黑"/>
                <a:ea typeface="微软雅黑"/>
              </a:rPr>
              <a:t>ser-Movie</a:t>
            </a:r>
            <a:r>
              <a:rPr lang="zh-CN" altLang="en-US" sz="1600" b="1" dirty="0">
                <a:solidFill>
                  <a:srgbClr val="0070C0"/>
                </a:solidFill>
                <a:latin typeface="微软雅黑"/>
                <a:ea typeface="微软雅黑"/>
              </a:rPr>
              <a:t>稀疏矩阵　</a:t>
            </a:r>
          </a:p>
        </p:txBody>
      </p:sp>
      <p:pic>
        <p:nvPicPr>
          <p:cNvPr id="2" name="图片 1">
            <a:extLst>
              <a:ext uri="{FF2B5EF4-FFF2-40B4-BE49-F238E27FC236}">
                <a16:creationId xmlns:a16="http://schemas.microsoft.com/office/drawing/2014/main" id="{55ABD66D-0052-421C-B046-F2F9F79BFB17}"/>
              </a:ext>
            </a:extLst>
          </p:cNvPr>
          <p:cNvPicPr>
            <a:picLocks noChangeAspect="1"/>
          </p:cNvPicPr>
          <p:nvPr/>
        </p:nvPicPr>
        <p:blipFill>
          <a:blip r:embed="rId3"/>
          <a:stretch>
            <a:fillRect/>
          </a:stretch>
        </p:blipFill>
        <p:spPr>
          <a:xfrm>
            <a:off x="513990" y="2711959"/>
            <a:ext cx="5911757" cy="2353755"/>
          </a:xfrm>
          <a:prstGeom prst="rect">
            <a:avLst/>
          </a:prstGeom>
        </p:spPr>
      </p:pic>
    </p:spTree>
    <p:extLst>
      <p:ext uri="{BB962C8B-B14F-4D97-AF65-F5344CB8AC3E}">
        <p14:creationId xmlns:p14="http://schemas.microsoft.com/office/powerpoint/2010/main" val="2157878698"/>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14:presetBounceEnd="44000">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14:bounceEnd="44000">
                                          <p:cBhvr additive="base">
                                            <p:cTn id="17"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nimBg="1" autoUpdateAnimBg="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23975" y="158627"/>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513990" y="1886870"/>
            <a:ext cx="6008956" cy="78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611189" y="1064699"/>
            <a:ext cx="310013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查看稀疏矩阵中的</a:t>
            </a:r>
            <a:r>
              <a:rPr lang="en-US" altLang="zh-CN" sz="1600" b="1" dirty="0">
                <a:solidFill>
                  <a:srgbClr val="0070C0"/>
                </a:solidFill>
                <a:latin typeface="微软雅黑"/>
                <a:ea typeface="微软雅黑"/>
              </a:rPr>
              <a:t>0</a:t>
            </a:r>
            <a:r>
              <a:rPr lang="zh-CN" altLang="en-US" sz="1600" b="1" dirty="0">
                <a:solidFill>
                  <a:srgbClr val="0070C0"/>
                </a:solidFill>
                <a:latin typeface="微软雅黑"/>
                <a:ea typeface="微软雅黑"/>
              </a:rPr>
              <a:t>值比例　</a:t>
            </a:r>
          </a:p>
        </p:txBody>
      </p:sp>
      <p:sp>
        <p:nvSpPr>
          <p:cNvPr id="15" name="矩形 47">
            <a:extLst>
              <a:ext uri="{FF2B5EF4-FFF2-40B4-BE49-F238E27FC236}">
                <a16:creationId xmlns:a16="http://schemas.microsoft.com/office/drawing/2014/main" id="{A863B7DF-97C3-446E-A018-6F067D184843}"/>
              </a:ext>
            </a:extLst>
          </p:cNvPr>
          <p:cNvSpPr>
            <a:spLocks noChangeArrowheads="1"/>
          </p:cNvSpPr>
          <p:nvPr/>
        </p:nvSpPr>
        <p:spPr bwMode="auto">
          <a:xfrm>
            <a:off x="676197" y="1600329"/>
            <a:ext cx="6008956" cy="761963"/>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user-item</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矩阵中</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（无评分值）的比例</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rows</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cols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shape</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values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80C0"/>
                </a:solidFill>
                <a:latin typeface="Consolas" panose="020B0609020204030204" pitchFamily="49" charset="0"/>
                <a:ea typeface="宋体" panose="02010600030101010101" pitchFamily="2" charset="-122"/>
                <a:cs typeface="宋体" panose="02010600030101010101" pitchFamily="2" charset="-122"/>
              </a:rPr>
              <a:t>sum</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rows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cols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p>
        </p:txBody>
      </p:sp>
      <p:pic>
        <p:nvPicPr>
          <p:cNvPr id="6" name="图片 5">
            <a:extLst>
              <a:ext uri="{FF2B5EF4-FFF2-40B4-BE49-F238E27FC236}">
                <a16:creationId xmlns:a16="http://schemas.microsoft.com/office/drawing/2014/main" id="{1EA0272D-14C5-4850-9476-91B2F3D0ADFF}"/>
              </a:ext>
            </a:extLst>
          </p:cNvPr>
          <p:cNvPicPr>
            <a:picLocks noChangeAspect="1"/>
          </p:cNvPicPr>
          <p:nvPr/>
        </p:nvPicPr>
        <p:blipFill>
          <a:blip r:embed="rId3"/>
          <a:stretch>
            <a:fillRect/>
          </a:stretch>
        </p:blipFill>
        <p:spPr>
          <a:xfrm>
            <a:off x="676197" y="2763460"/>
            <a:ext cx="1912786" cy="358171"/>
          </a:xfrm>
          <a:prstGeom prst="rect">
            <a:avLst/>
          </a:prstGeom>
        </p:spPr>
      </p:pic>
      <p:sp>
        <p:nvSpPr>
          <p:cNvPr id="7" name="矩形 47">
            <a:extLst>
              <a:ext uri="{FF2B5EF4-FFF2-40B4-BE49-F238E27FC236}">
                <a16:creationId xmlns:a16="http://schemas.microsoft.com/office/drawing/2014/main" id="{CBEB0B3F-8E95-4423-B23A-E40981386ED6}"/>
              </a:ext>
            </a:extLst>
          </p:cNvPr>
          <p:cNvSpPr>
            <a:spLocks noChangeArrowheads="1"/>
          </p:cNvSpPr>
          <p:nvPr/>
        </p:nvSpPr>
        <p:spPr bwMode="auto">
          <a:xfrm>
            <a:off x="611189" y="3497328"/>
            <a:ext cx="7659147" cy="37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从可以看出刚才构建的</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User-Movie</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矩阵中</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95%</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的值都是</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0, </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因为大多数用户只对极少数的电影进行了打分，未打分的电影评分为</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512625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400"/>
                                        <p:tgtEl>
                                          <p:spTgt spid="15"/>
                                        </p:tgtEl>
                                        <p:attrNameLst>
                                          <p:attrName>ppt_y</p:attrName>
                                        </p:attrNameLst>
                                      </p:cBhvr>
                                      <p:tavLst>
                                        <p:tav tm="0">
                                          <p:val>
                                            <p:strVal val="#ppt_y-#ppt_h*1.125000"/>
                                          </p:val>
                                        </p:tav>
                                        <p:tav tm="100000">
                                          <p:val>
                                            <p:strVal val="#ppt_y"/>
                                          </p:val>
                                        </p:tav>
                                      </p:tavLst>
                                    </p:anim>
                                    <p:animEffect>
                                      <p:cBhvr>
                                        <p:cTn id="21" dur="400"/>
                                        <p:tgtEl>
                                          <p:spTgt spid="1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400"/>
                                        <p:tgtEl>
                                          <p:spTgt spid="7"/>
                                        </p:tgtEl>
                                        <p:attrNameLst>
                                          <p:attrName>ppt_y</p:attrName>
                                        </p:attrNameLst>
                                      </p:cBhvr>
                                      <p:tavLst>
                                        <p:tav tm="0">
                                          <p:val>
                                            <p:strVal val="#ppt_y-#ppt_h*1.125000"/>
                                          </p:val>
                                        </p:tav>
                                        <p:tav tm="100000">
                                          <p:val>
                                            <p:strVal val="#ppt_y"/>
                                          </p:val>
                                        </p:tav>
                                      </p:tavLst>
                                    </p:anim>
                                    <p:animEffect>
                                      <p:cBhvr>
                                        <p:cTn id="25"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5" grpId="0" bldLvl="0" animBg="1" autoUpdateAnimBg="0"/>
      <p:bldP spid="7"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83213" y="165234"/>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513990" y="1886870"/>
            <a:ext cx="6008956" cy="78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611189" y="1064699"/>
            <a:ext cx="310013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创建</a:t>
            </a:r>
            <a:r>
              <a:rPr lang="en-US" altLang="zh-CN" sz="1600" b="1" dirty="0">
                <a:solidFill>
                  <a:srgbClr val="0070C0"/>
                </a:solidFill>
                <a:latin typeface="微软雅黑"/>
                <a:ea typeface="微软雅黑"/>
              </a:rPr>
              <a:t>Movie-Movie</a:t>
            </a:r>
            <a:r>
              <a:rPr lang="zh-CN" altLang="en-US" sz="1600" b="1" dirty="0">
                <a:solidFill>
                  <a:srgbClr val="0070C0"/>
                </a:solidFill>
                <a:latin typeface="微软雅黑"/>
                <a:ea typeface="微软雅黑"/>
              </a:rPr>
              <a:t>相似性矩阵　</a:t>
            </a:r>
          </a:p>
        </p:txBody>
      </p:sp>
      <p:sp>
        <p:nvSpPr>
          <p:cNvPr id="15" name="矩形 47">
            <a:extLst>
              <a:ext uri="{FF2B5EF4-FFF2-40B4-BE49-F238E27FC236}">
                <a16:creationId xmlns:a16="http://schemas.microsoft.com/office/drawing/2014/main" id="{A863B7DF-97C3-446E-A018-6F067D184843}"/>
              </a:ext>
            </a:extLst>
          </p:cNvPr>
          <p:cNvSpPr>
            <a:spLocks noChangeArrowheads="1"/>
          </p:cNvSpPr>
          <p:nvPr/>
        </p:nvSpPr>
        <p:spPr bwMode="auto">
          <a:xfrm>
            <a:off x="676196" y="1557967"/>
            <a:ext cx="7114203" cy="103562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item_simlarty_matrix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cosine_similarity</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 </a:t>
            </a:r>
            <a:r>
              <a:rPr lang="zh-CN" altLang="en-US"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使用余旋相似度计算电影之间的相似度</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item_simlarty_matrix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DataFrame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item_simlarty_matrix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index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columns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columns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user_item_matrix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columns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zh-CN" altLang="en-US"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设置行列索引为电影</a:t>
            </a:r>
            <a:r>
              <a:rPr lang="en-US" altLang="zh-CN" sz="11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ID</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item_simlarty_matrix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err="1">
                <a:solidFill>
                  <a:srgbClr val="8080C0"/>
                </a:solidFill>
                <a:latin typeface="Consolas" panose="020B0609020204030204" pitchFamily="49" charset="0"/>
                <a:ea typeface="宋体" panose="02010600030101010101" pitchFamily="2" charset="-122"/>
                <a:cs typeface="宋体" panose="02010600030101010101" pitchFamily="2" charset="-122"/>
              </a:rPr>
              <a:t>round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en-US" altLang="zh-CN" sz="1050" kern="0" dirty="0">
              <a:solidFill>
                <a:srgbClr val="000000"/>
              </a:solidFill>
              <a:latin typeface="Consolas" panose="020B0609020204030204" pitchFamily="49" charset="0"/>
              <a:ea typeface="宋体" panose="02010600030101010101" pitchFamily="2" charset="-122"/>
            </a:endParaRPr>
          </a:p>
        </p:txBody>
      </p:sp>
      <p:pic>
        <p:nvPicPr>
          <p:cNvPr id="3" name="图片 2">
            <a:extLst>
              <a:ext uri="{FF2B5EF4-FFF2-40B4-BE49-F238E27FC236}">
                <a16:creationId xmlns:a16="http://schemas.microsoft.com/office/drawing/2014/main" id="{522E99FC-779D-4BA1-AD14-728A7C0DE9DD}"/>
              </a:ext>
            </a:extLst>
          </p:cNvPr>
          <p:cNvPicPr>
            <a:picLocks noChangeAspect="1"/>
          </p:cNvPicPr>
          <p:nvPr/>
        </p:nvPicPr>
        <p:blipFill>
          <a:blip r:embed="rId3"/>
          <a:stretch>
            <a:fillRect/>
          </a:stretch>
        </p:blipFill>
        <p:spPr>
          <a:xfrm>
            <a:off x="676197" y="2674353"/>
            <a:ext cx="5866738" cy="2321730"/>
          </a:xfrm>
          <a:prstGeom prst="rect">
            <a:avLst/>
          </a:prstGeom>
        </p:spPr>
      </p:pic>
    </p:spTree>
    <p:extLst>
      <p:ext uri="{BB962C8B-B14F-4D97-AF65-F5344CB8AC3E}">
        <p14:creationId xmlns:p14="http://schemas.microsoft.com/office/powerpoint/2010/main" val="352397369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400"/>
                                        <p:tgtEl>
                                          <p:spTgt spid="15"/>
                                        </p:tgtEl>
                                        <p:attrNameLst>
                                          <p:attrName>ppt_y</p:attrName>
                                        </p:attrNameLst>
                                      </p:cBhvr>
                                      <p:tavLst>
                                        <p:tav tm="0">
                                          <p:val>
                                            <p:strVal val="#ppt_y-#ppt_h*1.125000"/>
                                          </p:val>
                                        </p:tav>
                                        <p:tav tm="100000">
                                          <p:val>
                                            <p:strVal val="#ppt_y"/>
                                          </p:val>
                                        </p:tav>
                                      </p:tavLst>
                                    </p:anim>
                                    <p:animEffect>
                                      <p:cBhvr>
                                        <p:cTn id="21"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5"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83213" y="194740"/>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513990" y="1886870"/>
            <a:ext cx="6008956" cy="78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611189" y="1064699"/>
            <a:ext cx="310013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创建基于内容的推荐系统　</a:t>
            </a:r>
          </a:p>
        </p:txBody>
      </p:sp>
      <p:sp>
        <p:nvSpPr>
          <p:cNvPr id="15" name="矩形 47">
            <a:extLst>
              <a:ext uri="{FF2B5EF4-FFF2-40B4-BE49-F238E27FC236}">
                <a16:creationId xmlns:a16="http://schemas.microsoft.com/office/drawing/2014/main" id="{A863B7DF-97C3-446E-A018-6F067D184843}"/>
              </a:ext>
            </a:extLst>
          </p:cNvPr>
          <p:cNvSpPr>
            <a:spLocks noChangeArrowheads="1"/>
          </p:cNvSpPr>
          <p:nvPr/>
        </p:nvSpPr>
        <p:spPr bwMode="auto">
          <a:xfrm>
            <a:off x="676196" y="1557967"/>
            <a:ext cx="7726203" cy="2310336"/>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en-US"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以刚才计算的物品（电影）相似度为基础，</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自定义一个基于电影名字的推荐系统</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def</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recommended_silimar_movies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title_of_movie</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movies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movies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'Title'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title_of_movie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values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similar_id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item_simlarty_matrix</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loc</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k</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这也是基于物品相似度的协同过滤算法的</a:t>
            </a:r>
            <a:r>
              <a:rPr lang="zh-CN" altLang="en-US"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其中</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一个步骤</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similar_id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DataFrame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similar_id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reset_index</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contente_based_df</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merge</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similar_id</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movies</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how</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inner'</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on</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return</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contente_based_df</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err="1">
                <a:solidFill>
                  <a:srgbClr val="8080C0"/>
                </a:solidFill>
                <a:latin typeface="Consolas" panose="020B0609020204030204" pitchFamily="49" charset="0"/>
                <a:ea typeface="宋体" panose="02010600030101010101" pitchFamily="2" charset="-122"/>
                <a:cs typeface="宋体" panose="02010600030101010101" pitchFamily="2" charset="-122"/>
              </a:rPr>
              <a:t>round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314870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400"/>
                                        <p:tgtEl>
                                          <p:spTgt spid="15"/>
                                        </p:tgtEl>
                                        <p:attrNameLst>
                                          <p:attrName>ppt_y</p:attrName>
                                        </p:attrNameLst>
                                      </p:cBhvr>
                                      <p:tavLst>
                                        <p:tav tm="0">
                                          <p:val>
                                            <p:strVal val="#ppt_y-#ppt_h*1.125000"/>
                                          </p:val>
                                        </p:tav>
                                        <p:tav tm="100000">
                                          <p:val>
                                            <p:strVal val="#ppt_y"/>
                                          </p:val>
                                        </p:tav>
                                      </p:tavLst>
                                    </p:anim>
                                    <p:animEffect>
                                      <p:cBhvr>
                                        <p:cTn id="21"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5"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258386" y="146532"/>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513990" y="1886870"/>
            <a:ext cx="6008956" cy="78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611189" y="1064699"/>
            <a:ext cx="310013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　</a:t>
            </a:r>
          </a:p>
        </p:txBody>
      </p:sp>
      <p:sp>
        <p:nvSpPr>
          <p:cNvPr id="15" name="矩形 47">
            <a:extLst>
              <a:ext uri="{FF2B5EF4-FFF2-40B4-BE49-F238E27FC236}">
                <a16:creationId xmlns:a16="http://schemas.microsoft.com/office/drawing/2014/main" id="{A863B7DF-97C3-446E-A018-6F067D184843}"/>
              </a:ext>
            </a:extLst>
          </p:cNvPr>
          <p:cNvSpPr>
            <a:spLocks noChangeArrowheads="1"/>
          </p:cNvSpPr>
          <p:nvPr/>
        </p:nvSpPr>
        <p:spPr bwMode="auto">
          <a:xfrm>
            <a:off x="676197" y="1557967"/>
            <a:ext cx="5407894" cy="536773"/>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推荐与电影</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Tigerland</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(2000)'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相似度最高的</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10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部电影</a:t>
            </a:r>
            <a:r>
              <a:rPr lang="zh-CN" altLang="zh-CN" sz="1050" kern="0" dirty="0">
                <a:solidFill>
                  <a:srgbClr val="F27900"/>
                </a:solidFill>
                <a:latin typeface="等线" panose="02010600030101010101" pitchFamily="2" charset="-122"/>
                <a:ea typeface="Consolas" panose="020B0609020204030204" pitchFamily="49" charset="0"/>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recommended_silimar_movies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Tigerland</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 (2000)'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10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400" kern="0" dirty="0">
                <a:latin typeface="宋体" panose="02010600030101010101" pitchFamily="2" charset="-122"/>
                <a:ea typeface="等线" panose="02010600030101010101" pitchFamily="2" charset="-122"/>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52BBB897-B093-4849-A7B8-D5C740A29358}"/>
              </a:ext>
            </a:extLst>
          </p:cNvPr>
          <p:cNvPicPr>
            <a:picLocks noChangeAspect="1"/>
          </p:cNvPicPr>
          <p:nvPr/>
        </p:nvPicPr>
        <p:blipFill>
          <a:blip r:embed="rId3"/>
          <a:stretch>
            <a:fillRect/>
          </a:stretch>
        </p:blipFill>
        <p:spPr>
          <a:xfrm>
            <a:off x="719145" y="2280611"/>
            <a:ext cx="5364945" cy="2842506"/>
          </a:xfrm>
          <a:prstGeom prst="rect">
            <a:avLst/>
          </a:prstGeom>
        </p:spPr>
      </p:pic>
      <p:grpSp>
        <p:nvGrpSpPr>
          <p:cNvPr id="8" name="组合 7">
            <a:extLst>
              <a:ext uri="{FF2B5EF4-FFF2-40B4-BE49-F238E27FC236}">
                <a16:creationId xmlns:a16="http://schemas.microsoft.com/office/drawing/2014/main" id="{4105F2DA-0660-42AA-833C-ECF1FABBC0E1}"/>
              </a:ext>
            </a:extLst>
          </p:cNvPr>
          <p:cNvGrpSpPr/>
          <p:nvPr/>
        </p:nvGrpSpPr>
        <p:grpSpPr>
          <a:xfrm>
            <a:off x="676196" y="876906"/>
            <a:ext cx="1721136" cy="548848"/>
            <a:chOff x="695368" y="3811490"/>
            <a:chExt cx="1721136" cy="548848"/>
          </a:xfrm>
        </p:grpSpPr>
        <p:grpSp>
          <p:nvGrpSpPr>
            <p:cNvPr id="9" name="组合 8">
              <a:extLst>
                <a:ext uri="{FF2B5EF4-FFF2-40B4-BE49-F238E27FC236}">
                  <a16:creationId xmlns:a16="http://schemas.microsoft.com/office/drawing/2014/main" id="{B89A72C6-2325-487A-8DE3-66F14D6246DC}"/>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12" name="圆角矩形 30">
                <a:extLst>
                  <a:ext uri="{FF2B5EF4-FFF2-40B4-BE49-F238E27FC236}">
                    <a16:creationId xmlns:a16="http://schemas.microsoft.com/office/drawing/2014/main" id="{349AA1D4-DE3C-439E-A7B0-8624F3FBA6BD}"/>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13" name="圆角矩形 31">
                <a:extLst>
                  <a:ext uri="{FF2B5EF4-FFF2-40B4-BE49-F238E27FC236}">
                    <a16:creationId xmlns:a16="http://schemas.microsoft.com/office/drawing/2014/main" id="{25A54C3F-5D27-4E2D-9368-E7572A12B5FC}"/>
                  </a:ext>
                </a:extLst>
              </p:cNvPr>
              <p:cNvSpPr/>
              <p:nvPr/>
            </p:nvSpPr>
            <p:spPr>
              <a:xfrm>
                <a:off x="4399815"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测试</a:t>
                </a:r>
              </a:p>
            </p:txBody>
          </p:sp>
        </p:grpSp>
        <p:sp>
          <p:nvSpPr>
            <p:cNvPr id="11" name="椭圆 10">
              <a:extLst>
                <a:ext uri="{FF2B5EF4-FFF2-40B4-BE49-F238E27FC236}">
                  <a16:creationId xmlns:a16="http://schemas.microsoft.com/office/drawing/2014/main" id="{9B3D9FF6-38FA-4BFC-8BC9-08D68433F6F7}"/>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206187653"/>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400"/>
                                            <p:tgtEl>
                                              <p:spTgt spid="15"/>
                                            </p:tgtEl>
                                            <p:attrNameLst>
                                              <p:attrName>ppt_y</p:attrName>
                                            </p:attrNameLst>
                                          </p:cBhvr>
                                          <p:tavLst>
                                            <p:tav tm="0">
                                              <p:val>
                                                <p:strVal val="#ppt_y-#ppt_h*1.125000"/>
                                              </p:val>
                                            </p:tav>
                                            <p:tav tm="100000">
                                              <p:val>
                                                <p:strVal val="#ppt_y"/>
                                              </p:val>
                                            </p:tav>
                                          </p:tavLst>
                                        </p:anim>
                                        <p:animEffect>
                                          <p:cBhvr>
                                            <p:cTn id="21" dur="400"/>
                                            <p:tgtEl>
                                              <p:spTgt spid="15"/>
                                            </p:tgtEl>
                                          </p:cBhvr>
                                        </p:animEffect>
                                      </p:childTnLst>
                                    </p:cTn>
                                  </p:par>
                                </p:childTnLst>
                              </p:cTn>
                            </p:par>
                            <p:par>
                              <p:cTn id="22" fill="hold">
                                <p:stCondLst>
                                  <p:cond delay="1000"/>
                                </p:stCondLst>
                                <p:childTnLst>
                                  <p:par>
                                    <p:cTn id="23" presetID="2" presetClass="entr" presetSubtype="8" fill="hold" nodeType="afterEffect" p14:presetBounceEnd="44000">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14:bounceEnd="44000">
                                          <p:cBhvr additive="base">
                                            <p:cTn id="25" dur="500" fill="hold"/>
                                            <p:tgtEl>
                                              <p:spTgt spid="8"/>
                                            </p:tgtEl>
                                            <p:attrNameLst>
                                              <p:attrName>ppt_x</p:attrName>
                                            </p:attrNameLst>
                                          </p:cBhvr>
                                          <p:tavLst>
                                            <p:tav tm="0">
                                              <p:val>
                                                <p:strVal val="0-#ppt_w/2"/>
                                              </p:val>
                                            </p:tav>
                                            <p:tav tm="100000">
                                              <p:val>
                                                <p:strVal val="#ppt_x"/>
                                              </p:val>
                                            </p:tav>
                                          </p:tavLst>
                                        </p:anim>
                                        <p:anim calcmode="lin" valueType="num" p14:bounceEnd="44000">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5" grpId="0" bldLvl="0" animBg="1"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400"/>
                                            <p:tgtEl>
                                              <p:spTgt spid="15"/>
                                            </p:tgtEl>
                                            <p:attrNameLst>
                                              <p:attrName>ppt_y</p:attrName>
                                            </p:attrNameLst>
                                          </p:cBhvr>
                                          <p:tavLst>
                                            <p:tav tm="0">
                                              <p:val>
                                                <p:strVal val="#ppt_y-#ppt_h*1.125000"/>
                                              </p:val>
                                            </p:tav>
                                            <p:tav tm="100000">
                                              <p:val>
                                                <p:strVal val="#ppt_y"/>
                                              </p:val>
                                            </p:tav>
                                          </p:tavLst>
                                        </p:anim>
                                        <p:animEffect>
                                          <p:cBhvr>
                                            <p:cTn id="21" dur="400"/>
                                            <p:tgtEl>
                                              <p:spTgt spid="15"/>
                                            </p:tgtEl>
                                          </p:cBhvr>
                                        </p:animEffect>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5" grpId="0" bldLvl="0" autoUpdateAnimBg="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1</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6" name="TextBox 1"/>
          <p:cNvSpPr txBox="1"/>
          <p:nvPr/>
        </p:nvSpPr>
        <p:spPr>
          <a:xfrm>
            <a:off x="4914731" y="1773787"/>
            <a:ext cx="1031051" cy="553998"/>
          </a:xfrm>
          <a:prstGeom prst="rect">
            <a:avLst/>
          </a:prstGeom>
          <a:noFill/>
        </p:spPr>
        <p:txBody>
          <a:bodyPr wrap="none" rtlCol="0">
            <a:spAutoFit/>
          </a:bodyPr>
          <a:lstStyle/>
          <a:p>
            <a:pPr marL="0" lvl="1"/>
            <a:r>
              <a:rPr lang="zh-CN" altLang="en-US" sz="3000" b="1" spc="300" dirty="0">
                <a:solidFill>
                  <a:srgbClr val="0070C0"/>
                </a:solidFill>
                <a:latin typeface="微软雅黑" pitchFamily="34" charset="-122"/>
                <a:ea typeface="微软雅黑" pitchFamily="34" charset="-122"/>
              </a:rPr>
              <a:t>绪论</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a:spLocks noChangeArrowheads="1"/>
          </p:cNvSpPr>
          <p:nvPr/>
        </p:nvSpPr>
        <p:spPr bwMode="auto">
          <a:xfrm>
            <a:off x="4997859" y="2475258"/>
            <a:ext cx="18716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选题背景</a:t>
            </a:r>
          </a:p>
        </p:txBody>
      </p:sp>
      <p:sp>
        <p:nvSpPr>
          <p:cNvPr id="23" name="TextBox 39"/>
          <p:cNvSpPr>
            <a:spLocks noChangeArrowheads="1"/>
          </p:cNvSpPr>
          <p:nvPr/>
        </p:nvSpPr>
        <p:spPr bwMode="auto">
          <a:xfrm>
            <a:off x="4997859" y="2738783"/>
            <a:ext cx="18732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推荐系统概述</a:t>
            </a:r>
            <a:endParaRPr lang="en-US" altLang="zh-CN" sz="1600" dirty="0">
              <a:solidFill>
                <a:schemeClr val="tx1">
                  <a:lumMod val="75000"/>
                  <a:lumOff val="25000"/>
                </a:schemeClr>
              </a:solidFill>
              <a:latin typeface="微软雅黑" pitchFamily="34" charset="-122"/>
              <a:ea typeface="微软雅黑" pitchFamily="34" charset="-122"/>
              <a:sym typeface="微软雅黑" pitchFamily="34" charset="-122"/>
            </a:endParaRPr>
          </a:p>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推荐系统探索思路</a:t>
            </a:r>
          </a:p>
        </p:txBody>
      </p:sp>
    </p:spTree>
    <p:extLst>
      <p:ext uri="{BB962C8B-B14F-4D97-AF65-F5344CB8AC3E}">
        <p14:creationId xmlns:p14="http://schemas.microsoft.com/office/powerpoint/2010/main" val="320409497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13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par>
                          <p:cTn id="40" fill="hold">
                            <p:stCondLst>
                              <p:cond delay="1800"/>
                            </p:stCondLst>
                            <p:childTnLst>
                              <p:par>
                                <p:cTn id="41" presetID="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P spid="18" grpId="0" bldLvl="0" autoUpdateAnimBg="0"/>
      <p:bldP spid="23"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61126" y="196959"/>
            <a:ext cx="2377574"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基于内容的推荐系统</a:t>
            </a:r>
          </a:p>
        </p:txBody>
      </p:sp>
      <p:sp>
        <p:nvSpPr>
          <p:cNvPr id="76" name="矩形 47"/>
          <p:cNvSpPr>
            <a:spLocks noChangeArrowheads="1"/>
          </p:cNvSpPr>
          <p:nvPr/>
        </p:nvSpPr>
        <p:spPr bwMode="auto">
          <a:xfrm>
            <a:off x="513990" y="1886870"/>
            <a:ext cx="6008956" cy="78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br>
              <a:rPr lang="en-US" altLang="zh-CN" sz="1400" dirty="0"/>
            </a:b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TextBox 18">
            <a:extLst>
              <a:ext uri="{FF2B5EF4-FFF2-40B4-BE49-F238E27FC236}">
                <a16:creationId xmlns:a16="http://schemas.microsoft.com/office/drawing/2014/main" id="{A5D4FEE2-E0E7-4977-845F-8C85132BC96A}"/>
              </a:ext>
            </a:extLst>
          </p:cNvPr>
          <p:cNvSpPr txBox="1"/>
          <p:nvPr/>
        </p:nvSpPr>
        <p:spPr>
          <a:xfrm>
            <a:off x="611189" y="1064699"/>
            <a:ext cx="3100130"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测试　</a:t>
            </a:r>
          </a:p>
        </p:txBody>
      </p:sp>
      <p:sp>
        <p:nvSpPr>
          <p:cNvPr id="15" name="矩形 47">
            <a:extLst>
              <a:ext uri="{FF2B5EF4-FFF2-40B4-BE49-F238E27FC236}">
                <a16:creationId xmlns:a16="http://schemas.microsoft.com/office/drawing/2014/main" id="{A863B7DF-97C3-446E-A018-6F067D184843}"/>
              </a:ext>
            </a:extLst>
          </p:cNvPr>
          <p:cNvSpPr>
            <a:spLocks noChangeArrowheads="1"/>
          </p:cNvSpPr>
          <p:nvPr/>
        </p:nvSpPr>
        <p:spPr bwMode="auto">
          <a:xfrm>
            <a:off x="676196" y="1557967"/>
            <a:ext cx="4969861" cy="48829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推荐与电影</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'Dancer in the Dark (2000)'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相似度最高的</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20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部电影</a:t>
            </a:r>
            <a:r>
              <a:rPr lang="zh-CN" altLang="zh-CN" sz="1050" kern="0" dirty="0">
                <a:solidFill>
                  <a:srgbClr val="F27900"/>
                </a:solidFill>
                <a:latin typeface="等线" panose="02010600030101010101" pitchFamily="2" charset="-122"/>
                <a:ea typeface="Consolas" panose="020B0609020204030204" pitchFamily="49" charset="0"/>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recommended_silimar_movies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A68500"/>
                </a:solidFill>
                <a:latin typeface="Consolas" panose="020B0609020204030204" pitchFamily="49" charset="0"/>
                <a:ea typeface="宋体" panose="02010600030101010101" pitchFamily="2" charset="-122"/>
                <a:cs typeface="宋体" panose="02010600030101010101" pitchFamily="2" charset="-122"/>
              </a:rPr>
              <a:t>'Dancer in the Dark (2000)'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en-US" altLang="zh-CN" sz="1050" kern="0" dirty="0">
              <a:solidFill>
                <a:srgbClr val="000000"/>
              </a:solidFill>
              <a:latin typeface="Consolas" panose="020B0609020204030204" pitchFamily="49" charset="0"/>
              <a:ea typeface="宋体" panose="02010600030101010101" pitchFamily="2" charset="-122"/>
            </a:endParaRPr>
          </a:p>
        </p:txBody>
      </p:sp>
      <p:pic>
        <p:nvPicPr>
          <p:cNvPr id="2" name="图片 1">
            <a:extLst>
              <a:ext uri="{FF2B5EF4-FFF2-40B4-BE49-F238E27FC236}">
                <a16:creationId xmlns:a16="http://schemas.microsoft.com/office/drawing/2014/main" id="{A69513B0-6694-45A9-A05F-B57533418644}"/>
              </a:ext>
            </a:extLst>
          </p:cNvPr>
          <p:cNvPicPr>
            <a:picLocks noChangeAspect="1"/>
          </p:cNvPicPr>
          <p:nvPr/>
        </p:nvPicPr>
        <p:blipFill>
          <a:blip r:embed="rId3"/>
          <a:stretch>
            <a:fillRect/>
          </a:stretch>
        </p:blipFill>
        <p:spPr>
          <a:xfrm>
            <a:off x="676196" y="2139933"/>
            <a:ext cx="4287690" cy="2856198"/>
          </a:xfrm>
          <a:prstGeom prst="rect">
            <a:avLst/>
          </a:prstGeom>
        </p:spPr>
      </p:pic>
      <p:sp>
        <p:nvSpPr>
          <p:cNvPr id="8" name="矩形 47">
            <a:extLst>
              <a:ext uri="{FF2B5EF4-FFF2-40B4-BE49-F238E27FC236}">
                <a16:creationId xmlns:a16="http://schemas.microsoft.com/office/drawing/2014/main" id="{7AFA6FF4-8546-482E-8442-AE96338BC2AA}"/>
              </a:ext>
            </a:extLst>
          </p:cNvPr>
          <p:cNvSpPr>
            <a:spLocks noChangeArrowheads="1"/>
          </p:cNvSpPr>
          <p:nvPr/>
        </p:nvSpPr>
        <p:spPr bwMode="auto">
          <a:xfrm>
            <a:off x="5361671" y="4191489"/>
            <a:ext cx="3924811" cy="69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200000"/>
              </a:lnSpc>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900" i="1" dirty="0">
                <a:solidFill>
                  <a:schemeClr val="tx1">
                    <a:lumMod val="75000"/>
                    <a:lumOff val="25000"/>
                  </a:schemeClr>
                </a:solidFill>
                <a:latin typeface="微软雅黑" panose="020B0503020204020204" pitchFamily="34" charset="-122"/>
                <a:ea typeface="微软雅黑" panose="020B0503020204020204" pitchFamily="34" charset="-122"/>
              </a:rPr>
              <a:t>从因页面大小限制，这里只截取了推荐</a:t>
            </a:r>
            <a:endParaRPr lang="en-US" altLang="zh-CN" sz="900" i="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900" i="1" dirty="0">
                <a:solidFill>
                  <a:schemeClr val="tx1">
                    <a:lumMod val="75000"/>
                    <a:lumOff val="25000"/>
                  </a:schemeClr>
                </a:solidFill>
                <a:latin typeface="微软雅黑" panose="020B0503020204020204" pitchFamily="34" charset="-122"/>
                <a:ea typeface="微软雅黑" panose="020B0503020204020204" pitchFamily="34" charset="-122"/>
              </a:rPr>
              <a:t>的相似度最高的前</a:t>
            </a:r>
            <a:r>
              <a:rPr lang="en-US" altLang="zh-CN" sz="900" i="1" dirty="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900" i="1" dirty="0">
                <a:solidFill>
                  <a:schemeClr val="tx1">
                    <a:lumMod val="75000"/>
                    <a:lumOff val="25000"/>
                  </a:schemeClr>
                </a:solidFill>
                <a:latin typeface="微软雅黑" panose="020B0503020204020204" pitchFamily="34" charset="-122"/>
                <a:ea typeface="微软雅黑" panose="020B0503020204020204" pitchFamily="34" charset="-122"/>
              </a:rPr>
              <a:t>部电影。</a:t>
            </a:r>
          </a:p>
        </p:txBody>
      </p:sp>
    </p:spTree>
    <p:extLst>
      <p:ext uri="{BB962C8B-B14F-4D97-AF65-F5344CB8AC3E}">
        <p14:creationId xmlns:p14="http://schemas.microsoft.com/office/powerpoint/2010/main" val="195730105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400"/>
                                        <p:tgtEl>
                                          <p:spTgt spid="15"/>
                                        </p:tgtEl>
                                        <p:attrNameLst>
                                          <p:attrName>ppt_y</p:attrName>
                                        </p:attrNameLst>
                                      </p:cBhvr>
                                      <p:tavLst>
                                        <p:tav tm="0">
                                          <p:val>
                                            <p:strVal val="#ppt_y-#ppt_h*1.125000"/>
                                          </p:val>
                                        </p:tav>
                                        <p:tav tm="100000">
                                          <p:val>
                                            <p:strVal val="#ppt_y"/>
                                          </p:val>
                                        </p:tav>
                                      </p:tavLst>
                                    </p:anim>
                                    <p:animEffect>
                                      <p:cBhvr>
                                        <p:cTn id="21" dur="400"/>
                                        <p:tgtEl>
                                          <p:spTgt spid="1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400"/>
                                        <p:tgtEl>
                                          <p:spTgt spid="8"/>
                                        </p:tgtEl>
                                        <p:attrNameLst>
                                          <p:attrName>ppt_y</p:attrName>
                                        </p:attrNameLst>
                                      </p:cBhvr>
                                      <p:tavLst>
                                        <p:tav tm="0">
                                          <p:val>
                                            <p:strVal val="#ppt_y-#ppt_h*1.125000"/>
                                          </p:val>
                                        </p:tav>
                                        <p:tav tm="100000">
                                          <p:val>
                                            <p:strVal val="#ppt_y"/>
                                          </p:val>
                                        </p:tav>
                                      </p:tavLst>
                                    </p:anim>
                                    <p:animEffect>
                                      <p:cBhvr>
                                        <p:cTn id="25"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10" grpId="0"/>
      <p:bldP spid="15" grpId="0" bldLvl="0" animBg="1" autoUpdateAnimBg="0"/>
      <p:bldP spid="8"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9"/>
          <p:cNvSpPr>
            <a:spLocks noChangeArrowheads="1"/>
          </p:cNvSpPr>
          <p:nvPr/>
        </p:nvSpPr>
        <p:spPr bwMode="auto">
          <a:xfrm>
            <a:off x="2228862" y="2202418"/>
            <a:ext cx="4686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chemeClr val="tx1">
                    <a:lumMod val="75000"/>
                    <a:lumOff val="25000"/>
                  </a:schemeClr>
                </a:solidFill>
                <a:latin typeface="微软雅黑" pitchFamily="34" charset="-122"/>
                <a:ea typeface="微软雅黑" pitchFamily="34" charset="-122"/>
                <a:sym typeface="微软雅黑" pitchFamily="34" charset="-122"/>
              </a:rPr>
              <a:t>三、基于协同过滤算法的推荐系统</a:t>
            </a:r>
          </a:p>
        </p:txBody>
      </p:sp>
    </p:spTree>
    <p:extLst>
      <p:ext uri="{BB962C8B-B14F-4D97-AF65-F5344CB8AC3E}">
        <p14:creationId xmlns:p14="http://schemas.microsoft.com/office/powerpoint/2010/main" val="305188520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95900" y="263356"/>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76" name="矩形 47"/>
          <p:cNvSpPr>
            <a:spLocks noChangeArrowheads="1"/>
          </p:cNvSpPr>
          <p:nvPr/>
        </p:nvSpPr>
        <p:spPr bwMode="auto">
          <a:xfrm>
            <a:off x="2552526" y="3675480"/>
            <a:ext cx="6008956" cy="76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计算物品之间的相似度；</a:t>
            </a:r>
          </a:p>
          <a:p>
            <a:pPr>
              <a:lnSpc>
                <a:spcPct val="120000"/>
              </a:lnSpc>
              <a:spcBef>
                <a:spcPct val="0"/>
              </a:spcBef>
              <a:buNone/>
            </a:pP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根据物品的相似度和用户的历史预测类似物品的评分，形成推荐列表</a:t>
            </a:r>
          </a:p>
        </p:txBody>
      </p:sp>
      <p:sp>
        <p:nvSpPr>
          <p:cNvPr id="78" name="矩形 47"/>
          <p:cNvSpPr>
            <a:spLocks noChangeArrowheads="1"/>
          </p:cNvSpPr>
          <p:nvPr/>
        </p:nvSpPr>
        <p:spPr bwMode="auto">
          <a:xfrm>
            <a:off x="2531051" y="2459154"/>
            <a:ext cx="6008956" cy="528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基于用户在历史行为中对某个物品的偏好程度（如不同的评分</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预测其对与该物品相似的物品的偏好程度，进而推荐其更喜爱的物品</a:t>
            </a:r>
          </a:p>
        </p:txBody>
      </p:sp>
      <p:grpSp>
        <p:nvGrpSpPr>
          <p:cNvPr id="25" name="组合 24">
            <a:extLst>
              <a:ext uri="{FF2B5EF4-FFF2-40B4-BE49-F238E27FC236}">
                <a16:creationId xmlns:a16="http://schemas.microsoft.com/office/drawing/2014/main" id="{9C98DEFC-1B8A-42B2-AD3B-B61B16B8F44D}"/>
              </a:ext>
            </a:extLst>
          </p:cNvPr>
          <p:cNvGrpSpPr/>
          <p:nvPr/>
        </p:nvGrpSpPr>
        <p:grpSpPr>
          <a:xfrm>
            <a:off x="582518" y="2464817"/>
            <a:ext cx="1721136" cy="548848"/>
            <a:chOff x="695368" y="3811490"/>
            <a:chExt cx="1721136" cy="548848"/>
          </a:xfrm>
        </p:grpSpPr>
        <p:grpSp>
          <p:nvGrpSpPr>
            <p:cNvPr id="26" name="组合 25">
              <a:extLst>
                <a:ext uri="{FF2B5EF4-FFF2-40B4-BE49-F238E27FC236}">
                  <a16:creationId xmlns:a16="http://schemas.microsoft.com/office/drawing/2014/main" id="{46437855-AA92-49D0-9F3B-77F494243F9E}"/>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28" name="圆角矩形 30">
                <a:extLst>
                  <a:ext uri="{FF2B5EF4-FFF2-40B4-BE49-F238E27FC236}">
                    <a16:creationId xmlns:a16="http://schemas.microsoft.com/office/drawing/2014/main" id="{C583E242-F66C-4821-836F-2807F181221E}"/>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9" name="圆角矩形 31">
                <a:extLst>
                  <a:ext uri="{FF2B5EF4-FFF2-40B4-BE49-F238E27FC236}">
                    <a16:creationId xmlns:a16="http://schemas.microsoft.com/office/drawing/2014/main" id="{6931BC45-4186-45E4-9067-AD39E8F30974}"/>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基本原理</a:t>
                </a:r>
              </a:p>
            </p:txBody>
          </p:sp>
        </p:grpSp>
        <p:sp>
          <p:nvSpPr>
            <p:cNvPr id="27" name="椭圆 26">
              <a:extLst>
                <a:ext uri="{FF2B5EF4-FFF2-40B4-BE49-F238E27FC236}">
                  <a16:creationId xmlns:a16="http://schemas.microsoft.com/office/drawing/2014/main" id="{E43CFE98-799F-4FDB-B2F1-7ED3E107BB41}"/>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nvGrpSpPr>
          <p:cNvPr id="30" name="组合 29">
            <a:extLst>
              <a:ext uri="{FF2B5EF4-FFF2-40B4-BE49-F238E27FC236}">
                <a16:creationId xmlns:a16="http://schemas.microsoft.com/office/drawing/2014/main" id="{A5A4287E-7928-4EF0-8721-877D63579E3D}"/>
              </a:ext>
            </a:extLst>
          </p:cNvPr>
          <p:cNvGrpSpPr/>
          <p:nvPr/>
        </p:nvGrpSpPr>
        <p:grpSpPr>
          <a:xfrm>
            <a:off x="561043" y="1092950"/>
            <a:ext cx="1721136" cy="548848"/>
            <a:chOff x="695368" y="3811490"/>
            <a:chExt cx="1721136" cy="548848"/>
          </a:xfrm>
        </p:grpSpPr>
        <p:grpSp>
          <p:nvGrpSpPr>
            <p:cNvPr id="31" name="组合 30">
              <a:extLst>
                <a:ext uri="{FF2B5EF4-FFF2-40B4-BE49-F238E27FC236}">
                  <a16:creationId xmlns:a16="http://schemas.microsoft.com/office/drawing/2014/main" id="{DCB1C18D-B452-4CB6-91E7-4DE778DBEF58}"/>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43" name="圆角矩形 30">
                <a:extLst>
                  <a:ext uri="{FF2B5EF4-FFF2-40B4-BE49-F238E27FC236}">
                    <a16:creationId xmlns:a16="http://schemas.microsoft.com/office/drawing/2014/main" id="{54FFB9E2-2FCD-429E-943C-BD3D0DF9FCBD}"/>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44" name="圆角矩形 31">
                <a:extLst>
                  <a:ext uri="{FF2B5EF4-FFF2-40B4-BE49-F238E27FC236}">
                    <a16:creationId xmlns:a16="http://schemas.microsoft.com/office/drawing/2014/main" id="{C3C1ABD8-AEE9-4F27-BAA0-472C5208890A}"/>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算法选择</a:t>
                </a:r>
              </a:p>
            </p:txBody>
          </p:sp>
        </p:grpSp>
        <p:sp>
          <p:nvSpPr>
            <p:cNvPr id="42" name="椭圆 41">
              <a:extLst>
                <a:ext uri="{FF2B5EF4-FFF2-40B4-BE49-F238E27FC236}">
                  <a16:creationId xmlns:a16="http://schemas.microsoft.com/office/drawing/2014/main" id="{F36CCA8B-9A40-45AB-ACE8-97BB010ECA7B}"/>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2552526" y="1120008"/>
            <a:ext cx="5900394" cy="100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因本案例所使用的数据集中电影数量远低于用户数量，因此为降低计算复杂度我们选择基于物品相似度的协同过滤算法</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(Item-Based CF)</a:t>
            </a: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13C846DF-C59A-4C65-99BF-2C7E313D3BD3}"/>
              </a:ext>
            </a:extLst>
          </p:cNvPr>
          <p:cNvGrpSpPr/>
          <p:nvPr/>
        </p:nvGrpSpPr>
        <p:grpSpPr>
          <a:xfrm>
            <a:off x="603992" y="3785564"/>
            <a:ext cx="1721137" cy="548848"/>
            <a:chOff x="695367" y="3811490"/>
            <a:chExt cx="1721137" cy="548848"/>
          </a:xfrm>
        </p:grpSpPr>
        <p:grpSp>
          <p:nvGrpSpPr>
            <p:cNvPr id="17" name="组合 16">
              <a:extLst>
                <a:ext uri="{FF2B5EF4-FFF2-40B4-BE49-F238E27FC236}">
                  <a16:creationId xmlns:a16="http://schemas.microsoft.com/office/drawing/2014/main" id="{88A3581D-65F9-4FD5-8EAE-A6AE75A93456}"/>
                </a:ext>
              </a:extLst>
            </p:cNvPr>
            <p:cNvGrpSpPr/>
            <p:nvPr/>
          </p:nvGrpSpPr>
          <p:grpSpPr>
            <a:xfrm>
              <a:off x="695367" y="3811490"/>
              <a:ext cx="1721137" cy="548848"/>
              <a:chOff x="4304041" y="1286668"/>
              <a:chExt cx="3837946" cy="2757793"/>
            </a:xfrm>
            <a:effectLst>
              <a:outerShdw blurRad="381000" dist="254000" dir="8100000" algn="tr" rotWithShape="0">
                <a:prstClr val="black">
                  <a:alpha val="40000"/>
                </a:prstClr>
              </a:outerShdw>
            </a:effectLst>
          </p:grpSpPr>
          <p:sp>
            <p:nvSpPr>
              <p:cNvPr id="19" name="圆角矩形 30">
                <a:extLst>
                  <a:ext uri="{FF2B5EF4-FFF2-40B4-BE49-F238E27FC236}">
                    <a16:creationId xmlns:a16="http://schemas.microsoft.com/office/drawing/2014/main" id="{281F75DD-DCAC-4D17-9698-D1DACDE3F6E5}"/>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0" name="圆角矩形 31">
                <a:extLst>
                  <a:ext uri="{FF2B5EF4-FFF2-40B4-BE49-F238E27FC236}">
                    <a16:creationId xmlns:a16="http://schemas.microsoft.com/office/drawing/2014/main" id="{7EC3A6FC-13ED-4D5F-9C0C-28224777C056}"/>
                  </a:ext>
                </a:extLst>
              </p:cNvPr>
              <p:cNvSpPr/>
              <p:nvPr/>
            </p:nvSpPr>
            <p:spPr>
              <a:xfrm>
                <a:off x="4304041"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计算步骤</a:t>
                </a:r>
              </a:p>
            </p:txBody>
          </p:sp>
        </p:grpSp>
        <p:sp>
          <p:nvSpPr>
            <p:cNvPr id="18" name="椭圆 17">
              <a:extLst>
                <a:ext uri="{FF2B5EF4-FFF2-40B4-BE49-F238E27FC236}">
                  <a16:creationId xmlns:a16="http://schemas.microsoft.com/office/drawing/2014/main" id="{B56EE60E-5FFC-42A7-8ECD-6F26A91C8E52}"/>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Tree>
    <p:extLst>
      <p:ext uri="{BB962C8B-B14F-4D97-AF65-F5344CB8AC3E}">
        <p14:creationId xmlns:p14="http://schemas.microsoft.com/office/powerpoint/2010/main" val="892780534"/>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p:cTn id="16" dur="400"/>
                                            <p:tgtEl>
                                              <p:spTgt spid="78"/>
                                            </p:tgtEl>
                                            <p:attrNameLst>
                                              <p:attrName>ppt_y</p:attrName>
                                            </p:attrNameLst>
                                          </p:cBhvr>
                                          <p:tavLst>
                                            <p:tav tm="0">
                                              <p:val>
                                                <p:strVal val="#ppt_y-#ppt_h*1.125000"/>
                                              </p:val>
                                            </p:tav>
                                            <p:tav tm="100000">
                                              <p:val>
                                                <p:strVal val="#ppt_y"/>
                                              </p:val>
                                            </p:tav>
                                          </p:tavLst>
                                        </p:anim>
                                        <p:animEffect>
                                          <p:cBhvr>
                                            <p:cTn id="17" dur="400"/>
                                            <p:tgtEl>
                                              <p:spTgt spid="78"/>
                                            </p:tgtEl>
                                          </p:cBhvr>
                                        </p:animEffect>
                                      </p:childTnLst>
                                    </p:cTn>
                                  </p:par>
                                </p:childTnLst>
                              </p:cTn>
                            </p:par>
                            <p:par>
                              <p:cTn id="18" fill="hold">
                                <p:stCondLst>
                                  <p:cond delay="500"/>
                                </p:stCondLst>
                                <p:childTnLst>
                                  <p:par>
                                    <p:cTn id="19" presetID="2" presetClass="entr" presetSubtype="8" fill="hold" nodeType="afterEffect" p14:presetBounceEnd="44000">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14:bounceEnd="44000">
                                          <p:cBhvr additive="base">
                                            <p:cTn id="21" dur="500" fill="hold"/>
                                            <p:tgtEl>
                                              <p:spTgt spid="25"/>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14:presetBounceEnd="44000">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14:bounceEnd="44000">
                                          <p:cBhvr additive="base">
                                            <p:cTn id="26" dur="500" fill="hold"/>
                                            <p:tgtEl>
                                              <p:spTgt spid="30"/>
                                            </p:tgtEl>
                                            <p:attrNameLst>
                                              <p:attrName>ppt_x</p:attrName>
                                            </p:attrNameLst>
                                          </p:cBhvr>
                                          <p:tavLst>
                                            <p:tav tm="0">
                                              <p:val>
                                                <p:strVal val="0-#ppt_w/2"/>
                                              </p:val>
                                            </p:tav>
                                            <p:tav tm="100000">
                                              <p:val>
                                                <p:strVal val="#ppt_x"/>
                                              </p:val>
                                            </p:tav>
                                          </p:tavLst>
                                        </p:anim>
                                        <p:anim calcmode="lin" valueType="num" p14:bounceEnd="44000">
                                          <p:cBhvr additive="base">
                                            <p:cTn id="27" dur="500" fill="hold"/>
                                            <p:tgtEl>
                                              <p:spTgt spid="30"/>
                                            </p:tgtEl>
                                            <p:attrNameLst>
                                              <p:attrName>ppt_y</p:attrName>
                                            </p:attrNameLst>
                                          </p:cBhvr>
                                          <p:tavLst>
                                            <p:tav tm="0">
                                              <p:val>
                                                <p:strVal val="#ppt_y"/>
                                              </p:val>
                                            </p:tav>
                                            <p:tav tm="100000">
                                              <p:val>
                                                <p:strVal val="#ppt_y"/>
                                              </p:val>
                                            </p:tav>
                                          </p:tavLst>
                                        </p:anim>
                                      </p:childTnLst>
                                    </p:cTn>
                                  </p:par>
                                  <p:par>
                                    <p:cTn id="28" presetID="1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400"/>
                                            <p:tgtEl>
                                              <p:spTgt spid="15"/>
                                            </p:tgtEl>
                                            <p:attrNameLst>
                                              <p:attrName>ppt_y</p:attrName>
                                            </p:attrNameLst>
                                          </p:cBhvr>
                                          <p:tavLst>
                                            <p:tav tm="0">
                                              <p:val>
                                                <p:strVal val="#ppt_y-#ppt_h*1.125000"/>
                                              </p:val>
                                            </p:tav>
                                            <p:tav tm="100000">
                                              <p:val>
                                                <p:strVal val="#ppt_y"/>
                                              </p:val>
                                            </p:tav>
                                          </p:tavLst>
                                        </p:anim>
                                        <p:animEffect>
                                          <p:cBhvr>
                                            <p:cTn id="31" dur="400"/>
                                            <p:tgtEl>
                                              <p:spTgt spid="15"/>
                                            </p:tgtEl>
                                          </p:cBhvr>
                                        </p:animEffect>
                                      </p:childTnLst>
                                    </p:cTn>
                                  </p:par>
                                </p:childTnLst>
                              </p:cTn>
                            </p:par>
                            <p:par>
                              <p:cTn id="32" fill="hold">
                                <p:stCondLst>
                                  <p:cond delay="1500"/>
                                </p:stCondLst>
                                <p:childTnLst>
                                  <p:par>
                                    <p:cTn id="33" presetID="2" presetClass="entr" presetSubtype="8" fill="hold" nodeType="afterEffect" p14:presetBounceEnd="44000">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14:bounceEnd="44000">
                                          <p:cBhvr additive="base">
                                            <p:cTn id="35" dur="500" fill="hold"/>
                                            <p:tgtEl>
                                              <p:spTgt spid="16"/>
                                            </p:tgtEl>
                                            <p:attrNameLst>
                                              <p:attrName>ppt_x</p:attrName>
                                            </p:attrNameLst>
                                          </p:cBhvr>
                                          <p:tavLst>
                                            <p:tav tm="0">
                                              <p:val>
                                                <p:strVal val="0-#ppt_w/2"/>
                                              </p:val>
                                            </p:tav>
                                            <p:tav tm="100000">
                                              <p:val>
                                                <p:strVal val="#ppt_x"/>
                                              </p:val>
                                            </p:tav>
                                          </p:tavLst>
                                        </p:anim>
                                        <p:anim calcmode="lin" valueType="num" p14:bounceEnd="44000">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78" grpId="0" bldLvl="0" autoUpdateAnimBg="0"/>
          <p:bldP spid="15"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400"/>
                                            <p:tgtEl>
                                              <p:spTgt spid="76"/>
                                            </p:tgtEl>
                                            <p:attrNameLst>
                                              <p:attrName>ppt_y</p:attrName>
                                            </p:attrNameLst>
                                          </p:cBhvr>
                                          <p:tavLst>
                                            <p:tav tm="0">
                                              <p:val>
                                                <p:strVal val="#ppt_y-#ppt_h*1.125000"/>
                                              </p:val>
                                            </p:tav>
                                            <p:tav tm="100000">
                                              <p:val>
                                                <p:strVal val="#ppt_y"/>
                                              </p:val>
                                            </p:tav>
                                          </p:tavLst>
                                        </p:anim>
                                        <p:animEffect>
                                          <p:cBhvr>
                                            <p:cTn id="13" dur="400"/>
                                            <p:tgtEl>
                                              <p:spTgt spid="7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 calcmode="lin" valueType="num">
                                          <p:cBhvr>
                                            <p:cTn id="16" dur="400"/>
                                            <p:tgtEl>
                                              <p:spTgt spid="78"/>
                                            </p:tgtEl>
                                            <p:attrNameLst>
                                              <p:attrName>ppt_y</p:attrName>
                                            </p:attrNameLst>
                                          </p:cBhvr>
                                          <p:tavLst>
                                            <p:tav tm="0">
                                              <p:val>
                                                <p:strVal val="#ppt_y-#ppt_h*1.125000"/>
                                              </p:val>
                                            </p:tav>
                                            <p:tav tm="100000">
                                              <p:val>
                                                <p:strVal val="#ppt_y"/>
                                              </p:val>
                                            </p:tav>
                                          </p:tavLst>
                                        </p:anim>
                                        <p:animEffect>
                                          <p:cBhvr>
                                            <p:cTn id="17" dur="400"/>
                                            <p:tgtEl>
                                              <p:spTgt spid="78"/>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0-#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par>
                                    <p:cTn id="28" presetID="1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400"/>
                                            <p:tgtEl>
                                              <p:spTgt spid="15"/>
                                            </p:tgtEl>
                                            <p:attrNameLst>
                                              <p:attrName>ppt_y</p:attrName>
                                            </p:attrNameLst>
                                          </p:cBhvr>
                                          <p:tavLst>
                                            <p:tav tm="0">
                                              <p:val>
                                                <p:strVal val="#ppt_y-#ppt_h*1.125000"/>
                                              </p:val>
                                            </p:tav>
                                            <p:tav tm="100000">
                                              <p:val>
                                                <p:strVal val="#ppt_y"/>
                                              </p:val>
                                            </p:tav>
                                          </p:tavLst>
                                        </p:anim>
                                        <p:animEffect>
                                          <p:cBhvr>
                                            <p:cTn id="31" dur="400"/>
                                            <p:tgtEl>
                                              <p:spTgt spid="15"/>
                                            </p:tgtEl>
                                          </p:cBhvr>
                                        </p:animEffect>
                                      </p:childTnLst>
                                    </p:cTn>
                                  </p:par>
                                </p:childTnLst>
                              </p:cTn>
                            </p:par>
                            <p:par>
                              <p:cTn id="32" fill="hold">
                                <p:stCondLst>
                                  <p:cond delay="1500"/>
                                </p:stCondLst>
                                <p:childTnLst>
                                  <p:par>
                                    <p:cTn id="33" presetID="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76" grpId="0" bldLvl="0" autoUpdateAnimBg="0"/>
          <p:bldP spid="78" grpId="0" bldLvl="0" autoUpdateAnimBg="0"/>
          <p:bldP spid="15" grpId="0" bldLvl="0" autoUpdateAnimBg="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66179" y="238552"/>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2779200" y="2086442"/>
            <a:ext cx="5407320" cy="76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Surprise</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Simple Python Recommendation System Engine</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中一款推荐系统库，是</a:t>
            </a:r>
            <a:r>
              <a:rPr lang="en-US" altLang="zh-CN" sz="1300" dirty="0" err="1">
                <a:solidFill>
                  <a:schemeClr val="tx1">
                    <a:lumMod val="75000"/>
                    <a:lumOff val="25000"/>
                  </a:schemeClr>
                </a:solidFill>
                <a:latin typeface="微软雅黑" panose="020B0503020204020204" pitchFamily="34" charset="-122"/>
                <a:ea typeface="微软雅黑" panose="020B0503020204020204" pitchFamily="34" charset="-122"/>
              </a:rPr>
              <a:t>scikit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系列中的一个</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46943" y="2132396"/>
            <a:ext cx="3100130"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Surprise</a:t>
            </a:r>
            <a:r>
              <a:rPr lang="zh-CN" altLang="en-US" sz="1600" b="1" dirty="0">
                <a:solidFill>
                  <a:srgbClr val="0070C0"/>
                </a:solidFill>
                <a:latin typeface="微软雅黑"/>
                <a:ea typeface="微软雅黑"/>
              </a:rPr>
              <a:t>库简介　</a:t>
            </a:r>
          </a:p>
        </p:txBody>
      </p:sp>
      <p:grpSp>
        <p:nvGrpSpPr>
          <p:cNvPr id="22" name="组合 21">
            <a:extLst>
              <a:ext uri="{FF2B5EF4-FFF2-40B4-BE49-F238E27FC236}">
                <a16:creationId xmlns:a16="http://schemas.microsoft.com/office/drawing/2014/main" id="{80B8E044-8F52-47F9-A650-FA6B6B84D1D3}"/>
              </a:ext>
            </a:extLst>
          </p:cNvPr>
          <p:cNvGrpSpPr/>
          <p:nvPr/>
        </p:nvGrpSpPr>
        <p:grpSpPr>
          <a:xfrm>
            <a:off x="625468" y="1054473"/>
            <a:ext cx="1721136" cy="548848"/>
            <a:chOff x="695368" y="3811490"/>
            <a:chExt cx="1721136" cy="548848"/>
          </a:xfrm>
        </p:grpSpPr>
        <p:grpSp>
          <p:nvGrpSpPr>
            <p:cNvPr id="23" name="组合 22">
              <a:extLst>
                <a:ext uri="{FF2B5EF4-FFF2-40B4-BE49-F238E27FC236}">
                  <a16:creationId xmlns:a16="http://schemas.microsoft.com/office/drawing/2014/main" id="{419AEB10-5614-4D68-A472-C1FC7CBD4EAD}"/>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32" name="圆角矩形 30">
                <a:extLst>
                  <a:ext uri="{FF2B5EF4-FFF2-40B4-BE49-F238E27FC236}">
                    <a16:creationId xmlns:a16="http://schemas.microsoft.com/office/drawing/2014/main" id="{0C717240-19E0-42B6-B772-35561F312B58}"/>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33" name="圆角矩形 31">
                <a:extLst>
                  <a:ext uri="{FF2B5EF4-FFF2-40B4-BE49-F238E27FC236}">
                    <a16:creationId xmlns:a16="http://schemas.microsoft.com/office/drawing/2014/main" id="{5D5AF00C-65CE-4FCF-BFDB-BEB475EEDB8E}"/>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a:t>
                </a:r>
                <a:r>
                  <a:rPr lang="en-US" altLang="zh-CN" dirty="0">
                    <a:solidFill>
                      <a:srgbClr val="3333FF"/>
                    </a:solidFill>
                    <a:latin typeface="微软雅黑" pitchFamily="34" charset="-122"/>
                    <a:ea typeface="微软雅黑" pitchFamily="34" charset="-122"/>
                  </a:rPr>
                  <a:t>Surprise</a:t>
                </a:r>
                <a:r>
                  <a:rPr lang="zh-CN" altLang="en-US" dirty="0">
                    <a:solidFill>
                      <a:srgbClr val="3333FF"/>
                    </a:solidFill>
                    <a:latin typeface="微软雅黑" pitchFamily="34" charset="-122"/>
                    <a:ea typeface="微软雅黑" pitchFamily="34" charset="-122"/>
                  </a:rPr>
                  <a:t>库</a:t>
                </a:r>
              </a:p>
            </p:txBody>
          </p:sp>
        </p:grpSp>
        <p:sp>
          <p:nvSpPr>
            <p:cNvPr id="24" name="椭圆 23">
              <a:extLst>
                <a:ext uri="{FF2B5EF4-FFF2-40B4-BE49-F238E27FC236}">
                  <a16:creationId xmlns:a16="http://schemas.microsoft.com/office/drawing/2014/main" id="{33F54AF1-CFC4-4E1D-8394-A7B2B8385A69}"/>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34" name="TextBox 18">
            <a:extLst>
              <a:ext uri="{FF2B5EF4-FFF2-40B4-BE49-F238E27FC236}">
                <a16:creationId xmlns:a16="http://schemas.microsoft.com/office/drawing/2014/main" id="{401B1C6A-E4AA-4CB1-90A0-E4CAC198C118}"/>
              </a:ext>
            </a:extLst>
          </p:cNvPr>
          <p:cNvSpPr txBox="1"/>
          <p:nvPr/>
        </p:nvSpPr>
        <p:spPr>
          <a:xfrm>
            <a:off x="619151" y="3270102"/>
            <a:ext cx="3100130"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Surprise</a:t>
            </a:r>
            <a:r>
              <a:rPr lang="zh-CN" altLang="en-US" sz="1600" b="1" dirty="0">
                <a:solidFill>
                  <a:srgbClr val="0070C0"/>
                </a:solidFill>
                <a:latin typeface="微软雅黑"/>
                <a:ea typeface="微软雅黑"/>
              </a:rPr>
              <a:t>库的特点　</a:t>
            </a:r>
          </a:p>
        </p:txBody>
      </p:sp>
      <p:sp>
        <p:nvSpPr>
          <p:cNvPr id="35" name="矩形 47">
            <a:extLst>
              <a:ext uri="{FF2B5EF4-FFF2-40B4-BE49-F238E27FC236}">
                <a16:creationId xmlns:a16="http://schemas.microsoft.com/office/drawing/2014/main" id="{244F6A28-8B02-488F-9DCB-AEE0BAD1D68D}"/>
              </a:ext>
            </a:extLst>
          </p:cNvPr>
          <p:cNvSpPr>
            <a:spLocks noChangeArrowheads="1"/>
          </p:cNvSpPr>
          <p:nvPr/>
        </p:nvSpPr>
        <p:spPr bwMode="auto">
          <a:xfrm>
            <a:off x="2779200" y="3270102"/>
            <a:ext cx="5407320" cy="172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提供各种即用型预测算法，例如基线算法，邻域方法，基于矩阵因子分解（</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SVD</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PMF</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SVD ++</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NMF</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）等等；此外，内置了各种相似性度量指标（余弦，</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MSD</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，皮尔逊</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endPar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spcBef>
                <a:spcPct val="0"/>
              </a:spcBef>
              <a:buNone/>
            </a:pP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提供评估，分析和比较算法性能的工具。使用强大的</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CV</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迭代器（受</a:t>
            </a:r>
            <a:r>
              <a:rPr lang="en-US" altLang="zh-CN" sz="1300" dirty="0" err="1">
                <a:solidFill>
                  <a:schemeClr val="tx1">
                    <a:lumMod val="75000"/>
                    <a:lumOff val="25000"/>
                  </a:schemeClr>
                </a:solidFill>
                <a:latin typeface="微软雅黑" panose="020B0503020204020204" pitchFamily="34" charset="-122"/>
                <a:ea typeface="微软雅黑" panose="020B0503020204020204" pitchFamily="34" charset="-122"/>
              </a:rPr>
              <a:t>scikit</a:t>
            </a:r>
            <a:r>
              <a:rPr lang="en-US" altLang="zh-CN" sz="1300" dirty="0">
                <a:solidFill>
                  <a:schemeClr val="tx1">
                    <a:lumMod val="75000"/>
                    <a:lumOff val="25000"/>
                  </a:schemeClr>
                </a:solidFill>
                <a:latin typeface="微软雅黑" panose="020B0503020204020204" pitchFamily="34" charset="-122"/>
                <a:ea typeface="微软雅黑" panose="020B0503020204020204" pitchFamily="34" charset="-122"/>
              </a:rPr>
              <a:t>-learn</a:t>
            </a:r>
            <a:r>
              <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rPr>
              <a:t>优秀工具启发）以及对一组参数的详尽搜索，可以非常轻松地运行交叉验证程序。</a:t>
            </a:r>
          </a:p>
        </p:txBody>
      </p:sp>
    </p:spTree>
    <p:extLst>
      <p:ext uri="{BB962C8B-B14F-4D97-AF65-F5344CB8AC3E}">
        <p14:creationId xmlns:p14="http://schemas.microsoft.com/office/powerpoint/2010/main" val="384510600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 presetClass="entr" presetSubtype="8" fill="hold" nodeType="afterEffect" p14:presetBounceEnd="44000">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14:bounceEnd="44000">
                                          <p:cBhvr additive="base">
                                            <p:cTn id="21" dur="500" fill="hold"/>
                                            <p:tgtEl>
                                              <p:spTgt spid="22"/>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400"/>
                                            <p:tgtEl>
                                              <p:spTgt spid="35"/>
                                            </p:tgtEl>
                                            <p:attrNameLst>
                                              <p:attrName>ppt_y</p:attrName>
                                            </p:attrNameLst>
                                          </p:cBhvr>
                                          <p:tavLst>
                                            <p:tav tm="0">
                                              <p:val>
                                                <p:strVal val="#ppt_y-#ppt_h*1.125000"/>
                                              </p:val>
                                            </p:tav>
                                            <p:tav tm="100000">
                                              <p:val>
                                                <p:strVal val="#ppt_y"/>
                                              </p:val>
                                            </p:tav>
                                          </p:tavLst>
                                        </p:anim>
                                        <p:animEffect>
                                          <p:cBhvr>
                                            <p:cTn id="30" dur="4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34" grpId="0"/>
          <p:bldP spid="35"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p:cTn id="29" dur="400"/>
                                            <p:tgtEl>
                                              <p:spTgt spid="35"/>
                                            </p:tgtEl>
                                            <p:attrNameLst>
                                              <p:attrName>ppt_y</p:attrName>
                                            </p:attrNameLst>
                                          </p:cBhvr>
                                          <p:tavLst>
                                            <p:tav tm="0">
                                              <p:val>
                                                <p:strVal val="#ppt_y-#ppt_h*1.125000"/>
                                              </p:val>
                                            </p:tav>
                                            <p:tav tm="100000">
                                              <p:val>
                                                <p:strVal val="#ppt_y"/>
                                              </p:val>
                                            </p:tav>
                                          </p:tavLst>
                                        </p:anim>
                                        <p:animEffect>
                                          <p:cBhvr>
                                            <p:cTn id="30" dur="4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34" grpId="0"/>
          <p:bldP spid="35" grpId="0" bldLvl="0" autoUpdateAnimBg="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95900" y="167504"/>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21" name="TextBox 18">
            <a:extLst>
              <a:ext uri="{FF2B5EF4-FFF2-40B4-BE49-F238E27FC236}">
                <a16:creationId xmlns:a16="http://schemas.microsoft.com/office/drawing/2014/main" id="{F884E4E1-7FF7-4ED3-A89B-3A18982B78ED}"/>
              </a:ext>
            </a:extLst>
          </p:cNvPr>
          <p:cNvSpPr txBox="1"/>
          <p:nvPr/>
        </p:nvSpPr>
        <p:spPr>
          <a:xfrm>
            <a:off x="475151" y="785478"/>
            <a:ext cx="3100130"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Surprise</a:t>
            </a:r>
            <a:r>
              <a:rPr lang="zh-CN" altLang="en-US" sz="1600" b="1" dirty="0">
                <a:solidFill>
                  <a:srgbClr val="0070C0"/>
                </a:solidFill>
                <a:latin typeface="微软雅黑"/>
                <a:ea typeface="微软雅黑"/>
              </a:rPr>
              <a:t>库支持的推荐算法：　</a:t>
            </a:r>
          </a:p>
        </p:txBody>
      </p:sp>
      <p:graphicFrame>
        <p:nvGraphicFramePr>
          <p:cNvPr id="6" name="表格 6">
            <a:extLst>
              <a:ext uri="{FF2B5EF4-FFF2-40B4-BE49-F238E27FC236}">
                <a16:creationId xmlns:a16="http://schemas.microsoft.com/office/drawing/2014/main" id="{4BCB2D36-02A0-4F83-9E81-66935852417A}"/>
              </a:ext>
            </a:extLst>
          </p:cNvPr>
          <p:cNvGraphicFramePr>
            <a:graphicFrameLocks noGrp="1"/>
          </p:cNvGraphicFramePr>
          <p:nvPr>
            <p:extLst>
              <p:ext uri="{D42A27DB-BD31-4B8C-83A1-F6EECF244321}">
                <p14:modId xmlns:p14="http://schemas.microsoft.com/office/powerpoint/2010/main" val="974798726"/>
              </p:ext>
            </p:extLst>
          </p:nvPr>
        </p:nvGraphicFramePr>
        <p:xfrm>
          <a:off x="561551" y="1180493"/>
          <a:ext cx="7965960" cy="3695655"/>
        </p:xfrm>
        <a:graphic>
          <a:graphicData uri="http://schemas.openxmlformats.org/drawingml/2006/table">
            <a:tbl>
              <a:tblPr firstRow="1" bandRow="1">
                <a:tableStyleId>{073A0DAA-6AF3-43AB-8588-CEC1D06C72B9}</a:tableStyleId>
              </a:tblPr>
              <a:tblGrid>
                <a:gridCol w="1334760">
                  <a:extLst>
                    <a:ext uri="{9D8B030D-6E8A-4147-A177-3AD203B41FA5}">
                      <a16:colId xmlns:a16="http://schemas.microsoft.com/office/drawing/2014/main" val="388442808"/>
                    </a:ext>
                  </a:extLst>
                </a:gridCol>
                <a:gridCol w="1756800">
                  <a:extLst>
                    <a:ext uri="{9D8B030D-6E8A-4147-A177-3AD203B41FA5}">
                      <a16:colId xmlns:a16="http://schemas.microsoft.com/office/drawing/2014/main" val="1546334333"/>
                    </a:ext>
                  </a:extLst>
                </a:gridCol>
                <a:gridCol w="4874400">
                  <a:extLst>
                    <a:ext uri="{9D8B030D-6E8A-4147-A177-3AD203B41FA5}">
                      <a16:colId xmlns:a16="http://schemas.microsoft.com/office/drawing/2014/main" val="1038470484"/>
                    </a:ext>
                  </a:extLst>
                </a:gridCol>
              </a:tblGrid>
              <a:tr h="293885">
                <a:tc>
                  <a:txBody>
                    <a:bodyPr/>
                    <a:lstStyle/>
                    <a:p>
                      <a:pPr algn="ctr">
                        <a:lnSpc>
                          <a:spcPct val="150000"/>
                        </a:lnSpc>
                      </a:pPr>
                      <a:r>
                        <a:rPr lang="zh-CN" altLang="en-US" sz="1050" dirty="0"/>
                        <a:t>类别</a:t>
                      </a:r>
                    </a:p>
                  </a:txBody>
                  <a:tcPr/>
                </a:tc>
                <a:tc>
                  <a:txBody>
                    <a:bodyPr/>
                    <a:lstStyle/>
                    <a:p>
                      <a:pPr algn="ctr">
                        <a:lnSpc>
                          <a:spcPct val="150000"/>
                        </a:lnSpc>
                      </a:pPr>
                      <a:r>
                        <a:rPr lang="zh-CN" altLang="en-US" sz="1050" dirty="0"/>
                        <a:t>算法类名</a:t>
                      </a:r>
                    </a:p>
                  </a:txBody>
                  <a:tcPr/>
                </a:tc>
                <a:tc>
                  <a:txBody>
                    <a:bodyPr/>
                    <a:lstStyle/>
                    <a:p>
                      <a:pPr algn="ctr">
                        <a:lnSpc>
                          <a:spcPct val="150000"/>
                        </a:lnSpc>
                      </a:pPr>
                      <a:r>
                        <a:rPr lang="zh-CN" altLang="en-US" sz="1050" dirty="0"/>
                        <a:t>说明</a:t>
                      </a:r>
                    </a:p>
                  </a:txBody>
                  <a:tcPr/>
                </a:tc>
                <a:extLst>
                  <a:ext uri="{0D108BD9-81ED-4DB2-BD59-A6C34878D82A}">
                    <a16:rowId xmlns:a16="http://schemas.microsoft.com/office/drawing/2014/main" val="1414419264"/>
                  </a:ext>
                </a:extLst>
              </a:tr>
              <a:tr h="463209">
                <a:tc rowSpan="2">
                  <a:txBody>
                    <a:bodyPr/>
                    <a:lstStyle/>
                    <a:p>
                      <a:pPr>
                        <a:lnSpc>
                          <a:spcPct val="150000"/>
                        </a:lnSpc>
                      </a:pPr>
                      <a:r>
                        <a:rPr lang="zh-CN" altLang="en-US" sz="900" u="none" dirty="0"/>
                        <a:t>基础算法</a:t>
                      </a:r>
                      <a:r>
                        <a:rPr lang="en-US" altLang="zh-CN" sz="900" u="none" dirty="0"/>
                        <a:t>/baseline algorithms</a:t>
                      </a:r>
                    </a:p>
                    <a:p>
                      <a:pPr>
                        <a:lnSpc>
                          <a:spcPct val="150000"/>
                        </a:lnSpc>
                      </a:pPr>
                      <a:endParaRPr lang="zh-CN" altLang="en-US" sz="900" u="none" dirty="0"/>
                    </a:p>
                  </a:txBody>
                  <a:tcPr/>
                </a:tc>
                <a:tc>
                  <a:txBody>
                    <a:bodyPr/>
                    <a:lstStyle/>
                    <a:p>
                      <a:pPr>
                        <a:lnSpc>
                          <a:spcPct val="150000"/>
                        </a:lnSpc>
                      </a:pPr>
                      <a:r>
                        <a:rPr lang="en-US" altLang="zh-CN" sz="900" dirty="0" err="1"/>
                        <a:t>random_pred.NormalPredictor</a:t>
                      </a:r>
                      <a:endParaRPr lang="zh-CN" altLang="en-US" sz="900" dirty="0"/>
                    </a:p>
                  </a:txBody>
                  <a:tcPr/>
                </a:tc>
                <a:tc>
                  <a:txBody>
                    <a:bodyPr/>
                    <a:lstStyle/>
                    <a:p>
                      <a:pPr>
                        <a:lnSpc>
                          <a:spcPct val="150000"/>
                        </a:lnSpc>
                      </a:pPr>
                      <a:r>
                        <a:rPr lang="en-US" altLang="zh-CN" sz="900" dirty="0"/>
                        <a:t>Algorithm predicting a random rating based on the distribution of the training set, which is assumed to be normal.</a:t>
                      </a:r>
                      <a:endParaRPr lang="zh-CN" altLang="en-US" sz="900" dirty="0"/>
                    </a:p>
                  </a:txBody>
                  <a:tcPr/>
                </a:tc>
                <a:extLst>
                  <a:ext uri="{0D108BD9-81ED-4DB2-BD59-A6C34878D82A}">
                    <a16:rowId xmlns:a16="http://schemas.microsoft.com/office/drawing/2014/main" val="2936723803"/>
                  </a:ext>
                </a:extLst>
              </a:tr>
              <a:tr h="336879">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3"/>
                        </a:rPr>
                        <a:t>baseline_only.BaselineOnly</a:t>
                      </a:r>
                      <a:endParaRPr lang="zh-CN" altLang="en-US" sz="900" dirty="0"/>
                    </a:p>
                  </a:txBody>
                  <a:tcPr/>
                </a:tc>
                <a:tc>
                  <a:txBody>
                    <a:bodyPr/>
                    <a:lstStyle/>
                    <a:p>
                      <a:pPr>
                        <a:lnSpc>
                          <a:spcPct val="150000"/>
                        </a:lnSpc>
                      </a:pPr>
                      <a:r>
                        <a:rPr lang="en-US" altLang="zh-CN" sz="900" kern="1200" dirty="0">
                          <a:effectLst/>
                        </a:rPr>
                        <a:t>Algorithm predicting the baseline estimate for given user and item.</a:t>
                      </a:r>
                      <a:endParaRPr lang="zh-CN" altLang="en-US" sz="900" dirty="0"/>
                    </a:p>
                  </a:txBody>
                  <a:tcPr/>
                </a:tc>
                <a:extLst>
                  <a:ext uri="{0D108BD9-81ED-4DB2-BD59-A6C34878D82A}">
                    <a16:rowId xmlns:a16="http://schemas.microsoft.com/office/drawing/2014/main" val="2914315190"/>
                  </a:ext>
                </a:extLst>
              </a:tr>
              <a:tr h="336879">
                <a:tc rowSpan="3">
                  <a:txBody>
                    <a:bodyPr/>
                    <a:lstStyle/>
                    <a:p>
                      <a:pPr>
                        <a:lnSpc>
                          <a:spcPct val="150000"/>
                        </a:lnSpc>
                      </a:pPr>
                      <a:r>
                        <a:rPr lang="zh-CN" altLang="en-US" sz="900" u="none" dirty="0"/>
                        <a:t>基于近邻方法</a:t>
                      </a:r>
                      <a:r>
                        <a:rPr lang="en-US" altLang="zh-CN" sz="900" u="none" dirty="0"/>
                        <a:t>(</a:t>
                      </a:r>
                      <a:r>
                        <a:rPr lang="zh-CN" altLang="en-US" sz="900" u="none" dirty="0"/>
                        <a:t>协同过滤</a:t>
                      </a:r>
                      <a:r>
                        <a:rPr lang="en-US" altLang="zh-CN" sz="900" u="none" dirty="0"/>
                        <a:t>)/neighborhood methods</a:t>
                      </a:r>
                    </a:p>
                    <a:p>
                      <a:pPr>
                        <a:lnSpc>
                          <a:spcPct val="150000"/>
                        </a:lnSpc>
                      </a:pPr>
                      <a:endParaRPr lang="zh-CN" altLang="en-US" sz="900" u="none" dirty="0"/>
                    </a:p>
                  </a:txBody>
                  <a:tcPr/>
                </a:tc>
                <a:tc>
                  <a:txBody>
                    <a:bodyPr/>
                    <a:lstStyle/>
                    <a:p>
                      <a:pPr>
                        <a:lnSpc>
                          <a:spcPct val="150000"/>
                        </a:lnSpc>
                      </a:pPr>
                      <a:r>
                        <a:rPr lang="en-US" altLang="zh-CN" sz="900" u="none" strike="noStrike" kern="1200" dirty="0" err="1">
                          <a:effectLst/>
                          <a:hlinkClick r:id="rId4"/>
                        </a:rPr>
                        <a:t>knns.KNNBasic</a:t>
                      </a:r>
                      <a:endParaRPr lang="zh-CN" altLang="en-US" sz="900" dirty="0"/>
                    </a:p>
                  </a:txBody>
                  <a:tcPr/>
                </a:tc>
                <a:tc>
                  <a:txBody>
                    <a:bodyPr/>
                    <a:lstStyle/>
                    <a:p>
                      <a:pPr>
                        <a:lnSpc>
                          <a:spcPct val="150000"/>
                        </a:lnSpc>
                      </a:pPr>
                      <a:r>
                        <a:rPr lang="en-US" altLang="zh-CN" sz="900" kern="1200" dirty="0">
                          <a:effectLst/>
                        </a:rPr>
                        <a:t>A basic collaborative filtering algorithm.</a:t>
                      </a:r>
                      <a:endParaRPr lang="zh-CN" altLang="en-US" sz="900" dirty="0"/>
                    </a:p>
                  </a:txBody>
                  <a:tcPr/>
                </a:tc>
                <a:extLst>
                  <a:ext uri="{0D108BD9-81ED-4DB2-BD59-A6C34878D82A}">
                    <a16:rowId xmlns:a16="http://schemas.microsoft.com/office/drawing/2014/main" val="2555066728"/>
                  </a:ext>
                </a:extLst>
              </a:tr>
              <a:tr h="336879">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5"/>
                        </a:rPr>
                        <a:t>knns.KNNWithMeans</a:t>
                      </a:r>
                      <a:endParaRPr lang="zh-CN" altLang="en-US" sz="900" dirty="0"/>
                    </a:p>
                  </a:txBody>
                  <a:tcPr/>
                </a:tc>
                <a:tc>
                  <a:txBody>
                    <a:bodyPr/>
                    <a:lstStyle/>
                    <a:p>
                      <a:pPr>
                        <a:lnSpc>
                          <a:spcPct val="150000"/>
                        </a:lnSpc>
                      </a:pPr>
                      <a:r>
                        <a:rPr lang="en-US" altLang="zh-CN" sz="900" kern="1200" dirty="0">
                          <a:effectLst/>
                        </a:rPr>
                        <a:t>A basic collaborative filtering algorithm, taking into account the mean ratings of each user.</a:t>
                      </a:r>
                      <a:endParaRPr lang="zh-CN" altLang="en-US" sz="900" dirty="0"/>
                    </a:p>
                  </a:txBody>
                  <a:tcPr/>
                </a:tc>
                <a:extLst>
                  <a:ext uri="{0D108BD9-81ED-4DB2-BD59-A6C34878D82A}">
                    <a16:rowId xmlns:a16="http://schemas.microsoft.com/office/drawing/2014/main" val="918972558"/>
                  </a:ext>
                </a:extLst>
              </a:tr>
              <a:tr h="0">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6"/>
                        </a:rPr>
                        <a:t>knns.KNNBaseline</a:t>
                      </a:r>
                      <a:endParaRPr lang="zh-CN" altLang="en-US" sz="900" dirty="0"/>
                    </a:p>
                  </a:txBody>
                  <a:tcPr/>
                </a:tc>
                <a:tc>
                  <a:txBody>
                    <a:bodyPr/>
                    <a:lstStyle/>
                    <a:p>
                      <a:pPr>
                        <a:lnSpc>
                          <a:spcPct val="150000"/>
                        </a:lnSpc>
                      </a:pPr>
                      <a:r>
                        <a:rPr lang="en-US" altLang="zh-CN" sz="900" kern="1200" dirty="0">
                          <a:effectLst/>
                        </a:rPr>
                        <a:t>A basic collaborative filtering algorithm taking into account a baseline rating.</a:t>
                      </a:r>
                      <a:endParaRPr lang="zh-CN" altLang="en-US" sz="900" dirty="0"/>
                    </a:p>
                  </a:txBody>
                  <a:tcPr/>
                </a:tc>
                <a:extLst>
                  <a:ext uri="{0D108BD9-81ED-4DB2-BD59-A6C34878D82A}">
                    <a16:rowId xmlns:a16="http://schemas.microsoft.com/office/drawing/2014/main" val="3333403074"/>
                  </a:ext>
                </a:extLst>
              </a:tr>
              <a:tr h="336879">
                <a:tc rowSpan="5">
                  <a:txBody>
                    <a:bodyPr/>
                    <a:lstStyle/>
                    <a:p>
                      <a:pPr>
                        <a:lnSpc>
                          <a:spcPct val="150000"/>
                        </a:lnSpc>
                      </a:pPr>
                      <a:r>
                        <a:rPr lang="zh-CN" altLang="en-US" sz="900" u="none" dirty="0"/>
                        <a:t>矩阵分解方法</a:t>
                      </a:r>
                      <a:r>
                        <a:rPr lang="en-US" altLang="zh-CN" sz="900" u="none" dirty="0"/>
                        <a:t>/matrix factorization-based (SVD, PMF, SVD++, NMF)</a:t>
                      </a:r>
                    </a:p>
                    <a:p>
                      <a:pPr>
                        <a:lnSpc>
                          <a:spcPct val="150000"/>
                        </a:lnSpc>
                      </a:pPr>
                      <a:endParaRPr lang="zh-CN" altLang="en-US" sz="900" u="none" dirty="0"/>
                    </a:p>
                  </a:txBody>
                  <a:tcPr/>
                </a:tc>
                <a:tc>
                  <a:txBody>
                    <a:bodyPr/>
                    <a:lstStyle/>
                    <a:p>
                      <a:pPr>
                        <a:lnSpc>
                          <a:spcPct val="150000"/>
                        </a:lnSpc>
                      </a:pPr>
                      <a:r>
                        <a:rPr lang="en-US" altLang="zh-CN" sz="900" u="none" strike="noStrike" kern="1200" dirty="0" err="1">
                          <a:effectLst/>
                          <a:hlinkClick r:id="rId7"/>
                        </a:rPr>
                        <a:t>matrix_factorization.SVD</a:t>
                      </a:r>
                      <a:endParaRPr lang="zh-CN" altLang="en-US" sz="900" dirty="0"/>
                    </a:p>
                  </a:txBody>
                  <a:tcPr/>
                </a:tc>
                <a:tc>
                  <a:txBody>
                    <a:bodyPr/>
                    <a:lstStyle/>
                    <a:p>
                      <a:pPr>
                        <a:lnSpc>
                          <a:spcPct val="150000"/>
                        </a:lnSpc>
                      </a:pPr>
                      <a:r>
                        <a:rPr lang="en-US" altLang="zh-CN" sz="900" kern="1200" dirty="0">
                          <a:effectLst/>
                        </a:rPr>
                        <a:t>The famous SVD algorithm, as popularized by Simon Funk during the Netflix Prize.</a:t>
                      </a:r>
                      <a:endParaRPr lang="zh-CN" altLang="en-US" sz="900" dirty="0"/>
                    </a:p>
                  </a:txBody>
                  <a:tcPr/>
                </a:tc>
                <a:extLst>
                  <a:ext uri="{0D108BD9-81ED-4DB2-BD59-A6C34878D82A}">
                    <a16:rowId xmlns:a16="http://schemas.microsoft.com/office/drawing/2014/main" val="39158076"/>
                  </a:ext>
                </a:extLst>
              </a:tr>
              <a:tr h="336879">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8"/>
                        </a:rPr>
                        <a:t>matrix_factorization.SVDpp</a:t>
                      </a:r>
                      <a:endParaRPr lang="zh-CN" altLang="en-US" sz="900" dirty="0"/>
                    </a:p>
                  </a:txBody>
                  <a:tcPr/>
                </a:tc>
                <a:tc>
                  <a:txBody>
                    <a:bodyPr/>
                    <a:lstStyle/>
                    <a:p>
                      <a:pPr>
                        <a:lnSpc>
                          <a:spcPct val="150000"/>
                        </a:lnSpc>
                      </a:pPr>
                      <a:r>
                        <a:rPr lang="en-US" altLang="zh-CN" sz="900" kern="1200" dirty="0">
                          <a:effectLst/>
                        </a:rPr>
                        <a:t>The SVD++ algorithm, an extension of SVD taking into account implicit ratings.</a:t>
                      </a:r>
                      <a:endParaRPr lang="zh-CN" altLang="en-US" sz="900" dirty="0"/>
                    </a:p>
                  </a:txBody>
                  <a:tcPr/>
                </a:tc>
                <a:extLst>
                  <a:ext uri="{0D108BD9-81ED-4DB2-BD59-A6C34878D82A}">
                    <a16:rowId xmlns:a16="http://schemas.microsoft.com/office/drawing/2014/main" val="4274385088"/>
                  </a:ext>
                </a:extLst>
              </a:tr>
              <a:tr h="336879">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9"/>
                        </a:rPr>
                        <a:t>matrix_factorization.NMF</a:t>
                      </a:r>
                      <a:endParaRPr lang="zh-CN" altLang="en-US" sz="900" dirty="0"/>
                    </a:p>
                  </a:txBody>
                  <a:tcPr/>
                </a:tc>
                <a:tc>
                  <a:txBody>
                    <a:bodyPr/>
                    <a:lstStyle/>
                    <a:p>
                      <a:pPr>
                        <a:lnSpc>
                          <a:spcPct val="150000"/>
                        </a:lnSpc>
                      </a:pPr>
                      <a:r>
                        <a:rPr lang="en-US" altLang="zh-CN" sz="900" kern="1200" dirty="0">
                          <a:effectLst/>
                        </a:rPr>
                        <a:t>A collaborative filtering algorithm based on Non-negative Matrix Factorization.</a:t>
                      </a:r>
                      <a:endParaRPr lang="zh-CN" altLang="en-US" sz="900" dirty="0"/>
                    </a:p>
                  </a:txBody>
                  <a:tcPr/>
                </a:tc>
                <a:extLst>
                  <a:ext uri="{0D108BD9-81ED-4DB2-BD59-A6C34878D82A}">
                    <a16:rowId xmlns:a16="http://schemas.microsoft.com/office/drawing/2014/main" val="3804147084"/>
                  </a:ext>
                </a:extLst>
              </a:tr>
              <a:tr h="221621">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10"/>
                        </a:rPr>
                        <a:t>slope_one.SlopeOne</a:t>
                      </a:r>
                      <a:endParaRPr lang="zh-CN" altLang="en-US" sz="900" dirty="0"/>
                    </a:p>
                  </a:txBody>
                  <a:tcPr/>
                </a:tc>
                <a:tc>
                  <a:txBody>
                    <a:bodyPr/>
                    <a:lstStyle/>
                    <a:p>
                      <a:pPr>
                        <a:lnSpc>
                          <a:spcPct val="150000"/>
                        </a:lnSpc>
                      </a:pPr>
                      <a:r>
                        <a:rPr lang="en-US" altLang="zh-CN" sz="900" kern="1200" dirty="0">
                          <a:effectLst/>
                        </a:rPr>
                        <a:t>A simple yet accurate collaborative filtering algorithm.</a:t>
                      </a:r>
                      <a:endParaRPr lang="zh-CN" altLang="en-US" sz="900" dirty="0"/>
                    </a:p>
                  </a:txBody>
                  <a:tcPr/>
                </a:tc>
                <a:extLst>
                  <a:ext uri="{0D108BD9-81ED-4DB2-BD59-A6C34878D82A}">
                    <a16:rowId xmlns:a16="http://schemas.microsoft.com/office/drawing/2014/main" val="2564174879"/>
                  </a:ext>
                </a:extLst>
              </a:tr>
              <a:tr h="336879">
                <a:tc vMerge="1">
                  <a:txBody>
                    <a:bodyPr/>
                    <a:lstStyle/>
                    <a:p>
                      <a:endParaRPr lang="zh-CN" altLang="en-US" dirty="0"/>
                    </a:p>
                  </a:txBody>
                  <a:tcPr/>
                </a:tc>
                <a:tc>
                  <a:txBody>
                    <a:bodyPr/>
                    <a:lstStyle/>
                    <a:p>
                      <a:pPr>
                        <a:lnSpc>
                          <a:spcPct val="150000"/>
                        </a:lnSpc>
                      </a:pPr>
                      <a:r>
                        <a:rPr lang="en-US" altLang="zh-CN" sz="900" u="none" strike="noStrike" kern="1200" dirty="0" err="1">
                          <a:effectLst/>
                          <a:hlinkClick r:id="rId11"/>
                        </a:rPr>
                        <a:t>co_clustering.CoClustering</a:t>
                      </a:r>
                      <a:endParaRPr lang="zh-CN" altLang="en-US" sz="900" dirty="0"/>
                    </a:p>
                  </a:txBody>
                  <a:tcPr/>
                </a:tc>
                <a:tc>
                  <a:txBody>
                    <a:bodyPr/>
                    <a:lstStyle/>
                    <a:p>
                      <a:pPr>
                        <a:lnSpc>
                          <a:spcPct val="150000"/>
                        </a:lnSpc>
                      </a:pPr>
                      <a:r>
                        <a:rPr lang="en-US" altLang="zh-CN" sz="900" kern="1200" dirty="0">
                          <a:effectLst/>
                        </a:rPr>
                        <a:t>A collaborative filtering algorithm based on co-clustering.</a:t>
                      </a:r>
                      <a:endParaRPr lang="zh-CN" altLang="en-US" sz="900" dirty="0"/>
                    </a:p>
                  </a:txBody>
                  <a:tcPr/>
                </a:tc>
                <a:extLst>
                  <a:ext uri="{0D108BD9-81ED-4DB2-BD59-A6C34878D82A}">
                    <a16:rowId xmlns:a16="http://schemas.microsoft.com/office/drawing/2014/main" val="3579178494"/>
                  </a:ext>
                </a:extLst>
              </a:tr>
            </a:tbl>
          </a:graphicData>
        </a:graphic>
      </p:graphicFrame>
    </p:spTree>
    <p:extLst>
      <p:ext uri="{BB962C8B-B14F-4D97-AF65-F5344CB8AC3E}">
        <p14:creationId xmlns:p14="http://schemas.microsoft.com/office/powerpoint/2010/main" val="398551536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16579" y="177089"/>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737491" y="2248870"/>
            <a:ext cx="8111309" cy="995104"/>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不同于</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Pandas, Surprise</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库要求其数据集必须满足</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user’,’item’,’rating</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’,[‘timestamp’])</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的数据结构</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见截图的蓝色下划线部分）</a:t>
            </a:r>
            <a:endPar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endParaRPr>
          </a:p>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reader</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4466"/>
                </a:solidFill>
                <a:latin typeface="Consolas" panose="020B0609020204030204" pitchFamily="49" charset="0"/>
                <a:ea typeface="宋体" panose="02010600030101010101" pitchFamily="2" charset="-122"/>
                <a:cs typeface="宋体" panose="02010600030101010101" pitchFamily="2" charset="-122"/>
              </a:rPr>
              <a:t>Reader</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 </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实例化</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Surprise</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库要使用的数据集的框架</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cf_data</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Dataset</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load_from_df</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‘Rating’</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reader</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 </a:t>
            </a:r>
            <a:r>
              <a:rPr lang="zh-CN" altLang="en-US"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通过</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Dataset</a:t>
            </a:r>
            <a:r>
              <a:rPr lang="zh-CN" altLang="en-US"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把数据加载到</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Reader</a:t>
            </a:r>
            <a:r>
              <a:rPr lang="zh-CN" altLang="en-US"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中</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cf_data</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07454" y="1747888"/>
            <a:ext cx="4346146"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加载数据　</a:t>
            </a:r>
          </a:p>
        </p:txBody>
      </p:sp>
      <p:grpSp>
        <p:nvGrpSpPr>
          <p:cNvPr id="22" name="组合 21">
            <a:extLst>
              <a:ext uri="{FF2B5EF4-FFF2-40B4-BE49-F238E27FC236}">
                <a16:creationId xmlns:a16="http://schemas.microsoft.com/office/drawing/2014/main" id="{80B8E044-8F52-47F9-A650-FA6B6B84D1D3}"/>
              </a:ext>
            </a:extLst>
          </p:cNvPr>
          <p:cNvGrpSpPr/>
          <p:nvPr/>
        </p:nvGrpSpPr>
        <p:grpSpPr>
          <a:xfrm>
            <a:off x="607454" y="881858"/>
            <a:ext cx="1721136" cy="548848"/>
            <a:chOff x="695368" y="3811490"/>
            <a:chExt cx="1721136" cy="548848"/>
          </a:xfrm>
        </p:grpSpPr>
        <p:grpSp>
          <p:nvGrpSpPr>
            <p:cNvPr id="23" name="组合 22">
              <a:extLst>
                <a:ext uri="{FF2B5EF4-FFF2-40B4-BE49-F238E27FC236}">
                  <a16:creationId xmlns:a16="http://schemas.microsoft.com/office/drawing/2014/main" id="{419AEB10-5614-4D68-A472-C1FC7CBD4EAD}"/>
                </a:ext>
              </a:extLst>
            </p:cNvPr>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32" name="圆角矩形 30">
                <a:extLst>
                  <a:ext uri="{FF2B5EF4-FFF2-40B4-BE49-F238E27FC236}">
                    <a16:creationId xmlns:a16="http://schemas.microsoft.com/office/drawing/2014/main" id="{0C717240-19E0-42B6-B772-35561F312B58}"/>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33" name="圆角矩形 31">
                <a:extLst>
                  <a:ext uri="{FF2B5EF4-FFF2-40B4-BE49-F238E27FC236}">
                    <a16:creationId xmlns:a16="http://schemas.microsoft.com/office/drawing/2014/main" id="{5D5AF00C-65CE-4FCF-BFDB-BEB475EEDB8E}"/>
                  </a:ext>
                </a:extLst>
              </p:cNvPr>
              <p:cNvSpPr/>
              <p:nvPr/>
            </p:nvSpPr>
            <p:spPr>
              <a:xfrm>
                <a:off x="4351930" y="1373339"/>
                <a:ext cx="3742172"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3333FF"/>
                    </a:solidFill>
                    <a:latin typeface="微软雅黑" pitchFamily="34" charset="-122"/>
                    <a:ea typeface="微软雅黑" pitchFamily="34" charset="-122"/>
                  </a:rPr>
                  <a:t>    建模</a:t>
                </a:r>
              </a:p>
            </p:txBody>
          </p:sp>
        </p:grpSp>
        <p:sp>
          <p:nvSpPr>
            <p:cNvPr id="24" name="椭圆 23">
              <a:extLst>
                <a:ext uri="{FF2B5EF4-FFF2-40B4-BE49-F238E27FC236}">
                  <a16:creationId xmlns:a16="http://schemas.microsoft.com/office/drawing/2014/main" id="{33F54AF1-CFC4-4E1D-8394-A7B2B8385A69}"/>
                </a:ext>
              </a:extLst>
            </p:cNvPr>
            <p:cNvSpPr/>
            <p:nvPr/>
          </p:nvSpPr>
          <p:spPr>
            <a:xfrm>
              <a:off x="825405" y="395196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pic>
        <p:nvPicPr>
          <p:cNvPr id="2" name="图片 1">
            <a:extLst>
              <a:ext uri="{FF2B5EF4-FFF2-40B4-BE49-F238E27FC236}">
                <a16:creationId xmlns:a16="http://schemas.microsoft.com/office/drawing/2014/main" id="{A7535FDC-6A31-4A5B-A971-BF331572051A}"/>
              </a:ext>
            </a:extLst>
          </p:cNvPr>
          <p:cNvPicPr>
            <a:picLocks noChangeAspect="1"/>
          </p:cNvPicPr>
          <p:nvPr/>
        </p:nvPicPr>
        <p:blipFill>
          <a:blip r:embed="rId3"/>
          <a:stretch>
            <a:fillRect/>
          </a:stretch>
        </p:blipFill>
        <p:spPr>
          <a:xfrm>
            <a:off x="737491" y="3318687"/>
            <a:ext cx="3834509" cy="1771024"/>
          </a:xfrm>
          <a:prstGeom prst="rect">
            <a:avLst/>
          </a:prstGeom>
        </p:spPr>
      </p:pic>
    </p:spTree>
    <p:extLst>
      <p:ext uri="{BB962C8B-B14F-4D97-AF65-F5344CB8AC3E}">
        <p14:creationId xmlns:p14="http://schemas.microsoft.com/office/powerpoint/2010/main" val="3460355960"/>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 presetClass="entr" presetSubtype="8" fill="hold" nodeType="afterEffect" p14:presetBounceEnd="44000">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14:bounceEnd="44000">
                                          <p:cBhvr additive="base">
                                            <p:cTn id="21" dur="500" fill="hold"/>
                                            <p:tgtEl>
                                              <p:spTgt spid="22"/>
                                            </p:tgtEl>
                                            <p:attrNameLst>
                                              <p:attrName>ppt_x</p:attrName>
                                            </p:attrNameLst>
                                          </p:cBhvr>
                                          <p:tavLst>
                                            <p:tav tm="0">
                                              <p:val>
                                                <p:strVal val="0-#ppt_w/2"/>
                                              </p:val>
                                            </p:tav>
                                            <p:tav tm="100000">
                                              <p:val>
                                                <p:strVal val="#ppt_x"/>
                                              </p:val>
                                            </p:tav>
                                          </p:tavLst>
                                        </p:anim>
                                        <p:anim calcmode="lin" valueType="num" p14:bounceEnd="44000">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nimBg="1" autoUpdateAnimBg="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0-#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nimBg="1" autoUpdateAnimBg="0"/>
          <p:bldP spid="21"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61722" y="206490"/>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4855454" y="1423274"/>
            <a:ext cx="4288546" cy="20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28928" y="853831"/>
            <a:ext cx="6751072"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使用交叉验证比较</a:t>
            </a:r>
            <a:r>
              <a:rPr lang="en-US" altLang="zh-CN" sz="1600" b="1" dirty="0">
                <a:solidFill>
                  <a:srgbClr val="0070C0"/>
                </a:solidFill>
                <a:latin typeface="微软雅黑"/>
                <a:ea typeface="微软雅黑"/>
              </a:rPr>
              <a:t>Surprise</a:t>
            </a:r>
            <a:r>
              <a:rPr lang="zh-CN" altLang="en-US" sz="1600" b="1" dirty="0">
                <a:solidFill>
                  <a:srgbClr val="0070C0"/>
                </a:solidFill>
                <a:latin typeface="微软雅黑"/>
                <a:ea typeface="微软雅黑"/>
              </a:rPr>
              <a:t>库中三个协同过滤算法的性能　</a:t>
            </a:r>
          </a:p>
        </p:txBody>
      </p:sp>
      <p:sp>
        <p:nvSpPr>
          <p:cNvPr id="11" name="矩形 47">
            <a:extLst>
              <a:ext uri="{FF2B5EF4-FFF2-40B4-BE49-F238E27FC236}">
                <a16:creationId xmlns:a16="http://schemas.microsoft.com/office/drawing/2014/main" id="{0D034BB7-31F8-46C8-BF8D-E39BBB246A66}"/>
              </a:ext>
            </a:extLst>
          </p:cNvPr>
          <p:cNvSpPr>
            <a:spLocks noChangeArrowheads="1"/>
          </p:cNvSpPr>
          <p:nvPr/>
        </p:nvSpPr>
        <p:spPr bwMode="auto">
          <a:xfrm>
            <a:off x="752243" y="1527128"/>
            <a:ext cx="4618958" cy="3437311"/>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start_time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datetime</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now</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 </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开始交叉验证的时间</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kb</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KNNBasic</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 </a:t>
            </a:r>
            <a:r>
              <a:rPr lang="zh-CN" altLang="en-US"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实例化第一个推荐算法</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cross_validate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kb</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cf_data</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measures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'RMSE'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'MAE'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cv</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5</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km</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KNNWithMeans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a:t>
            </a:r>
            <a:r>
              <a:rPr lang="zh-CN" altLang="en-US"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实例化第二个推荐算法</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cross_validate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km</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cf_data</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measures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'RMSE'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'MAE'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cv</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5</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kbl</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KNNBaseline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a:t>
            </a:r>
            <a:r>
              <a:rPr lang="zh-CN" altLang="en-US"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实例化第三个推荐算法</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cross_validate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kbl</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cf_data</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measures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'RMSE'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'MAE'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cv</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5</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print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zh-CN"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交叉验证用时</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80C0"/>
                </a:solidFill>
                <a:latin typeface="Consolas" panose="020B0609020204030204" pitchFamily="49" charset="0"/>
                <a:ea typeface="宋体" panose="02010600030101010101" pitchFamily="2" charset="-122"/>
                <a:cs typeface="宋体" panose="02010600030101010101" pitchFamily="2" charset="-122"/>
              </a:rPr>
              <a:t>str</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datetime</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now</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start_time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latin typeface="宋体" panose="02010600030101010101" pitchFamily="2" charset="-122"/>
                <a:ea typeface="等线"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0A60D30-A7E8-4C78-8677-F6E0B562B7BA}"/>
              </a:ext>
            </a:extLst>
          </p:cNvPr>
          <p:cNvSpPr txBox="1"/>
          <p:nvPr/>
        </p:nvSpPr>
        <p:spPr>
          <a:xfrm>
            <a:off x="5517854" y="1527128"/>
            <a:ext cx="3302146" cy="2123658"/>
          </a:xfrm>
          <a:prstGeom prst="rect">
            <a:avLst/>
          </a:prstGeom>
          <a:noFill/>
        </p:spPr>
        <p:txBody>
          <a:bodyPr wrap="square" rtlCol="0">
            <a:spAutoFit/>
          </a:bodyPr>
          <a:lstStyle/>
          <a:p>
            <a:r>
              <a:rPr lang="zh-CN" altLang="en-US" sz="1100" dirty="0">
                <a:latin typeface="华文仿宋" panose="02010600040101010101" pitchFamily="2" charset="-122"/>
                <a:ea typeface="华文仿宋" panose="02010600040101010101" pitchFamily="2" charset="-122"/>
              </a:rPr>
              <a:t>        协同过滤推荐算法（无论是基于用户相似度，还是基于物品相似度）的本质是预测用户对其尚未涉及的物品可能给出的评分，再按照评分高低向其推荐指定数量的物品，从这一点上来说，可以把协同过滤算法看成是一种回归问题（因为预测出的评分是连续的有大小的数值）。</a:t>
            </a:r>
            <a:endParaRPr lang="en-US" altLang="zh-CN" sz="1100" dirty="0">
              <a:latin typeface="华文仿宋" panose="02010600040101010101" pitchFamily="2" charset="-122"/>
              <a:ea typeface="华文仿宋" panose="02010600040101010101" pitchFamily="2" charset="-122"/>
            </a:endParaRPr>
          </a:p>
          <a:p>
            <a:endParaRPr lang="en-US" altLang="zh-CN" sz="1100" dirty="0">
              <a:latin typeface="华文仿宋" panose="02010600040101010101" pitchFamily="2" charset="-122"/>
              <a:ea typeface="华文仿宋" panose="02010600040101010101" pitchFamily="2" charset="-122"/>
            </a:endParaRPr>
          </a:p>
          <a:p>
            <a:r>
              <a:rPr lang="zh-CN" altLang="en-US" sz="1100" dirty="0">
                <a:latin typeface="华文仿宋" panose="02010600040101010101" pitchFamily="2" charset="-122"/>
                <a:ea typeface="华文仿宋" panose="02010600040101010101" pitchFamily="2" charset="-122"/>
              </a:rPr>
              <a:t>        基于这一思路，我们对</a:t>
            </a:r>
            <a:r>
              <a:rPr lang="en-US" altLang="zh-CN" sz="1100" dirty="0">
                <a:latin typeface="华文仿宋" panose="02010600040101010101" pitchFamily="2" charset="-122"/>
                <a:ea typeface="华文仿宋" panose="02010600040101010101" pitchFamily="2" charset="-122"/>
              </a:rPr>
              <a:t>Surprise</a:t>
            </a:r>
            <a:r>
              <a:rPr lang="zh-CN" altLang="en-US" sz="1100" dirty="0">
                <a:latin typeface="华文仿宋" panose="02010600040101010101" pitchFamily="2" charset="-122"/>
                <a:ea typeface="华文仿宋" panose="02010600040101010101" pitchFamily="2" charset="-122"/>
              </a:rPr>
              <a:t>库中的这三种协同过滤算法进行</a:t>
            </a:r>
            <a:r>
              <a:rPr lang="en-US" altLang="zh-CN" sz="1100" dirty="0">
                <a:latin typeface="华文仿宋" panose="02010600040101010101" pitchFamily="2" charset="-122"/>
                <a:ea typeface="华文仿宋" panose="02010600040101010101" pitchFamily="2" charset="-122"/>
              </a:rPr>
              <a:t>k</a:t>
            </a:r>
            <a:r>
              <a:rPr lang="zh-CN" altLang="en-US" sz="1100" dirty="0">
                <a:latin typeface="华文仿宋" panose="02010600040101010101" pitchFamily="2" charset="-122"/>
                <a:ea typeface="华文仿宋" panose="02010600040101010101" pitchFamily="2" charset="-122"/>
              </a:rPr>
              <a:t>折交叉验证，并以</a:t>
            </a:r>
            <a:r>
              <a:rPr lang="en-US" altLang="zh-CN" sz="1100" dirty="0">
                <a:latin typeface="华文仿宋" panose="02010600040101010101" pitchFamily="2" charset="-122"/>
                <a:ea typeface="华文仿宋" panose="02010600040101010101" pitchFamily="2" charset="-122"/>
              </a:rPr>
              <a:t>RMSE</a:t>
            </a:r>
            <a:r>
              <a:rPr lang="zh-CN" altLang="en-US" sz="1100" dirty="0">
                <a:latin typeface="华文仿宋" panose="02010600040101010101" pitchFamily="2" charset="-122"/>
                <a:ea typeface="华文仿宋" panose="02010600040101010101" pitchFamily="2" charset="-122"/>
              </a:rPr>
              <a:t>和</a:t>
            </a:r>
            <a:r>
              <a:rPr lang="en-US" altLang="zh-CN" sz="1100" dirty="0">
                <a:latin typeface="华文仿宋" panose="02010600040101010101" pitchFamily="2" charset="-122"/>
                <a:ea typeface="华文仿宋" panose="02010600040101010101" pitchFamily="2" charset="-122"/>
              </a:rPr>
              <a:t>MAE</a:t>
            </a:r>
            <a:r>
              <a:rPr lang="zh-CN" altLang="en-US" sz="1100" dirty="0">
                <a:latin typeface="华文仿宋" panose="02010600040101010101" pitchFamily="2" charset="-122"/>
                <a:ea typeface="华文仿宋" panose="02010600040101010101" pitchFamily="2" charset="-122"/>
              </a:rPr>
              <a:t>为评估指标选出最优的一个算法来创建基于协同过滤算法的推荐系统。</a:t>
            </a:r>
            <a:endParaRPr lang="en-US" altLang="zh-CN" sz="1100" dirty="0">
              <a:latin typeface="华文仿宋" panose="02010600040101010101" pitchFamily="2" charset="-122"/>
              <a:ea typeface="华文仿宋" panose="02010600040101010101" pitchFamily="2" charset="-122"/>
            </a:endParaRPr>
          </a:p>
          <a:p>
            <a:endParaRPr lang="zh-CN" altLang="en-US" sz="11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13763590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400"/>
                                        <p:tgtEl>
                                          <p:spTgt spid="11"/>
                                        </p:tgtEl>
                                        <p:attrNameLst>
                                          <p:attrName>ppt_y</p:attrName>
                                        </p:attrNameLst>
                                      </p:cBhvr>
                                      <p:tavLst>
                                        <p:tav tm="0">
                                          <p:val>
                                            <p:strVal val="#ppt_y-#ppt_h*1.125000"/>
                                          </p:val>
                                        </p:tav>
                                        <p:tav tm="100000">
                                          <p:val>
                                            <p:strVal val="#ppt_y"/>
                                          </p:val>
                                        </p:tav>
                                      </p:tavLst>
                                    </p:anim>
                                    <p:animEffect>
                                      <p:cBhvr>
                                        <p:cTn id="21" dur="4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11"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66105" y="221994"/>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4855454" y="1423274"/>
            <a:ext cx="4288546" cy="20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22430" y="1180383"/>
            <a:ext cx="4346146" cy="338554"/>
          </a:xfrm>
          <a:prstGeom prst="rect">
            <a:avLst/>
          </a:prstGeom>
          <a:noFill/>
        </p:spPr>
        <p:txBody>
          <a:bodyPr wrap="square" rtlCol="0">
            <a:spAutoFit/>
          </a:bodyPr>
          <a:lstStyle/>
          <a:p>
            <a:r>
              <a:rPr lang="en-US" altLang="zh-CN" sz="1600" b="1" dirty="0">
                <a:solidFill>
                  <a:srgbClr val="0070C0"/>
                </a:solidFill>
                <a:latin typeface="微软雅黑"/>
                <a:ea typeface="微软雅黑"/>
              </a:rPr>
              <a:t>Surprise</a:t>
            </a:r>
            <a:r>
              <a:rPr lang="zh-CN" altLang="en-US" sz="1600" b="1" dirty="0">
                <a:solidFill>
                  <a:srgbClr val="0070C0"/>
                </a:solidFill>
                <a:latin typeface="微软雅黑"/>
                <a:ea typeface="微软雅黑"/>
              </a:rPr>
              <a:t>库中三个协同过滤算法的性能对比　</a:t>
            </a:r>
          </a:p>
        </p:txBody>
      </p:sp>
      <p:pic>
        <p:nvPicPr>
          <p:cNvPr id="5" name="图片 4">
            <a:extLst>
              <a:ext uri="{FF2B5EF4-FFF2-40B4-BE49-F238E27FC236}">
                <a16:creationId xmlns:a16="http://schemas.microsoft.com/office/drawing/2014/main" id="{7E30ACAD-0A31-47D5-BE9E-F6AFDB8B9026}"/>
              </a:ext>
            </a:extLst>
          </p:cNvPr>
          <p:cNvPicPr>
            <a:picLocks noChangeAspect="1"/>
          </p:cNvPicPr>
          <p:nvPr/>
        </p:nvPicPr>
        <p:blipFill>
          <a:blip r:embed="rId3"/>
          <a:stretch>
            <a:fillRect/>
          </a:stretch>
        </p:blipFill>
        <p:spPr>
          <a:xfrm>
            <a:off x="747641" y="2049761"/>
            <a:ext cx="6637595" cy="1905165"/>
          </a:xfrm>
          <a:prstGeom prst="rect">
            <a:avLst/>
          </a:prstGeom>
        </p:spPr>
      </p:pic>
      <p:sp>
        <p:nvSpPr>
          <p:cNvPr id="7" name="TextBox 137">
            <a:extLst>
              <a:ext uri="{FF2B5EF4-FFF2-40B4-BE49-F238E27FC236}">
                <a16:creationId xmlns:a16="http://schemas.microsoft.com/office/drawing/2014/main" id="{F7598559-EA57-4DA6-9E85-D3A76A8F2746}"/>
              </a:ext>
            </a:extLst>
          </p:cNvPr>
          <p:cNvSpPr txBox="1"/>
          <p:nvPr/>
        </p:nvSpPr>
        <p:spPr>
          <a:xfrm>
            <a:off x="299811" y="1657639"/>
            <a:ext cx="1228553" cy="261610"/>
          </a:xfrm>
          <a:prstGeom prst="rect">
            <a:avLst/>
          </a:prstGeom>
          <a:noFill/>
        </p:spPr>
        <p:txBody>
          <a:bodyPr wrap="square" rtlCol="0">
            <a:spAutoFit/>
          </a:bodyPr>
          <a:lstStyle/>
          <a:p>
            <a:pPr algn="r"/>
            <a:r>
              <a:rPr lang="zh-CN" altLang="en-US" sz="1100" b="1" dirty="0">
                <a:solidFill>
                  <a:schemeClr val="tx1">
                    <a:lumMod val="65000"/>
                    <a:lumOff val="35000"/>
                  </a:schemeClr>
                </a:solidFill>
                <a:latin typeface="微软雅黑" pitchFamily="34" charset="-122"/>
                <a:ea typeface="微软雅黑" pitchFamily="34" charset="-122"/>
              </a:rPr>
              <a:t>评估结果：</a:t>
            </a:r>
          </a:p>
        </p:txBody>
      </p:sp>
      <p:sp>
        <p:nvSpPr>
          <p:cNvPr id="8" name="矩形 47">
            <a:extLst>
              <a:ext uri="{FF2B5EF4-FFF2-40B4-BE49-F238E27FC236}">
                <a16:creationId xmlns:a16="http://schemas.microsoft.com/office/drawing/2014/main" id="{B64AC07C-318E-47F1-9225-84CE8F730208}"/>
              </a:ext>
            </a:extLst>
          </p:cNvPr>
          <p:cNvSpPr>
            <a:spLocks noChangeArrowheads="1"/>
          </p:cNvSpPr>
          <p:nvPr/>
        </p:nvSpPr>
        <p:spPr bwMode="auto">
          <a:xfrm>
            <a:off x="742864" y="4262905"/>
            <a:ext cx="7658271" cy="48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b="1" dirty="0">
                <a:solidFill>
                  <a:srgbClr val="FF0000"/>
                </a:solidFill>
                <a:latin typeface="微软雅黑" panose="020B0503020204020204" pitchFamily="34" charset="-122"/>
                <a:ea typeface="微软雅黑" panose="020B0503020204020204" pitchFamily="34" charset="-122"/>
              </a:rPr>
              <a:t>       从上面得到的交叉验证的结果可以看出，</a:t>
            </a:r>
            <a:r>
              <a:rPr lang="en-US" altLang="zh-CN" sz="1100" b="1" dirty="0" err="1">
                <a:solidFill>
                  <a:srgbClr val="FF0000"/>
                </a:solidFill>
                <a:latin typeface="微软雅黑" panose="020B0503020204020204" pitchFamily="34" charset="-122"/>
                <a:ea typeface="微软雅黑" panose="020B0503020204020204" pitchFamily="34" charset="-122"/>
              </a:rPr>
              <a:t>KNNBaseline</a:t>
            </a:r>
            <a:r>
              <a:rPr lang="zh-CN" altLang="en-US" sz="1100" b="1" dirty="0">
                <a:solidFill>
                  <a:srgbClr val="FF0000"/>
                </a:solidFill>
                <a:latin typeface="微软雅黑" panose="020B0503020204020204" pitchFamily="34" charset="-122"/>
                <a:ea typeface="微软雅黑" panose="020B0503020204020204" pitchFamily="34" charset="-122"/>
              </a:rPr>
              <a:t>算法在当前数据集上的表现最佳（它的</a:t>
            </a:r>
            <a:r>
              <a:rPr lang="en-US" altLang="zh-CN" sz="1100" b="1" dirty="0">
                <a:solidFill>
                  <a:srgbClr val="FF0000"/>
                </a:solidFill>
                <a:latin typeface="微软雅黑" panose="020B0503020204020204" pitchFamily="34" charset="-122"/>
                <a:ea typeface="微软雅黑" panose="020B0503020204020204" pitchFamily="34" charset="-122"/>
              </a:rPr>
              <a:t>RMSE</a:t>
            </a:r>
            <a:r>
              <a:rPr lang="zh-CN" altLang="en-US" sz="1100" b="1" dirty="0">
                <a:solidFill>
                  <a:srgbClr val="FF0000"/>
                </a:solidFill>
                <a:latin typeface="微软雅黑" panose="020B0503020204020204" pitchFamily="34" charset="-122"/>
                <a:ea typeface="微软雅黑" panose="020B0503020204020204" pitchFamily="34" charset="-122"/>
              </a:rPr>
              <a:t>和</a:t>
            </a:r>
            <a:r>
              <a:rPr lang="en-US" altLang="zh-CN" sz="1100" b="1" dirty="0">
                <a:solidFill>
                  <a:srgbClr val="FF0000"/>
                </a:solidFill>
                <a:latin typeface="微软雅黑" panose="020B0503020204020204" pitchFamily="34" charset="-122"/>
                <a:ea typeface="微软雅黑" panose="020B0503020204020204" pitchFamily="34" charset="-122"/>
              </a:rPr>
              <a:t>MAE</a:t>
            </a:r>
          </a:p>
          <a:p>
            <a:pPr>
              <a:spcBef>
                <a:spcPts val="90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100" b="1" dirty="0">
                <a:solidFill>
                  <a:srgbClr val="FF0000"/>
                </a:solidFill>
                <a:latin typeface="微软雅黑" panose="020B0503020204020204" pitchFamily="34" charset="-122"/>
                <a:ea typeface="微软雅黑" panose="020B0503020204020204" pitchFamily="34" charset="-122"/>
              </a:rPr>
              <a:t>最小）；因此，接下来我们将使用该算法创建基于物品相似度的协同过滤推荐系统。</a:t>
            </a:r>
          </a:p>
        </p:txBody>
      </p:sp>
    </p:spTree>
    <p:extLst>
      <p:ext uri="{BB962C8B-B14F-4D97-AF65-F5344CB8AC3E}">
        <p14:creationId xmlns:p14="http://schemas.microsoft.com/office/powerpoint/2010/main" val="2693733209"/>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par>
                                <p:cTn id="18" presetID="12" presetClass="entr" presetSubtype="8" fill="hold" grpId="0" nodeType="withEffect">
                                  <p:stCondLst>
                                    <p:cond delay="3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p:tgtEl>
                                          <p:spTgt spid="7"/>
                                        </p:tgtEl>
                                        <p:attrNameLst>
                                          <p:attrName>ppt_x</p:attrName>
                                        </p:attrNameLst>
                                      </p:cBhvr>
                                      <p:tavLst>
                                        <p:tav tm="0">
                                          <p:val>
                                            <p:strVal val="#ppt_x-#ppt_w*1.125000"/>
                                          </p:val>
                                        </p:tav>
                                        <p:tav tm="100000">
                                          <p:val>
                                            <p:strVal val="#ppt_x"/>
                                          </p:val>
                                        </p:tav>
                                      </p:tavLst>
                                    </p:anim>
                                    <p:animEffect transition="in" filter="wipe(right)">
                                      <p:cBhvr>
                                        <p:cTn id="21" dur="500"/>
                                        <p:tgtEl>
                                          <p:spTgt spid="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400"/>
                                        <p:tgtEl>
                                          <p:spTgt spid="8"/>
                                        </p:tgtEl>
                                        <p:attrNameLst>
                                          <p:attrName>ppt_y</p:attrName>
                                        </p:attrNameLst>
                                      </p:cBhvr>
                                      <p:tavLst>
                                        <p:tav tm="0">
                                          <p:val>
                                            <p:strVal val="#ppt_y-#ppt_h*1.125000"/>
                                          </p:val>
                                        </p:tav>
                                        <p:tav tm="100000">
                                          <p:val>
                                            <p:strVal val="#ppt_y"/>
                                          </p:val>
                                        </p:tav>
                                      </p:tavLst>
                                    </p:anim>
                                    <p:animEffect>
                                      <p:cBhvr>
                                        <p:cTn id="25"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7" grpId="0"/>
      <p:bldP spid="8"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79354" y="230556"/>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4855454" y="1423274"/>
            <a:ext cx="4288546" cy="20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28928" y="853831"/>
            <a:ext cx="4346146"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创建</a:t>
            </a:r>
            <a:r>
              <a:rPr lang="en-US" altLang="zh-CN" sz="1600" b="1" dirty="0" err="1">
                <a:solidFill>
                  <a:srgbClr val="0070C0"/>
                </a:solidFill>
                <a:latin typeface="微软雅黑"/>
                <a:ea typeface="微软雅黑"/>
              </a:rPr>
              <a:t>KNNBaseline</a:t>
            </a:r>
            <a:r>
              <a:rPr lang="zh-CN" altLang="en-US" sz="1600" b="1" dirty="0">
                <a:solidFill>
                  <a:srgbClr val="0070C0"/>
                </a:solidFill>
                <a:latin typeface="微软雅黑"/>
                <a:ea typeface="微软雅黑"/>
              </a:rPr>
              <a:t>模型　</a:t>
            </a:r>
          </a:p>
        </p:txBody>
      </p:sp>
      <p:sp>
        <p:nvSpPr>
          <p:cNvPr id="6" name="矩形 47">
            <a:extLst>
              <a:ext uri="{FF2B5EF4-FFF2-40B4-BE49-F238E27FC236}">
                <a16:creationId xmlns:a16="http://schemas.microsoft.com/office/drawing/2014/main" id="{110983FF-AD36-437C-A43A-94BE084E6192}"/>
              </a:ext>
            </a:extLst>
          </p:cNvPr>
          <p:cNvSpPr>
            <a:spLocks noChangeArrowheads="1"/>
          </p:cNvSpPr>
          <p:nvPr/>
        </p:nvSpPr>
        <p:spPr bwMode="auto">
          <a:xfrm>
            <a:off x="655592" y="1423274"/>
            <a:ext cx="7939072" cy="3198271"/>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trainset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cf_data</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build_full_trainset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把原数据集转换成</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surprise</a:t>
            </a:r>
            <a:r>
              <a:rPr lang="zh-CN" altLang="en-US"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所需的数据</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结构</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Surprise</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中基于近邻的方法</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协同过滤</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可以设定不同的相似度度量指标。具体如下：</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1</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cosine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用户（或物品）之间的</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cosine</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相似度</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2</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msd</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用户（或物品）之间的均方差误差</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3</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pearson</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用户（或物品）之间的皮尔逊相关系数</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4</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pearson_baseline</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计算用户（或物品）之间的（缩小的）皮尔逊相关系数</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user_based</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False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计算物品（电影）之间的相似度</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sim_options</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'name'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'cosine'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user_based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kbl</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KNNBaseline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sim_options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sim_options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 </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实例化模型</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kbl</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fit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trainset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200" kern="0" dirty="0">
                <a:latin typeface="宋体" panose="02010600030101010101" pitchFamily="2" charset="-122"/>
                <a:ea typeface="等线" panose="02010600030101010101" pitchFamily="2" charset="-122"/>
                <a:cs typeface="宋体" panose="02010600030101010101" pitchFamily="2" charset="-122"/>
              </a:rPr>
              <a:t> </a:t>
            </a:r>
            <a:r>
              <a:rPr lang="en-US" altLang="zh-CN" sz="1000" kern="0" dirty="0">
                <a:latin typeface="宋体" panose="02010600030101010101" pitchFamily="2" charset="-122"/>
                <a:ea typeface="等线" panose="02010600030101010101" pitchFamily="2" charset="-122"/>
                <a:cs typeface="宋体" panose="02010600030101010101" pitchFamily="2" charset="-122"/>
              </a:rPr>
              <a:t># </a:t>
            </a:r>
            <a:r>
              <a:rPr lang="zh-CN" altLang="en-US" sz="1000" kern="0" dirty="0">
                <a:latin typeface="宋体" panose="02010600030101010101" pitchFamily="2" charset="-122"/>
                <a:ea typeface="等线" panose="02010600030101010101" pitchFamily="2" charset="-122"/>
                <a:cs typeface="宋体" panose="02010600030101010101" pitchFamily="2" charset="-122"/>
              </a:rPr>
              <a:t>训练模型</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en-US" sz="1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164212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p:tgtEl>
                                          <p:spTgt spid="6"/>
                                        </p:tgtEl>
                                        <p:attrNameLst>
                                          <p:attrName>ppt_y</p:attrName>
                                        </p:attrNameLst>
                                      </p:cBhvr>
                                      <p:tavLst>
                                        <p:tav tm="0">
                                          <p:val>
                                            <p:strVal val="#ppt_y-#ppt_h*1.125000"/>
                                          </p:val>
                                        </p:tav>
                                        <p:tav tm="100000">
                                          <p:val>
                                            <p:strVal val="#ppt_y"/>
                                          </p:val>
                                        </p:tav>
                                      </p:tavLst>
                                    </p:anim>
                                    <p:animEffect>
                                      <p:cBhvr>
                                        <p:cTn id="21"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6" grpId="0" bldLvl="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71341" y="216060"/>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4855454" y="1423274"/>
            <a:ext cx="4288546" cy="20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28928" y="853831"/>
            <a:ext cx="4346146"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测试模型　</a:t>
            </a:r>
          </a:p>
        </p:txBody>
      </p:sp>
      <p:sp>
        <p:nvSpPr>
          <p:cNvPr id="6" name="矩形 47">
            <a:extLst>
              <a:ext uri="{FF2B5EF4-FFF2-40B4-BE49-F238E27FC236}">
                <a16:creationId xmlns:a16="http://schemas.microsoft.com/office/drawing/2014/main" id="{110983FF-AD36-437C-A43A-94BE084E6192}"/>
              </a:ext>
            </a:extLst>
          </p:cNvPr>
          <p:cNvSpPr>
            <a:spLocks noChangeArrowheads="1"/>
          </p:cNvSpPr>
          <p:nvPr/>
        </p:nvSpPr>
        <p:spPr bwMode="auto">
          <a:xfrm>
            <a:off x="655592" y="1385894"/>
            <a:ext cx="7939072" cy="48829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给</a:t>
            </a:r>
            <a:r>
              <a:rPr lang="en-US" altLang="zh-CN" sz="105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=655</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的电影推荐</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5</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个最相似的电影</a:t>
            </a:r>
            <a:endParaRPr lang="zh-CN" altLang="zh-CN" sz="105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kbl</a:t>
            </a:r>
            <a:r>
              <a:rPr lang="en-US" altLang="zh-CN" sz="105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get_neighbors</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655</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5</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716AA26-AB8C-419D-BC7E-E9FB59F712AE}"/>
              </a:ext>
            </a:extLst>
          </p:cNvPr>
          <p:cNvPicPr>
            <a:picLocks noChangeAspect="1"/>
          </p:cNvPicPr>
          <p:nvPr/>
        </p:nvPicPr>
        <p:blipFill>
          <a:blip r:embed="rId3"/>
          <a:stretch>
            <a:fillRect/>
          </a:stretch>
        </p:blipFill>
        <p:spPr>
          <a:xfrm>
            <a:off x="655592" y="2098067"/>
            <a:ext cx="2415749" cy="342930"/>
          </a:xfrm>
          <a:prstGeom prst="rect">
            <a:avLst/>
          </a:prstGeom>
        </p:spPr>
      </p:pic>
      <p:sp>
        <p:nvSpPr>
          <p:cNvPr id="3" name="文本框 2">
            <a:extLst>
              <a:ext uri="{FF2B5EF4-FFF2-40B4-BE49-F238E27FC236}">
                <a16:creationId xmlns:a16="http://schemas.microsoft.com/office/drawing/2014/main" id="{EB042010-3B7E-4ACD-9591-73E086BE632F}"/>
              </a:ext>
            </a:extLst>
          </p:cNvPr>
          <p:cNvSpPr txBox="1"/>
          <p:nvPr/>
        </p:nvSpPr>
        <p:spPr>
          <a:xfrm>
            <a:off x="655592" y="2724097"/>
            <a:ext cx="7939072" cy="1015663"/>
          </a:xfrm>
          <a:prstGeom prst="rect">
            <a:avLst/>
          </a:prstGeom>
          <a:noFill/>
          <a:ln>
            <a:solidFill>
              <a:srgbClr val="000000"/>
            </a:solidFill>
          </a:ln>
        </p:spPr>
        <p:txBody>
          <a:bodyPr wrap="square" rtlCol="0">
            <a:spAutoFit/>
          </a:body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F27900"/>
                </a:solidFill>
                <a:latin typeface="Consolas" panose="020B0609020204030204" pitchFamily="49" charset="0"/>
                <a:cs typeface="宋体" panose="02010600030101010101" pitchFamily="2" charset="-122"/>
              </a:rPr>
              <a:t># </a:t>
            </a:r>
            <a:r>
              <a:rPr lang="zh-CN" altLang="zh-CN" sz="1000" kern="0" dirty="0">
                <a:solidFill>
                  <a:srgbClr val="F27900"/>
                </a:solidFill>
                <a:latin typeface="Consolas" panose="020B0609020204030204" pitchFamily="49" charset="0"/>
                <a:cs typeface="宋体" panose="02010600030101010101" pitchFamily="2" charset="-122"/>
              </a:rPr>
              <a:t>预测指定用户对某个电影的评分</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cs typeface="宋体" panose="02010600030101010101" pitchFamily="2" charset="-122"/>
              </a:rPr>
              <a:t>uid</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a:solidFill>
                  <a:srgbClr val="800080"/>
                </a:solidFill>
                <a:latin typeface="Consolas" panose="020B0609020204030204" pitchFamily="49" charset="0"/>
                <a:cs typeface="宋体" panose="02010600030101010101" pitchFamily="2" charset="-122"/>
              </a:rPr>
              <a:t>52</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cs typeface="宋体" panose="02010600030101010101" pitchFamily="2" charset="-122"/>
              </a:rPr>
              <a:t>iid</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a:solidFill>
                  <a:srgbClr val="800080"/>
                </a:solidFill>
                <a:latin typeface="Consolas" panose="020B0609020204030204" pitchFamily="49" charset="0"/>
                <a:cs typeface="宋体" panose="02010600030101010101" pitchFamily="2" charset="-122"/>
              </a:rPr>
              <a:t>126</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b="1" kern="0" dirty="0">
                <a:solidFill>
                  <a:srgbClr val="800080"/>
                </a:solidFill>
                <a:latin typeface="Consolas" panose="020B0609020204030204" pitchFamily="49" charset="0"/>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err="1">
                <a:solidFill>
                  <a:srgbClr val="000000"/>
                </a:solidFill>
                <a:latin typeface="Consolas" panose="020B0609020204030204" pitchFamily="49" charset="0"/>
                <a:cs typeface="宋体" panose="02010600030101010101" pitchFamily="2" charset="-122"/>
              </a:rPr>
              <a:t>pred</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kbl</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4466"/>
                </a:solidFill>
                <a:latin typeface="Consolas" panose="020B0609020204030204" pitchFamily="49" charset="0"/>
                <a:cs typeface="宋体" panose="02010600030101010101" pitchFamily="2" charset="-122"/>
              </a:rPr>
              <a:t>predict</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uid</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iid</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verbose</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b="1" kern="0" dirty="0">
                <a:solidFill>
                  <a:srgbClr val="800080"/>
                </a:solidFill>
                <a:latin typeface="Consolas" panose="020B0609020204030204" pitchFamily="49" charset="0"/>
                <a:cs typeface="宋体" panose="02010600030101010101" pitchFamily="2" charset="-122"/>
              </a:rPr>
              <a:t>1</a:t>
            </a:r>
            <a:r>
              <a:rPr lang="en-US" altLang="zh-CN" sz="1000" b="1" kern="0" dirty="0">
                <a:solidFill>
                  <a:srgbClr val="FF0080"/>
                </a:solidFill>
                <a:latin typeface="Consolas" panose="020B0609020204030204" pitchFamily="49" charset="0"/>
                <a:cs typeface="宋体" panose="02010600030101010101" pitchFamily="2" charset="-122"/>
              </a:rPr>
              <a:t>)</a:t>
            </a:r>
            <a:r>
              <a:rPr lang="en-US" altLang="zh-CN" sz="1000" kern="0" dirty="0">
                <a:solidFill>
                  <a:srgbClr val="000000"/>
                </a:solidFill>
                <a:latin typeface="Consolas" panose="020B0609020204030204" pitchFamily="49" charset="0"/>
                <a:cs typeface="宋体" panose="02010600030101010101" pitchFamily="2" charset="-122"/>
              </a:rPr>
              <a:t> </a:t>
            </a:r>
            <a:r>
              <a:rPr lang="en-US" altLang="zh-CN" sz="1000" kern="0" dirty="0">
                <a:solidFill>
                  <a:srgbClr val="F27900"/>
                </a:solidFill>
                <a:latin typeface="Consolas" panose="020B0609020204030204" pitchFamily="49" charset="0"/>
                <a:cs typeface="宋体" panose="02010600030101010101" pitchFamily="2" charset="-122"/>
              </a:rPr>
              <a:t># verbose = 1 </a:t>
            </a:r>
            <a:r>
              <a:rPr lang="zh-CN" altLang="zh-CN" sz="1000" kern="0" dirty="0">
                <a:solidFill>
                  <a:srgbClr val="F27900"/>
                </a:solidFill>
                <a:latin typeface="Consolas" panose="020B0609020204030204" pitchFamily="49" charset="0"/>
                <a:cs typeface="宋体" panose="02010600030101010101" pitchFamily="2" charset="-122"/>
              </a:rPr>
              <a:t>为输出进度条记录</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altLang="zh-CN" sz="1000" kern="0" dirty="0" err="1">
                <a:solidFill>
                  <a:srgbClr val="000000"/>
                </a:solidFill>
                <a:latin typeface="Consolas" panose="020B0609020204030204" pitchFamily="49" charset="0"/>
                <a:cs typeface="宋体" panose="02010600030101010101" pitchFamily="2" charset="-122"/>
              </a:rPr>
              <a:t>pred</a:t>
            </a:r>
            <a:r>
              <a:rPr lang="en-US" altLang="zh-CN" sz="1000" b="1" kern="0" dirty="0" err="1">
                <a:solidFill>
                  <a:srgbClr val="FF0080"/>
                </a:solidFill>
                <a:latin typeface="Consolas" panose="020B0609020204030204" pitchFamily="49" charset="0"/>
                <a:cs typeface="宋体" panose="02010600030101010101" pitchFamily="2" charset="-122"/>
              </a:rPr>
              <a:t>.</a:t>
            </a:r>
            <a:r>
              <a:rPr lang="en-US" altLang="zh-CN" sz="1000" kern="0" dirty="0" err="1">
                <a:solidFill>
                  <a:srgbClr val="000000"/>
                </a:solidFill>
                <a:latin typeface="Consolas" panose="020B0609020204030204" pitchFamily="49" charset="0"/>
                <a:cs typeface="宋体" panose="02010600030101010101" pitchFamily="2" charset="-122"/>
              </a:rPr>
              <a:t>est</a:t>
            </a:r>
            <a:r>
              <a:rPr lang="en-US" altLang="zh-CN" sz="1000" kern="0" dirty="0">
                <a:solidFill>
                  <a:srgbClr val="000000"/>
                </a:solidFill>
                <a:latin typeface="Consolas" panose="020B0609020204030204" pitchFamily="49" charset="0"/>
                <a:cs typeface="宋体" panose="02010600030101010101" pitchFamily="2" charset="-122"/>
              </a:rPr>
              <a:t> </a:t>
            </a:r>
            <a:r>
              <a:rPr lang="en-US" altLang="zh-CN" sz="1000" kern="0" dirty="0">
                <a:latin typeface="宋体" panose="02010600030101010101" pitchFamily="2" charset="-122"/>
                <a:ea typeface="等线"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9B52A06A-09EE-43FF-B8C7-A19773C4A03C}"/>
              </a:ext>
            </a:extLst>
          </p:cNvPr>
          <p:cNvPicPr>
            <a:picLocks noChangeAspect="1"/>
          </p:cNvPicPr>
          <p:nvPr/>
        </p:nvPicPr>
        <p:blipFill>
          <a:blip r:embed="rId4"/>
          <a:stretch>
            <a:fillRect/>
          </a:stretch>
        </p:blipFill>
        <p:spPr>
          <a:xfrm>
            <a:off x="655592" y="4022860"/>
            <a:ext cx="7978831" cy="762066"/>
          </a:xfrm>
          <a:prstGeom prst="rect">
            <a:avLst/>
          </a:prstGeom>
        </p:spPr>
      </p:pic>
    </p:spTree>
    <p:extLst>
      <p:ext uri="{BB962C8B-B14F-4D97-AF65-F5344CB8AC3E}">
        <p14:creationId xmlns:p14="http://schemas.microsoft.com/office/powerpoint/2010/main" val="740994197"/>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p:tgtEl>
                                          <p:spTgt spid="6"/>
                                        </p:tgtEl>
                                        <p:attrNameLst>
                                          <p:attrName>ppt_y</p:attrName>
                                        </p:attrNameLst>
                                      </p:cBhvr>
                                      <p:tavLst>
                                        <p:tav tm="0">
                                          <p:val>
                                            <p:strVal val="#ppt_y-#ppt_h*1.125000"/>
                                          </p:val>
                                        </p:tav>
                                        <p:tav tm="100000">
                                          <p:val>
                                            <p:strVal val="#ppt_y"/>
                                          </p:val>
                                        </p:tav>
                                      </p:tavLst>
                                    </p:anim>
                                    <p:animEffect>
                                      <p:cBhvr>
                                        <p:cTn id="21"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6"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1"/>
          <p:cNvSpPr>
            <a:spLocks noChangeArrowheads="1"/>
          </p:cNvSpPr>
          <p:nvPr/>
        </p:nvSpPr>
        <p:spPr bwMode="auto">
          <a:xfrm>
            <a:off x="815926" y="1599326"/>
            <a:ext cx="7547317"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400" dirty="0"/>
              <a:t>         随着信息技术和互联网的发展，人们逐渐从信息匮乏的时代走入了信息过载的时代。消费者想从大量信息</a:t>
            </a:r>
            <a:r>
              <a:rPr lang="en-US" altLang="zh-CN" sz="1400" dirty="0"/>
              <a:t>(</a:t>
            </a:r>
            <a:r>
              <a:rPr lang="zh-CN" altLang="en-US" sz="1400" dirty="0"/>
              <a:t>物品</a:t>
            </a:r>
            <a:r>
              <a:rPr lang="en-US" altLang="zh-CN" sz="1400" dirty="0"/>
              <a:t>)</a:t>
            </a:r>
            <a:r>
              <a:rPr lang="zh-CN" altLang="en-US" sz="1400" dirty="0"/>
              <a:t>中找到自己感兴趣的信息，信息生产者想让自己生产的信息脱颖而出从而得到关注都是一件很难的问题，为了解决这一信息匹配需求，推荐系统就应运而生了。</a:t>
            </a:r>
            <a:endParaRPr lang="en-US" altLang="zh-CN" sz="1400" dirty="0"/>
          </a:p>
          <a:p>
            <a:pPr>
              <a:lnSpc>
                <a:spcPct val="150000"/>
              </a:lnSpc>
            </a:pPr>
            <a:r>
              <a:rPr lang="zh-CN" altLang="en-US" sz="1400" dirty="0"/>
              <a:t>        什么是推荐系统？推荐系统是一种信息过滤系统，用于预测用户对物品的评分或偏好。</a:t>
            </a:r>
            <a:endParaRPr lang="en-US" altLang="zh-CN" sz="1400" dirty="0"/>
          </a:p>
          <a:p>
            <a:pPr>
              <a:lnSpc>
                <a:spcPct val="150000"/>
              </a:lnSpc>
            </a:pPr>
            <a:r>
              <a:rPr lang="en-US" altLang="zh-CN" sz="1400" dirty="0"/>
              <a:t>        </a:t>
            </a:r>
            <a:r>
              <a:rPr lang="zh-CN" altLang="en-US" sz="1400" dirty="0"/>
              <a:t>推荐系统的任务就是连接用户和信息</a:t>
            </a:r>
            <a:r>
              <a:rPr lang="en-US" altLang="zh-CN" sz="1400" dirty="0"/>
              <a:t>(</a:t>
            </a:r>
            <a:r>
              <a:rPr lang="zh-CN" altLang="en-US" sz="1400" dirty="0"/>
              <a:t>物品</a:t>
            </a:r>
            <a:r>
              <a:rPr lang="en-US" altLang="zh-CN" sz="1400" dirty="0"/>
              <a:t>)</a:t>
            </a:r>
            <a:r>
              <a:rPr lang="zh-CN" altLang="en-US" sz="1400" dirty="0"/>
              <a:t>。同时推荐系统要解决的另一个问题是需要发掘用户的行为，找到用户的个性化需求，从而将长尾商品准确的推荐给需要它的用户，同时帮助用户发现那些他们感兴趣但是很难发现的商品。</a:t>
            </a:r>
          </a:p>
          <a:p>
            <a:pPr>
              <a:lnSpc>
                <a:spcPct val="150000"/>
              </a:lnSpc>
            </a:pPr>
            <a:r>
              <a:rPr lang="zh-CN" altLang="en-US" sz="1400" dirty="0"/>
              <a:t>        在信息过载的推动下，推荐系统成为了各大互联网公司攻城略地开疆拓土的必备良器。然而构建一个成熟的推荐系统并不是一件容易的事情，因为从技术上讲，它需要将数据、架构、算法、人机交互等环节有机的结合起来，需要用到数据挖掘技术、信息检索技术、计算统计学等悠久学科的相关知识。</a:t>
            </a:r>
          </a:p>
          <a:p>
            <a:br>
              <a:rPr lang="zh-CN" altLang="en-US" sz="1100" dirty="0"/>
            </a:br>
            <a:br>
              <a:rPr lang="zh-CN" altLang="en-US" sz="1100" dirty="0"/>
            </a:br>
            <a:endParaRPr lang="en-US" altLang="zh-CN" sz="1100" b="1" dirty="0">
              <a:solidFill>
                <a:srgbClr val="0070C0"/>
              </a:solidFill>
              <a:latin typeface="微软雅黑"/>
              <a:ea typeface="微软雅黑"/>
              <a:sym typeface="微软雅黑" pitchFamily="34" charset="-122"/>
            </a:endParaRPr>
          </a:p>
        </p:txBody>
      </p:sp>
      <p:sp>
        <p:nvSpPr>
          <p:cNvPr id="5" name="TextBox 43"/>
          <p:cNvSpPr>
            <a:spLocks noChangeArrowheads="1"/>
          </p:cNvSpPr>
          <p:nvPr/>
        </p:nvSpPr>
        <p:spPr bwMode="auto">
          <a:xfrm>
            <a:off x="3416300" y="994410"/>
            <a:ext cx="231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a:solidFill>
                  <a:schemeClr val="tx1">
                    <a:lumMod val="65000"/>
                    <a:lumOff val="35000"/>
                  </a:schemeClr>
                </a:solidFill>
                <a:latin typeface="微软雅黑"/>
                <a:ea typeface="微软雅黑"/>
              </a:rPr>
              <a:t>行业大背景</a:t>
            </a:r>
          </a:p>
        </p:txBody>
      </p:sp>
      <p:grpSp>
        <p:nvGrpSpPr>
          <p:cNvPr id="6" name="组合 2"/>
          <p:cNvGrpSpPr>
            <a:grpSpLocks/>
          </p:cNvGrpSpPr>
          <p:nvPr/>
        </p:nvGrpSpPr>
        <p:grpSpPr bwMode="auto">
          <a:xfrm>
            <a:off x="2770188" y="1138714"/>
            <a:ext cx="3579812" cy="142875"/>
            <a:chOff x="0" y="0"/>
            <a:chExt cx="3580582" cy="158874"/>
          </a:xfrm>
        </p:grpSpPr>
        <p:grpSp>
          <p:nvGrpSpPr>
            <p:cNvPr id="7" name="组合 61"/>
            <p:cNvGrpSpPr>
              <a:grpSpLocks/>
            </p:cNvGrpSpPr>
            <p:nvPr/>
          </p:nvGrpSpPr>
          <p:grpSpPr bwMode="auto">
            <a:xfrm>
              <a:off x="0" y="0"/>
              <a:ext cx="792088" cy="158874"/>
              <a:chOff x="0" y="0"/>
              <a:chExt cx="792088" cy="158874"/>
            </a:xfrm>
          </p:grpSpPr>
          <p:sp>
            <p:nvSpPr>
              <p:cNvPr id="12" name="直接连接符 70"/>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71"/>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72"/>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组合 62"/>
            <p:cNvGrpSpPr>
              <a:grpSpLocks/>
            </p:cNvGrpSpPr>
            <p:nvPr/>
          </p:nvGrpSpPr>
          <p:grpSpPr bwMode="auto">
            <a:xfrm rot="10800000">
              <a:off x="2788494" y="0"/>
              <a:ext cx="792088" cy="158874"/>
              <a:chOff x="0" y="0"/>
              <a:chExt cx="792088" cy="158874"/>
            </a:xfrm>
          </p:grpSpPr>
          <p:sp>
            <p:nvSpPr>
              <p:cNvPr id="9" name="直接连接符 67"/>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68"/>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9"/>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6" name="TextBox 35"/>
          <p:cNvSpPr txBox="1"/>
          <p:nvPr/>
        </p:nvSpPr>
        <p:spPr>
          <a:xfrm>
            <a:off x="3884354" y="212511"/>
            <a:ext cx="1159292" cy="338554"/>
          </a:xfrm>
          <a:prstGeom prst="rect">
            <a:avLst/>
          </a:prstGeom>
          <a:noFill/>
        </p:spPr>
        <p:txBody>
          <a:bodyPr wrap="none" rtlCol="0">
            <a:spAutoFit/>
          </a:bodyPr>
          <a:lstStyle/>
          <a:p>
            <a:pPr algn="ctr"/>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选题背景</a:t>
            </a:r>
          </a:p>
        </p:txBody>
      </p:sp>
    </p:spTree>
    <p:extLst>
      <p:ext uri="{BB962C8B-B14F-4D97-AF65-F5344CB8AC3E}">
        <p14:creationId xmlns:p14="http://schemas.microsoft.com/office/powerpoint/2010/main" val="299460606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3" presetClass="entr" presetSubtype="3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strVal val="(6*min(max(#ppt_w*#ppt_h,.3),1)-7.4)/-.7*#ppt_w"/>
                                          </p:val>
                                        </p:tav>
                                        <p:tav tm="100000">
                                          <p:val>
                                            <p:strVal val="#ppt_w"/>
                                          </p:val>
                                        </p:tav>
                                      </p:tavLst>
                                    </p:anim>
                                    <p:anim calcmode="lin" valueType="num">
                                      <p:cBhvr>
                                        <p:cTn id="14" dur="500" fill="hold"/>
                                        <p:tgtEl>
                                          <p:spTgt spid="6"/>
                                        </p:tgtEl>
                                        <p:attrNameLst>
                                          <p:attrName>ppt_h</p:attrName>
                                        </p:attrNameLst>
                                      </p:cBhvr>
                                      <p:tavLst>
                                        <p:tav tm="0">
                                          <p:val>
                                            <p:strVal val="(6*min(max(#ppt_w*#ppt_h,.3),1)-7.4)/-.7*#ppt_h"/>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strVal val="1+(6*min(max(#ppt_w*#ppt_h,.3),1)-7.4)/-.7*#ppt_h/2"/>
                                          </p:val>
                                        </p:tav>
                                        <p:tav tm="100000">
                                          <p:val>
                                            <p:strVal val="#ppt_y"/>
                                          </p:val>
                                        </p:tav>
                                      </p:tavLst>
                                    </p:anim>
                                  </p:childTnLst>
                                </p:cTn>
                              </p:par>
                              <p:par>
                                <p:cTn id="17" presetID="23" presetClass="entr" presetSubtype="3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6*min(max(#ppt_w*#ppt_h,.3),1)-7.4)/-.7*#ppt_w"/>
                                          </p:val>
                                        </p:tav>
                                        <p:tav tm="100000">
                                          <p:val>
                                            <p:strVal val="#ppt_w"/>
                                          </p:val>
                                        </p:tav>
                                      </p:tavLst>
                                    </p:anim>
                                    <p:anim calcmode="lin" valueType="num">
                                      <p:cBhvr>
                                        <p:cTn id="20" dur="500" fill="hold"/>
                                        <p:tgtEl>
                                          <p:spTgt spid="5"/>
                                        </p:tgtEl>
                                        <p:attrNameLst>
                                          <p:attrName>ppt_h</p:attrName>
                                        </p:attrNameLst>
                                      </p:cBhvr>
                                      <p:tavLst>
                                        <p:tav tm="0">
                                          <p:val>
                                            <p:strVal val="(6*min(max(#ppt_w*#ppt_h,.3),1)-7.4)/-.7*#ppt_h"/>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bldLvl="0" autoUpdateAnimBg="0"/>
      <p:bldP spid="3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81379" y="251048"/>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4855454" y="1423274"/>
            <a:ext cx="4288546" cy="20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28928" y="853831"/>
            <a:ext cx="6002272"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自定义一个基于</a:t>
            </a:r>
            <a:r>
              <a:rPr lang="en-US" altLang="zh-CN" sz="1600" b="1" dirty="0" err="1">
                <a:solidFill>
                  <a:srgbClr val="0070C0"/>
                </a:solidFill>
                <a:latin typeface="微软雅黑"/>
                <a:ea typeface="微软雅黑"/>
              </a:rPr>
              <a:t>KNNBaseline</a:t>
            </a:r>
            <a:r>
              <a:rPr lang="zh-CN" altLang="en-US" sz="1600" b="1" dirty="0">
                <a:solidFill>
                  <a:srgbClr val="0070C0"/>
                </a:solidFill>
                <a:latin typeface="微软雅黑"/>
                <a:ea typeface="微软雅黑"/>
              </a:rPr>
              <a:t>算法的电影推荐系统　</a:t>
            </a:r>
          </a:p>
        </p:txBody>
      </p:sp>
      <p:sp>
        <p:nvSpPr>
          <p:cNvPr id="6" name="矩形 47">
            <a:extLst>
              <a:ext uri="{FF2B5EF4-FFF2-40B4-BE49-F238E27FC236}">
                <a16:creationId xmlns:a16="http://schemas.microsoft.com/office/drawing/2014/main" id="{110983FF-AD36-437C-A43A-94BE084E6192}"/>
              </a:ext>
            </a:extLst>
          </p:cNvPr>
          <p:cNvSpPr>
            <a:spLocks noChangeArrowheads="1"/>
          </p:cNvSpPr>
          <p:nvPr/>
        </p:nvSpPr>
        <p:spPr bwMode="auto">
          <a:xfrm>
            <a:off x="708830" y="1251724"/>
            <a:ext cx="7818136" cy="3640252"/>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ts val="800"/>
              </a:lnSpc>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自定义一个函数：返回给指定的用户推荐的</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20</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部电影的</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ID,</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名字和类型</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def</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movies_recommender</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model</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ratings_new</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set_index</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drop</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True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对</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rating</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数据集重新设置索引（</a:t>
            </a:r>
            <a:r>
              <a:rPr lang="en-US" altLang="zh-CN" sz="10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rated_m</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ratings_new</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ratings_new</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index</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找出</a:t>
            </a:r>
            <a:r>
              <a:rPr lang="en-US" altLang="zh-CN" sz="1000" kern="0" dirty="0" err="1">
                <a:solidFill>
                  <a:srgbClr val="F27900"/>
                </a:solidFill>
                <a:latin typeface="Consolas" panose="020B0609020204030204" pitchFamily="49" charset="0"/>
                <a:ea typeface="宋体" panose="02010600030101010101" pitchFamily="2" charset="-122"/>
                <a:cs typeface="宋体" panose="02010600030101010101" pitchFamily="2" charset="-122"/>
              </a:rPr>
              <a:t>rating_new</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中不是当前用户评分过的所有电影</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selected_sample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rated_m</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sample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frac</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0.005</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 </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为加快计算，只选出</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5‰</a:t>
            </a:r>
            <a:r>
              <a:rPr lang="zh-CN" altLang="en-US"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的数据作为向用户推荐的备选电影</a:t>
            </a:r>
            <a:endPar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non_rated_movies_id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selected_sample</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values</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从上一句的</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Series</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中提取处</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values</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dic</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for</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in</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non_rated_movies_id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pred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model</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predict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non_rated_movies_id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dic</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i</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pred</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est</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err="1">
                <a:solidFill>
                  <a:srgbClr val="8080C0"/>
                </a:solidFill>
                <a:latin typeface="Consolas" panose="020B0609020204030204" pitchFamily="49" charset="0"/>
                <a:ea typeface="宋体" panose="02010600030101010101" pitchFamily="2" charset="-122"/>
                <a:cs typeface="宋体" panose="02010600030101010101" pitchFamily="2" charset="-122"/>
              </a:rPr>
              <a:t>round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df</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DataFrame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dic</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T</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reset_index</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df</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columns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Pred_rating</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df</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pd</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merge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df</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movies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how</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inner'</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on</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MovieID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df</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sort_values</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Pred_rating'</a:t>
            </a:r>
            <a:r>
              <a:rPr lang="en-US" altLang="zh-CN" sz="1000" b="1" kern="0" dirty="0" err="1">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ascending</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False</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4466"/>
                </a:solidFill>
                <a:latin typeface="Consolas" panose="020B0609020204030204" pitchFamily="49" charset="0"/>
                <a:ea typeface="宋体" panose="02010600030101010101" pitchFamily="2" charset="-122"/>
                <a:cs typeface="宋体" panose="02010600030101010101" pitchFamily="2" charset="-122"/>
              </a:rPr>
              <a:t>head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20</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按照预测出的分数降序排序，保留前</a:t>
            </a:r>
            <a:r>
              <a:rPr lang="en-US"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20</a:t>
            </a:r>
            <a:r>
              <a:rPr lang="zh-CN" altLang="zh-CN" sz="1000" kern="0" dirty="0">
                <a:solidFill>
                  <a:srgbClr val="F27900"/>
                </a:solidFill>
                <a:latin typeface="Consolas" panose="020B0609020204030204" pitchFamily="49" charset="0"/>
                <a:ea typeface="宋体" panose="02010600030101010101" pitchFamily="2" charset="-122"/>
                <a:cs typeface="宋体" panose="02010600030101010101" pitchFamily="2" charset="-122"/>
              </a:rPr>
              <a:t>个电影</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nSpc>
                <a:spcPts val="8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print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zh-CN"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给</a:t>
            </a:r>
            <a:r>
              <a:rPr lang="en-US" altLang="zh-CN" sz="1000" kern="0" dirty="0" err="1">
                <a:solidFill>
                  <a:srgbClr val="A685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zh-CN"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的用户推荐的</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20</a:t>
            </a:r>
            <a:r>
              <a:rPr lang="zh-CN"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部电影</a:t>
            </a:r>
            <a:r>
              <a:rPr lang="en-US" altLang="zh-CN" sz="1000" kern="0" dirty="0">
                <a:solidFill>
                  <a:srgbClr val="A68500"/>
                </a:solidFill>
                <a:latin typeface="Consolas" panose="020B0609020204030204" pitchFamily="49" charset="0"/>
                <a:ea typeface="宋体" panose="02010600030101010101" pitchFamily="2" charset="-122"/>
                <a:cs typeface="宋体" panose="02010600030101010101" pitchFamily="2" charset="-122"/>
              </a:rPr>
              <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4466"/>
                </a:solidFill>
                <a:latin typeface="Consolas" panose="020B0609020204030204" pitchFamily="49" charset="0"/>
                <a:ea typeface="宋体" panose="02010600030101010101" pitchFamily="2" charset="-122"/>
                <a:cs typeface="宋体" panose="02010600030101010101" pitchFamily="2" charset="-122"/>
              </a:rPr>
              <a:t>format</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err="1">
                <a:solidFill>
                  <a:srgbClr val="000000"/>
                </a:solidFill>
                <a:latin typeface="Consolas" panose="020B0609020204030204" pitchFamily="49" charset="0"/>
                <a:ea typeface="宋体" panose="02010600030101010101" pitchFamily="2" charset="-122"/>
                <a:cs typeface="宋体" panose="02010600030101010101" pitchFamily="2" charset="-122"/>
              </a:rPr>
              <a:t>UserID</a:t>
            </a:r>
            <a:r>
              <a:rPr lang="en-US" altLang="zh-CN" sz="100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ts val="800"/>
              </a:lnSpc>
              <a:spcAft>
                <a:spcPts val="0"/>
              </a:spcAft>
            </a:pP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a:t>
            </a:r>
            <a:r>
              <a:rPr lang="en-US" altLang="zh-CN" sz="1000" b="1" kern="0" dirty="0">
                <a:solidFill>
                  <a:srgbClr val="BB7977"/>
                </a:solidFill>
                <a:latin typeface="Consolas" panose="020B0609020204030204" pitchFamily="49" charset="0"/>
                <a:ea typeface="宋体" panose="02010600030101010101" pitchFamily="2" charset="-122"/>
                <a:cs typeface="宋体" panose="02010600030101010101" pitchFamily="2" charset="-122"/>
              </a:rPr>
              <a:t>return</a:t>
            </a:r>
            <a:r>
              <a:rPr lang="en-US" altLang="zh-CN" sz="1000" kern="0" dirty="0">
                <a:solidFill>
                  <a:srgbClr val="000000"/>
                </a:solidFill>
                <a:latin typeface="Consolas" panose="020B0609020204030204" pitchFamily="49" charset="0"/>
                <a:ea typeface="宋体" panose="02010600030101010101" pitchFamily="2" charset="-122"/>
                <a:cs typeface="宋体" panose="02010600030101010101" pitchFamily="2" charset="-122"/>
              </a:rPr>
              <a:t> df  </a:t>
            </a:r>
            <a:r>
              <a:rPr lang="en-US" altLang="zh-CN" sz="1000" kern="0" dirty="0">
                <a:latin typeface="宋体" panose="02010600030101010101" pitchFamily="2" charset="-122"/>
                <a:ea typeface="等线" panose="02010600030101010101" pitchFamily="2" charset="-122"/>
                <a:cs typeface="宋体" panose="02010600030101010101" pitchFamily="2" charset="-122"/>
              </a:rPr>
              <a:t> </a:t>
            </a: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032370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p:tgtEl>
                                          <p:spTgt spid="6"/>
                                        </p:tgtEl>
                                        <p:attrNameLst>
                                          <p:attrName>ppt_y</p:attrName>
                                        </p:attrNameLst>
                                      </p:cBhvr>
                                      <p:tavLst>
                                        <p:tav tm="0">
                                          <p:val>
                                            <p:strVal val="#ppt_y-#ppt_h*1.125000"/>
                                          </p:val>
                                        </p:tav>
                                        <p:tav tm="100000">
                                          <p:val>
                                            <p:strVal val="#ppt_y"/>
                                          </p:val>
                                        </p:tav>
                                      </p:tavLst>
                                    </p:anim>
                                    <p:animEffect>
                                      <p:cBhvr>
                                        <p:cTn id="21"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6"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97829" y="241219"/>
            <a:ext cx="3352200"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基于协同过滤算法的推荐系统</a:t>
            </a:r>
          </a:p>
        </p:txBody>
      </p:sp>
      <p:sp>
        <p:nvSpPr>
          <p:cNvPr id="15" name="矩形 47">
            <a:extLst>
              <a:ext uri="{FF2B5EF4-FFF2-40B4-BE49-F238E27FC236}">
                <a16:creationId xmlns:a16="http://schemas.microsoft.com/office/drawing/2014/main" id="{09C7B4C2-2F0F-4908-8BC9-43778F37717C}"/>
              </a:ext>
            </a:extLst>
          </p:cNvPr>
          <p:cNvSpPr>
            <a:spLocks noChangeArrowheads="1"/>
          </p:cNvSpPr>
          <p:nvPr/>
        </p:nvSpPr>
        <p:spPr bwMode="auto">
          <a:xfrm>
            <a:off x="4855454" y="1423274"/>
            <a:ext cx="4288546" cy="207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1" name="TextBox 18">
            <a:extLst>
              <a:ext uri="{FF2B5EF4-FFF2-40B4-BE49-F238E27FC236}">
                <a16:creationId xmlns:a16="http://schemas.microsoft.com/office/drawing/2014/main" id="{F884E4E1-7FF7-4ED3-A89B-3A18982B78ED}"/>
              </a:ext>
            </a:extLst>
          </p:cNvPr>
          <p:cNvSpPr txBox="1"/>
          <p:nvPr/>
        </p:nvSpPr>
        <p:spPr>
          <a:xfrm>
            <a:off x="686528" y="871947"/>
            <a:ext cx="6002272" cy="338554"/>
          </a:xfrm>
          <a:prstGeom prst="rect">
            <a:avLst/>
          </a:prstGeom>
          <a:noFill/>
        </p:spPr>
        <p:txBody>
          <a:bodyPr wrap="square" rtlCol="0">
            <a:spAutoFit/>
          </a:bodyPr>
          <a:lstStyle/>
          <a:p>
            <a:r>
              <a:rPr lang="zh-CN" altLang="en-US" sz="1600" b="1" dirty="0">
                <a:solidFill>
                  <a:srgbClr val="0070C0"/>
                </a:solidFill>
                <a:latin typeface="微软雅黑"/>
                <a:ea typeface="微软雅黑"/>
              </a:rPr>
              <a:t>测试推荐系统　</a:t>
            </a:r>
          </a:p>
        </p:txBody>
      </p:sp>
      <p:sp>
        <p:nvSpPr>
          <p:cNvPr id="6" name="矩形 47">
            <a:extLst>
              <a:ext uri="{FF2B5EF4-FFF2-40B4-BE49-F238E27FC236}">
                <a16:creationId xmlns:a16="http://schemas.microsoft.com/office/drawing/2014/main" id="{110983FF-AD36-437C-A43A-94BE084E6192}"/>
              </a:ext>
            </a:extLst>
          </p:cNvPr>
          <p:cNvSpPr>
            <a:spLocks noChangeArrowheads="1"/>
          </p:cNvSpPr>
          <p:nvPr/>
        </p:nvSpPr>
        <p:spPr bwMode="auto">
          <a:xfrm>
            <a:off x="686528" y="1434859"/>
            <a:ext cx="4168926" cy="488298"/>
          </a:xfrm>
          <a:prstGeom prst="rect">
            <a:avLst/>
          </a:prstGeom>
          <a:noFill/>
          <a:ln w="9525">
            <a:solidFill>
              <a:srgbClr val="000000"/>
            </a:solidFill>
            <a:bevel/>
            <a:headEnd/>
            <a:tailEnd/>
          </a:ln>
          <a:extLst>
            <a:ext uri="{909E8E84-426E-40DD-AFC4-6F175D3DCCD1}">
              <a14:hiddenFill xmlns:a14="http://schemas.microsoft.com/office/drawing/2010/main">
                <a:solidFill>
                  <a:srgbClr val="FFFFFF"/>
                </a:solidFill>
              </a14:hiddenFill>
            </a:ext>
          </a:extLst>
        </p:spPr>
        <p:txBody>
          <a:bodyPr wrap="square" lIns="68541" tIns="34270" rIns="68541" bIns="34270">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spcBef>
                <a:spcPts val="9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 </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测试：使用上面自定义的推荐系统给指定用户推荐</a:t>
            </a:r>
            <a:r>
              <a:rPr lang="en-US"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20</a:t>
            </a:r>
            <a:r>
              <a:rPr lang="zh-CN" altLang="zh-CN" sz="1050" kern="0" dirty="0">
                <a:solidFill>
                  <a:srgbClr val="F27900"/>
                </a:solidFill>
                <a:latin typeface="Consolas" panose="020B0609020204030204" pitchFamily="49" charset="0"/>
                <a:ea typeface="宋体" panose="02010600030101010101" pitchFamily="2" charset="-122"/>
                <a:cs typeface="宋体" panose="02010600030101010101" pitchFamily="2" charset="-122"/>
              </a:rPr>
              <a:t>部电影</a:t>
            </a:r>
            <a:r>
              <a:rPr lang="zh-CN" altLang="zh-CN" sz="1050" kern="0" dirty="0">
                <a:solidFill>
                  <a:srgbClr val="F27900"/>
                </a:solidFill>
                <a:latin typeface="等线" panose="02010600030101010101" pitchFamily="2" charset="-122"/>
                <a:ea typeface="Consolas" panose="020B0609020204030204" pitchFamily="49" charset="0"/>
                <a:cs typeface="宋体" panose="02010600030101010101" pitchFamily="2" charset="-122"/>
              </a:rPr>
              <a:t> </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050" kern="0" dirty="0" err="1">
                <a:solidFill>
                  <a:srgbClr val="004466"/>
                </a:solidFill>
                <a:latin typeface="Consolas" panose="020B0609020204030204" pitchFamily="49" charset="0"/>
                <a:ea typeface="宋体" panose="02010600030101010101" pitchFamily="2" charset="-122"/>
                <a:cs typeface="宋体" panose="02010600030101010101" pitchFamily="2" charset="-122"/>
              </a:rPr>
              <a:t>movies_recommender</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0000"/>
                </a:solidFill>
                <a:latin typeface="Consolas" panose="020B0609020204030204" pitchFamily="49" charset="0"/>
                <a:ea typeface="宋体" panose="02010600030101010101" pitchFamily="2" charset="-122"/>
                <a:cs typeface="宋体" panose="02010600030101010101" pitchFamily="2" charset="-122"/>
              </a:rPr>
              <a:t>kbl</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5</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kern="0" dirty="0">
                <a:solidFill>
                  <a:srgbClr val="004466"/>
                </a:solidFill>
                <a:latin typeface="Consolas" panose="020B0609020204030204" pitchFamily="49" charset="0"/>
                <a:ea typeface="宋体" panose="02010600030101010101" pitchFamily="2" charset="-122"/>
                <a:cs typeface="宋体" panose="02010600030101010101" pitchFamily="2" charset="-122"/>
              </a:rPr>
              <a:t>head</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r>
              <a:rPr lang="en-US" altLang="zh-CN" sz="1050" b="1" kern="0" dirty="0">
                <a:solidFill>
                  <a:srgbClr val="800080"/>
                </a:solidFill>
                <a:latin typeface="Consolas" panose="020B0609020204030204" pitchFamily="49" charset="0"/>
                <a:ea typeface="宋体" panose="02010600030101010101" pitchFamily="2" charset="-122"/>
                <a:cs typeface="宋体" panose="02010600030101010101" pitchFamily="2" charset="-122"/>
              </a:rPr>
              <a:t>20</a:t>
            </a:r>
            <a:r>
              <a:rPr lang="en-US" altLang="zh-CN" sz="1050" b="1" kern="0" dirty="0">
                <a:solidFill>
                  <a:srgbClr val="FF0080"/>
                </a:solidFill>
                <a:latin typeface="Consolas" panose="020B0609020204030204" pitchFamily="49" charset="0"/>
                <a:ea typeface="宋体" panose="02010600030101010101" pitchFamily="2" charset="-122"/>
                <a:cs typeface="宋体" panose="02010600030101010101" pitchFamily="2" charset="-122"/>
              </a:rPr>
              <a:t>)</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82AFF63-2212-4583-A7E9-AF3B79E67BFD}"/>
              </a:ext>
            </a:extLst>
          </p:cNvPr>
          <p:cNvPicPr>
            <a:picLocks noChangeAspect="1"/>
          </p:cNvPicPr>
          <p:nvPr/>
        </p:nvPicPr>
        <p:blipFill>
          <a:blip r:embed="rId3"/>
          <a:stretch>
            <a:fillRect/>
          </a:stretch>
        </p:blipFill>
        <p:spPr>
          <a:xfrm>
            <a:off x="753915" y="2010150"/>
            <a:ext cx="3327604" cy="3029850"/>
          </a:xfrm>
          <a:prstGeom prst="rect">
            <a:avLst/>
          </a:prstGeom>
        </p:spPr>
      </p:pic>
    </p:spTree>
    <p:extLst>
      <p:ext uri="{BB962C8B-B14F-4D97-AF65-F5344CB8AC3E}">
        <p14:creationId xmlns:p14="http://schemas.microsoft.com/office/powerpoint/2010/main" val="123812594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12" presetClass="entr" presetSubtype="1" fill="hold" grpId="0" nodeType="withEffect" nodePh="1">
                                  <p:stCondLst>
                                    <p:cond delay="0"/>
                                  </p:stCondLst>
                                  <p:endCondLst>
                                    <p:cond evt="begin" delay="0">
                                      <p:tn val="10"/>
                                    </p:cond>
                                  </p:endCondLst>
                                  <p:childTnLst>
                                    <p:set>
                                      <p:cBhvr>
                                        <p:cTn id="11" dur="1" fill="hold">
                                          <p:stCondLst>
                                            <p:cond delay="0"/>
                                          </p:stCondLst>
                                        </p:cTn>
                                        <p:tgtEl>
                                          <p:spTgt spid="15"/>
                                        </p:tgtEl>
                                        <p:attrNameLst>
                                          <p:attrName>style.visibility</p:attrName>
                                        </p:attrNameLst>
                                      </p:cBhvr>
                                      <p:to>
                                        <p:strVal val="visible"/>
                                      </p:to>
                                    </p:set>
                                    <p:anim calcmode="lin" valueType="num">
                                      <p:cBhvr>
                                        <p:cTn id="12" dur="400"/>
                                        <p:tgtEl>
                                          <p:spTgt spid="15"/>
                                        </p:tgtEl>
                                        <p:attrNameLst>
                                          <p:attrName>ppt_y</p:attrName>
                                        </p:attrNameLst>
                                      </p:cBhvr>
                                      <p:tavLst>
                                        <p:tav tm="0">
                                          <p:val>
                                            <p:strVal val="#ppt_y-#ppt_h*1.125000"/>
                                          </p:val>
                                        </p:tav>
                                        <p:tav tm="100000">
                                          <p:val>
                                            <p:strVal val="#ppt_y"/>
                                          </p:val>
                                        </p:tav>
                                      </p:tavLst>
                                    </p:anim>
                                    <p:animEffect>
                                      <p:cBhvr>
                                        <p:cTn id="13" dur="400"/>
                                        <p:tgtEl>
                                          <p:spTgt spid="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400"/>
                                        <p:tgtEl>
                                          <p:spTgt spid="6"/>
                                        </p:tgtEl>
                                        <p:attrNameLst>
                                          <p:attrName>ppt_y</p:attrName>
                                        </p:attrNameLst>
                                      </p:cBhvr>
                                      <p:tavLst>
                                        <p:tav tm="0">
                                          <p:val>
                                            <p:strVal val="#ppt_y-#ppt_h*1.125000"/>
                                          </p:val>
                                        </p:tav>
                                        <p:tav tm="100000">
                                          <p:val>
                                            <p:strVal val="#ppt_y"/>
                                          </p:val>
                                        </p:tav>
                                      </p:tavLst>
                                    </p:anim>
                                    <p:animEffect>
                                      <p:cBhvr>
                                        <p:cTn id="21"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5" grpId="0" bldLvl="0" autoUpdateAnimBg="0"/>
      <p:bldP spid="21" grpId="0"/>
      <p:bldP spid="6"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itchFamily="34" charset="-122"/>
              </a:rPr>
              <a:t>Part</a:t>
            </a:r>
            <a:r>
              <a:rPr lang="en-US" altLang="zh-CN" sz="4800" dirty="0">
                <a:ln w="12700">
                  <a:noFill/>
                </a:ln>
                <a:solidFill>
                  <a:srgbClr val="0070C0"/>
                </a:solidFill>
                <a:latin typeface="Helvetica Neue Condensed" pitchFamily="50" charset="0"/>
                <a:ea typeface="微软雅黑" pitchFamily="34" charset="-122"/>
              </a:rPr>
              <a:t> </a:t>
            </a:r>
            <a:r>
              <a:rPr lang="en-US" altLang="zh-CN" sz="4800" dirty="0">
                <a:ln w="12700">
                  <a:noFill/>
                </a:ln>
                <a:solidFill>
                  <a:srgbClr val="0070C0"/>
                </a:solidFill>
                <a:latin typeface="Impact" panose="020B0806030902050204" pitchFamily="34" charset="0"/>
                <a:ea typeface="微软雅黑" pitchFamily="34" charset="-122"/>
              </a:rPr>
              <a:t>5</a:t>
            </a:r>
            <a:endParaRPr lang="zh-CN" altLang="en-US" sz="4800" dirty="0">
              <a:ln w="12700">
                <a:noFill/>
              </a:ln>
              <a:solidFill>
                <a:srgbClr val="0070C0"/>
              </a:solidFill>
              <a:latin typeface="Impact" panose="020B0806030902050204" pitchFamily="34" charset="0"/>
              <a:ea typeface="微软雅黑" pitchFamily="34" charset="-122"/>
            </a:endParaRPr>
          </a:p>
        </p:txBody>
      </p:sp>
      <p:sp>
        <p:nvSpPr>
          <p:cNvPr id="12" name="Freeform 6"/>
          <p:cNvSpPr>
            <a:spLocks/>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3" name="Freeform 7"/>
          <p:cNvSpPr>
            <a:spLocks/>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a:p>
        </p:txBody>
      </p:sp>
      <p:sp>
        <p:nvSpPr>
          <p:cNvPr id="16" name="TextBox 1"/>
          <p:cNvSpPr txBox="1"/>
          <p:nvPr/>
        </p:nvSpPr>
        <p:spPr>
          <a:xfrm>
            <a:off x="4935513" y="1773787"/>
            <a:ext cx="1877437" cy="553998"/>
          </a:xfrm>
          <a:prstGeom prst="rect">
            <a:avLst/>
          </a:prstGeom>
          <a:noFill/>
        </p:spPr>
        <p:txBody>
          <a:bodyPr wrap="none" rtlCol="0">
            <a:spAutoFit/>
          </a:bodyPr>
          <a:lstStyle/>
          <a:p>
            <a:pPr marL="0" lvl="1"/>
            <a:r>
              <a:rPr lang="zh-CN" altLang="en-US" sz="3000" b="1" spc="300" dirty="0">
                <a:solidFill>
                  <a:srgbClr val="0070C0"/>
                </a:solidFill>
                <a:latin typeface="微软雅黑" pitchFamily="34" charset="-122"/>
                <a:ea typeface="微软雅黑" pitchFamily="34" charset="-122"/>
              </a:rPr>
              <a:t>论文总结</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a:spLocks noChangeArrowheads="1"/>
          </p:cNvSpPr>
          <p:nvPr/>
        </p:nvSpPr>
        <p:spPr bwMode="auto">
          <a:xfrm>
            <a:off x="4985502" y="2475258"/>
            <a:ext cx="18716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相关总结</a:t>
            </a:r>
          </a:p>
        </p:txBody>
      </p:sp>
      <p:sp>
        <p:nvSpPr>
          <p:cNvPr id="19" name="TextBox 39"/>
          <p:cNvSpPr>
            <a:spLocks noChangeArrowheads="1"/>
          </p:cNvSpPr>
          <p:nvPr/>
        </p:nvSpPr>
        <p:spPr bwMode="auto">
          <a:xfrm>
            <a:off x="4985502" y="3008659"/>
            <a:ext cx="1873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感谢语</a:t>
            </a:r>
          </a:p>
        </p:txBody>
      </p:sp>
      <p:sp>
        <p:nvSpPr>
          <p:cNvPr id="23" name="TextBox 39"/>
          <p:cNvSpPr>
            <a:spLocks noChangeArrowheads="1"/>
          </p:cNvSpPr>
          <p:nvPr/>
        </p:nvSpPr>
        <p:spPr bwMode="auto">
          <a:xfrm>
            <a:off x="4985502" y="2742752"/>
            <a:ext cx="1873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dirty="0">
                <a:solidFill>
                  <a:schemeClr val="tx1">
                    <a:lumMod val="75000"/>
                    <a:lumOff val="25000"/>
                  </a:schemeClr>
                </a:solidFill>
                <a:latin typeface="微软雅黑" pitchFamily="34" charset="-122"/>
                <a:ea typeface="微软雅黑" pitchFamily="34" charset="-122"/>
                <a:sym typeface="微软雅黑" pitchFamily="34" charset="-122"/>
              </a:rPr>
              <a:t>参考文献</a:t>
            </a:r>
          </a:p>
        </p:txBody>
      </p:sp>
    </p:spTree>
    <p:extLst>
      <p:ext uri="{BB962C8B-B14F-4D97-AF65-F5344CB8AC3E}">
        <p14:creationId xmlns:p14="http://schemas.microsoft.com/office/powerpoint/2010/main" val="3785888101"/>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13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par>
                          <p:cTn id="40" fill="hold">
                            <p:stCondLst>
                              <p:cond delay="1800"/>
                            </p:stCondLst>
                            <p:childTnLst>
                              <p:par>
                                <p:cTn id="41" presetID="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2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P spid="18" grpId="0" bldLvl="0" autoUpdateAnimBg="0"/>
      <p:bldP spid="19" grpId="0" bldLvl="0" autoUpdateAnimBg="0"/>
      <p:bldP spid="23"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226046" y="234624"/>
            <a:ext cx="671979"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结论</a:t>
            </a:r>
          </a:p>
        </p:txBody>
      </p:sp>
      <p:sp>
        <p:nvSpPr>
          <p:cNvPr id="24" name="TextBox 54">
            <a:extLst>
              <a:ext uri="{FF2B5EF4-FFF2-40B4-BE49-F238E27FC236}">
                <a16:creationId xmlns:a16="http://schemas.microsoft.com/office/drawing/2014/main" id="{F3BF7EF9-EBAE-4ED1-AA9B-F190620D74C0}"/>
              </a:ext>
            </a:extLst>
          </p:cNvPr>
          <p:cNvSpPr txBox="1"/>
          <p:nvPr/>
        </p:nvSpPr>
        <p:spPr>
          <a:xfrm>
            <a:off x="623624" y="885312"/>
            <a:ext cx="5229976" cy="184666"/>
          </a:xfrm>
          <a:prstGeom prst="rect">
            <a:avLst/>
          </a:prstGeom>
          <a:noFill/>
        </p:spPr>
        <p:txBody>
          <a:bodyPr wrap="square" lIns="0" tIns="0" rIns="0" bIns="0" rtlCol="0">
            <a:spAutoFit/>
          </a:bodyPr>
          <a:lstStyle/>
          <a:p>
            <a:pPr algn="just"/>
            <a:r>
              <a:rPr lang="zh-CN" altLang="en-US" sz="1200" b="1" dirty="0">
                <a:latin typeface="微软雅黑" pitchFamily="34" charset="-122"/>
                <a:ea typeface="微软雅黑" pitchFamily="34" charset="-122"/>
              </a:rPr>
              <a:t>通过对三种不同的推荐算法的实际应用，现对各个算法的优缺点总结如下：</a:t>
            </a:r>
            <a:endParaRPr lang="en-US" altLang="zh-CN" sz="1200" dirty="0">
              <a:solidFill>
                <a:schemeClr val="tx1">
                  <a:lumMod val="50000"/>
                  <a:lumOff val="50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7713F8D2-71F9-491B-B349-3BDD4AFABDDC}"/>
              </a:ext>
            </a:extLst>
          </p:cNvPr>
          <p:cNvSpPr txBox="1"/>
          <p:nvPr/>
        </p:nvSpPr>
        <p:spPr>
          <a:xfrm>
            <a:off x="573224" y="1288800"/>
            <a:ext cx="4274401" cy="2693045"/>
          </a:xfrm>
          <a:prstGeom prst="rect">
            <a:avLst/>
          </a:prstGeom>
          <a:noFill/>
        </p:spPr>
        <p:txBody>
          <a:bodyPr wrap="square" rtlCol="0">
            <a:spAutoFit/>
          </a:bodyPr>
          <a:lstStyle/>
          <a:p>
            <a:r>
              <a:rPr lang="zh-CN" altLang="en-US" sz="1400" b="1" dirty="0">
                <a:solidFill>
                  <a:srgbClr val="3333FF"/>
                </a:solidFill>
              </a:rPr>
              <a:t>一、基于流行度的推荐算法</a:t>
            </a:r>
            <a:endParaRPr lang="en-US" altLang="zh-CN" sz="1400" b="1" dirty="0">
              <a:solidFill>
                <a:srgbClr val="3333FF"/>
              </a:solidFill>
            </a:endParaRPr>
          </a:p>
          <a:p>
            <a:endParaRPr lang="en-US" altLang="zh-CN" dirty="0"/>
          </a:p>
          <a:p>
            <a:r>
              <a:rPr lang="zh-CN" altLang="en-US" sz="1200" b="1" dirty="0"/>
              <a:t>优点：</a:t>
            </a:r>
            <a:endParaRPr lang="en-US" altLang="zh-CN" sz="1200" b="1" dirty="0"/>
          </a:p>
          <a:p>
            <a:endParaRPr lang="en-US" altLang="zh-CN" sz="1200" dirty="0"/>
          </a:p>
          <a:p>
            <a:r>
              <a:rPr lang="en-US" altLang="zh-CN" sz="1100" dirty="0"/>
              <a:t>1.</a:t>
            </a:r>
            <a:r>
              <a:rPr lang="zh-CN" altLang="zh-CN" sz="1100" dirty="0"/>
              <a:t>不依赖于任何用户的历史行为数据；</a:t>
            </a:r>
            <a:endParaRPr lang="en-US" altLang="zh-CN" sz="1100" dirty="0"/>
          </a:p>
          <a:p>
            <a:r>
              <a:rPr lang="en-US" altLang="zh-CN" sz="1100" dirty="0"/>
              <a:t>2.</a:t>
            </a:r>
            <a:r>
              <a:rPr lang="zh-CN" altLang="zh-CN" sz="1100" dirty="0"/>
              <a:t>可以把新闻类等时效性很强的内容信息技术分发出去；</a:t>
            </a:r>
          </a:p>
          <a:p>
            <a:r>
              <a:rPr lang="en-US" altLang="zh-CN" sz="1100" dirty="0"/>
              <a:t>3.</a:t>
            </a:r>
            <a:r>
              <a:rPr lang="zh-CN" altLang="en-US" sz="1100" dirty="0"/>
              <a:t>不存在新用户问题。</a:t>
            </a:r>
            <a:endParaRPr lang="en-US" altLang="zh-CN" sz="1100" dirty="0"/>
          </a:p>
          <a:p>
            <a:endParaRPr lang="en-US" altLang="zh-CN" sz="1100" dirty="0"/>
          </a:p>
          <a:p>
            <a:r>
              <a:rPr lang="zh-CN" altLang="en-US" sz="1200" b="1" dirty="0"/>
              <a:t>缺点：</a:t>
            </a:r>
            <a:endParaRPr lang="en-US" altLang="zh-CN" sz="1200" b="1" dirty="0"/>
          </a:p>
          <a:p>
            <a:endParaRPr lang="en-US" altLang="zh-CN" sz="1200" b="1" dirty="0"/>
          </a:p>
          <a:p>
            <a:r>
              <a:rPr lang="en-US" altLang="zh-CN" sz="1100" dirty="0"/>
              <a:t>1. </a:t>
            </a:r>
            <a:r>
              <a:rPr lang="zh-CN" altLang="zh-CN" sz="1100" dirty="0"/>
              <a:t>不能实现个性化推荐：所有用户接收到的推荐信息都是一样的，无论他</a:t>
            </a:r>
            <a:r>
              <a:rPr lang="en-US" altLang="zh-CN" sz="1100" dirty="0"/>
              <a:t>/</a:t>
            </a:r>
            <a:r>
              <a:rPr lang="zh-CN" altLang="zh-CN" sz="1100" dirty="0"/>
              <a:t>她对推荐的内容是否感兴趣；</a:t>
            </a:r>
            <a:endParaRPr lang="en-US" altLang="zh-CN" sz="1100" dirty="0"/>
          </a:p>
          <a:p>
            <a:r>
              <a:rPr lang="en-US" altLang="zh-CN" sz="1100" dirty="0"/>
              <a:t>2. </a:t>
            </a:r>
            <a:r>
              <a:rPr lang="zh-CN" altLang="zh-CN" sz="1100" dirty="0"/>
              <a:t>很难将冷门的（热度低的，关注度不高的）物品推荐出去。</a:t>
            </a:r>
          </a:p>
          <a:p>
            <a:endParaRPr lang="en-US" altLang="zh-CN" sz="1200" b="1" dirty="0"/>
          </a:p>
        </p:txBody>
      </p:sp>
    </p:spTree>
    <p:extLst>
      <p:ext uri="{BB962C8B-B14F-4D97-AF65-F5344CB8AC3E}">
        <p14:creationId xmlns:p14="http://schemas.microsoft.com/office/powerpoint/2010/main" val="236219020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226046" y="234624"/>
            <a:ext cx="671979"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结论</a:t>
            </a:r>
          </a:p>
        </p:txBody>
      </p:sp>
      <p:sp>
        <p:nvSpPr>
          <p:cNvPr id="2" name="文本框 1">
            <a:extLst>
              <a:ext uri="{FF2B5EF4-FFF2-40B4-BE49-F238E27FC236}">
                <a16:creationId xmlns:a16="http://schemas.microsoft.com/office/drawing/2014/main" id="{7713F8D2-71F9-491B-B349-3BDD4AFABDDC}"/>
              </a:ext>
            </a:extLst>
          </p:cNvPr>
          <p:cNvSpPr txBox="1"/>
          <p:nvPr/>
        </p:nvSpPr>
        <p:spPr>
          <a:xfrm>
            <a:off x="478523" y="711517"/>
            <a:ext cx="8186953" cy="4431983"/>
          </a:xfrm>
          <a:prstGeom prst="rect">
            <a:avLst/>
          </a:prstGeom>
          <a:noFill/>
        </p:spPr>
        <p:txBody>
          <a:bodyPr wrap="square" rtlCol="0">
            <a:spAutoFit/>
          </a:bodyPr>
          <a:lstStyle/>
          <a:p>
            <a:r>
              <a:rPr lang="zh-CN" altLang="en-US" sz="1400" b="1" dirty="0">
                <a:solidFill>
                  <a:srgbClr val="3333FF"/>
                </a:solidFill>
              </a:rPr>
              <a:t>二、基于内容的推荐算法</a:t>
            </a:r>
            <a:endParaRPr lang="en-US" altLang="zh-CN" sz="1400" b="1" dirty="0">
              <a:solidFill>
                <a:srgbClr val="3333FF"/>
              </a:solidFill>
            </a:endParaRPr>
          </a:p>
          <a:p>
            <a:endParaRPr lang="en-US" altLang="zh-CN" sz="1200" b="1" dirty="0"/>
          </a:p>
          <a:p>
            <a:r>
              <a:rPr lang="zh-CN" altLang="en-US" sz="1200" b="1" dirty="0"/>
              <a:t>优点：</a:t>
            </a:r>
            <a:endParaRPr lang="en-US" altLang="zh-CN" sz="1200" b="1" dirty="0"/>
          </a:p>
          <a:p>
            <a:endParaRPr lang="en-US" altLang="zh-CN" sz="1200" dirty="0"/>
          </a:p>
          <a:p>
            <a:r>
              <a:rPr lang="en-US" altLang="zh-CN" sz="1100" dirty="0"/>
              <a:t>1.</a:t>
            </a:r>
            <a:r>
              <a:rPr lang="zh-CN" altLang="en-US" sz="1100" dirty="0"/>
              <a:t> 相较于基于流行度的推荐算法，基于内容的推荐算法能够更好的识别用户偏好并推荐符合其偏好的物品；</a:t>
            </a:r>
          </a:p>
          <a:p>
            <a:r>
              <a:rPr lang="en-US" altLang="zh-CN" sz="1100" dirty="0"/>
              <a:t>2.</a:t>
            </a:r>
            <a:r>
              <a:rPr lang="zh-CN" altLang="en-US" sz="1100" dirty="0"/>
              <a:t> 不同于基于用户相似度的协同过滤算法要依赖于其他用户的历史行为数据对目标用户进行物品推荐，该算法只需要目标用户的历史偏好；</a:t>
            </a:r>
          </a:p>
          <a:p>
            <a:r>
              <a:rPr lang="en-US" altLang="zh-CN" sz="1100" dirty="0"/>
              <a:t>3.</a:t>
            </a:r>
            <a:r>
              <a:rPr lang="zh-CN" altLang="en-US" sz="1100" dirty="0"/>
              <a:t> 对于小众冷门物品也能有比较好的推荐效果（小众或冷门物品的用户行为少，协同过滤等方法很难将这类内容分发出去，而基于内容的算法受到这种情况的影响相对较小）；</a:t>
            </a:r>
          </a:p>
          <a:p>
            <a:r>
              <a:rPr lang="en-US" altLang="zh-CN" sz="1100" dirty="0"/>
              <a:t>4.</a:t>
            </a:r>
            <a:r>
              <a:rPr lang="zh-CN" altLang="en-US" sz="1100" dirty="0"/>
              <a:t> 非常适合快速增长且有时效性的物品（如今日头条的新闻类咨询，每天都有大量的新闻入库，而且其时效性也很强）：新物品一般用户行为少，协同过滤等算法很难将这些大量实时产生的新标的物推荐出去，这时就可以采用基于内容的推荐算法更好地分发这些内容</a:t>
            </a:r>
            <a:r>
              <a:rPr lang="en-US" altLang="zh-CN" sz="1100" dirty="0"/>
              <a:t>; </a:t>
            </a:r>
          </a:p>
          <a:p>
            <a:endParaRPr lang="en-US" altLang="zh-CN" sz="1100" dirty="0"/>
          </a:p>
          <a:p>
            <a:r>
              <a:rPr lang="zh-CN" altLang="en-US" sz="1200" b="1" dirty="0"/>
              <a:t>缺点：</a:t>
            </a:r>
            <a:endParaRPr lang="en-US" altLang="zh-CN" sz="1200" b="1" dirty="0"/>
          </a:p>
          <a:p>
            <a:endParaRPr lang="en-US" altLang="zh-CN" sz="1200" b="1" dirty="0"/>
          </a:p>
          <a:p>
            <a:r>
              <a:rPr lang="en-US" altLang="zh-CN" sz="1100" dirty="0"/>
              <a:t>1.</a:t>
            </a:r>
            <a:r>
              <a:rPr lang="zh-CN" altLang="en-US" sz="1100" dirty="0"/>
              <a:t> 推荐范围有限，新颖性不强（只依赖于单个用户的行为为其做推荐，推荐的结果只是集中在用户过去感兴趣的物品类别上，如果用户不主动关注其他类型的物品，很难为其推荐多样性的结果，也无法挖掘深层次的潜在兴趣；特别是对于新用户，只有少量的行为，为用户推荐的标的物较为单一）；</a:t>
            </a:r>
          </a:p>
          <a:p>
            <a:r>
              <a:rPr lang="en-US" altLang="zh-CN" sz="1100" dirty="0"/>
              <a:t>2.</a:t>
            </a:r>
            <a:r>
              <a:rPr lang="zh-CN" altLang="en-US" sz="1100" dirty="0"/>
              <a:t> 较难将长尾物品（需求不大，关注度不高的物品）分发出去：长尾物品一般操作行为非常少，只有很少用户操作，甚至没有用户操作，而基于内容的推荐只利用单个用户行为做推荐，关注该物品的用户数量个很少将导致难以将它分发给更多的用户）；</a:t>
            </a:r>
          </a:p>
          <a:p>
            <a:r>
              <a:rPr lang="en-US" altLang="zh-CN" sz="1100" dirty="0"/>
              <a:t>3. </a:t>
            </a:r>
            <a:r>
              <a:rPr lang="zh-CN" altLang="en-US" sz="1100" dirty="0"/>
              <a:t>相较于协同过滤算法，基于内容的推荐效果精准度较低（对于喜欢同一物品的两个不同用户，基于内容的推荐算法推荐给这两个用户的相似物品是一样的，无法区分两人对该推荐物品的偏好程度；而协同过滤则要通过不同用户对其预测评分来选择要推荐的物品）</a:t>
            </a:r>
          </a:p>
          <a:p>
            <a:r>
              <a:rPr lang="en-US" altLang="zh-CN" sz="1100" dirty="0"/>
              <a:t>4.</a:t>
            </a:r>
            <a:r>
              <a:rPr lang="zh-CN" altLang="en-US" sz="1100" dirty="0"/>
              <a:t> 协同过滤算法必须依赖于用户对物品的评分信息进行推荐，而基于流行度和内容的推荐算法则不需要；</a:t>
            </a:r>
          </a:p>
          <a:p>
            <a:r>
              <a:rPr lang="en-US" altLang="zh-CN" sz="1100" dirty="0"/>
              <a:t>5.</a:t>
            </a:r>
            <a:r>
              <a:rPr lang="zh-CN" altLang="en-US" sz="1100" dirty="0"/>
              <a:t> 无法向新用户进行物品推荐。</a:t>
            </a:r>
            <a:endParaRPr lang="en-US" altLang="zh-CN" sz="1200" b="1" dirty="0"/>
          </a:p>
        </p:txBody>
      </p:sp>
    </p:spTree>
    <p:extLst>
      <p:ext uri="{BB962C8B-B14F-4D97-AF65-F5344CB8AC3E}">
        <p14:creationId xmlns:p14="http://schemas.microsoft.com/office/powerpoint/2010/main" val="373779081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4226046" y="234624"/>
            <a:ext cx="671979" cy="338554"/>
          </a:xfrm>
          <a:prstGeom prst="rect">
            <a:avLst/>
          </a:prstGeom>
          <a:noFill/>
        </p:spPr>
        <p:txBody>
          <a:bodyPr wrap="none" rtlCol="0">
            <a:spAutoFit/>
          </a:bodyPr>
          <a:lstStyle/>
          <a:p>
            <a:r>
              <a:rPr lang="zh-CN" altLang="en-US" sz="16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结论</a:t>
            </a:r>
          </a:p>
        </p:txBody>
      </p:sp>
      <p:sp>
        <p:nvSpPr>
          <p:cNvPr id="2" name="文本框 1">
            <a:extLst>
              <a:ext uri="{FF2B5EF4-FFF2-40B4-BE49-F238E27FC236}">
                <a16:creationId xmlns:a16="http://schemas.microsoft.com/office/drawing/2014/main" id="{7713F8D2-71F9-491B-B349-3BDD4AFABDDC}"/>
              </a:ext>
            </a:extLst>
          </p:cNvPr>
          <p:cNvSpPr txBox="1"/>
          <p:nvPr/>
        </p:nvSpPr>
        <p:spPr>
          <a:xfrm>
            <a:off x="539446" y="921600"/>
            <a:ext cx="8186953" cy="2754600"/>
          </a:xfrm>
          <a:prstGeom prst="rect">
            <a:avLst/>
          </a:prstGeom>
          <a:noFill/>
        </p:spPr>
        <p:txBody>
          <a:bodyPr wrap="square" rtlCol="0">
            <a:spAutoFit/>
          </a:bodyPr>
          <a:lstStyle/>
          <a:p>
            <a:r>
              <a:rPr lang="zh-CN" altLang="en-US" sz="1400" b="1" dirty="0">
                <a:solidFill>
                  <a:srgbClr val="3333FF"/>
                </a:solidFill>
              </a:rPr>
              <a:t>三、协同过滤推荐算法</a:t>
            </a:r>
            <a:endParaRPr lang="en-US" altLang="zh-CN" sz="1400" b="1" dirty="0">
              <a:solidFill>
                <a:srgbClr val="3333FF"/>
              </a:solidFill>
            </a:endParaRPr>
          </a:p>
          <a:p>
            <a:endParaRPr lang="en-US" altLang="zh-CN" sz="1200" b="1" dirty="0"/>
          </a:p>
          <a:p>
            <a:r>
              <a:rPr lang="zh-CN" altLang="en-US" sz="1200" b="1" dirty="0"/>
              <a:t>优点：</a:t>
            </a:r>
            <a:endParaRPr lang="en-US" altLang="zh-CN" sz="1200" b="1" dirty="0"/>
          </a:p>
          <a:p>
            <a:endParaRPr lang="en-US" altLang="zh-CN" sz="1200" dirty="0"/>
          </a:p>
          <a:p>
            <a:r>
              <a:rPr lang="en-US" altLang="zh-CN" sz="1100" dirty="0"/>
              <a:t>1.</a:t>
            </a:r>
            <a:r>
              <a:rPr lang="zh-CN" altLang="en-US" sz="1100" dirty="0"/>
              <a:t> 相较于基于流行度和内容的推荐算法推荐，该算法的推荐结果更加精确（根据用户对推荐物品的预测评分进行推荐）；</a:t>
            </a:r>
          </a:p>
          <a:p>
            <a:r>
              <a:rPr lang="en-US" altLang="zh-CN" sz="1100" dirty="0"/>
              <a:t>2.</a:t>
            </a:r>
            <a:r>
              <a:rPr lang="zh-CN" altLang="en-US" sz="1100" dirty="0"/>
              <a:t> 不同于基于内容的推荐算法，协同过滤算法能够向用户推荐其尚未涉及的新内容（把与其相似的用户喜欢的而目标用户尚未涉及的物品推荐给他）。</a:t>
            </a:r>
          </a:p>
          <a:p>
            <a:endParaRPr lang="en-US" altLang="zh-CN" sz="1100" dirty="0"/>
          </a:p>
          <a:p>
            <a:r>
              <a:rPr lang="zh-CN" altLang="en-US" sz="1200" b="1" dirty="0"/>
              <a:t>缺点：</a:t>
            </a:r>
            <a:endParaRPr lang="en-US" altLang="zh-CN" sz="1200" b="1" dirty="0"/>
          </a:p>
          <a:p>
            <a:endParaRPr lang="en-US" altLang="zh-CN" sz="1200" b="1" dirty="0"/>
          </a:p>
          <a:p>
            <a:r>
              <a:rPr lang="en-US" altLang="zh-CN" sz="1100" dirty="0"/>
              <a:t>1. </a:t>
            </a:r>
            <a:r>
              <a:rPr lang="zh-CN" altLang="en-US" sz="1100" dirty="0"/>
              <a:t>无法相关新用户进行物品推荐；</a:t>
            </a:r>
          </a:p>
          <a:p>
            <a:r>
              <a:rPr lang="en-US" altLang="zh-CN" sz="1100" dirty="0"/>
              <a:t>2.</a:t>
            </a:r>
            <a:r>
              <a:rPr lang="zh-CN" altLang="en-US" sz="1100" dirty="0"/>
              <a:t> 协同过滤算法必须依赖于大量的用户对物品的评分信息进行推荐（且在数据量小的情况下推荐效果不佳</a:t>
            </a:r>
            <a:r>
              <a:rPr lang="en-US" altLang="zh-CN" sz="1100" dirty="0"/>
              <a:t>-</a:t>
            </a:r>
            <a:r>
              <a:rPr lang="zh-CN" altLang="en-US" sz="1100" dirty="0"/>
              <a:t>稀疏问题）；</a:t>
            </a:r>
          </a:p>
          <a:p>
            <a:r>
              <a:rPr lang="en-US" altLang="zh-CN" sz="1100" dirty="0"/>
              <a:t>3.</a:t>
            </a:r>
            <a:r>
              <a:rPr lang="zh-CN" altLang="en-US" sz="1100" dirty="0"/>
              <a:t> 协同过滤算法必须依赖于用户对物品的评分信息进行推荐，而基于流行度和内容的推荐算法则不需要；</a:t>
            </a:r>
          </a:p>
          <a:p>
            <a:r>
              <a:rPr lang="en-US" altLang="zh-CN" sz="1100" dirty="0"/>
              <a:t>4.</a:t>
            </a:r>
            <a:r>
              <a:rPr lang="zh-CN" altLang="en-US" sz="1100" dirty="0"/>
              <a:t> 较难将长尾物品（需求不大，关注度不高的物品）分发出去：长尾物品一般操作行为非常少，只有很少用户操作，甚至没有用户操作，而协同过滤算法依赖于用户对物品的历史评分，没有评分的物品意味着它与其他物品的相似度为</a:t>
            </a:r>
            <a:r>
              <a:rPr lang="en-US" altLang="zh-CN" sz="1100" dirty="0"/>
              <a:t>0</a:t>
            </a:r>
            <a:r>
              <a:rPr lang="zh-CN" altLang="en-US" sz="1100" dirty="0"/>
              <a:t>，则无法被推荐出去）。</a:t>
            </a:r>
          </a:p>
        </p:txBody>
      </p:sp>
    </p:spTree>
    <p:extLst>
      <p:ext uri="{BB962C8B-B14F-4D97-AF65-F5344CB8AC3E}">
        <p14:creationId xmlns:p14="http://schemas.microsoft.com/office/powerpoint/2010/main" val="374423213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参考文献</a:t>
            </a:r>
          </a:p>
        </p:txBody>
      </p:sp>
      <p:grpSp>
        <p:nvGrpSpPr>
          <p:cNvPr id="87" name="组合 86"/>
          <p:cNvGrpSpPr/>
          <p:nvPr/>
        </p:nvGrpSpPr>
        <p:grpSpPr>
          <a:xfrm>
            <a:off x="628670" y="1402465"/>
            <a:ext cx="2011893" cy="2011893"/>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椭圆 8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椭圆 89"/>
          <p:cNvSpPr/>
          <p:nvPr/>
        </p:nvSpPr>
        <p:spPr>
          <a:xfrm>
            <a:off x="1172905" y="347739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634617" y="3492972"/>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941665" y="3041500"/>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946555" y="4107148"/>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685582" y="330291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273114" y="3223924"/>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518665" y="382397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96"/>
          <p:cNvSpPr txBox="1"/>
          <p:nvPr/>
        </p:nvSpPr>
        <p:spPr>
          <a:xfrm>
            <a:off x="4282289" y="1068574"/>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1200" dirty="0">
                <a:solidFill>
                  <a:schemeClr val="tx1"/>
                </a:solidFill>
              </a:rPr>
              <a:t>IMDB</a:t>
            </a:r>
            <a:r>
              <a:rPr lang="zh-CN" altLang="en-US" sz="1200" dirty="0">
                <a:solidFill>
                  <a:schemeClr val="tx1"/>
                </a:solidFill>
              </a:rPr>
              <a:t>电影加权平均投票计算</a:t>
            </a:r>
            <a:endParaRPr lang="en-US" altLang="zh-CN" sz="1200" dirty="0">
              <a:solidFill>
                <a:schemeClr val="tx1"/>
              </a:solidFill>
            </a:endParaRPr>
          </a:p>
        </p:txBody>
      </p:sp>
      <p:cxnSp>
        <p:nvCxnSpPr>
          <p:cNvPr id="98" name="直接连接符 97"/>
          <p:cNvCxnSpPr/>
          <p:nvPr/>
        </p:nvCxnSpPr>
        <p:spPr>
          <a:xfrm>
            <a:off x="3411917" y="1148150"/>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312286" y="1726375"/>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1200" dirty="0">
                <a:solidFill>
                  <a:schemeClr val="tx1"/>
                </a:solidFill>
              </a:rPr>
              <a:t>Surprise</a:t>
            </a:r>
            <a:r>
              <a:rPr lang="zh-CN" altLang="en-US" sz="1200" dirty="0">
                <a:solidFill>
                  <a:schemeClr val="tx1"/>
                </a:solidFill>
              </a:rPr>
              <a:t>推荐算法库介绍</a:t>
            </a:r>
            <a:endParaRPr lang="en-US" altLang="zh-CN" sz="1200" dirty="0">
              <a:solidFill>
                <a:schemeClr val="tx1"/>
              </a:solidFill>
            </a:endParaRPr>
          </a:p>
        </p:txBody>
      </p:sp>
      <p:cxnSp>
        <p:nvCxnSpPr>
          <p:cNvPr id="100" name="直接连接符 99"/>
          <p:cNvCxnSpPr/>
          <p:nvPr/>
        </p:nvCxnSpPr>
        <p:spPr>
          <a:xfrm>
            <a:off x="3391126" y="1802416"/>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3376696" y="2481769"/>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33796" y="2410108"/>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浅谈推荐系统</a:t>
            </a:r>
            <a:endParaRPr lang="en-US" altLang="zh-CN" sz="1200" dirty="0">
              <a:solidFill>
                <a:schemeClr val="tx1"/>
              </a:solidFill>
            </a:endParaRPr>
          </a:p>
        </p:txBody>
      </p:sp>
      <p:sp>
        <p:nvSpPr>
          <p:cNvPr id="105" name="TextBox 104"/>
          <p:cNvSpPr txBox="1"/>
          <p:nvPr/>
        </p:nvSpPr>
        <p:spPr>
          <a:xfrm>
            <a:off x="4333796" y="3048258"/>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1200" dirty="0">
                <a:solidFill>
                  <a:schemeClr val="tx1"/>
                </a:solidFill>
              </a:rPr>
              <a:t>Netflix</a:t>
            </a:r>
            <a:r>
              <a:rPr lang="zh-CN" altLang="en-US" sz="1200" dirty="0">
                <a:solidFill>
                  <a:schemeClr val="tx1"/>
                </a:solidFill>
              </a:rPr>
              <a:t>，为何能成为个性化推荐的王者？</a:t>
            </a:r>
            <a:r>
              <a:rPr lang="en-US" altLang="zh-CN" sz="1200" dirty="0">
                <a:solidFill>
                  <a:schemeClr val="tx1"/>
                </a:solidFill>
              </a:rPr>
              <a:t>》</a:t>
            </a:r>
          </a:p>
        </p:txBody>
      </p:sp>
      <p:cxnSp>
        <p:nvCxnSpPr>
          <p:cNvPr id="106" name="直接连接符 105"/>
          <p:cNvCxnSpPr/>
          <p:nvPr/>
        </p:nvCxnSpPr>
        <p:spPr>
          <a:xfrm>
            <a:off x="3376696" y="3131614"/>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347465" y="3721551"/>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1200" dirty="0">
                <a:solidFill>
                  <a:schemeClr val="tx1"/>
                </a:solidFill>
              </a:rPr>
              <a:t>Netflix-</a:t>
            </a:r>
            <a:r>
              <a:rPr lang="zh-CN" altLang="en-US" sz="1200" dirty="0">
                <a:solidFill>
                  <a:schemeClr val="tx1"/>
                </a:solidFill>
              </a:rPr>
              <a:t>百度百科</a:t>
            </a:r>
            <a:endParaRPr lang="en-US" altLang="zh-CN" sz="1200" dirty="0">
              <a:solidFill>
                <a:schemeClr val="tx1"/>
              </a:solidFill>
            </a:endParaRPr>
          </a:p>
        </p:txBody>
      </p:sp>
      <p:cxnSp>
        <p:nvCxnSpPr>
          <p:cNvPr id="108" name="直接连接符 107"/>
          <p:cNvCxnSpPr/>
          <p:nvPr/>
        </p:nvCxnSpPr>
        <p:spPr>
          <a:xfrm>
            <a:off x="3359806" y="3800809"/>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2933065" y="1008998"/>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0" name="椭圆 109"/>
          <p:cNvSpPr/>
          <p:nvPr/>
        </p:nvSpPr>
        <p:spPr>
          <a:xfrm>
            <a:off x="2079053" y="3564617"/>
            <a:ext cx="167224" cy="167224"/>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437622" y="3484474"/>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2936907" y="1665028"/>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3" name="椭圆 112"/>
          <p:cNvSpPr/>
          <p:nvPr/>
        </p:nvSpPr>
        <p:spPr>
          <a:xfrm>
            <a:off x="2936907" y="2344381"/>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4" name="椭圆 113"/>
          <p:cNvSpPr/>
          <p:nvPr/>
        </p:nvSpPr>
        <p:spPr>
          <a:xfrm>
            <a:off x="2933525" y="2983075"/>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15" name="椭圆 114"/>
          <p:cNvSpPr/>
          <p:nvPr/>
        </p:nvSpPr>
        <p:spPr>
          <a:xfrm>
            <a:off x="2933065" y="3643439"/>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17" name="TextBox 116"/>
          <p:cNvSpPr txBox="1"/>
          <p:nvPr/>
        </p:nvSpPr>
        <p:spPr>
          <a:xfrm>
            <a:off x="925437" y="2267584"/>
            <a:ext cx="1400809"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2000" b="1" dirty="0">
                <a:solidFill>
                  <a:srgbClr val="0070C0"/>
                </a:solidFill>
              </a:rPr>
              <a:t>参考文献</a:t>
            </a:r>
            <a:endParaRPr lang="en-US" altLang="zh-CN" sz="2000" b="1" dirty="0">
              <a:solidFill>
                <a:srgbClr val="0070C0"/>
              </a:solidFill>
            </a:endParaRPr>
          </a:p>
        </p:txBody>
      </p:sp>
      <p:sp>
        <p:nvSpPr>
          <p:cNvPr id="40" name="TextBox 96">
            <a:extLst>
              <a:ext uri="{FF2B5EF4-FFF2-40B4-BE49-F238E27FC236}">
                <a16:creationId xmlns:a16="http://schemas.microsoft.com/office/drawing/2014/main" id="{10130AEF-0BF3-4A23-B21E-D00233F70942}"/>
              </a:ext>
            </a:extLst>
          </p:cNvPr>
          <p:cNvSpPr txBox="1"/>
          <p:nvPr/>
        </p:nvSpPr>
        <p:spPr>
          <a:xfrm>
            <a:off x="4282288" y="1320651"/>
            <a:ext cx="4264111" cy="15247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900" dirty="0">
                <a:hlinkClick r:id="rId3"/>
              </a:rPr>
              <a:t>https://www.cnblogs.com/worldisimple/articles/2455781.html</a:t>
            </a:r>
            <a:endParaRPr lang="en-US" altLang="zh-CN" sz="900" dirty="0">
              <a:solidFill>
                <a:schemeClr val="tx1"/>
              </a:solidFill>
            </a:endParaRPr>
          </a:p>
        </p:txBody>
      </p:sp>
      <p:sp>
        <p:nvSpPr>
          <p:cNvPr id="41" name="TextBox 98">
            <a:extLst>
              <a:ext uri="{FF2B5EF4-FFF2-40B4-BE49-F238E27FC236}">
                <a16:creationId xmlns:a16="http://schemas.microsoft.com/office/drawing/2014/main" id="{799CE5D2-D7E5-41D2-984A-659C7BE41B6B}"/>
              </a:ext>
            </a:extLst>
          </p:cNvPr>
          <p:cNvSpPr txBox="1"/>
          <p:nvPr/>
        </p:nvSpPr>
        <p:spPr>
          <a:xfrm>
            <a:off x="4312286" y="1948921"/>
            <a:ext cx="3456384" cy="152478"/>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900" dirty="0">
                <a:hlinkClick r:id="rId4"/>
              </a:rPr>
              <a:t>https://blog.csdn.net/mycafe_/article/details/79146764</a:t>
            </a:r>
            <a:endParaRPr lang="en-US" altLang="zh-CN" sz="900" dirty="0">
              <a:solidFill>
                <a:schemeClr val="tx1"/>
              </a:solidFill>
            </a:endParaRPr>
          </a:p>
        </p:txBody>
      </p:sp>
      <p:sp>
        <p:nvSpPr>
          <p:cNvPr id="42" name="TextBox 98">
            <a:extLst>
              <a:ext uri="{FF2B5EF4-FFF2-40B4-BE49-F238E27FC236}">
                <a16:creationId xmlns:a16="http://schemas.microsoft.com/office/drawing/2014/main" id="{444D1BE5-57D3-421D-9BF1-F33F50299CB6}"/>
              </a:ext>
            </a:extLst>
          </p:cNvPr>
          <p:cNvSpPr txBox="1"/>
          <p:nvPr/>
        </p:nvSpPr>
        <p:spPr>
          <a:xfrm>
            <a:off x="4333796" y="2583837"/>
            <a:ext cx="3456384" cy="155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900" dirty="0">
                <a:hlinkClick r:id="rId5"/>
              </a:rPr>
              <a:t>https://www.jianshu.com/p/b9ba5c84000b</a:t>
            </a:r>
            <a:endParaRPr lang="en-US" altLang="zh-CN" sz="900" dirty="0">
              <a:solidFill>
                <a:schemeClr val="tx1"/>
              </a:solidFill>
            </a:endParaRPr>
          </a:p>
        </p:txBody>
      </p:sp>
      <p:sp>
        <p:nvSpPr>
          <p:cNvPr id="43" name="TextBox 98">
            <a:extLst>
              <a:ext uri="{FF2B5EF4-FFF2-40B4-BE49-F238E27FC236}">
                <a16:creationId xmlns:a16="http://schemas.microsoft.com/office/drawing/2014/main" id="{24954446-FFE7-4E9D-B2FB-6991B6189996}"/>
              </a:ext>
            </a:extLst>
          </p:cNvPr>
          <p:cNvSpPr txBox="1"/>
          <p:nvPr/>
        </p:nvSpPr>
        <p:spPr>
          <a:xfrm>
            <a:off x="4333796" y="3239624"/>
            <a:ext cx="3456384" cy="155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900" dirty="0">
                <a:hlinkClick r:id="rId6"/>
              </a:rPr>
              <a:t>http://www.woshipm.com/it/1132189.html</a:t>
            </a:r>
            <a:endParaRPr lang="en-US" altLang="zh-CN" sz="900" dirty="0">
              <a:solidFill>
                <a:schemeClr val="tx1"/>
              </a:solidFill>
            </a:endParaRPr>
          </a:p>
        </p:txBody>
      </p:sp>
      <p:sp>
        <p:nvSpPr>
          <p:cNvPr id="44" name="TextBox 98">
            <a:extLst>
              <a:ext uri="{FF2B5EF4-FFF2-40B4-BE49-F238E27FC236}">
                <a16:creationId xmlns:a16="http://schemas.microsoft.com/office/drawing/2014/main" id="{22DC6E1C-D381-4CAB-86E5-72C82795207E}"/>
              </a:ext>
            </a:extLst>
          </p:cNvPr>
          <p:cNvSpPr txBox="1"/>
          <p:nvPr/>
        </p:nvSpPr>
        <p:spPr>
          <a:xfrm>
            <a:off x="4347465" y="3888378"/>
            <a:ext cx="3456384" cy="155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en-US" altLang="zh-CN" sz="900" dirty="0">
                <a:hlinkClick r:id="rId7"/>
              </a:rPr>
              <a:t>https://baike.baidu.com/item/Netflix/662557?fr=aladdin</a:t>
            </a:r>
            <a:endParaRPr lang="en-US" altLang="zh-CN" sz="900" dirty="0">
              <a:solidFill>
                <a:schemeClr val="tx1"/>
              </a:solidFill>
            </a:endParaRPr>
          </a:p>
        </p:txBody>
      </p:sp>
    </p:spTree>
    <p:extLst>
      <p:ext uri="{BB962C8B-B14F-4D97-AF65-F5344CB8AC3E}">
        <p14:creationId xmlns:p14="http://schemas.microsoft.com/office/powerpoint/2010/main" val="389337715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500"/>
                                        <p:tgtEl>
                                          <p:spTgt spid="87"/>
                                        </p:tgtEl>
                                      </p:cBhvr>
                                    </p:animEffect>
                                    <p:anim calcmode="lin" valueType="num">
                                      <p:cBhvr>
                                        <p:cTn id="14" dur="1500" fill="hold"/>
                                        <p:tgtEl>
                                          <p:spTgt spid="87"/>
                                        </p:tgtEl>
                                        <p:attrNameLst>
                                          <p:attrName>ppt_x</p:attrName>
                                        </p:attrNameLst>
                                      </p:cBhvr>
                                      <p:tavLst>
                                        <p:tav tm="0">
                                          <p:val>
                                            <p:strVal val="#ppt_x"/>
                                          </p:val>
                                        </p:tav>
                                        <p:tav tm="100000">
                                          <p:val>
                                            <p:strVal val="#ppt_x"/>
                                          </p:val>
                                        </p:tav>
                                      </p:tavLst>
                                    </p:anim>
                                    <p:anim calcmode="lin" valueType="num">
                                      <p:cBhvr>
                                        <p:cTn id="15" dur="1500" fill="hold"/>
                                        <p:tgtEl>
                                          <p:spTgt spid="87"/>
                                        </p:tgtEl>
                                        <p:attrNameLst>
                                          <p:attrName>ppt_y</p:attrName>
                                        </p:attrNameLst>
                                      </p:cBhvr>
                                      <p:tavLst>
                                        <p:tav tm="0">
                                          <p:val>
                                            <p:strVal val="#ppt_y+.1"/>
                                          </p:val>
                                        </p:tav>
                                        <p:tav tm="100000">
                                          <p:val>
                                            <p:strVal val="#ppt_y"/>
                                          </p:val>
                                        </p:tav>
                                      </p:tavLst>
                                    </p:anim>
                                  </p:childTnLst>
                                </p:cTn>
                              </p:par>
                              <p:par>
                                <p:cTn id="16" presetID="53" presetClass="entr" presetSubtype="16" fill="hold" grpId="0" nodeType="withEffect">
                                  <p:stCondLst>
                                    <p:cond delay="400"/>
                                  </p:stCondLst>
                                  <p:childTnLst>
                                    <p:set>
                                      <p:cBhvr>
                                        <p:cTn id="17" dur="1" fill="hold">
                                          <p:stCondLst>
                                            <p:cond delay="0"/>
                                          </p:stCondLst>
                                        </p:cTn>
                                        <p:tgtEl>
                                          <p:spTgt spid="90"/>
                                        </p:tgtEl>
                                        <p:attrNameLst>
                                          <p:attrName>style.visibility</p:attrName>
                                        </p:attrNameLst>
                                      </p:cBhvr>
                                      <p:to>
                                        <p:strVal val="visible"/>
                                      </p:to>
                                    </p:set>
                                    <p:anim calcmode="lin" valueType="num">
                                      <p:cBhvr>
                                        <p:cTn id="18" dur="500" fill="hold"/>
                                        <p:tgtEl>
                                          <p:spTgt spid="90"/>
                                        </p:tgtEl>
                                        <p:attrNameLst>
                                          <p:attrName>ppt_w</p:attrName>
                                        </p:attrNameLst>
                                      </p:cBhvr>
                                      <p:tavLst>
                                        <p:tav tm="0">
                                          <p:val>
                                            <p:fltVal val="0"/>
                                          </p:val>
                                        </p:tav>
                                        <p:tav tm="100000">
                                          <p:val>
                                            <p:strVal val="#ppt_w"/>
                                          </p:val>
                                        </p:tav>
                                      </p:tavLst>
                                    </p:anim>
                                    <p:anim calcmode="lin" valueType="num">
                                      <p:cBhvr>
                                        <p:cTn id="19" dur="500" fill="hold"/>
                                        <p:tgtEl>
                                          <p:spTgt spid="90"/>
                                        </p:tgtEl>
                                        <p:attrNameLst>
                                          <p:attrName>ppt_h</p:attrName>
                                        </p:attrNameLst>
                                      </p:cBhvr>
                                      <p:tavLst>
                                        <p:tav tm="0">
                                          <p:val>
                                            <p:fltVal val="0"/>
                                          </p:val>
                                        </p:tav>
                                        <p:tav tm="100000">
                                          <p:val>
                                            <p:strVal val="#ppt_h"/>
                                          </p:val>
                                        </p:tav>
                                      </p:tavLst>
                                    </p:anim>
                                    <p:animEffect transition="in" filter="fade">
                                      <p:cBhvr>
                                        <p:cTn id="20" dur="500"/>
                                        <p:tgtEl>
                                          <p:spTgt spid="90"/>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91"/>
                                        </p:tgtEl>
                                        <p:attrNameLst>
                                          <p:attrName>style.visibility</p:attrName>
                                        </p:attrNameLst>
                                      </p:cBhvr>
                                      <p:to>
                                        <p:strVal val="visible"/>
                                      </p:to>
                                    </p:set>
                                    <p:anim calcmode="lin" valueType="num">
                                      <p:cBhvr>
                                        <p:cTn id="23" dur="500" fill="hold"/>
                                        <p:tgtEl>
                                          <p:spTgt spid="91"/>
                                        </p:tgtEl>
                                        <p:attrNameLst>
                                          <p:attrName>ppt_w</p:attrName>
                                        </p:attrNameLst>
                                      </p:cBhvr>
                                      <p:tavLst>
                                        <p:tav tm="0">
                                          <p:val>
                                            <p:fltVal val="0"/>
                                          </p:val>
                                        </p:tav>
                                        <p:tav tm="100000">
                                          <p:val>
                                            <p:strVal val="#ppt_w"/>
                                          </p:val>
                                        </p:tav>
                                      </p:tavLst>
                                    </p:anim>
                                    <p:anim calcmode="lin" valueType="num">
                                      <p:cBhvr>
                                        <p:cTn id="24" dur="500" fill="hold"/>
                                        <p:tgtEl>
                                          <p:spTgt spid="91"/>
                                        </p:tgtEl>
                                        <p:attrNameLst>
                                          <p:attrName>ppt_h</p:attrName>
                                        </p:attrNameLst>
                                      </p:cBhvr>
                                      <p:tavLst>
                                        <p:tav tm="0">
                                          <p:val>
                                            <p:fltVal val="0"/>
                                          </p:val>
                                        </p:tav>
                                        <p:tav tm="100000">
                                          <p:val>
                                            <p:strVal val="#ppt_h"/>
                                          </p:val>
                                        </p:tav>
                                      </p:tavLst>
                                    </p:anim>
                                    <p:animEffect transition="in" filter="fade">
                                      <p:cBhvr>
                                        <p:cTn id="25" dur="500"/>
                                        <p:tgtEl>
                                          <p:spTgt spid="91"/>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92"/>
                                        </p:tgtEl>
                                        <p:attrNameLst>
                                          <p:attrName>style.visibility</p:attrName>
                                        </p:attrNameLst>
                                      </p:cBhvr>
                                      <p:to>
                                        <p:strVal val="visible"/>
                                      </p:to>
                                    </p:set>
                                    <p:anim calcmode="lin" valueType="num">
                                      <p:cBhvr>
                                        <p:cTn id="28" dur="500" fill="hold"/>
                                        <p:tgtEl>
                                          <p:spTgt spid="92"/>
                                        </p:tgtEl>
                                        <p:attrNameLst>
                                          <p:attrName>ppt_w</p:attrName>
                                        </p:attrNameLst>
                                      </p:cBhvr>
                                      <p:tavLst>
                                        <p:tav tm="0">
                                          <p:val>
                                            <p:fltVal val="0"/>
                                          </p:val>
                                        </p:tav>
                                        <p:tav tm="100000">
                                          <p:val>
                                            <p:strVal val="#ppt_w"/>
                                          </p:val>
                                        </p:tav>
                                      </p:tavLst>
                                    </p:anim>
                                    <p:anim calcmode="lin" valueType="num">
                                      <p:cBhvr>
                                        <p:cTn id="29" dur="500" fill="hold"/>
                                        <p:tgtEl>
                                          <p:spTgt spid="92"/>
                                        </p:tgtEl>
                                        <p:attrNameLst>
                                          <p:attrName>ppt_h</p:attrName>
                                        </p:attrNameLst>
                                      </p:cBhvr>
                                      <p:tavLst>
                                        <p:tav tm="0">
                                          <p:val>
                                            <p:fltVal val="0"/>
                                          </p:val>
                                        </p:tav>
                                        <p:tav tm="100000">
                                          <p:val>
                                            <p:strVal val="#ppt_h"/>
                                          </p:val>
                                        </p:tav>
                                      </p:tavLst>
                                    </p:anim>
                                    <p:animEffect transition="in" filter="fade">
                                      <p:cBhvr>
                                        <p:cTn id="30" dur="500"/>
                                        <p:tgtEl>
                                          <p:spTgt spid="9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Effect transition="in" filter="fade">
                                      <p:cBhvr>
                                        <p:cTn id="35" dur="500"/>
                                        <p:tgtEl>
                                          <p:spTgt spid="93"/>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4"/>
                                        </p:tgtEl>
                                        <p:attrNameLst>
                                          <p:attrName>style.visibility</p:attrName>
                                        </p:attrNameLst>
                                      </p:cBhvr>
                                      <p:to>
                                        <p:strVal val="visible"/>
                                      </p:to>
                                    </p:set>
                                    <p:anim calcmode="lin" valueType="num">
                                      <p:cBhvr>
                                        <p:cTn id="38" dur="500" fill="hold"/>
                                        <p:tgtEl>
                                          <p:spTgt spid="94"/>
                                        </p:tgtEl>
                                        <p:attrNameLst>
                                          <p:attrName>ppt_w</p:attrName>
                                        </p:attrNameLst>
                                      </p:cBhvr>
                                      <p:tavLst>
                                        <p:tav tm="0">
                                          <p:val>
                                            <p:fltVal val="0"/>
                                          </p:val>
                                        </p:tav>
                                        <p:tav tm="100000">
                                          <p:val>
                                            <p:strVal val="#ppt_w"/>
                                          </p:val>
                                        </p:tav>
                                      </p:tavLst>
                                    </p:anim>
                                    <p:anim calcmode="lin" valueType="num">
                                      <p:cBhvr>
                                        <p:cTn id="39" dur="500" fill="hold"/>
                                        <p:tgtEl>
                                          <p:spTgt spid="94"/>
                                        </p:tgtEl>
                                        <p:attrNameLst>
                                          <p:attrName>ppt_h</p:attrName>
                                        </p:attrNameLst>
                                      </p:cBhvr>
                                      <p:tavLst>
                                        <p:tav tm="0">
                                          <p:val>
                                            <p:fltVal val="0"/>
                                          </p:val>
                                        </p:tav>
                                        <p:tav tm="100000">
                                          <p:val>
                                            <p:strVal val="#ppt_h"/>
                                          </p:val>
                                        </p:tav>
                                      </p:tavLst>
                                    </p:anim>
                                    <p:animEffect transition="in" filter="fade">
                                      <p:cBhvr>
                                        <p:cTn id="40" dur="500"/>
                                        <p:tgtEl>
                                          <p:spTgt spid="94"/>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95"/>
                                        </p:tgtEl>
                                        <p:attrNameLst>
                                          <p:attrName>style.visibility</p:attrName>
                                        </p:attrNameLst>
                                      </p:cBhvr>
                                      <p:to>
                                        <p:strVal val="visible"/>
                                      </p:to>
                                    </p:set>
                                    <p:anim calcmode="lin" valueType="num">
                                      <p:cBhvr>
                                        <p:cTn id="43" dur="500" fill="hold"/>
                                        <p:tgtEl>
                                          <p:spTgt spid="95"/>
                                        </p:tgtEl>
                                        <p:attrNameLst>
                                          <p:attrName>ppt_w</p:attrName>
                                        </p:attrNameLst>
                                      </p:cBhvr>
                                      <p:tavLst>
                                        <p:tav tm="0">
                                          <p:val>
                                            <p:fltVal val="0"/>
                                          </p:val>
                                        </p:tav>
                                        <p:tav tm="100000">
                                          <p:val>
                                            <p:strVal val="#ppt_w"/>
                                          </p:val>
                                        </p:tav>
                                      </p:tavLst>
                                    </p:anim>
                                    <p:anim calcmode="lin" valueType="num">
                                      <p:cBhvr>
                                        <p:cTn id="44" dur="500" fill="hold"/>
                                        <p:tgtEl>
                                          <p:spTgt spid="95"/>
                                        </p:tgtEl>
                                        <p:attrNameLst>
                                          <p:attrName>ppt_h</p:attrName>
                                        </p:attrNameLst>
                                      </p:cBhvr>
                                      <p:tavLst>
                                        <p:tav tm="0">
                                          <p:val>
                                            <p:fltVal val="0"/>
                                          </p:val>
                                        </p:tav>
                                        <p:tav tm="100000">
                                          <p:val>
                                            <p:strVal val="#ppt_h"/>
                                          </p:val>
                                        </p:tav>
                                      </p:tavLst>
                                    </p:anim>
                                    <p:animEffect transition="in" filter="fade">
                                      <p:cBhvr>
                                        <p:cTn id="45" dur="500"/>
                                        <p:tgtEl>
                                          <p:spTgt spid="95"/>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96"/>
                                        </p:tgtEl>
                                        <p:attrNameLst>
                                          <p:attrName>style.visibility</p:attrName>
                                        </p:attrNameLst>
                                      </p:cBhvr>
                                      <p:to>
                                        <p:strVal val="visible"/>
                                      </p:to>
                                    </p:set>
                                    <p:anim calcmode="lin" valueType="num">
                                      <p:cBhvr>
                                        <p:cTn id="48" dur="500" fill="hold"/>
                                        <p:tgtEl>
                                          <p:spTgt spid="96"/>
                                        </p:tgtEl>
                                        <p:attrNameLst>
                                          <p:attrName>ppt_w</p:attrName>
                                        </p:attrNameLst>
                                      </p:cBhvr>
                                      <p:tavLst>
                                        <p:tav tm="0">
                                          <p:val>
                                            <p:fltVal val="0"/>
                                          </p:val>
                                        </p:tav>
                                        <p:tav tm="100000">
                                          <p:val>
                                            <p:strVal val="#ppt_w"/>
                                          </p:val>
                                        </p:tav>
                                      </p:tavLst>
                                    </p:anim>
                                    <p:anim calcmode="lin" valueType="num">
                                      <p:cBhvr>
                                        <p:cTn id="49" dur="500" fill="hold"/>
                                        <p:tgtEl>
                                          <p:spTgt spid="96"/>
                                        </p:tgtEl>
                                        <p:attrNameLst>
                                          <p:attrName>ppt_h</p:attrName>
                                        </p:attrNameLst>
                                      </p:cBhvr>
                                      <p:tavLst>
                                        <p:tav tm="0">
                                          <p:val>
                                            <p:fltVal val="0"/>
                                          </p:val>
                                        </p:tav>
                                        <p:tav tm="100000">
                                          <p:val>
                                            <p:strVal val="#ppt_h"/>
                                          </p:val>
                                        </p:tav>
                                      </p:tavLst>
                                    </p:anim>
                                    <p:animEffect transition="in" filter="fade">
                                      <p:cBhvr>
                                        <p:cTn id="50" dur="500"/>
                                        <p:tgtEl>
                                          <p:spTgt spid="96"/>
                                        </p:tgtEl>
                                      </p:cBhvr>
                                    </p:animEffect>
                                  </p:childTnLst>
                                </p:cTn>
                              </p:par>
                            </p:childTnLst>
                          </p:cTn>
                        </p:par>
                        <p:par>
                          <p:cTn id="51" fill="hold">
                            <p:stCondLst>
                              <p:cond delay="2000"/>
                            </p:stCondLst>
                            <p:childTnLst>
                              <p:par>
                                <p:cTn id="52" presetID="53" presetClass="entr" presetSubtype="16" fill="hold" grpId="0" nodeType="afterEffect">
                                  <p:stCondLst>
                                    <p:cond delay="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childTnLst>
                          </p:cTn>
                        </p:par>
                        <p:par>
                          <p:cTn id="57" fill="hold">
                            <p:stCondLst>
                              <p:cond delay="2500"/>
                            </p:stCondLst>
                            <p:childTnLst>
                              <p:par>
                                <p:cTn id="58" presetID="53" presetClass="entr" presetSubtype="16" fill="hold" grpId="0" nodeType="afterEffect">
                                  <p:stCondLst>
                                    <p:cond delay="0"/>
                                  </p:stCondLst>
                                  <p:childTnLst>
                                    <p:set>
                                      <p:cBhvr>
                                        <p:cTn id="59" dur="1" fill="hold">
                                          <p:stCondLst>
                                            <p:cond delay="0"/>
                                          </p:stCondLst>
                                        </p:cTn>
                                        <p:tgtEl>
                                          <p:spTgt spid="109"/>
                                        </p:tgtEl>
                                        <p:attrNameLst>
                                          <p:attrName>style.visibility</p:attrName>
                                        </p:attrNameLst>
                                      </p:cBhvr>
                                      <p:to>
                                        <p:strVal val="visible"/>
                                      </p:to>
                                    </p:set>
                                    <p:anim calcmode="lin" valueType="num">
                                      <p:cBhvr>
                                        <p:cTn id="60" dur="500" fill="hold"/>
                                        <p:tgtEl>
                                          <p:spTgt spid="109"/>
                                        </p:tgtEl>
                                        <p:attrNameLst>
                                          <p:attrName>ppt_w</p:attrName>
                                        </p:attrNameLst>
                                      </p:cBhvr>
                                      <p:tavLst>
                                        <p:tav tm="0">
                                          <p:val>
                                            <p:fltVal val="0"/>
                                          </p:val>
                                        </p:tav>
                                        <p:tav tm="100000">
                                          <p:val>
                                            <p:strVal val="#ppt_w"/>
                                          </p:val>
                                        </p:tav>
                                      </p:tavLst>
                                    </p:anim>
                                    <p:anim calcmode="lin" valueType="num">
                                      <p:cBhvr>
                                        <p:cTn id="61" dur="500" fill="hold"/>
                                        <p:tgtEl>
                                          <p:spTgt spid="109"/>
                                        </p:tgtEl>
                                        <p:attrNameLst>
                                          <p:attrName>ppt_h</p:attrName>
                                        </p:attrNameLst>
                                      </p:cBhvr>
                                      <p:tavLst>
                                        <p:tav tm="0">
                                          <p:val>
                                            <p:fltVal val="0"/>
                                          </p:val>
                                        </p:tav>
                                        <p:tav tm="100000">
                                          <p:val>
                                            <p:strVal val="#ppt_h"/>
                                          </p:val>
                                        </p:tav>
                                      </p:tavLst>
                                    </p:anim>
                                    <p:animEffect transition="in" filter="fade">
                                      <p:cBhvr>
                                        <p:cTn id="62" dur="500"/>
                                        <p:tgtEl>
                                          <p:spTgt spid="109"/>
                                        </p:tgtEl>
                                      </p:cBhvr>
                                    </p:animEffect>
                                  </p:childTnLst>
                                </p:cTn>
                              </p:par>
                              <p:par>
                                <p:cTn id="63" presetID="53" presetClass="entr" presetSubtype="16" fill="hold" grpId="0" nodeType="withEffect">
                                  <p:stCondLst>
                                    <p:cond delay="100"/>
                                  </p:stCondLst>
                                  <p:childTnLst>
                                    <p:set>
                                      <p:cBhvr>
                                        <p:cTn id="64" dur="1" fill="hold">
                                          <p:stCondLst>
                                            <p:cond delay="0"/>
                                          </p:stCondLst>
                                        </p:cTn>
                                        <p:tgtEl>
                                          <p:spTgt spid="110"/>
                                        </p:tgtEl>
                                        <p:attrNameLst>
                                          <p:attrName>style.visibility</p:attrName>
                                        </p:attrNameLst>
                                      </p:cBhvr>
                                      <p:to>
                                        <p:strVal val="visible"/>
                                      </p:to>
                                    </p:set>
                                    <p:anim calcmode="lin" valueType="num">
                                      <p:cBhvr>
                                        <p:cTn id="65" dur="500" fill="hold"/>
                                        <p:tgtEl>
                                          <p:spTgt spid="110"/>
                                        </p:tgtEl>
                                        <p:attrNameLst>
                                          <p:attrName>ppt_w</p:attrName>
                                        </p:attrNameLst>
                                      </p:cBhvr>
                                      <p:tavLst>
                                        <p:tav tm="0">
                                          <p:val>
                                            <p:fltVal val="0"/>
                                          </p:val>
                                        </p:tav>
                                        <p:tav tm="100000">
                                          <p:val>
                                            <p:strVal val="#ppt_w"/>
                                          </p:val>
                                        </p:tav>
                                      </p:tavLst>
                                    </p:anim>
                                    <p:anim calcmode="lin" valueType="num">
                                      <p:cBhvr>
                                        <p:cTn id="66" dur="500" fill="hold"/>
                                        <p:tgtEl>
                                          <p:spTgt spid="110"/>
                                        </p:tgtEl>
                                        <p:attrNameLst>
                                          <p:attrName>ppt_h</p:attrName>
                                        </p:attrNameLst>
                                      </p:cBhvr>
                                      <p:tavLst>
                                        <p:tav tm="0">
                                          <p:val>
                                            <p:fltVal val="0"/>
                                          </p:val>
                                        </p:tav>
                                        <p:tav tm="100000">
                                          <p:val>
                                            <p:strVal val="#ppt_h"/>
                                          </p:val>
                                        </p:tav>
                                      </p:tavLst>
                                    </p:anim>
                                    <p:animEffect transition="in" filter="fade">
                                      <p:cBhvr>
                                        <p:cTn id="67" dur="500"/>
                                        <p:tgtEl>
                                          <p:spTgt spid="110"/>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111"/>
                                        </p:tgtEl>
                                        <p:attrNameLst>
                                          <p:attrName>style.visibility</p:attrName>
                                        </p:attrNameLst>
                                      </p:cBhvr>
                                      <p:to>
                                        <p:strVal val="visible"/>
                                      </p:to>
                                    </p:set>
                                    <p:anim calcmode="lin" valueType="num">
                                      <p:cBhvr>
                                        <p:cTn id="70" dur="500" fill="hold"/>
                                        <p:tgtEl>
                                          <p:spTgt spid="111"/>
                                        </p:tgtEl>
                                        <p:attrNameLst>
                                          <p:attrName>ppt_w</p:attrName>
                                        </p:attrNameLst>
                                      </p:cBhvr>
                                      <p:tavLst>
                                        <p:tav tm="0">
                                          <p:val>
                                            <p:fltVal val="0"/>
                                          </p:val>
                                        </p:tav>
                                        <p:tav tm="100000">
                                          <p:val>
                                            <p:strVal val="#ppt_w"/>
                                          </p:val>
                                        </p:tav>
                                      </p:tavLst>
                                    </p:anim>
                                    <p:anim calcmode="lin" valueType="num">
                                      <p:cBhvr>
                                        <p:cTn id="71" dur="500" fill="hold"/>
                                        <p:tgtEl>
                                          <p:spTgt spid="111"/>
                                        </p:tgtEl>
                                        <p:attrNameLst>
                                          <p:attrName>ppt_h</p:attrName>
                                        </p:attrNameLst>
                                      </p:cBhvr>
                                      <p:tavLst>
                                        <p:tav tm="0">
                                          <p:val>
                                            <p:fltVal val="0"/>
                                          </p:val>
                                        </p:tav>
                                        <p:tav tm="100000">
                                          <p:val>
                                            <p:strVal val="#ppt_h"/>
                                          </p:val>
                                        </p:tav>
                                      </p:tavLst>
                                    </p:anim>
                                    <p:animEffect transition="in" filter="fade">
                                      <p:cBhvr>
                                        <p:cTn id="72" dur="500"/>
                                        <p:tgtEl>
                                          <p:spTgt spid="111"/>
                                        </p:tgtEl>
                                      </p:cBhvr>
                                    </p:animEffect>
                                  </p:childTnLst>
                                </p:cTn>
                              </p:par>
                              <p:par>
                                <p:cTn id="73" presetID="53" presetClass="entr" presetSubtype="16" fill="hold" grpId="0" nodeType="withEffect">
                                  <p:stCondLst>
                                    <p:cond delay="300"/>
                                  </p:stCondLst>
                                  <p:childTnLst>
                                    <p:set>
                                      <p:cBhvr>
                                        <p:cTn id="74" dur="1" fill="hold">
                                          <p:stCondLst>
                                            <p:cond delay="0"/>
                                          </p:stCondLst>
                                        </p:cTn>
                                        <p:tgtEl>
                                          <p:spTgt spid="112"/>
                                        </p:tgtEl>
                                        <p:attrNameLst>
                                          <p:attrName>style.visibility</p:attrName>
                                        </p:attrNameLst>
                                      </p:cBhvr>
                                      <p:to>
                                        <p:strVal val="visible"/>
                                      </p:to>
                                    </p:set>
                                    <p:anim calcmode="lin" valueType="num">
                                      <p:cBhvr>
                                        <p:cTn id="75" dur="500" fill="hold"/>
                                        <p:tgtEl>
                                          <p:spTgt spid="112"/>
                                        </p:tgtEl>
                                        <p:attrNameLst>
                                          <p:attrName>ppt_w</p:attrName>
                                        </p:attrNameLst>
                                      </p:cBhvr>
                                      <p:tavLst>
                                        <p:tav tm="0">
                                          <p:val>
                                            <p:fltVal val="0"/>
                                          </p:val>
                                        </p:tav>
                                        <p:tav tm="100000">
                                          <p:val>
                                            <p:strVal val="#ppt_w"/>
                                          </p:val>
                                        </p:tav>
                                      </p:tavLst>
                                    </p:anim>
                                    <p:anim calcmode="lin" valueType="num">
                                      <p:cBhvr>
                                        <p:cTn id="76" dur="500" fill="hold"/>
                                        <p:tgtEl>
                                          <p:spTgt spid="112"/>
                                        </p:tgtEl>
                                        <p:attrNameLst>
                                          <p:attrName>ppt_h</p:attrName>
                                        </p:attrNameLst>
                                      </p:cBhvr>
                                      <p:tavLst>
                                        <p:tav tm="0">
                                          <p:val>
                                            <p:fltVal val="0"/>
                                          </p:val>
                                        </p:tav>
                                        <p:tav tm="100000">
                                          <p:val>
                                            <p:strVal val="#ppt_h"/>
                                          </p:val>
                                        </p:tav>
                                      </p:tavLst>
                                    </p:anim>
                                    <p:animEffect transition="in" filter="fade">
                                      <p:cBhvr>
                                        <p:cTn id="77" dur="500"/>
                                        <p:tgtEl>
                                          <p:spTgt spid="112"/>
                                        </p:tgtEl>
                                      </p:cBhvr>
                                    </p:animEffect>
                                  </p:childTnLst>
                                </p:cTn>
                              </p:par>
                              <p:par>
                                <p:cTn id="78" presetID="53" presetClass="entr" presetSubtype="16" fill="hold" grpId="0" nodeType="withEffect">
                                  <p:stCondLst>
                                    <p:cond delay="400"/>
                                  </p:stCondLst>
                                  <p:childTnLst>
                                    <p:set>
                                      <p:cBhvr>
                                        <p:cTn id="79" dur="1" fill="hold">
                                          <p:stCondLst>
                                            <p:cond delay="0"/>
                                          </p:stCondLst>
                                        </p:cTn>
                                        <p:tgtEl>
                                          <p:spTgt spid="113"/>
                                        </p:tgtEl>
                                        <p:attrNameLst>
                                          <p:attrName>style.visibility</p:attrName>
                                        </p:attrNameLst>
                                      </p:cBhvr>
                                      <p:to>
                                        <p:strVal val="visible"/>
                                      </p:to>
                                    </p:set>
                                    <p:anim calcmode="lin" valueType="num">
                                      <p:cBhvr>
                                        <p:cTn id="80" dur="500" fill="hold"/>
                                        <p:tgtEl>
                                          <p:spTgt spid="113"/>
                                        </p:tgtEl>
                                        <p:attrNameLst>
                                          <p:attrName>ppt_w</p:attrName>
                                        </p:attrNameLst>
                                      </p:cBhvr>
                                      <p:tavLst>
                                        <p:tav tm="0">
                                          <p:val>
                                            <p:fltVal val="0"/>
                                          </p:val>
                                        </p:tav>
                                        <p:tav tm="100000">
                                          <p:val>
                                            <p:strVal val="#ppt_w"/>
                                          </p:val>
                                        </p:tav>
                                      </p:tavLst>
                                    </p:anim>
                                    <p:anim calcmode="lin" valueType="num">
                                      <p:cBhvr>
                                        <p:cTn id="81" dur="500" fill="hold"/>
                                        <p:tgtEl>
                                          <p:spTgt spid="113"/>
                                        </p:tgtEl>
                                        <p:attrNameLst>
                                          <p:attrName>ppt_h</p:attrName>
                                        </p:attrNameLst>
                                      </p:cBhvr>
                                      <p:tavLst>
                                        <p:tav tm="0">
                                          <p:val>
                                            <p:fltVal val="0"/>
                                          </p:val>
                                        </p:tav>
                                        <p:tav tm="100000">
                                          <p:val>
                                            <p:strVal val="#ppt_h"/>
                                          </p:val>
                                        </p:tav>
                                      </p:tavLst>
                                    </p:anim>
                                    <p:animEffect transition="in" filter="fade">
                                      <p:cBhvr>
                                        <p:cTn id="82" dur="500"/>
                                        <p:tgtEl>
                                          <p:spTgt spid="113"/>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114"/>
                                        </p:tgtEl>
                                        <p:attrNameLst>
                                          <p:attrName>style.visibility</p:attrName>
                                        </p:attrNameLst>
                                      </p:cBhvr>
                                      <p:to>
                                        <p:strVal val="visible"/>
                                      </p:to>
                                    </p:set>
                                    <p:anim calcmode="lin" valueType="num">
                                      <p:cBhvr>
                                        <p:cTn id="85" dur="500" fill="hold"/>
                                        <p:tgtEl>
                                          <p:spTgt spid="114"/>
                                        </p:tgtEl>
                                        <p:attrNameLst>
                                          <p:attrName>ppt_w</p:attrName>
                                        </p:attrNameLst>
                                      </p:cBhvr>
                                      <p:tavLst>
                                        <p:tav tm="0">
                                          <p:val>
                                            <p:fltVal val="0"/>
                                          </p:val>
                                        </p:tav>
                                        <p:tav tm="100000">
                                          <p:val>
                                            <p:strVal val="#ppt_w"/>
                                          </p:val>
                                        </p:tav>
                                      </p:tavLst>
                                    </p:anim>
                                    <p:anim calcmode="lin" valueType="num">
                                      <p:cBhvr>
                                        <p:cTn id="86" dur="500" fill="hold"/>
                                        <p:tgtEl>
                                          <p:spTgt spid="114"/>
                                        </p:tgtEl>
                                        <p:attrNameLst>
                                          <p:attrName>ppt_h</p:attrName>
                                        </p:attrNameLst>
                                      </p:cBhvr>
                                      <p:tavLst>
                                        <p:tav tm="0">
                                          <p:val>
                                            <p:fltVal val="0"/>
                                          </p:val>
                                        </p:tav>
                                        <p:tav tm="100000">
                                          <p:val>
                                            <p:strVal val="#ppt_h"/>
                                          </p:val>
                                        </p:tav>
                                      </p:tavLst>
                                    </p:anim>
                                    <p:animEffect transition="in" filter="fade">
                                      <p:cBhvr>
                                        <p:cTn id="87" dur="500"/>
                                        <p:tgtEl>
                                          <p:spTgt spid="114"/>
                                        </p:tgtEl>
                                      </p:cBhvr>
                                    </p:animEffect>
                                  </p:childTnLst>
                                </p:cTn>
                              </p:par>
                              <p:par>
                                <p:cTn id="88" presetID="53" presetClass="entr" presetSubtype="16" fill="hold" grpId="0" nodeType="withEffect">
                                  <p:stCondLst>
                                    <p:cond delay="600"/>
                                  </p:stCondLst>
                                  <p:childTnLst>
                                    <p:set>
                                      <p:cBhvr>
                                        <p:cTn id="89" dur="1" fill="hold">
                                          <p:stCondLst>
                                            <p:cond delay="0"/>
                                          </p:stCondLst>
                                        </p:cTn>
                                        <p:tgtEl>
                                          <p:spTgt spid="115"/>
                                        </p:tgtEl>
                                        <p:attrNameLst>
                                          <p:attrName>style.visibility</p:attrName>
                                        </p:attrNameLst>
                                      </p:cBhvr>
                                      <p:to>
                                        <p:strVal val="visible"/>
                                      </p:to>
                                    </p:set>
                                    <p:anim calcmode="lin" valueType="num">
                                      <p:cBhvr>
                                        <p:cTn id="90" dur="500" fill="hold"/>
                                        <p:tgtEl>
                                          <p:spTgt spid="115"/>
                                        </p:tgtEl>
                                        <p:attrNameLst>
                                          <p:attrName>ppt_w</p:attrName>
                                        </p:attrNameLst>
                                      </p:cBhvr>
                                      <p:tavLst>
                                        <p:tav tm="0">
                                          <p:val>
                                            <p:fltVal val="0"/>
                                          </p:val>
                                        </p:tav>
                                        <p:tav tm="100000">
                                          <p:val>
                                            <p:strVal val="#ppt_w"/>
                                          </p:val>
                                        </p:tav>
                                      </p:tavLst>
                                    </p:anim>
                                    <p:anim calcmode="lin" valueType="num">
                                      <p:cBhvr>
                                        <p:cTn id="91" dur="500" fill="hold"/>
                                        <p:tgtEl>
                                          <p:spTgt spid="115"/>
                                        </p:tgtEl>
                                        <p:attrNameLst>
                                          <p:attrName>ppt_h</p:attrName>
                                        </p:attrNameLst>
                                      </p:cBhvr>
                                      <p:tavLst>
                                        <p:tav tm="0">
                                          <p:val>
                                            <p:fltVal val="0"/>
                                          </p:val>
                                        </p:tav>
                                        <p:tav tm="100000">
                                          <p:val>
                                            <p:strVal val="#ppt_h"/>
                                          </p:val>
                                        </p:tav>
                                      </p:tavLst>
                                    </p:anim>
                                    <p:animEffect transition="in" filter="fade">
                                      <p:cBhvr>
                                        <p:cTn id="92" dur="500"/>
                                        <p:tgtEl>
                                          <p:spTgt spid="115"/>
                                        </p:tgtEl>
                                      </p:cBhvr>
                                    </p:animEffect>
                                  </p:childTnLst>
                                </p:cTn>
                              </p:par>
                              <p:par>
                                <p:cTn id="93" presetID="22" presetClass="entr" presetSubtype="8" fill="hold" nodeType="withEffect">
                                  <p:stCondLst>
                                    <p:cond delay="800"/>
                                  </p:stCondLst>
                                  <p:childTnLst>
                                    <p:set>
                                      <p:cBhvr>
                                        <p:cTn id="94" dur="1" fill="hold">
                                          <p:stCondLst>
                                            <p:cond delay="0"/>
                                          </p:stCondLst>
                                        </p:cTn>
                                        <p:tgtEl>
                                          <p:spTgt spid="98"/>
                                        </p:tgtEl>
                                        <p:attrNameLst>
                                          <p:attrName>style.visibility</p:attrName>
                                        </p:attrNameLst>
                                      </p:cBhvr>
                                      <p:to>
                                        <p:strVal val="visible"/>
                                      </p:to>
                                    </p:set>
                                    <p:animEffect transition="in" filter="wipe(left)">
                                      <p:cBhvr>
                                        <p:cTn id="95" dur="500"/>
                                        <p:tgtEl>
                                          <p:spTgt spid="98"/>
                                        </p:tgtEl>
                                      </p:cBhvr>
                                    </p:animEffect>
                                  </p:childTnLst>
                                </p:cTn>
                              </p:par>
                              <p:par>
                                <p:cTn id="96" presetID="22" presetClass="entr" presetSubtype="8" fill="hold" nodeType="withEffect">
                                  <p:stCondLst>
                                    <p:cond delay="900"/>
                                  </p:stCondLst>
                                  <p:childTnLst>
                                    <p:set>
                                      <p:cBhvr>
                                        <p:cTn id="97" dur="1" fill="hold">
                                          <p:stCondLst>
                                            <p:cond delay="0"/>
                                          </p:stCondLst>
                                        </p:cTn>
                                        <p:tgtEl>
                                          <p:spTgt spid="100"/>
                                        </p:tgtEl>
                                        <p:attrNameLst>
                                          <p:attrName>style.visibility</p:attrName>
                                        </p:attrNameLst>
                                      </p:cBhvr>
                                      <p:to>
                                        <p:strVal val="visible"/>
                                      </p:to>
                                    </p:set>
                                    <p:animEffect transition="in" filter="wipe(left)">
                                      <p:cBhvr>
                                        <p:cTn id="98" dur="500"/>
                                        <p:tgtEl>
                                          <p:spTgt spid="100"/>
                                        </p:tgtEl>
                                      </p:cBhvr>
                                    </p:animEffect>
                                  </p:childTnLst>
                                </p:cTn>
                              </p:par>
                              <p:par>
                                <p:cTn id="99" presetID="22" presetClass="entr" presetSubtype="8" fill="hold" nodeType="withEffect">
                                  <p:stCondLst>
                                    <p:cond delay="1000"/>
                                  </p:stCondLst>
                                  <p:childTnLst>
                                    <p:set>
                                      <p:cBhvr>
                                        <p:cTn id="100" dur="1" fill="hold">
                                          <p:stCondLst>
                                            <p:cond delay="0"/>
                                          </p:stCondLst>
                                        </p:cTn>
                                        <p:tgtEl>
                                          <p:spTgt spid="102"/>
                                        </p:tgtEl>
                                        <p:attrNameLst>
                                          <p:attrName>style.visibility</p:attrName>
                                        </p:attrNameLst>
                                      </p:cBhvr>
                                      <p:to>
                                        <p:strVal val="visible"/>
                                      </p:to>
                                    </p:set>
                                    <p:animEffect transition="in" filter="wipe(left)">
                                      <p:cBhvr>
                                        <p:cTn id="101" dur="500"/>
                                        <p:tgtEl>
                                          <p:spTgt spid="102"/>
                                        </p:tgtEl>
                                      </p:cBhvr>
                                    </p:animEffect>
                                  </p:childTnLst>
                                </p:cTn>
                              </p:par>
                              <p:par>
                                <p:cTn id="102" presetID="22" presetClass="entr" presetSubtype="8" fill="hold" nodeType="withEffect">
                                  <p:stCondLst>
                                    <p:cond delay="1200"/>
                                  </p:stCondLst>
                                  <p:childTnLst>
                                    <p:set>
                                      <p:cBhvr>
                                        <p:cTn id="103" dur="1" fill="hold">
                                          <p:stCondLst>
                                            <p:cond delay="0"/>
                                          </p:stCondLst>
                                        </p:cTn>
                                        <p:tgtEl>
                                          <p:spTgt spid="106"/>
                                        </p:tgtEl>
                                        <p:attrNameLst>
                                          <p:attrName>style.visibility</p:attrName>
                                        </p:attrNameLst>
                                      </p:cBhvr>
                                      <p:to>
                                        <p:strVal val="visible"/>
                                      </p:to>
                                    </p:set>
                                    <p:animEffect transition="in" filter="wipe(left)">
                                      <p:cBhvr>
                                        <p:cTn id="104" dur="500"/>
                                        <p:tgtEl>
                                          <p:spTgt spid="106"/>
                                        </p:tgtEl>
                                      </p:cBhvr>
                                    </p:animEffect>
                                  </p:childTnLst>
                                </p:cTn>
                              </p:par>
                              <p:par>
                                <p:cTn id="105" presetID="22" presetClass="entr" presetSubtype="8" fill="hold" nodeType="withEffect">
                                  <p:stCondLst>
                                    <p:cond delay="1300"/>
                                  </p:stCondLst>
                                  <p:childTnLst>
                                    <p:set>
                                      <p:cBhvr>
                                        <p:cTn id="106" dur="1" fill="hold">
                                          <p:stCondLst>
                                            <p:cond delay="0"/>
                                          </p:stCondLst>
                                        </p:cTn>
                                        <p:tgtEl>
                                          <p:spTgt spid="108"/>
                                        </p:tgtEl>
                                        <p:attrNameLst>
                                          <p:attrName>style.visibility</p:attrName>
                                        </p:attrNameLst>
                                      </p:cBhvr>
                                      <p:to>
                                        <p:strVal val="visible"/>
                                      </p:to>
                                    </p:set>
                                    <p:animEffect transition="in" filter="wipe(left)">
                                      <p:cBhvr>
                                        <p:cTn id="107" dur="500"/>
                                        <p:tgtEl>
                                          <p:spTgt spid="108"/>
                                        </p:tgtEl>
                                      </p:cBhvr>
                                    </p:animEffect>
                                  </p:childTnLst>
                                </p:cTn>
                              </p:par>
                              <p:par>
                                <p:cTn id="108" presetID="22" presetClass="entr" presetSubtype="8" fill="hold" grpId="0" nodeType="withEffect">
                                  <p:stCondLst>
                                    <p:cond delay="1400"/>
                                  </p:stCondLst>
                                  <p:childTnLst>
                                    <p:set>
                                      <p:cBhvr>
                                        <p:cTn id="109" dur="1" fill="hold">
                                          <p:stCondLst>
                                            <p:cond delay="0"/>
                                          </p:stCondLst>
                                        </p:cTn>
                                        <p:tgtEl>
                                          <p:spTgt spid="97"/>
                                        </p:tgtEl>
                                        <p:attrNameLst>
                                          <p:attrName>style.visibility</p:attrName>
                                        </p:attrNameLst>
                                      </p:cBhvr>
                                      <p:to>
                                        <p:strVal val="visible"/>
                                      </p:to>
                                    </p:set>
                                    <p:animEffect transition="in" filter="wipe(left)">
                                      <p:cBhvr>
                                        <p:cTn id="110" dur="500"/>
                                        <p:tgtEl>
                                          <p:spTgt spid="97"/>
                                        </p:tgtEl>
                                      </p:cBhvr>
                                    </p:animEffect>
                                  </p:childTnLst>
                                </p:cTn>
                              </p:par>
                              <p:par>
                                <p:cTn id="111" presetID="22" presetClass="entr" presetSubtype="8" fill="hold" grpId="0" nodeType="withEffect">
                                  <p:stCondLst>
                                    <p:cond delay="1500"/>
                                  </p:stCondLst>
                                  <p:childTnLst>
                                    <p:set>
                                      <p:cBhvr>
                                        <p:cTn id="112" dur="1" fill="hold">
                                          <p:stCondLst>
                                            <p:cond delay="0"/>
                                          </p:stCondLst>
                                        </p:cTn>
                                        <p:tgtEl>
                                          <p:spTgt spid="99"/>
                                        </p:tgtEl>
                                        <p:attrNameLst>
                                          <p:attrName>style.visibility</p:attrName>
                                        </p:attrNameLst>
                                      </p:cBhvr>
                                      <p:to>
                                        <p:strVal val="visible"/>
                                      </p:to>
                                    </p:set>
                                    <p:animEffect transition="in" filter="wipe(left)">
                                      <p:cBhvr>
                                        <p:cTn id="113" dur="500"/>
                                        <p:tgtEl>
                                          <p:spTgt spid="99"/>
                                        </p:tgtEl>
                                      </p:cBhvr>
                                    </p:animEffect>
                                  </p:childTnLst>
                                </p:cTn>
                              </p:par>
                              <p:par>
                                <p:cTn id="114" presetID="22" presetClass="entr" presetSubtype="8" fill="hold" grpId="0" nodeType="withEffect">
                                  <p:stCondLst>
                                    <p:cond delay="1700"/>
                                  </p:stCondLst>
                                  <p:childTnLst>
                                    <p:set>
                                      <p:cBhvr>
                                        <p:cTn id="115" dur="1" fill="hold">
                                          <p:stCondLst>
                                            <p:cond delay="0"/>
                                          </p:stCondLst>
                                        </p:cTn>
                                        <p:tgtEl>
                                          <p:spTgt spid="103"/>
                                        </p:tgtEl>
                                        <p:attrNameLst>
                                          <p:attrName>style.visibility</p:attrName>
                                        </p:attrNameLst>
                                      </p:cBhvr>
                                      <p:to>
                                        <p:strVal val="visible"/>
                                      </p:to>
                                    </p:set>
                                    <p:animEffect transition="in" filter="wipe(left)">
                                      <p:cBhvr>
                                        <p:cTn id="116" dur="500"/>
                                        <p:tgtEl>
                                          <p:spTgt spid="103"/>
                                        </p:tgtEl>
                                      </p:cBhvr>
                                    </p:animEffect>
                                  </p:childTnLst>
                                </p:cTn>
                              </p:par>
                              <p:par>
                                <p:cTn id="117" presetID="22" presetClass="entr" presetSubtype="8" fill="hold" grpId="0" nodeType="withEffect">
                                  <p:stCondLst>
                                    <p:cond delay="1800"/>
                                  </p:stCondLst>
                                  <p:childTnLst>
                                    <p:set>
                                      <p:cBhvr>
                                        <p:cTn id="118" dur="1" fill="hold">
                                          <p:stCondLst>
                                            <p:cond delay="0"/>
                                          </p:stCondLst>
                                        </p:cTn>
                                        <p:tgtEl>
                                          <p:spTgt spid="105"/>
                                        </p:tgtEl>
                                        <p:attrNameLst>
                                          <p:attrName>style.visibility</p:attrName>
                                        </p:attrNameLst>
                                      </p:cBhvr>
                                      <p:to>
                                        <p:strVal val="visible"/>
                                      </p:to>
                                    </p:set>
                                    <p:animEffect transition="in" filter="wipe(left)">
                                      <p:cBhvr>
                                        <p:cTn id="119" dur="500"/>
                                        <p:tgtEl>
                                          <p:spTgt spid="105"/>
                                        </p:tgtEl>
                                      </p:cBhvr>
                                    </p:animEffect>
                                  </p:childTnLst>
                                </p:cTn>
                              </p:par>
                              <p:par>
                                <p:cTn id="120" presetID="22" presetClass="entr" presetSubtype="8" fill="hold" grpId="0" nodeType="withEffect">
                                  <p:stCondLst>
                                    <p:cond delay="1900"/>
                                  </p:stCondLst>
                                  <p:childTnLst>
                                    <p:set>
                                      <p:cBhvr>
                                        <p:cTn id="121" dur="1" fill="hold">
                                          <p:stCondLst>
                                            <p:cond delay="0"/>
                                          </p:stCondLst>
                                        </p:cTn>
                                        <p:tgtEl>
                                          <p:spTgt spid="107"/>
                                        </p:tgtEl>
                                        <p:attrNameLst>
                                          <p:attrName>style.visibility</p:attrName>
                                        </p:attrNameLst>
                                      </p:cBhvr>
                                      <p:to>
                                        <p:strVal val="visible"/>
                                      </p:to>
                                    </p:set>
                                    <p:animEffect transition="in" filter="wipe(left)">
                                      <p:cBhvr>
                                        <p:cTn id="122" dur="500"/>
                                        <p:tgtEl>
                                          <p:spTgt spid="107"/>
                                        </p:tgtEl>
                                      </p:cBhvr>
                                    </p:animEffect>
                                  </p:childTnLst>
                                </p:cTn>
                              </p:par>
                              <p:par>
                                <p:cTn id="123" presetID="22" presetClass="entr" presetSubtype="8" fill="hold" grpId="0" nodeType="withEffect">
                                  <p:stCondLst>
                                    <p:cond delay="1400"/>
                                  </p:stCondLst>
                                  <p:childTnLst>
                                    <p:set>
                                      <p:cBhvr>
                                        <p:cTn id="124" dur="1" fill="hold">
                                          <p:stCondLst>
                                            <p:cond delay="0"/>
                                          </p:stCondLst>
                                        </p:cTn>
                                        <p:tgtEl>
                                          <p:spTgt spid="40"/>
                                        </p:tgtEl>
                                        <p:attrNameLst>
                                          <p:attrName>style.visibility</p:attrName>
                                        </p:attrNameLst>
                                      </p:cBhvr>
                                      <p:to>
                                        <p:strVal val="visible"/>
                                      </p:to>
                                    </p:set>
                                    <p:animEffect transition="in" filter="wipe(left)">
                                      <p:cBhvr>
                                        <p:cTn id="125" dur="500"/>
                                        <p:tgtEl>
                                          <p:spTgt spid="40"/>
                                        </p:tgtEl>
                                      </p:cBhvr>
                                    </p:animEffect>
                                  </p:childTnLst>
                                </p:cTn>
                              </p:par>
                              <p:par>
                                <p:cTn id="126" presetID="22" presetClass="entr" presetSubtype="8" fill="hold" grpId="0" nodeType="withEffect">
                                  <p:stCondLst>
                                    <p:cond delay="1500"/>
                                  </p:stCondLst>
                                  <p:childTnLst>
                                    <p:set>
                                      <p:cBhvr>
                                        <p:cTn id="127" dur="1" fill="hold">
                                          <p:stCondLst>
                                            <p:cond delay="0"/>
                                          </p:stCondLst>
                                        </p:cTn>
                                        <p:tgtEl>
                                          <p:spTgt spid="41"/>
                                        </p:tgtEl>
                                        <p:attrNameLst>
                                          <p:attrName>style.visibility</p:attrName>
                                        </p:attrNameLst>
                                      </p:cBhvr>
                                      <p:to>
                                        <p:strVal val="visible"/>
                                      </p:to>
                                    </p:set>
                                    <p:animEffect transition="in" filter="wipe(left)">
                                      <p:cBhvr>
                                        <p:cTn id="128" dur="500"/>
                                        <p:tgtEl>
                                          <p:spTgt spid="41"/>
                                        </p:tgtEl>
                                      </p:cBhvr>
                                    </p:animEffect>
                                  </p:childTnLst>
                                </p:cTn>
                              </p:par>
                              <p:par>
                                <p:cTn id="129" presetID="22" presetClass="entr" presetSubtype="8" fill="hold" grpId="0" nodeType="withEffect">
                                  <p:stCondLst>
                                    <p:cond delay="1500"/>
                                  </p:stCondLst>
                                  <p:childTnLst>
                                    <p:set>
                                      <p:cBhvr>
                                        <p:cTn id="130" dur="1" fill="hold">
                                          <p:stCondLst>
                                            <p:cond delay="0"/>
                                          </p:stCondLst>
                                        </p:cTn>
                                        <p:tgtEl>
                                          <p:spTgt spid="42"/>
                                        </p:tgtEl>
                                        <p:attrNameLst>
                                          <p:attrName>style.visibility</p:attrName>
                                        </p:attrNameLst>
                                      </p:cBhvr>
                                      <p:to>
                                        <p:strVal val="visible"/>
                                      </p:to>
                                    </p:set>
                                    <p:animEffect transition="in" filter="wipe(left)">
                                      <p:cBhvr>
                                        <p:cTn id="131" dur="500"/>
                                        <p:tgtEl>
                                          <p:spTgt spid="42"/>
                                        </p:tgtEl>
                                      </p:cBhvr>
                                    </p:animEffect>
                                  </p:childTnLst>
                                </p:cTn>
                              </p:par>
                              <p:par>
                                <p:cTn id="132" presetID="22" presetClass="entr" presetSubtype="8" fill="hold" grpId="0" nodeType="withEffect">
                                  <p:stCondLst>
                                    <p:cond delay="1500"/>
                                  </p:stCondLst>
                                  <p:childTnLst>
                                    <p:set>
                                      <p:cBhvr>
                                        <p:cTn id="133" dur="1" fill="hold">
                                          <p:stCondLst>
                                            <p:cond delay="0"/>
                                          </p:stCondLst>
                                        </p:cTn>
                                        <p:tgtEl>
                                          <p:spTgt spid="43"/>
                                        </p:tgtEl>
                                        <p:attrNameLst>
                                          <p:attrName>style.visibility</p:attrName>
                                        </p:attrNameLst>
                                      </p:cBhvr>
                                      <p:to>
                                        <p:strVal val="visible"/>
                                      </p:to>
                                    </p:set>
                                    <p:animEffect transition="in" filter="wipe(left)">
                                      <p:cBhvr>
                                        <p:cTn id="134" dur="500"/>
                                        <p:tgtEl>
                                          <p:spTgt spid="43"/>
                                        </p:tgtEl>
                                      </p:cBhvr>
                                    </p:animEffect>
                                  </p:childTnLst>
                                </p:cTn>
                              </p:par>
                              <p:par>
                                <p:cTn id="135" presetID="22" presetClass="entr" presetSubtype="8" fill="hold" grpId="0" nodeType="withEffect">
                                  <p:stCondLst>
                                    <p:cond delay="1500"/>
                                  </p:stCondLst>
                                  <p:childTnLst>
                                    <p:set>
                                      <p:cBhvr>
                                        <p:cTn id="136" dur="1" fill="hold">
                                          <p:stCondLst>
                                            <p:cond delay="0"/>
                                          </p:stCondLst>
                                        </p:cTn>
                                        <p:tgtEl>
                                          <p:spTgt spid="44"/>
                                        </p:tgtEl>
                                        <p:attrNameLst>
                                          <p:attrName>style.visibility</p:attrName>
                                        </p:attrNameLst>
                                      </p:cBhvr>
                                      <p:to>
                                        <p:strVal val="visible"/>
                                      </p:to>
                                    </p:set>
                                    <p:animEffect transition="in" filter="wipe(left)">
                                      <p:cBhvr>
                                        <p:cTn id="1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0" grpId="0" animBg="1"/>
      <p:bldP spid="91" grpId="0" animBg="1"/>
      <p:bldP spid="92" grpId="0" animBg="1"/>
      <p:bldP spid="93" grpId="0" animBg="1"/>
      <p:bldP spid="94" grpId="0" animBg="1"/>
      <p:bldP spid="95" grpId="0" animBg="1"/>
      <p:bldP spid="96" grpId="0" animBg="1"/>
      <p:bldP spid="97" grpId="0"/>
      <p:bldP spid="99" grpId="0"/>
      <p:bldP spid="103" grpId="0"/>
      <p:bldP spid="105" grpId="0"/>
      <p:bldP spid="107" grpId="0"/>
      <p:bldP spid="109" grpId="0" animBg="1"/>
      <p:bldP spid="110" grpId="0" animBg="1"/>
      <p:bldP spid="111" grpId="0" animBg="1"/>
      <p:bldP spid="112" grpId="0" animBg="1"/>
      <p:bldP spid="113" grpId="0" animBg="1"/>
      <p:bldP spid="114" grpId="0" animBg="1"/>
      <p:bldP spid="115" grpId="0" animBg="1"/>
      <p:bldP spid="117" grpId="0"/>
      <p:bldP spid="40" grpId="0"/>
      <p:bldP spid="41" grpId="0"/>
      <p:bldP spid="42" grpId="0"/>
      <p:bldP spid="43" grpId="0"/>
      <p:bldP spid="4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859494" y="263355"/>
            <a:ext cx="1223412"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感谢语</a:t>
            </a:r>
          </a:p>
        </p:txBody>
      </p:sp>
      <p:sp>
        <p:nvSpPr>
          <p:cNvPr id="40" name="矩形 39"/>
          <p:cNvSpPr/>
          <p:nvPr/>
        </p:nvSpPr>
        <p:spPr>
          <a:xfrm>
            <a:off x="2915816" y="555527"/>
            <a:ext cx="3552056" cy="1410579"/>
          </a:xfrm>
          <a:prstGeom prst="rect">
            <a:avLst/>
          </a:prstGeom>
        </p:spPr>
        <p:txBody>
          <a:bodyPr wrap="square">
            <a:spAutoFit/>
          </a:bodyPr>
          <a:lstStyle/>
          <a:p>
            <a:pPr>
              <a:lnSpc>
                <a:spcPct val="150000"/>
              </a:lnSpc>
            </a:pPr>
            <a:r>
              <a:rPr lang="en-US" altLang="zh-CN" sz="6600" dirty="0">
                <a:solidFill>
                  <a:srgbClr val="0070C0"/>
                </a:solidFill>
                <a:latin typeface="Impact" pitchFamily="34" charset="0"/>
                <a:ea typeface="微软雅黑" panose="020B0503020204020204" pitchFamily="34" charset="-122"/>
              </a:rPr>
              <a:t>THANKS!</a:t>
            </a:r>
            <a:endParaRPr lang="zh-CN" altLang="en-US" sz="6600" b="0" dirty="0">
              <a:solidFill>
                <a:srgbClr val="0070C0"/>
              </a:solidFill>
              <a:latin typeface="Impact" pitchFamily="34" charset="0"/>
              <a:ea typeface="微软雅黑" panose="020B0503020204020204" pitchFamily="34" charset="-122"/>
            </a:endParaRPr>
          </a:p>
        </p:txBody>
      </p:sp>
      <p:sp>
        <p:nvSpPr>
          <p:cNvPr id="41" name="矩形 40"/>
          <p:cNvSpPr/>
          <p:nvPr/>
        </p:nvSpPr>
        <p:spPr>
          <a:xfrm>
            <a:off x="1252848" y="1858886"/>
            <a:ext cx="6436704" cy="2316403"/>
          </a:xfrm>
          <a:prstGeom prst="rect">
            <a:avLst/>
          </a:prstGeom>
        </p:spPr>
        <p:txBody>
          <a:bodyPr wrap="square">
            <a:spAutoFit/>
          </a:bodyPr>
          <a:lstStyle/>
          <a:p>
            <a:pPr>
              <a:lnSpc>
                <a:spcPct val="150000"/>
              </a:lnSpc>
              <a:defRPr/>
            </a:pPr>
            <a:r>
              <a:rPr lang="zh-CN" altLang="en-US" sz="1400" dirty="0">
                <a:solidFill>
                  <a:srgbClr val="414455"/>
                </a:solidFill>
                <a:latin typeface="微软雅黑" pitchFamily="34" charset="-122"/>
                <a:ea typeface="微软雅黑" pitchFamily="34" charset="-122"/>
              </a:rPr>
              <a:t>       在</a:t>
            </a:r>
            <a:r>
              <a:rPr lang="en-US" altLang="zh-CN" sz="1400" dirty="0">
                <a:solidFill>
                  <a:srgbClr val="414455"/>
                </a:solidFill>
                <a:latin typeface="微软雅黑" pitchFamily="34" charset="-122"/>
                <a:ea typeface="微软雅黑" pitchFamily="34" charset="-122"/>
              </a:rPr>
              <a:t>CDA</a:t>
            </a:r>
            <a:r>
              <a:rPr lang="zh-CN" altLang="en-US" sz="1400" dirty="0">
                <a:solidFill>
                  <a:srgbClr val="414455"/>
                </a:solidFill>
                <a:latin typeface="微软雅黑" pitchFamily="34" charset="-122"/>
                <a:ea typeface="微软雅黑" pitchFamily="34" charset="-122"/>
              </a:rPr>
              <a:t>的三个月的学习生涯即将结束，</a:t>
            </a:r>
            <a:r>
              <a:rPr lang="zh-CN" altLang="en-US" sz="1400" kern="0" dirty="0">
                <a:solidFill>
                  <a:srgbClr val="414455"/>
                </a:solidFill>
                <a:latin typeface="微软雅黑" panose="020B0503020204020204" pitchFamily="34" charset="-122"/>
                <a:ea typeface="微软雅黑" panose="020B0503020204020204" pitchFamily="34" charset="-122"/>
              </a:rPr>
              <a:t>在此，我要特别感谢在这期间所有授课老师的辛勤付出和耐心教导，也要感谢每一位陪伴我度过这段美好时光的同学。</a:t>
            </a:r>
            <a:endParaRPr lang="en-US" altLang="zh-CN" sz="1400" kern="0" dirty="0">
              <a:solidFill>
                <a:srgbClr val="414455"/>
              </a:solidFill>
              <a:latin typeface="微软雅黑" panose="020B0503020204020204" pitchFamily="34" charset="-122"/>
              <a:ea typeface="微软雅黑" panose="020B0503020204020204" pitchFamily="34" charset="-122"/>
            </a:endParaRPr>
          </a:p>
          <a:p>
            <a:pPr>
              <a:lnSpc>
                <a:spcPct val="150000"/>
              </a:lnSpc>
              <a:defRPr/>
            </a:pPr>
            <a:r>
              <a:rPr lang="en-US" altLang="zh-CN" sz="1400" kern="0" dirty="0">
                <a:solidFill>
                  <a:srgbClr val="414455"/>
                </a:solidFill>
                <a:latin typeface="微软雅黑" panose="020B0503020204020204" pitchFamily="34" charset="-122"/>
                <a:ea typeface="微软雅黑" panose="020B0503020204020204" pitchFamily="34" charset="-122"/>
              </a:rPr>
              <a:t>       </a:t>
            </a:r>
            <a:r>
              <a:rPr lang="zh-CN" altLang="en-US" sz="1400" kern="0" dirty="0">
                <a:solidFill>
                  <a:srgbClr val="414455"/>
                </a:solidFill>
                <a:latin typeface="微软雅黑" panose="020B0503020204020204" pitchFamily="34" charset="-122"/>
                <a:ea typeface="微软雅黑" panose="020B0503020204020204" pitchFamily="34" charset="-122"/>
              </a:rPr>
              <a:t>经过三个月的学习，我们收获了大量的新知识，学会了很多新技能，这将是伴随我们一生的宝贵财富。</a:t>
            </a:r>
            <a:endParaRPr lang="en-US" altLang="zh-CN" sz="1400" dirty="0">
              <a:solidFill>
                <a:srgbClr val="414455"/>
              </a:solidFill>
              <a:latin typeface="微软雅黑" pitchFamily="34" charset="-122"/>
              <a:ea typeface="微软雅黑" pitchFamily="34" charset="-122"/>
            </a:endParaRPr>
          </a:p>
          <a:p>
            <a:pPr>
              <a:lnSpc>
                <a:spcPct val="150000"/>
              </a:lnSpc>
              <a:defRPr/>
            </a:pPr>
            <a:r>
              <a:rPr lang="en-US" altLang="zh-CN" sz="1400" dirty="0">
                <a:solidFill>
                  <a:srgbClr val="414455"/>
                </a:solidFill>
                <a:latin typeface="微软雅黑" pitchFamily="34" charset="-122"/>
                <a:ea typeface="微软雅黑" pitchFamily="34" charset="-122"/>
              </a:rPr>
              <a:t>       </a:t>
            </a:r>
            <a:r>
              <a:rPr lang="zh-CN" altLang="en-US" sz="1400" dirty="0">
                <a:solidFill>
                  <a:srgbClr val="414455"/>
                </a:solidFill>
                <a:latin typeface="微软雅黑" pitchFamily="34" charset="-122"/>
                <a:ea typeface="微软雅黑" pitchFamily="34" charset="-122"/>
              </a:rPr>
              <a:t>最后，我要向百忙之中抽时间对本文进行审阅，评议和参与本小组论文答辩的各位老师表示感谢！</a:t>
            </a:r>
            <a:endParaRPr lang="zh-CN" altLang="en-US" sz="1400" kern="0" dirty="0">
              <a:solidFill>
                <a:srgbClr val="414455"/>
              </a:solidFill>
              <a:latin typeface="微软雅黑" panose="020B0503020204020204" pitchFamily="34" charset="-122"/>
              <a:ea typeface="微软雅黑" panose="020B0503020204020204" pitchFamily="34" charset="-122"/>
            </a:endParaRPr>
          </a:p>
        </p:txBody>
      </p:sp>
      <p:sp>
        <p:nvSpPr>
          <p:cNvPr id="42" name="矩形 41"/>
          <p:cNvSpPr/>
          <p:nvPr/>
        </p:nvSpPr>
        <p:spPr>
          <a:xfrm>
            <a:off x="3167844" y="4380521"/>
            <a:ext cx="3048000" cy="499624"/>
          </a:xfrm>
          <a:prstGeom prst="rect">
            <a:avLst/>
          </a:prstGeom>
        </p:spPr>
        <p:txBody>
          <a:bodyPr wrap="square">
            <a:spAutoFit/>
          </a:bodyPr>
          <a:lstStyle/>
          <a:p>
            <a:pPr>
              <a:lnSpc>
                <a:spcPct val="150000"/>
              </a:lnSpc>
            </a:pPr>
            <a:r>
              <a:rPr lang="zh-CN" altLang="en-US" sz="2000" b="0" dirty="0">
                <a:solidFill>
                  <a:srgbClr val="0070C0"/>
                </a:solidFill>
                <a:latin typeface="微软雅黑" panose="020B0503020204020204" pitchFamily="34" charset="-122"/>
                <a:ea typeface="微软雅黑" panose="020B0503020204020204" pitchFamily="34" charset="-122"/>
              </a:rPr>
              <a:t>恳请各位老师批评指正</a:t>
            </a:r>
            <a:r>
              <a:rPr lang="zh-CN" altLang="en-US" sz="2000" dirty="0">
                <a:solidFill>
                  <a:srgbClr val="0070C0"/>
                </a:solidFill>
                <a:latin typeface="微软雅黑" panose="020B0503020204020204" pitchFamily="34" charset="-122"/>
                <a:ea typeface="微软雅黑" panose="020B0503020204020204" pitchFamily="34" charset="-122"/>
              </a:rPr>
              <a:t>！</a:t>
            </a:r>
            <a:endParaRPr lang="zh-CN" altLang="en-US" sz="2000" b="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248844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40"/>
                                        </p:tgtEl>
                                        <p:attrNameLst>
                                          <p:attrName>style.visibility</p:attrName>
                                        </p:attrNameLst>
                                      </p:cBhvr>
                                      <p:to>
                                        <p:strVal val="visible"/>
                                      </p:to>
                                    </p:set>
                                    <p:anim calcmode="lin" valueType="num">
                                      <p:cBhvr>
                                        <p:cTn id="13" dur="250" fill="hold"/>
                                        <p:tgtEl>
                                          <p:spTgt spid="40"/>
                                        </p:tgtEl>
                                        <p:attrNameLst>
                                          <p:attrName>ppt_x</p:attrName>
                                        </p:attrNameLst>
                                      </p:cBhvr>
                                      <p:tavLst>
                                        <p:tav tm="0">
                                          <p:val>
                                            <p:strVal val="#ppt_x"/>
                                          </p:val>
                                        </p:tav>
                                        <p:tav tm="100000">
                                          <p:val>
                                            <p:strVal val="#ppt_x"/>
                                          </p:val>
                                        </p:tav>
                                      </p:tavLst>
                                    </p:anim>
                                    <p:anim calcmode="lin" valueType="num">
                                      <p:cBhvr>
                                        <p:cTn id="14" dur="250" fill="hold"/>
                                        <p:tgtEl>
                                          <p:spTgt spid="40"/>
                                        </p:tgtEl>
                                        <p:attrNameLst>
                                          <p:attrName>ppt_y</p:attrName>
                                        </p:attrNameLst>
                                      </p:cBhvr>
                                      <p:tavLst>
                                        <p:tav tm="0">
                                          <p:val>
                                            <p:strVal val="#ppt_y-#ppt_h/2"/>
                                          </p:val>
                                        </p:tav>
                                        <p:tav tm="100000">
                                          <p:val>
                                            <p:strVal val="#ppt_y"/>
                                          </p:val>
                                        </p:tav>
                                      </p:tavLst>
                                    </p:anim>
                                    <p:anim calcmode="lin" valueType="num">
                                      <p:cBhvr>
                                        <p:cTn id="15" dur="250" fill="hold"/>
                                        <p:tgtEl>
                                          <p:spTgt spid="40"/>
                                        </p:tgtEl>
                                        <p:attrNameLst>
                                          <p:attrName>ppt_w</p:attrName>
                                        </p:attrNameLst>
                                      </p:cBhvr>
                                      <p:tavLst>
                                        <p:tav tm="0">
                                          <p:val>
                                            <p:strVal val="#ppt_w"/>
                                          </p:val>
                                        </p:tav>
                                        <p:tav tm="100000">
                                          <p:val>
                                            <p:strVal val="#ppt_w"/>
                                          </p:val>
                                        </p:tav>
                                      </p:tavLst>
                                    </p:anim>
                                    <p:anim calcmode="lin" valueType="num">
                                      <p:cBhvr>
                                        <p:cTn id="16" dur="250" fill="hold"/>
                                        <p:tgtEl>
                                          <p:spTgt spid="40"/>
                                        </p:tgtEl>
                                        <p:attrNameLst>
                                          <p:attrName>ppt_h</p:attrName>
                                        </p:attrNameLst>
                                      </p:cBhvr>
                                      <p:tavLst>
                                        <p:tav tm="0">
                                          <p:val>
                                            <p:fltVal val="0"/>
                                          </p:val>
                                        </p:tav>
                                        <p:tav tm="100000">
                                          <p:val>
                                            <p:strVal val="#ppt_h"/>
                                          </p:val>
                                        </p:tav>
                                      </p:tavLst>
                                    </p:anim>
                                  </p:childTnLst>
                                </p:cTn>
                              </p:par>
                            </p:childTnLst>
                          </p:cTn>
                        </p:par>
                        <p:par>
                          <p:cTn id="17" fill="hold">
                            <p:stCondLst>
                              <p:cond delay="1350"/>
                            </p:stCondLst>
                            <p:childTnLst>
                              <p:par>
                                <p:cTn id="18" presetID="22" presetClass="entr" presetSubtype="8" fill="hold" grpId="0" nodeType="afterEffect">
                                  <p:stCondLst>
                                    <p:cond delay="0"/>
                                  </p:stCondLst>
                                  <p:iterate type="lt">
                                    <p:tmPct val="12451"/>
                                  </p:iterate>
                                  <p:childTnLst>
                                    <p:set>
                                      <p:cBhvr>
                                        <p:cTn id="19" dur="1" fill="hold">
                                          <p:stCondLst>
                                            <p:cond delay="0"/>
                                          </p:stCondLst>
                                        </p:cTn>
                                        <p:tgtEl>
                                          <p:spTgt spid="41"/>
                                        </p:tgtEl>
                                        <p:attrNameLst>
                                          <p:attrName>style.visibility</p:attrName>
                                        </p:attrNameLst>
                                      </p:cBhvr>
                                      <p:to>
                                        <p:strVal val="visible"/>
                                      </p:to>
                                    </p:set>
                                    <p:animEffect transition="in" filter="wipe(left)">
                                      <p:cBhvr>
                                        <p:cTn id="20" dur="300"/>
                                        <p:tgtEl>
                                          <p:spTgt spid="41"/>
                                        </p:tgtEl>
                                      </p:cBhvr>
                                    </p:animEffect>
                                  </p:childTnLst>
                                </p:cTn>
                              </p:par>
                              <p:par>
                                <p:cTn id="21" presetID="36" presetClass="emph" presetSubtype="0" fill="hold" grpId="1" nodeType="withEffect">
                                  <p:stCondLst>
                                    <p:cond delay="50"/>
                                  </p:stCondLst>
                                  <p:iterate type="lt">
                                    <p:tmPct val="12353"/>
                                  </p:iterate>
                                  <p:childTnLst>
                                    <p:animScale>
                                      <p:cBhvr>
                                        <p:cTn id="22" dur="150" autoRev="1" fill="hold">
                                          <p:stCondLst>
                                            <p:cond delay="0"/>
                                          </p:stCondLst>
                                        </p:cTn>
                                        <p:tgtEl>
                                          <p:spTgt spid="41"/>
                                        </p:tgtEl>
                                      </p:cBhvr>
                                      <p:to x="80000" y="100000"/>
                                    </p:animScale>
                                    <p:anim by="(#ppt_w*0.10)" calcmode="lin" valueType="num">
                                      <p:cBhvr>
                                        <p:cTn id="23" dur="150" autoRev="1" fill="hold">
                                          <p:stCondLst>
                                            <p:cond delay="0"/>
                                          </p:stCondLst>
                                        </p:cTn>
                                        <p:tgtEl>
                                          <p:spTgt spid="41"/>
                                        </p:tgtEl>
                                        <p:attrNameLst>
                                          <p:attrName>ppt_x</p:attrName>
                                        </p:attrNameLst>
                                      </p:cBhvr>
                                    </p:anim>
                                    <p:anim by="(-#ppt_w*0.10)" calcmode="lin" valueType="num">
                                      <p:cBhvr>
                                        <p:cTn id="24" dur="150" autoRev="1" fill="hold">
                                          <p:stCondLst>
                                            <p:cond delay="0"/>
                                          </p:stCondLst>
                                        </p:cTn>
                                        <p:tgtEl>
                                          <p:spTgt spid="41"/>
                                        </p:tgtEl>
                                        <p:attrNameLst>
                                          <p:attrName>ppt_y</p:attrName>
                                        </p:attrNameLst>
                                      </p:cBhvr>
                                    </p:anim>
                                    <p:animRot by="-480000">
                                      <p:cBhvr>
                                        <p:cTn id="25" dur="150" autoRev="1" fill="hold">
                                          <p:stCondLst>
                                            <p:cond delay="0"/>
                                          </p:stCondLst>
                                        </p:cTn>
                                        <p:tgtEl>
                                          <p:spTgt spid="41"/>
                                        </p:tgtEl>
                                        <p:attrNameLst>
                                          <p:attrName>r</p:attrName>
                                        </p:attrNameLst>
                                      </p:cBhvr>
                                    </p:animRot>
                                  </p:childTnLst>
                                </p:cTn>
                              </p:par>
                            </p:childTnLst>
                          </p:cTn>
                        </p:par>
                        <p:par>
                          <p:cTn id="26" fill="hold">
                            <p:stCondLst>
                              <p:cond delay="7518"/>
                            </p:stCondLst>
                            <p:childTnLst>
                              <p:par>
                                <p:cTn id="27" presetID="42"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anim calcmode="lin" valueType="num">
                                      <p:cBhvr>
                                        <p:cTn id="30" dur="1000" fill="hold"/>
                                        <p:tgtEl>
                                          <p:spTgt spid="42"/>
                                        </p:tgtEl>
                                        <p:attrNameLst>
                                          <p:attrName>ppt_x</p:attrName>
                                        </p:attrNameLst>
                                      </p:cBhvr>
                                      <p:tavLst>
                                        <p:tav tm="0">
                                          <p:val>
                                            <p:strVal val="#ppt_x"/>
                                          </p:val>
                                        </p:tav>
                                        <p:tav tm="100000">
                                          <p:val>
                                            <p:strVal val="#ppt_x"/>
                                          </p:val>
                                        </p:tav>
                                      </p:tavLst>
                                    </p:anim>
                                    <p:anim calcmode="lin" valueType="num">
                                      <p:cBhvr>
                                        <p:cTn id="3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p:bldP spid="41" grpId="0"/>
      <p:bldP spid="41" grpId="1"/>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289946" cy="1289946"/>
            <a:chOff x="2026208" y="849756"/>
            <a:chExt cx="1289946" cy="1289946"/>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19" name="TextBox 18"/>
            <p:cNvSpPr txBox="1"/>
            <p:nvPr/>
          </p:nvSpPr>
          <p:spPr>
            <a:xfrm>
              <a:off x="2260839" y="1025813"/>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谢</a:t>
              </a:r>
            </a:p>
          </p:txBody>
        </p:sp>
      </p:grpSp>
      <p:grpSp>
        <p:nvGrpSpPr>
          <p:cNvPr id="3" name="组合 2"/>
          <p:cNvGrpSpPr/>
          <p:nvPr/>
        </p:nvGrpSpPr>
        <p:grpSpPr>
          <a:xfrm>
            <a:off x="2174343" y="849756"/>
            <a:ext cx="1289946" cy="1289946"/>
            <a:chOff x="3351228" y="849756"/>
            <a:chExt cx="1289946" cy="1289946"/>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20" name="TextBox 19"/>
            <p:cNvSpPr txBox="1"/>
            <p:nvPr/>
          </p:nvSpPr>
          <p:spPr>
            <a:xfrm>
              <a:off x="3587342" y="946188"/>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谢</a:t>
              </a:r>
            </a:p>
          </p:txBody>
        </p:sp>
      </p:grpSp>
      <p:grpSp>
        <p:nvGrpSpPr>
          <p:cNvPr id="39" name="组合 38"/>
          <p:cNvGrpSpPr/>
          <p:nvPr/>
        </p:nvGrpSpPr>
        <p:grpSpPr>
          <a:xfrm>
            <a:off x="2174343" y="849756"/>
            <a:ext cx="1289946" cy="1289946"/>
            <a:chOff x="4648417" y="849756"/>
            <a:chExt cx="1289946" cy="1289946"/>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21" name="TextBox 20"/>
            <p:cNvSpPr txBox="1"/>
            <p:nvPr/>
          </p:nvSpPr>
          <p:spPr>
            <a:xfrm>
              <a:off x="4832551" y="959138"/>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聆</a:t>
              </a:r>
            </a:p>
          </p:txBody>
        </p:sp>
      </p:grpSp>
      <p:grpSp>
        <p:nvGrpSpPr>
          <p:cNvPr id="40" name="组合 39"/>
          <p:cNvGrpSpPr/>
          <p:nvPr/>
        </p:nvGrpSpPr>
        <p:grpSpPr>
          <a:xfrm>
            <a:off x="2174343" y="849756"/>
            <a:ext cx="1289946" cy="1289946"/>
            <a:chOff x="5946350" y="849756"/>
            <a:chExt cx="1289946" cy="1289946"/>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itchFamily="34" charset="-122"/>
                  <a:ea typeface="微软雅黑" pitchFamily="34" charset="-122"/>
                </a:endParaRPr>
              </a:p>
            </p:txBody>
          </p:sp>
        </p:grpSp>
        <p:sp>
          <p:nvSpPr>
            <p:cNvPr id="22" name="TextBox 21"/>
            <p:cNvSpPr txBox="1"/>
            <p:nvPr/>
          </p:nvSpPr>
          <p:spPr>
            <a:xfrm>
              <a:off x="6157950" y="970150"/>
              <a:ext cx="635927" cy="1015663"/>
            </a:xfrm>
            <a:prstGeom prst="rect">
              <a:avLst/>
            </a:prstGeom>
            <a:noFill/>
          </p:spPr>
          <p:txBody>
            <a:bodyPr wrap="square" rtlCol="0">
              <a:spAutoFit/>
            </a:bodyPr>
            <a:lstStyle/>
            <a:p>
              <a:r>
                <a:rPr lang="zh-CN" altLang="en-US" sz="6000" b="1" dirty="0">
                  <a:solidFill>
                    <a:srgbClr val="0070C0"/>
                  </a:solidFill>
                  <a:latin typeface="微软雅黑" pitchFamily="34" charset="-122"/>
                  <a:ea typeface="微软雅黑" pitchFamily="34" charset="-122"/>
                </a:rPr>
                <a:t>听</a:t>
              </a:r>
            </a:p>
          </p:txBody>
        </p:sp>
      </p:grpSp>
      <p:grpSp>
        <p:nvGrpSpPr>
          <p:cNvPr id="31" name="组合 30"/>
          <p:cNvGrpSpPr/>
          <p:nvPr/>
        </p:nvGrpSpPr>
        <p:grpSpPr>
          <a:xfrm>
            <a:off x="6327053" y="4110384"/>
            <a:ext cx="1179076" cy="1178917"/>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4" name="组合 33"/>
          <p:cNvGrpSpPr/>
          <p:nvPr/>
        </p:nvGrpSpPr>
        <p:grpSpPr>
          <a:xfrm>
            <a:off x="4758018" y="4605223"/>
            <a:ext cx="630120" cy="63003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41" name="组合 40"/>
          <p:cNvGrpSpPr/>
          <p:nvPr/>
        </p:nvGrpSpPr>
        <p:grpSpPr>
          <a:xfrm>
            <a:off x="5436688" y="4920241"/>
            <a:ext cx="890364" cy="890244"/>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49" name="组合 48"/>
          <p:cNvGrpSpPr/>
          <p:nvPr/>
        </p:nvGrpSpPr>
        <p:grpSpPr>
          <a:xfrm>
            <a:off x="7758789" y="4730422"/>
            <a:ext cx="685681" cy="685588"/>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52" name="组合 51"/>
          <p:cNvGrpSpPr/>
          <p:nvPr/>
        </p:nvGrpSpPr>
        <p:grpSpPr>
          <a:xfrm>
            <a:off x="766440" y="5038934"/>
            <a:ext cx="588755" cy="58867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5" name="组合 54"/>
          <p:cNvGrpSpPr/>
          <p:nvPr/>
        </p:nvGrpSpPr>
        <p:grpSpPr>
          <a:xfrm>
            <a:off x="3962506" y="4528456"/>
            <a:ext cx="252447" cy="252413"/>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58" name="组合 57"/>
          <p:cNvGrpSpPr/>
          <p:nvPr/>
        </p:nvGrpSpPr>
        <p:grpSpPr>
          <a:xfrm>
            <a:off x="3181253" y="4325716"/>
            <a:ext cx="528983" cy="52891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61" name="组合 60"/>
          <p:cNvGrpSpPr/>
          <p:nvPr/>
        </p:nvGrpSpPr>
        <p:grpSpPr>
          <a:xfrm>
            <a:off x="8463984" y="3830482"/>
            <a:ext cx="1179076" cy="1178917"/>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64" name="组合 63"/>
          <p:cNvGrpSpPr/>
          <p:nvPr/>
        </p:nvGrpSpPr>
        <p:grpSpPr>
          <a:xfrm>
            <a:off x="4419626" y="4323810"/>
            <a:ext cx="223042" cy="223011"/>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67" name="组合 66"/>
          <p:cNvGrpSpPr/>
          <p:nvPr/>
        </p:nvGrpSpPr>
        <p:grpSpPr>
          <a:xfrm>
            <a:off x="1943138" y="4704693"/>
            <a:ext cx="1179076" cy="1178917"/>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70" name="组合 69"/>
          <p:cNvGrpSpPr/>
          <p:nvPr/>
        </p:nvGrpSpPr>
        <p:grpSpPr>
          <a:xfrm>
            <a:off x="1275196" y="4605225"/>
            <a:ext cx="520102" cy="520031"/>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3" name="组合 72"/>
          <p:cNvGrpSpPr/>
          <p:nvPr/>
        </p:nvGrpSpPr>
        <p:grpSpPr>
          <a:xfrm>
            <a:off x="291078" y="4920242"/>
            <a:ext cx="316822" cy="316779"/>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76" name="组合 75"/>
          <p:cNvGrpSpPr/>
          <p:nvPr/>
        </p:nvGrpSpPr>
        <p:grpSpPr>
          <a:xfrm>
            <a:off x="117144" y="4736991"/>
            <a:ext cx="158410" cy="158389"/>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sp>
        <p:nvSpPr>
          <p:cNvPr id="80" name="矩形 79">
            <a:extLst>
              <a:ext uri="{FF2B5EF4-FFF2-40B4-BE49-F238E27FC236}">
                <a16:creationId xmlns:a16="http://schemas.microsoft.com/office/drawing/2014/main" id="{260CF495-1E27-40C8-B9D5-F28047D945EB}"/>
              </a:ext>
            </a:extLst>
          </p:cNvPr>
          <p:cNvSpPr/>
          <p:nvPr/>
        </p:nvSpPr>
        <p:spPr>
          <a:xfrm>
            <a:off x="0" y="2562061"/>
            <a:ext cx="9144000" cy="23767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080" y="1859199"/>
            <a:ext cx="1148100" cy="455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24">
            <a:extLst>
              <a:ext uri="{FF2B5EF4-FFF2-40B4-BE49-F238E27FC236}">
                <a16:creationId xmlns:a16="http://schemas.microsoft.com/office/drawing/2014/main" id="{C95BB344-29B1-4F74-99FE-4E5E440933B5}"/>
              </a:ext>
            </a:extLst>
          </p:cNvPr>
          <p:cNvSpPr txBox="1"/>
          <p:nvPr/>
        </p:nvSpPr>
        <p:spPr>
          <a:xfrm>
            <a:off x="3403522" y="2733636"/>
            <a:ext cx="2681568" cy="461665"/>
          </a:xfrm>
          <a:prstGeom prst="rect">
            <a:avLst/>
          </a:prstGeom>
          <a:noFill/>
        </p:spPr>
        <p:txBody>
          <a:bodyPr wrap="none" rtlCol="0">
            <a:spAutoFit/>
          </a:bodyPr>
          <a:lstStyle/>
          <a:p>
            <a:pPr algn="dist"/>
            <a:r>
              <a:rPr lang="en-US" altLang="zh-CN"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CDA</a:t>
            </a:r>
            <a:r>
              <a:rPr lang="zh-CN" altLang="en-US" sz="24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数据分析课程</a:t>
            </a:r>
          </a:p>
        </p:txBody>
      </p:sp>
      <p:sp>
        <p:nvSpPr>
          <p:cNvPr id="84" name="TextBox 45">
            <a:extLst>
              <a:ext uri="{FF2B5EF4-FFF2-40B4-BE49-F238E27FC236}">
                <a16:creationId xmlns:a16="http://schemas.microsoft.com/office/drawing/2014/main" id="{F72A787A-8D89-4C87-AEBF-18991E5189CB}"/>
              </a:ext>
            </a:extLst>
          </p:cNvPr>
          <p:cNvSpPr txBox="1"/>
          <p:nvPr/>
        </p:nvSpPr>
        <p:spPr>
          <a:xfrm>
            <a:off x="2808606" y="3226434"/>
            <a:ext cx="3871399" cy="261610"/>
          </a:xfrm>
          <a:prstGeom prst="rect">
            <a:avLst/>
          </a:prstGeom>
          <a:noFill/>
        </p:spPr>
        <p:txBody>
          <a:bodyPr wrap="square" rtlCol="0">
            <a:spAutoFit/>
          </a:bodyPr>
          <a:lstStyle/>
          <a:p>
            <a:pPr algn="ctr"/>
            <a:r>
              <a:rPr lang="en-US" altLang="zh-CN" sz="1100" dirty="0">
                <a:solidFill>
                  <a:schemeClr val="bg1"/>
                </a:solidFill>
                <a:latin typeface="微软雅黑" pitchFamily="34" charset="-122"/>
                <a:ea typeface="微软雅黑" pitchFamily="34" charset="-122"/>
              </a:rPr>
              <a:t>0329</a:t>
            </a:r>
            <a:r>
              <a:rPr lang="zh-CN" altLang="en-US" sz="1100" dirty="0">
                <a:solidFill>
                  <a:schemeClr val="bg1"/>
                </a:solidFill>
                <a:latin typeface="微软雅黑" pitchFamily="34" charset="-122"/>
                <a:ea typeface="微软雅黑" pitchFamily="34" charset="-122"/>
              </a:rPr>
              <a:t>期就业班   组别：第</a:t>
            </a:r>
            <a:r>
              <a:rPr lang="en-US" altLang="zh-CN" sz="1100" dirty="0">
                <a:solidFill>
                  <a:schemeClr val="bg1"/>
                </a:solidFill>
                <a:latin typeface="微软雅黑" pitchFamily="34" charset="-122"/>
                <a:ea typeface="微软雅黑" pitchFamily="34" charset="-122"/>
              </a:rPr>
              <a:t>8</a:t>
            </a:r>
            <a:r>
              <a:rPr lang="zh-CN" altLang="en-US" sz="1100" dirty="0">
                <a:solidFill>
                  <a:schemeClr val="bg1"/>
                </a:solidFill>
                <a:latin typeface="微软雅黑" pitchFamily="34" charset="-122"/>
                <a:ea typeface="微软雅黑" pitchFamily="34" charset="-122"/>
              </a:rPr>
              <a:t>小组</a:t>
            </a:r>
          </a:p>
        </p:txBody>
      </p:sp>
      <p:sp>
        <p:nvSpPr>
          <p:cNvPr id="85" name="TextBox 46">
            <a:extLst>
              <a:ext uri="{FF2B5EF4-FFF2-40B4-BE49-F238E27FC236}">
                <a16:creationId xmlns:a16="http://schemas.microsoft.com/office/drawing/2014/main" id="{E5668FCD-4BAF-4374-BB27-67CCF3C4F4D8}"/>
              </a:ext>
            </a:extLst>
          </p:cNvPr>
          <p:cNvSpPr txBox="1"/>
          <p:nvPr/>
        </p:nvSpPr>
        <p:spPr>
          <a:xfrm>
            <a:off x="3374874" y="3673474"/>
            <a:ext cx="3017769" cy="1615827"/>
          </a:xfrm>
          <a:prstGeom prst="rect">
            <a:avLst/>
          </a:prstGeom>
          <a:noFill/>
        </p:spPr>
        <p:txBody>
          <a:bodyPr wrap="square" rtlCol="0">
            <a:spAutoFit/>
          </a:bodyPr>
          <a:lstStyle/>
          <a:p>
            <a:pPr>
              <a:lnSpc>
                <a:spcPct val="200000"/>
              </a:lnSpc>
            </a:pPr>
            <a:r>
              <a:rPr lang="zh-CN" altLang="en-US" sz="1100" dirty="0">
                <a:solidFill>
                  <a:schemeClr val="bg1"/>
                </a:solidFill>
                <a:latin typeface="微软雅黑" pitchFamily="34" charset="-122"/>
                <a:ea typeface="微软雅黑" pitchFamily="34" charset="-122"/>
              </a:rPr>
              <a:t>主讲人：   郭小鹏</a:t>
            </a:r>
            <a:endParaRPr lang="en-US" altLang="zh-CN" sz="1100" dirty="0">
              <a:solidFill>
                <a:schemeClr val="bg1"/>
              </a:solidFill>
              <a:latin typeface="微软雅黑" pitchFamily="34" charset="-122"/>
              <a:ea typeface="微软雅黑" pitchFamily="34" charset="-122"/>
            </a:endParaRPr>
          </a:p>
          <a:p>
            <a:pPr>
              <a:lnSpc>
                <a:spcPct val="200000"/>
              </a:lnSpc>
            </a:pPr>
            <a:r>
              <a:rPr lang="zh-CN" altLang="en-US" sz="1100" dirty="0">
                <a:solidFill>
                  <a:schemeClr val="bg1"/>
                </a:solidFill>
                <a:latin typeface="微软雅黑" pitchFamily="34" charset="-122"/>
                <a:ea typeface="微软雅黑" pitchFamily="34" charset="-122"/>
              </a:rPr>
              <a:t>组内成员：康   炎   张雪丽  郑玄君  彭晓枫</a:t>
            </a:r>
            <a:endParaRPr lang="en-US" altLang="zh-CN" sz="1100" dirty="0">
              <a:solidFill>
                <a:schemeClr val="bg1"/>
              </a:solidFill>
              <a:latin typeface="微软雅黑" pitchFamily="34" charset="-122"/>
              <a:ea typeface="微软雅黑" pitchFamily="34" charset="-122"/>
            </a:endParaRPr>
          </a:p>
          <a:p>
            <a:pPr>
              <a:lnSpc>
                <a:spcPct val="200000"/>
              </a:lnSpc>
            </a:pPr>
            <a:r>
              <a:rPr lang="en-US" altLang="zh-CN" sz="1100" dirty="0">
                <a:solidFill>
                  <a:schemeClr val="bg1"/>
                </a:solidFill>
                <a:latin typeface="微软雅黑" pitchFamily="34" charset="-122"/>
                <a:ea typeface="微软雅黑" pitchFamily="34" charset="-122"/>
              </a:rPr>
              <a:t>                 </a:t>
            </a:r>
            <a:r>
              <a:rPr lang="zh-CN" altLang="en-US" sz="1100" dirty="0">
                <a:solidFill>
                  <a:schemeClr val="bg1"/>
                </a:solidFill>
                <a:latin typeface="微软雅黑" pitchFamily="34" charset="-122"/>
                <a:ea typeface="微软雅黑" pitchFamily="34" charset="-122"/>
              </a:rPr>
              <a:t>黄笠铭   顾小生  蒲承群  杨雯凯</a:t>
            </a:r>
            <a:endParaRPr lang="en-US" altLang="zh-CN" sz="1100" dirty="0">
              <a:solidFill>
                <a:schemeClr val="bg1"/>
              </a:solidFill>
              <a:latin typeface="微软雅黑" pitchFamily="34" charset="-122"/>
              <a:ea typeface="微软雅黑" pitchFamily="34" charset="-122"/>
            </a:endParaRPr>
          </a:p>
          <a:p>
            <a:pPr>
              <a:lnSpc>
                <a:spcPct val="200000"/>
              </a:lnSpc>
            </a:pPr>
            <a:r>
              <a:rPr lang="en-US" altLang="zh-CN" sz="1100" dirty="0">
                <a:solidFill>
                  <a:schemeClr val="bg1"/>
                </a:solidFill>
                <a:latin typeface="微软雅黑" pitchFamily="34" charset="-122"/>
                <a:ea typeface="微软雅黑" pitchFamily="34" charset="-122"/>
              </a:rPr>
              <a:t>                 </a:t>
            </a:r>
          </a:p>
          <a:p>
            <a:pPr algn="ctr"/>
            <a:endParaRPr lang="zh-CN" altLang="en-US" sz="11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0609080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500" fill="hold"/>
                                        <p:tgtEl>
                                          <p:spTgt spid="38"/>
                                        </p:tgtEl>
                                        <p:attrNameLst>
                                          <p:attrName>ppt_x</p:attrName>
                                        </p:attrNameLst>
                                      </p:cBhvr>
                                      <p:tavLst>
                                        <p:tav tm="0">
                                          <p:val>
                                            <p:strVal val="#ppt_x"/>
                                          </p:val>
                                        </p:tav>
                                        <p:tav tm="100000">
                                          <p:val>
                                            <p:strVal val="#ppt_x"/>
                                          </p:val>
                                        </p:tav>
                                      </p:tavLst>
                                    </p:anim>
                                    <p:anim calcmode="lin" valueType="num">
                                      <p:cBhvr additive="base">
                                        <p:cTn id="29" dur="500" fill="hold"/>
                                        <p:tgtEl>
                                          <p:spTgt spid="38"/>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63" presetClass="path" presetSubtype="0" accel="50000" decel="50000" fill="hold" nodeType="afterEffect">
                                  <p:stCondLst>
                                    <p:cond delay="0"/>
                                  </p:stCondLst>
                                  <p:childTnLst>
                                    <p:animMotion origin="layout" path="M -1.38889E-6 4.32099E-6 L 0.45 4.32099E-6 " pathEditMode="relative" rAng="0" ptsTypes="AA">
                                      <p:cBhvr>
                                        <p:cTn id="32" dur="1500" fill="hold"/>
                                        <p:tgtEl>
                                          <p:spTgt spid="40"/>
                                        </p:tgtEl>
                                        <p:attrNameLst>
                                          <p:attrName>ppt_x</p:attrName>
                                          <p:attrName>ppt_y</p:attrName>
                                        </p:attrNameLst>
                                      </p:cBhvr>
                                      <p:rCtr x="22500" y="0"/>
                                    </p:animMotion>
                                  </p:childTnLst>
                                </p:cTn>
                              </p:par>
                              <p:par>
                                <p:cTn id="33" presetID="63" presetClass="path" presetSubtype="0" accel="50000" decel="50000" fill="hold" nodeType="withEffect">
                                  <p:stCondLst>
                                    <p:cond delay="0"/>
                                  </p:stCondLst>
                                  <p:childTnLst>
                                    <p:animMotion origin="layout" path="M 3.05556E-6 4.32099E-6 L 0.29896 4.32099E-6 " pathEditMode="relative" rAng="0" ptsTypes="AA">
                                      <p:cBhvr>
                                        <p:cTn id="34" dur="1500" fill="hold"/>
                                        <p:tgtEl>
                                          <p:spTgt spid="39"/>
                                        </p:tgtEl>
                                        <p:attrNameLst>
                                          <p:attrName>ppt_x</p:attrName>
                                          <p:attrName>ppt_y</p:attrName>
                                        </p:attrNameLst>
                                      </p:cBhvr>
                                      <p:rCtr x="14948" y="0"/>
                                    </p:animMotion>
                                  </p:childTnLst>
                                </p:cTn>
                              </p:par>
                              <p:par>
                                <p:cTn id="35" presetID="63" presetClass="path" presetSubtype="0" accel="50000" decel="50000" fill="hold" nodeType="withEffect">
                                  <p:stCondLst>
                                    <p:cond delay="0"/>
                                  </p:stCondLst>
                                  <p:childTnLst>
                                    <p:animMotion origin="layout" path="M -3.33333E-6 4.32099E-6 L 0.14584 4.32099E-6 " pathEditMode="relative" rAng="0" ptsTypes="AA">
                                      <p:cBhvr>
                                        <p:cTn id="36" dur="1500" fill="hold"/>
                                        <p:tgtEl>
                                          <p:spTgt spid="3"/>
                                        </p:tgtEl>
                                        <p:attrNameLst>
                                          <p:attrName>ppt_x</p:attrName>
                                          <p:attrName>ppt_y</p:attrName>
                                        </p:attrNameLst>
                                      </p:cBhvr>
                                      <p:rCtr x="7292" y="0"/>
                                    </p:animMotion>
                                  </p:childTnLst>
                                </p:cTn>
                              </p:par>
                              <p:par>
                                <p:cTn id="37" presetID="63" presetClass="path" presetSubtype="0" accel="50000" decel="50000" fill="hold" nodeType="withEffect">
                                  <p:stCondLst>
                                    <p:cond delay="0"/>
                                  </p:stCondLst>
                                  <p:childTnLst>
                                    <p:animMotion origin="layout" path="M -2.5E-6 2.02961E-6 L 0.45729 2.02961E-6 " pathEditMode="relative" rAng="0" ptsTypes="AA">
                                      <p:cBhvr>
                                        <p:cTn id="38" dur="1500" fill="hold"/>
                                        <p:tgtEl>
                                          <p:spTgt spid="38"/>
                                        </p:tgtEl>
                                        <p:attrNameLst>
                                          <p:attrName>ppt_x</p:attrName>
                                          <p:attrName>ppt_y</p:attrName>
                                        </p:attrNameLst>
                                      </p:cBhvr>
                                      <p:rCtr x="22865" y="0"/>
                                    </p:animMotion>
                                  </p:childTnLst>
                                </p:cTn>
                              </p:par>
                            </p:childTnLst>
                          </p:cTn>
                        </p:par>
                        <p:par>
                          <p:cTn id="39" fill="hold">
                            <p:stCondLst>
                              <p:cond delay="2500"/>
                            </p:stCondLst>
                            <p:childTnLst>
                              <p:par>
                                <p:cTn id="40" presetID="2" presetClass="exit" presetSubtype="4" fill="hold" nodeType="afterEffect">
                                  <p:stCondLst>
                                    <p:cond delay="0"/>
                                  </p:stCondLst>
                                  <p:childTnLst>
                                    <p:anim calcmode="lin" valueType="num">
                                      <p:cBhvr additive="base">
                                        <p:cTn id="41" dur="500"/>
                                        <p:tgtEl>
                                          <p:spTgt spid="38"/>
                                        </p:tgtEl>
                                        <p:attrNameLst>
                                          <p:attrName>ppt_x</p:attrName>
                                        </p:attrNameLst>
                                      </p:cBhvr>
                                      <p:tavLst>
                                        <p:tav tm="0">
                                          <p:val>
                                            <p:strVal val="ppt_x"/>
                                          </p:val>
                                        </p:tav>
                                        <p:tav tm="100000">
                                          <p:val>
                                            <p:strVal val="ppt_x"/>
                                          </p:val>
                                        </p:tav>
                                      </p:tavLst>
                                    </p:anim>
                                    <p:anim calcmode="lin" valueType="num">
                                      <p:cBhvr additive="base">
                                        <p:cTn id="42" dur="500"/>
                                        <p:tgtEl>
                                          <p:spTgt spid="38"/>
                                        </p:tgtEl>
                                        <p:attrNameLst>
                                          <p:attrName>ppt_y</p:attrName>
                                        </p:attrNameLst>
                                      </p:cBhvr>
                                      <p:tavLst>
                                        <p:tav tm="0">
                                          <p:val>
                                            <p:strVal val="ppt_y"/>
                                          </p:val>
                                        </p:tav>
                                        <p:tav tm="100000">
                                          <p:val>
                                            <p:strVal val="1+ppt_h/2"/>
                                          </p:val>
                                        </p:tav>
                                      </p:tavLst>
                                    </p:anim>
                                    <p:set>
                                      <p:cBhvr>
                                        <p:cTn id="43" dur="1" fill="hold">
                                          <p:stCondLst>
                                            <p:cond delay="499"/>
                                          </p:stCondLst>
                                        </p:cTn>
                                        <p:tgtEl>
                                          <p:spTgt spid="38"/>
                                        </p:tgtEl>
                                        <p:attrNameLst>
                                          <p:attrName>style.visibility</p:attrName>
                                        </p:attrNameLst>
                                      </p:cBhvr>
                                      <p:to>
                                        <p:strVal val="hidden"/>
                                      </p:to>
                                    </p:set>
                                  </p:childTnLst>
                                </p:cTn>
                              </p:par>
                            </p:childTnLst>
                          </p:cTn>
                        </p:par>
                        <p:par>
                          <p:cTn id="44" fill="hold">
                            <p:stCondLst>
                              <p:cond delay="3000"/>
                            </p:stCondLst>
                            <p:childTnLst>
                              <p:par>
                                <p:cTn id="45" presetID="23" presetClass="entr" presetSubtype="52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 calcmode="lin" valueType="num">
                                      <p:cBhvr>
                                        <p:cTn id="49" dur="500" fill="hold"/>
                                        <p:tgtEl>
                                          <p:spTgt spid="31"/>
                                        </p:tgtEl>
                                        <p:attrNameLst>
                                          <p:attrName>ppt_x</p:attrName>
                                        </p:attrNameLst>
                                      </p:cBhvr>
                                      <p:tavLst>
                                        <p:tav tm="0">
                                          <p:val>
                                            <p:fltVal val="0.5"/>
                                          </p:val>
                                        </p:tav>
                                        <p:tav tm="100000">
                                          <p:val>
                                            <p:strVal val="#ppt_x"/>
                                          </p:val>
                                        </p:tav>
                                      </p:tavLst>
                                    </p:anim>
                                    <p:anim calcmode="lin" valueType="num">
                                      <p:cBhvr>
                                        <p:cTn id="50" dur="500" fill="hold"/>
                                        <p:tgtEl>
                                          <p:spTgt spid="31"/>
                                        </p:tgtEl>
                                        <p:attrNameLst>
                                          <p:attrName>ppt_y</p:attrName>
                                        </p:attrNameLst>
                                      </p:cBhvr>
                                      <p:tavLst>
                                        <p:tav tm="0">
                                          <p:val>
                                            <p:fltVal val="0.5"/>
                                          </p:val>
                                        </p:tav>
                                        <p:tav tm="100000">
                                          <p:val>
                                            <p:strVal val="#ppt_y"/>
                                          </p:val>
                                        </p:tav>
                                      </p:tavLst>
                                    </p:anim>
                                  </p:childTnLst>
                                </p:cTn>
                              </p:par>
                              <p:par>
                                <p:cTn id="51" presetID="23" presetClass="entr" presetSubtype="528" fill="hold" nodeType="withEffect">
                                  <p:stCondLst>
                                    <p:cond delay="30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 calcmode="lin" valueType="num">
                                      <p:cBhvr>
                                        <p:cTn id="55" dur="500" fill="hold"/>
                                        <p:tgtEl>
                                          <p:spTgt spid="34"/>
                                        </p:tgtEl>
                                        <p:attrNameLst>
                                          <p:attrName>ppt_x</p:attrName>
                                        </p:attrNameLst>
                                      </p:cBhvr>
                                      <p:tavLst>
                                        <p:tav tm="0">
                                          <p:val>
                                            <p:fltVal val="0.5"/>
                                          </p:val>
                                        </p:tav>
                                        <p:tav tm="100000">
                                          <p:val>
                                            <p:strVal val="#ppt_x"/>
                                          </p:val>
                                        </p:tav>
                                      </p:tavLst>
                                    </p:anim>
                                    <p:anim calcmode="lin" valueType="num">
                                      <p:cBhvr>
                                        <p:cTn id="56" dur="500" fill="hold"/>
                                        <p:tgtEl>
                                          <p:spTgt spid="34"/>
                                        </p:tgtEl>
                                        <p:attrNameLst>
                                          <p:attrName>ppt_y</p:attrName>
                                        </p:attrNameLst>
                                      </p:cBhvr>
                                      <p:tavLst>
                                        <p:tav tm="0">
                                          <p:val>
                                            <p:fltVal val="0.5"/>
                                          </p:val>
                                        </p:tav>
                                        <p:tav tm="100000">
                                          <p:val>
                                            <p:strVal val="#ppt_y"/>
                                          </p:val>
                                        </p:tav>
                                      </p:tavLst>
                                    </p:anim>
                                  </p:childTnLst>
                                </p:cTn>
                              </p:par>
                              <p:par>
                                <p:cTn id="57" presetID="23" presetClass="entr" presetSubtype="528" fill="hold" nodeType="withEffect">
                                  <p:stCondLst>
                                    <p:cond delay="700"/>
                                  </p:stCondLst>
                                  <p:childTnLst>
                                    <p:set>
                                      <p:cBhvr>
                                        <p:cTn id="58" dur="1" fill="hold">
                                          <p:stCondLst>
                                            <p:cond delay="0"/>
                                          </p:stCondLst>
                                        </p:cTn>
                                        <p:tgtEl>
                                          <p:spTgt spid="41"/>
                                        </p:tgtEl>
                                        <p:attrNameLst>
                                          <p:attrName>style.visibility</p:attrName>
                                        </p:attrNameLst>
                                      </p:cBhvr>
                                      <p:to>
                                        <p:strVal val="visible"/>
                                      </p:to>
                                    </p:set>
                                    <p:anim calcmode="lin" valueType="num">
                                      <p:cBhvr>
                                        <p:cTn id="59" dur="500" fill="hold"/>
                                        <p:tgtEl>
                                          <p:spTgt spid="41"/>
                                        </p:tgtEl>
                                        <p:attrNameLst>
                                          <p:attrName>ppt_w</p:attrName>
                                        </p:attrNameLst>
                                      </p:cBhvr>
                                      <p:tavLst>
                                        <p:tav tm="0">
                                          <p:val>
                                            <p:fltVal val="0"/>
                                          </p:val>
                                        </p:tav>
                                        <p:tav tm="100000">
                                          <p:val>
                                            <p:strVal val="#ppt_w"/>
                                          </p:val>
                                        </p:tav>
                                      </p:tavLst>
                                    </p:anim>
                                    <p:anim calcmode="lin" valueType="num">
                                      <p:cBhvr>
                                        <p:cTn id="60" dur="500" fill="hold"/>
                                        <p:tgtEl>
                                          <p:spTgt spid="41"/>
                                        </p:tgtEl>
                                        <p:attrNameLst>
                                          <p:attrName>ppt_h</p:attrName>
                                        </p:attrNameLst>
                                      </p:cBhvr>
                                      <p:tavLst>
                                        <p:tav tm="0">
                                          <p:val>
                                            <p:fltVal val="0"/>
                                          </p:val>
                                        </p:tav>
                                        <p:tav tm="100000">
                                          <p:val>
                                            <p:strVal val="#ppt_h"/>
                                          </p:val>
                                        </p:tav>
                                      </p:tavLst>
                                    </p:anim>
                                    <p:anim calcmode="lin" valueType="num">
                                      <p:cBhvr>
                                        <p:cTn id="61" dur="500" fill="hold"/>
                                        <p:tgtEl>
                                          <p:spTgt spid="41"/>
                                        </p:tgtEl>
                                        <p:attrNameLst>
                                          <p:attrName>ppt_x</p:attrName>
                                        </p:attrNameLst>
                                      </p:cBhvr>
                                      <p:tavLst>
                                        <p:tav tm="0">
                                          <p:val>
                                            <p:fltVal val="0.5"/>
                                          </p:val>
                                        </p:tav>
                                        <p:tav tm="100000">
                                          <p:val>
                                            <p:strVal val="#ppt_x"/>
                                          </p:val>
                                        </p:tav>
                                      </p:tavLst>
                                    </p:anim>
                                    <p:anim calcmode="lin" valueType="num">
                                      <p:cBhvr>
                                        <p:cTn id="62" dur="500" fill="hold"/>
                                        <p:tgtEl>
                                          <p:spTgt spid="41"/>
                                        </p:tgtEl>
                                        <p:attrNameLst>
                                          <p:attrName>ppt_y</p:attrName>
                                        </p:attrNameLst>
                                      </p:cBhvr>
                                      <p:tavLst>
                                        <p:tav tm="0">
                                          <p:val>
                                            <p:fltVal val="0.5"/>
                                          </p:val>
                                        </p:tav>
                                        <p:tav tm="100000">
                                          <p:val>
                                            <p:strVal val="#ppt_y"/>
                                          </p:val>
                                        </p:tav>
                                      </p:tavLst>
                                    </p:anim>
                                  </p:childTnLst>
                                </p:cTn>
                              </p:par>
                              <p:par>
                                <p:cTn id="63" presetID="23" presetClass="entr" presetSubtype="528" fill="hold" nodeType="withEffect">
                                  <p:stCondLst>
                                    <p:cond delay="300"/>
                                  </p:stCondLst>
                                  <p:childTnLst>
                                    <p:set>
                                      <p:cBhvr>
                                        <p:cTn id="64" dur="1" fill="hold">
                                          <p:stCondLst>
                                            <p:cond delay="0"/>
                                          </p:stCondLst>
                                        </p:cTn>
                                        <p:tgtEl>
                                          <p:spTgt spid="49"/>
                                        </p:tgtEl>
                                        <p:attrNameLst>
                                          <p:attrName>style.visibility</p:attrName>
                                        </p:attrNameLst>
                                      </p:cBhvr>
                                      <p:to>
                                        <p:strVal val="visible"/>
                                      </p:to>
                                    </p:set>
                                    <p:anim calcmode="lin" valueType="num">
                                      <p:cBhvr>
                                        <p:cTn id="65" dur="500" fill="hold"/>
                                        <p:tgtEl>
                                          <p:spTgt spid="49"/>
                                        </p:tgtEl>
                                        <p:attrNameLst>
                                          <p:attrName>ppt_w</p:attrName>
                                        </p:attrNameLst>
                                      </p:cBhvr>
                                      <p:tavLst>
                                        <p:tav tm="0">
                                          <p:val>
                                            <p:fltVal val="0"/>
                                          </p:val>
                                        </p:tav>
                                        <p:tav tm="100000">
                                          <p:val>
                                            <p:strVal val="#ppt_w"/>
                                          </p:val>
                                        </p:tav>
                                      </p:tavLst>
                                    </p:anim>
                                    <p:anim calcmode="lin" valueType="num">
                                      <p:cBhvr>
                                        <p:cTn id="66" dur="500" fill="hold"/>
                                        <p:tgtEl>
                                          <p:spTgt spid="49"/>
                                        </p:tgtEl>
                                        <p:attrNameLst>
                                          <p:attrName>ppt_h</p:attrName>
                                        </p:attrNameLst>
                                      </p:cBhvr>
                                      <p:tavLst>
                                        <p:tav tm="0">
                                          <p:val>
                                            <p:fltVal val="0"/>
                                          </p:val>
                                        </p:tav>
                                        <p:tav tm="100000">
                                          <p:val>
                                            <p:strVal val="#ppt_h"/>
                                          </p:val>
                                        </p:tav>
                                      </p:tavLst>
                                    </p:anim>
                                    <p:anim calcmode="lin" valueType="num">
                                      <p:cBhvr>
                                        <p:cTn id="67" dur="500" fill="hold"/>
                                        <p:tgtEl>
                                          <p:spTgt spid="49"/>
                                        </p:tgtEl>
                                        <p:attrNameLst>
                                          <p:attrName>ppt_x</p:attrName>
                                        </p:attrNameLst>
                                      </p:cBhvr>
                                      <p:tavLst>
                                        <p:tav tm="0">
                                          <p:val>
                                            <p:fltVal val="0.5"/>
                                          </p:val>
                                        </p:tav>
                                        <p:tav tm="100000">
                                          <p:val>
                                            <p:strVal val="#ppt_x"/>
                                          </p:val>
                                        </p:tav>
                                      </p:tavLst>
                                    </p:anim>
                                    <p:anim calcmode="lin" valueType="num">
                                      <p:cBhvr>
                                        <p:cTn id="68" dur="500" fill="hold"/>
                                        <p:tgtEl>
                                          <p:spTgt spid="49"/>
                                        </p:tgtEl>
                                        <p:attrNameLst>
                                          <p:attrName>ppt_y</p:attrName>
                                        </p:attrNameLst>
                                      </p:cBhvr>
                                      <p:tavLst>
                                        <p:tav tm="0">
                                          <p:val>
                                            <p:fltVal val="0.5"/>
                                          </p:val>
                                        </p:tav>
                                        <p:tav tm="100000">
                                          <p:val>
                                            <p:strVal val="#ppt_y"/>
                                          </p:val>
                                        </p:tav>
                                      </p:tavLst>
                                    </p:anim>
                                  </p:childTnLst>
                                </p:cTn>
                              </p:par>
                              <p:par>
                                <p:cTn id="69" presetID="23" presetClass="entr" presetSubtype="528" fill="hold" nodeType="withEffect">
                                  <p:stCondLst>
                                    <p:cond delay="100"/>
                                  </p:stCondLst>
                                  <p:childTnLst>
                                    <p:set>
                                      <p:cBhvr>
                                        <p:cTn id="70" dur="1" fill="hold">
                                          <p:stCondLst>
                                            <p:cond delay="0"/>
                                          </p:stCondLst>
                                        </p:cTn>
                                        <p:tgtEl>
                                          <p:spTgt spid="52"/>
                                        </p:tgtEl>
                                        <p:attrNameLst>
                                          <p:attrName>style.visibility</p:attrName>
                                        </p:attrNameLst>
                                      </p:cBhvr>
                                      <p:to>
                                        <p:strVal val="visible"/>
                                      </p:to>
                                    </p:set>
                                    <p:anim calcmode="lin" valueType="num">
                                      <p:cBhvr>
                                        <p:cTn id="71" dur="500" fill="hold"/>
                                        <p:tgtEl>
                                          <p:spTgt spid="52"/>
                                        </p:tgtEl>
                                        <p:attrNameLst>
                                          <p:attrName>ppt_w</p:attrName>
                                        </p:attrNameLst>
                                      </p:cBhvr>
                                      <p:tavLst>
                                        <p:tav tm="0">
                                          <p:val>
                                            <p:fltVal val="0"/>
                                          </p:val>
                                        </p:tav>
                                        <p:tav tm="100000">
                                          <p:val>
                                            <p:strVal val="#ppt_w"/>
                                          </p:val>
                                        </p:tav>
                                      </p:tavLst>
                                    </p:anim>
                                    <p:anim calcmode="lin" valueType="num">
                                      <p:cBhvr>
                                        <p:cTn id="72" dur="500" fill="hold"/>
                                        <p:tgtEl>
                                          <p:spTgt spid="52"/>
                                        </p:tgtEl>
                                        <p:attrNameLst>
                                          <p:attrName>ppt_h</p:attrName>
                                        </p:attrNameLst>
                                      </p:cBhvr>
                                      <p:tavLst>
                                        <p:tav tm="0">
                                          <p:val>
                                            <p:fltVal val="0"/>
                                          </p:val>
                                        </p:tav>
                                        <p:tav tm="100000">
                                          <p:val>
                                            <p:strVal val="#ppt_h"/>
                                          </p:val>
                                        </p:tav>
                                      </p:tavLst>
                                    </p:anim>
                                    <p:anim calcmode="lin" valueType="num">
                                      <p:cBhvr>
                                        <p:cTn id="73" dur="500" fill="hold"/>
                                        <p:tgtEl>
                                          <p:spTgt spid="52"/>
                                        </p:tgtEl>
                                        <p:attrNameLst>
                                          <p:attrName>ppt_x</p:attrName>
                                        </p:attrNameLst>
                                      </p:cBhvr>
                                      <p:tavLst>
                                        <p:tav tm="0">
                                          <p:val>
                                            <p:fltVal val="0.5"/>
                                          </p:val>
                                        </p:tav>
                                        <p:tav tm="100000">
                                          <p:val>
                                            <p:strVal val="#ppt_x"/>
                                          </p:val>
                                        </p:tav>
                                      </p:tavLst>
                                    </p:anim>
                                    <p:anim calcmode="lin" valueType="num">
                                      <p:cBhvr>
                                        <p:cTn id="74" dur="500" fill="hold"/>
                                        <p:tgtEl>
                                          <p:spTgt spid="52"/>
                                        </p:tgtEl>
                                        <p:attrNameLst>
                                          <p:attrName>ppt_y</p:attrName>
                                        </p:attrNameLst>
                                      </p:cBhvr>
                                      <p:tavLst>
                                        <p:tav tm="0">
                                          <p:val>
                                            <p:fltVal val="0.5"/>
                                          </p:val>
                                        </p:tav>
                                        <p:tav tm="100000">
                                          <p:val>
                                            <p:strVal val="#ppt_y"/>
                                          </p:val>
                                        </p:tav>
                                      </p:tavLst>
                                    </p:anim>
                                  </p:childTnLst>
                                </p:cTn>
                              </p:par>
                              <p:par>
                                <p:cTn id="75" presetID="23" presetClass="entr" presetSubtype="528" fill="hold" nodeType="withEffect">
                                  <p:stCondLst>
                                    <p:cond delay="600"/>
                                  </p:stCondLst>
                                  <p:childTnLst>
                                    <p:set>
                                      <p:cBhvr>
                                        <p:cTn id="76" dur="1" fill="hold">
                                          <p:stCondLst>
                                            <p:cond delay="0"/>
                                          </p:stCondLst>
                                        </p:cTn>
                                        <p:tgtEl>
                                          <p:spTgt spid="55"/>
                                        </p:tgtEl>
                                        <p:attrNameLst>
                                          <p:attrName>style.visibility</p:attrName>
                                        </p:attrNameLst>
                                      </p:cBhvr>
                                      <p:to>
                                        <p:strVal val="visible"/>
                                      </p:to>
                                    </p:set>
                                    <p:anim calcmode="lin" valueType="num">
                                      <p:cBhvr>
                                        <p:cTn id="77" dur="500" fill="hold"/>
                                        <p:tgtEl>
                                          <p:spTgt spid="55"/>
                                        </p:tgtEl>
                                        <p:attrNameLst>
                                          <p:attrName>ppt_w</p:attrName>
                                        </p:attrNameLst>
                                      </p:cBhvr>
                                      <p:tavLst>
                                        <p:tav tm="0">
                                          <p:val>
                                            <p:fltVal val="0"/>
                                          </p:val>
                                        </p:tav>
                                        <p:tav tm="100000">
                                          <p:val>
                                            <p:strVal val="#ppt_w"/>
                                          </p:val>
                                        </p:tav>
                                      </p:tavLst>
                                    </p:anim>
                                    <p:anim calcmode="lin" valueType="num">
                                      <p:cBhvr>
                                        <p:cTn id="78" dur="500" fill="hold"/>
                                        <p:tgtEl>
                                          <p:spTgt spid="55"/>
                                        </p:tgtEl>
                                        <p:attrNameLst>
                                          <p:attrName>ppt_h</p:attrName>
                                        </p:attrNameLst>
                                      </p:cBhvr>
                                      <p:tavLst>
                                        <p:tav tm="0">
                                          <p:val>
                                            <p:fltVal val="0"/>
                                          </p:val>
                                        </p:tav>
                                        <p:tav tm="100000">
                                          <p:val>
                                            <p:strVal val="#ppt_h"/>
                                          </p:val>
                                        </p:tav>
                                      </p:tavLst>
                                    </p:anim>
                                    <p:anim calcmode="lin" valueType="num">
                                      <p:cBhvr>
                                        <p:cTn id="79" dur="500" fill="hold"/>
                                        <p:tgtEl>
                                          <p:spTgt spid="55"/>
                                        </p:tgtEl>
                                        <p:attrNameLst>
                                          <p:attrName>ppt_x</p:attrName>
                                        </p:attrNameLst>
                                      </p:cBhvr>
                                      <p:tavLst>
                                        <p:tav tm="0">
                                          <p:val>
                                            <p:fltVal val="0.5"/>
                                          </p:val>
                                        </p:tav>
                                        <p:tav tm="100000">
                                          <p:val>
                                            <p:strVal val="#ppt_x"/>
                                          </p:val>
                                        </p:tav>
                                      </p:tavLst>
                                    </p:anim>
                                    <p:anim calcmode="lin" valueType="num">
                                      <p:cBhvr>
                                        <p:cTn id="80" dur="500" fill="hold"/>
                                        <p:tgtEl>
                                          <p:spTgt spid="55"/>
                                        </p:tgtEl>
                                        <p:attrNameLst>
                                          <p:attrName>ppt_y</p:attrName>
                                        </p:attrNameLst>
                                      </p:cBhvr>
                                      <p:tavLst>
                                        <p:tav tm="0">
                                          <p:val>
                                            <p:fltVal val="0.5"/>
                                          </p:val>
                                        </p:tav>
                                        <p:tav tm="100000">
                                          <p:val>
                                            <p:strVal val="#ppt_y"/>
                                          </p:val>
                                        </p:tav>
                                      </p:tavLst>
                                    </p:anim>
                                  </p:childTnLst>
                                </p:cTn>
                              </p:par>
                              <p:par>
                                <p:cTn id="81" presetID="23" presetClass="entr" presetSubtype="528" fill="hold" nodeType="withEffect">
                                  <p:stCondLst>
                                    <p:cond delay="300"/>
                                  </p:stCondLst>
                                  <p:childTnLst>
                                    <p:set>
                                      <p:cBhvr>
                                        <p:cTn id="82" dur="1" fill="hold">
                                          <p:stCondLst>
                                            <p:cond delay="0"/>
                                          </p:stCondLst>
                                        </p:cTn>
                                        <p:tgtEl>
                                          <p:spTgt spid="58"/>
                                        </p:tgtEl>
                                        <p:attrNameLst>
                                          <p:attrName>style.visibility</p:attrName>
                                        </p:attrNameLst>
                                      </p:cBhvr>
                                      <p:to>
                                        <p:strVal val="visible"/>
                                      </p:to>
                                    </p:set>
                                    <p:anim calcmode="lin" valueType="num">
                                      <p:cBhvr>
                                        <p:cTn id="83" dur="500" fill="hold"/>
                                        <p:tgtEl>
                                          <p:spTgt spid="58"/>
                                        </p:tgtEl>
                                        <p:attrNameLst>
                                          <p:attrName>ppt_w</p:attrName>
                                        </p:attrNameLst>
                                      </p:cBhvr>
                                      <p:tavLst>
                                        <p:tav tm="0">
                                          <p:val>
                                            <p:fltVal val="0"/>
                                          </p:val>
                                        </p:tav>
                                        <p:tav tm="100000">
                                          <p:val>
                                            <p:strVal val="#ppt_w"/>
                                          </p:val>
                                        </p:tav>
                                      </p:tavLst>
                                    </p:anim>
                                    <p:anim calcmode="lin" valueType="num">
                                      <p:cBhvr>
                                        <p:cTn id="84" dur="500" fill="hold"/>
                                        <p:tgtEl>
                                          <p:spTgt spid="58"/>
                                        </p:tgtEl>
                                        <p:attrNameLst>
                                          <p:attrName>ppt_h</p:attrName>
                                        </p:attrNameLst>
                                      </p:cBhvr>
                                      <p:tavLst>
                                        <p:tav tm="0">
                                          <p:val>
                                            <p:fltVal val="0"/>
                                          </p:val>
                                        </p:tav>
                                        <p:tav tm="100000">
                                          <p:val>
                                            <p:strVal val="#ppt_h"/>
                                          </p:val>
                                        </p:tav>
                                      </p:tavLst>
                                    </p:anim>
                                    <p:anim calcmode="lin" valueType="num">
                                      <p:cBhvr>
                                        <p:cTn id="85" dur="500" fill="hold"/>
                                        <p:tgtEl>
                                          <p:spTgt spid="58"/>
                                        </p:tgtEl>
                                        <p:attrNameLst>
                                          <p:attrName>ppt_x</p:attrName>
                                        </p:attrNameLst>
                                      </p:cBhvr>
                                      <p:tavLst>
                                        <p:tav tm="0">
                                          <p:val>
                                            <p:fltVal val="0.5"/>
                                          </p:val>
                                        </p:tav>
                                        <p:tav tm="100000">
                                          <p:val>
                                            <p:strVal val="#ppt_x"/>
                                          </p:val>
                                        </p:tav>
                                      </p:tavLst>
                                    </p:anim>
                                    <p:anim calcmode="lin" valueType="num">
                                      <p:cBhvr>
                                        <p:cTn id="86" dur="500" fill="hold"/>
                                        <p:tgtEl>
                                          <p:spTgt spid="58"/>
                                        </p:tgtEl>
                                        <p:attrNameLst>
                                          <p:attrName>ppt_y</p:attrName>
                                        </p:attrNameLst>
                                      </p:cBhvr>
                                      <p:tavLst>
                                        <p:tav tm="0">
                                          <p:val>
                                            <p:fltVal val="0.5"/>
                                          </p:val>
                                        </p:tav>
                                        <p:tav tm="100000">
                                          <p:val>
                                            <p:strVal val="#ppt_y"/>
                                          </p:val>
                                        </p:tav>
                                      </p:tavLst>
                                    </p:anim>
                                  </p:childTnLst>
                                </p:cTn>
                              </p:par>
                              <p:par>
                                <p:cTn id="87" presetID="23" presetClass="entr" presetSubtype="528" fill="hold" nodeType="withEffect">
                                  <p:stCondLst>
                                    <p:cond delay="300"/>
                                  </p:stCondLst>
                                  <p:childTnLst>
                                    <p:set>
                                      <p:cBhvr>
                                        <p:cTn id="88" dur="1" fill="hold">
                                          <p:stCondLst>
                                            <p:cond delay="0"/>
                                          </p:stCondLst>
                                        </p:cTn>
                                        <p:tgtEl>
                                          <p:spTgt spid="61"/>
                                        </p:tgtEl>
                                        <p:attrNameLst>
                                          <p:attrName>style.visibility</p:attrName>
                                        </p:attrNameLst>
                                      </p:cBhvr>
                                      <p:to>
                                        <p:strVal val="visible"/>
                                      </p:to>
                                    </p:set>
                                    <p:anim calcmode="lin" valueType="num">
                                      <p:cBhvr>
                                        <p:cTn id="89" dur="500" fill="hold"/>
                                        <p:tgtEl>
                                          <p:spTgt spid="61"/>
                                        </p:tgtEl>
                                        <p:attrNameLst>
                                          <p:attrName>ppt_w</p:attrName>
                                        </p:attrNameLst>
                                      </p:cBhvr>
                                      <p:tavLst>
                                        <p:tav tm="0">
                                          <p:val>
                                            <p:fltVal val="0"/>
                                          </p:val>
                                        </p:tav>
                                        <p:tav tm="100000">
                                          <p:val>
                                            <p:strVal val="#ppt_w"/>
                                          </p:val>
                                        </p:tav>
                                      </p:tavLst>
                                    </p:anim>
                                    <p:anim calcmode="lin" valueType="num">
                                      <p:cBhvr>
                                        <p:cTn id="90" dur="500" fill="hold"/>
                                        <p:tgtEl>
                                          <p:spTgt spid="61"/>
                                        </p:tgtEl>
                                        <p:attrNameLst>
                                          <p:attrName>ppt_h</p:attrName>
                                        </p:attrNameLst>
                                      </p:cBhvr>
                                      <p:tavLst>
                                        <p:tav tm="0">
                                          <p:val>
                                            <p:fltVal val="0"/>
                                          </p:val>
                                        </p:tav>
                                        <p:tav tm="100000">
                                          <p:val>
                                            <p:strVal val="#ppt_h"/>
                                          </p:val>
                                        </p:tav>
                                      </p:tavLst>
                                    </p:anim>
                                    <p:anim calcmode="lin" valueType="num">
                                      <p:cBhvr>
                                        <p:cTn id="91" dur="500" fill="hold"/>
                                        <p:tgtEl>
                                          <p:spTgt spid="61"/>
                                        </p:tgtEl>
                                        <p:attrNameLst>
                                          <p:attrName>ppt_x</p:attrName>
                                        </p:attrNameLst>
                                      </p:cBhvr>
                                      <p:tavLst>
                                        <p:tav tm="0">
                                          <p:val>
                                            <p:fltVal val="0.5"/>
                                          </p:val>
                                        </p:tav>
                                        <p:tav tm="100000">
                                          <p:val>
                                            <p:strVal val="#ppt_x"/>
                                          </p:val>
                                        </p:tav>
                                      </p:tavLst>
                                    </p:anim>
                                    <p:anim calcmode="lin" valueType="num">
                                      <p:cBhvr>
                                        <p:cTn id="92" dur="500" fill="hold"/>
                                        <p:tgtEl>
                                          <p:spTgt spid="61"/>
                                        </p:tgtEl>
                                        <p:attrNameLst>
                                          <p:attrName>ppt_y</p:attrName>
                                        </p:attrNameLst>
                                      </p:cBhvr>
                                      <p:tavLst>
                                        <p:tav tm="0">
                                          <p:val>
                                            <p:fltVal val="0.5"/>
                                          </p:val>
                                        </p:tav>
                                        <p:tav tm="100000">
                                          <p:val>
                                            <p:strVal val="#ppt_y"/>
                                          </p:val>
                                        </p:tav>
                                      </p:tavLst>
                                    </p:anim>
                                  </p:childTnLst>
                                </p:cTn>
                              </p:par>
                              <p:par>
                                <p:cTn id="93" presetID="23" presetClass="entr" presetSubtype="528" fill="hold" nodeType="withEffect">
                                  <p:stCondLst>
                                    <p:cond delay="600"/>
                                  </p:stCondLst>
                                  <p:childTnLst>
                                    <p:set>
                                      <p:cBhvr>
                                        <p:cTn id="94" dur="1" fill="hold">
                                          <p:stCondLst>
                                            <p:cond delay="0"/>
                                          </p:stCondLst>
                                        </p:cTn>
                                        <p:tgtEl>
                                          <p:spTgt spid="64"/>
                                        </p:tgtEl>
                                        <p:attrNameLst>
                                          <p:attrName>style.visibility</p:attrName>
                                        </p:attrNameLst>
                                      </p:cBhvr>
                                      <p:to>
                                        <p:strVal val="visible"/>
                                      </p:to>
                                    </p:set>
                                    <p:anim calcmode="lin" valueType="num">
                                      <p:cBhvr>
                                        <p:cTn id="95" dur="500" fill="hold"/>
                                        <p:tgtEl>
                                          <p:spTgt spid="64"/>
                                        </p:tgtEl>
                                        <p:attrNameLst>
                                          <p:attrName>ppt_w</p:attrName>
                                        </p:attrNameLst>
                                      </p:cBhvr>
                                      <p:tavLst>
                                        <p:tav tm="0">
                                          <p:val>
                                            <p:fltVal val="0"/>
                                          </p:val>
                                        </p:tav>
                                        <p:tav tm="100000">
                                          <p:val>
                                            <p:strVal val="#ppt_w"/>
                                          </p:val>
                                        </p:tav>
                                      </p:tavLst>
                                    </p:anim>
                                    <p:anim calcmode="lin" valueType="num">
                                      <p:cBhvr>
                                        <p:cTn id="96" dur="500" fill="hold"/>
                                        <p:tgtEl>
                                          <p:spTgt spid="64"/>
                                        </p:tgtEl>
                                        <p:attrNameLst>
                                          <p:attrName>ppt_h</p:attrName>
                                        </p:attrNameLst>
                                      </p:cBhvr>
                                      <p:tavLst>
                                        <p:tav tm="0">
                                          <p:val>
                                            <p:fltVal val="0"/>
                                          </p:val>
                                        </p:tav>
                                        <p:tav tm="100000">
                                          <p:val>
                                            <p:strVal val="#ppt_h"/>
                                          </p:val>
                                        </p:tav>
                                      </p:tavLst>
                                    </p:anim>
                                    <p:anim calcmode="lin" valueType="num">
                                      <p:cBhvr>
                                        <p:cTn id="97" dur="500" fill="hold"/>
                                        <p:tgtEl>
                                          <p:spTgt spid="64"/>
                                        </p:tgtEl>
                                        <p:attrNameLst>
                                          <p:attrName>ppt_x</p:attrName>
                                        </p:attrNameLst>
                                      </p:cBhvr>
                                      <p:tavLst>
                                        <p:tav tm="0">
                                          <p:val>
                                            <p:fltVal val="0.5"/>
                                          </p:val>
                                        </p:tav>
                                        <p:tav tm="100000">
                                          <p:val>
                                            <p:strVal val="#ppt_x"/>
                                          </p:val>
                                        </p:tav>
                                      </p:tavLst>
                                    </p:anim>
                                    <p:anim calcmode="lin" valueType="num">
                                      <p:cBhvr>
                                        <p:cTn id="98" dur="500" fill="hold"/>
                                        <p:tgtEl>
                                          <p:spTgt spid="64"/>
                                        </p:tgtEl>
                                        <p:attrNameLst>
                                          <p:attrName>ppt_y</p:attrName>
                                        </p:attrNameLst>
                                      </p:cBhvr>
                                      <p:tavLst>
                                        <p:tav tm="0">
                                          <p:val>
                                            <p:fltVal val="0.5"/>
                                          </p:val>
                                        </p:tav>
                                        <p:tav tm="100000">
                                          <p:val>
                                            <p:strVal val="#ppt_y"/>
                                          </p:val>
                                        </p:tav>
                                      </p:tavLst>
                                    </p:anim>
                                  </p:childTnLst>
                                </p:cTn>
                              </p:par>
                              <p:par>
                                <p:cTn id="99" presetID="23" presetClass="entr" presetSubtype="528" fill="hold" nodeType="withEffect">
                                  <p:stCondLst>
                                    <p:cond delay="600"/>
                                  </p:stCondLst>
                                  <p:childTnLst>
                                    <p:set>
                                      <p:cBhvr>
                                        <p:cTn id="100" dur="1" fill="hold">
                                          <p:stCondLst>
                                            <p:cond delay="0"/>
                                          </p:stCondLst>
                                        </p:cTn>
                                        <p:tgtEl>
                                          <p:spTgt spid="67"/>
                                        </p:tgtEl>
                                        <p:attrNameLst>
                                          <p:attrName>style.visibility</p:attrName>
                                        </p:attrNameLst>
                                      </p:cBhvr>
                                      <p:to>
                                        <p:strVal val="visible"/>
                                      </p:to>
                                    </p:set>
                                    <p:anim calcmode="lin" valueType="num">
                                      <p:cBhvr>
                                        <p:cTn id="101" dur="500" fill="hold"/>
                                        <p:tgtEl>
                                          <p:spTgt spid="67"/>
                                        </p:tgtEl>
                                        <p:attrNameLst>
                                          <p:attrName>ppt_w</p:attrName>
                                        </p:attrNameLst>
                                      </p:cBhvr>
                                      <p:tavLst>
                                        <p:tav tm="0">
                                          <p:val>
                                            <p:fltVal val="0"/>
                                          </p:val>
                                        </p:tav>
                                        <p:tav tm="100000">
                                          <p:val>
                                            <p:strVal val="#ppt_w"/>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ppt_x</p:attrName>
                                        </p:attrNameLst>
                                      </p:cBhvr>
                                      <p:tavLst>
                                        <p:tav tm="0">
                                          <p:val>
                                            <p:fltVal val="0.5"/>
                                          </p:val>
                                        </p:tav>
                                        <p:tav tm="100000">
                                          <p:val>
                                            <p:strVal val="#ppt_x"/>
                                          </p:val>
                                        </p:tav>
                                      </p:tavLst>
                                    </p:anim>
                                    <p:anim calcmode="lin" valueType="num">
                                      <p:cBhvr>
                                        <p:cTn id="104" dur="500" fill="hold"/>
                                        <p:tgtEl>
                                          <p:spTgt spid="67"/>
                                        </p:tgtEl>
                                        <p:attrNameLst>
                                          <p:attrName>ppt_y</p:attrName>
                                        </p:attrNameLst>
                                      </p:cBhvr>
                                      <p:tavLst>
                                        <p:tav tm="0">
                                          <p:val>
                                            <p:fltVal val="0.5"/>
                                          </p:val>
                                        </p:tav>
                                        <p:tav tm="100000">
                                          <p:val>
                                            <p:strVal val="#ppt_y"/>
                                          </p:val>
                                        </p:tav>
                                      </p:tavLst>
                                    </p:anim>
                                  </p:childTnLst>
                                </p:cTn>
                              </p:par>
                              <p:par>
                                <p:cTn id="105" presetID="23" presetClass="entr" presetSubtype="528" fill="hold" nodeType="withEffect">
                                  <p:stCondLst>
                                    <p:cond delay="300"/>
                                  </p:stCondLst>
                                  <p:childTnLst>
                                    <p:set>
                                      <p:cBhvr>
                                        <p:cTn id="106" dur="1" fill="hold">
                                          <p:stCondLst>
                                            <p:cond delay="0"/>
                                          </p:stCondLst>
                                        </p:cTn>
                                        <p:tgtEl>
                                          <p:spTgt spid="70"/>
                                        </p:tgtEl>
                                        <p:attrNameLst>
                                          <p:attrName>style.visibility</p:attrName>
                                        </p:attrNameLst>
                                      </p:cBhvr>
                                      <p:to>
                                        <p:strVal val="visible"/>
                                      </p:to>
                                    </p:set>
                                    <p:anim calcmode="lin" valueType="num">
                                      <p:cBhvr>
                                        <p:cTn id="107" dur="500" fill="hold"/>
                                        <p:tgtEl>
                                          <p:spTgt spid="70"/>
                                        </p:tgtEl>
                                        <p:attrNameLst>
                                          <p:attrName>ppt_w</p:attrName>
                                        </p:attrNameLst>
                                      </p:cBhvr>
                                      <p:tavLst>
                                        <p:tav tm="0">
                                          <p:val>
                                            <p:fltVal val="0"/>
                                          </p:val>
                                        </p:tav>
                                        <p:tav tm="100000">
                                          <p:val>
                                            <p:strVal val="#ppt_w"/>
                                          </p:val>
                                        </p:tav>
                                      </p:tavLst>
                                    </p:anim>
                                    <p:anim calcmode="lin" valueType="num">
                                      <p:cBhvr>
                                        <p:cTn id="108" dur="500" fill="hold"/>
                                        <p:tgtEl>
                                          <p:spTgt spid="70"/>
                                        </p:tgtEl>
                                        <p:attrNameLst>
                                          <p:attrName>ppt_h</p:attrName>
                                        </p:attrNameLst>
                                      </p:cBhvr>
                                      <p:tavLst>
                                        <p:tav tm="0">
                                          <p:val>
                                            <p:fltVal val="0"/>
                                          </p:val>
                                        </p:tav>
                                        <p:tav tm="100000">
                                          <p:val>
                                            <p:strVal val="#ppt_h"/>
                                          </p:val>
                                        </p:tav>
                                      </p:tavLst>
                                    </p:anim>
                                    <p:anim calcmode="lin" valueType="num">
                                      <p:cBhvr>
                                        <p:cTn id="109" dur="500" fill="hold"/>
                                        <p:tgtEl>
                                          <p:spTgt spid="70"/>
                                        </p:tgtEl>
                                        <p:attrNameLst>
                                          <p:attrName>ppt_x</p:attrName>
                                        </p:attrNameLst>
                                      </p:cBhvr>
                                      <p:tavLst>
                                        <p:tav tm="0">
                                          <p:val>
                                            <p:fltVal val="0.5"/>
                                          </p:val>
                                        </p:tav>
                                        <p:tav tm="100000">
                                          <p:val>
                                            <p:strVal val="#ppt_x"/>
                                          </p:val>
                                        </p:tav>
                                      </p:tavLst>
                                    </p:anim>
                                    <p:anim calcmode="lin" valueType="num">
                                      <p:cBhvr>
                                        <p:cTn id="110" dur="500" fill="hold"/>
                                        <p:tgtEl>
                                          <p:spTgt spid="70"/>
                                        </p:tgtEl>
                                        <p:attrNameLst>
                                          <p:attrName>ppt_y</p:attrName>
                                        </p:attrNameLst>
                                      </p:cBhvr>
                                      <p:tavLst>
                                        <p:tav tm="0">
                                          <p:val>
                                            <p:fltVal val="0.5"/>
                                          </p:val>
                                        </p:tav>
                                        <p:tav tm="100000">
                                          <p:val>
                                            <p:strVal val="#ppt_y"/>
                                          </p:val>
                                        </p:tav>
                                      </p:tavLst>
                                    </p:anim>
                                  </p:childTnLst>
                                </p:cTn>
                              </p:par>
                              <p:par>
                                <p:cTn id="111" presetID="23" presetClass="entr" presetSubtype="528" fill="hold" nodeType="withEffect">
                                  <p:stCondLst>
                                    <p:cond delay="600"/>
                                  </p:stCondLst>
                                  <p:childTnLst>
                                    <p:set>
                                      <p:cBhvr>
                                        <p:cTn id="112" dur="1" fill="hold">
                                          <p:stCondLst>
                                            <p:cond delay="0"/>
                                          </p:stCondLst>
                                        </p:cTn>
                                        <p:tgtEl>
                                          <p:spTgt spid="73"/>
                                        </p:tgtEl>
                                        <p:attrNameLst>
                                          <p:attrName>style.visibility</p:attrName>
                                        </p:attrNameLst>
                                      </p:cBhvr>
                                      <p:to>
                                        <p:strVal val="visible"/>
                                      </p:to>
                                    </p:set>
                                    <p:anim calcmode="lin" valueType="num">
                                      <p:cBhvr>
                                        <p:cTn id="113" dur="500" fill="hold"/>
                                        <p:tgtEl>
                                          <p:spTgt spid="73"/>
                                        </p:tgtEl>
                                        <p:attrNameLst>
                                          <p:attrName>ppt_w</p:attrName>
                                        </p:attrNameLst>
                                      </p:cBhvr>
                                      <p:tavLst>
                                        <p:tav tm="0">
                                          <p:val>
                                            <p:fltVal val="0"/>
                                          </p:val>
                                        </p:tav>
                                        <p:tav tm="100000">
                                          <p:val>
                                            <p:strVal val="#ppt_w"/>
                                          </p:val>
                                        </p:tav>
                                      </p:tavLst>
                                    </p:anim>
                                    <p:anim calcmode="lin" valueType="num">
                                      <p:cBhvr>
                                        <p:cTn id="114" dur="500" fill="hold"/>
                                        <p:tgtEl>
                                          <p:spTgt spid="73"/>
                                        </p:tgtEl>
                                        <p:attrNameLst>
                                          <p:attrName>ppt_h</p:attrName>
                                        </p:attrNameLst>
                                      </p:cBhvr>
                                      <p:tavLst>
                                        <p:tav tm="0">
                                          <p:val>
                                            <p:fltVal val="0"/>
                                          </p:val>
                                        </p:tav>
                                        <p:tav tm="100000">
                                          <p:val>
                                            <p:strVal val="#ppt_h"/>
                                          </p:val>
                                        </p:tav>
                                      </p:tavLst>
                                    </p:anim>
                                    <p:anim calcmode="lin" valueType="num">
                                      <p:cBhvr>
                                        <p:cTn id="115" dur="500" fill="hold"/>
                                        <p:tgtEl>
                                          <p:spTgt spid="73"/>
                                        </p:tgtEl>
                                        <p:attrNameLst>
                                          <p:attrName>ppt_x</p:attrName>
                                        </p:attrNameLst>
                                      </p:cBhvr>
                                      <p:tavLst>
                                        <p:tav tm="0">
                                          <p:val>
                                            <p:fltVal val="0.5"/>
                                          </p:val>
                                        </p:tav>
                                        <p:tav tm="100000">
                                          <p:val>
                                            <p:strVal val="#ppt_x"/>
                                          </p:val>
                                        </p:tav>
                                      </p:tavLst>
                                    </p:anim>
                                    <p:anim calcmode="lin" valueType="num">
                                      <p:cBhvr>
                                        <p:cTn id="116" dur="500" fill="hold"/>
                                        <p:tgtEl>
                                          <p:spTgt spid="73"/>
                                        </p:tgtEl>
                                        <p:attrNameLst>
                                          <p:attrName>ppt_y</p:attrName>
                                        </p:attrNameLst>
                                      </p:cBhvr>
                                      <p:tavLst>
                                        <p:tav tm="0">
                                          <p:val>
                                            <p:fltVal val="0.5"/>
                                          </p:val>
                                        </p:tav>
                                        <p:tav tm="100000">
                                          <p:val>
                                            <p:strVal val="#ppt_y"/>
                                          </p:val>
                                        </p:tav>
                                      </p:tavLst>
                                    </p:anim>
                                  </p:childTnLst>
                                </p:cTn>
                              </p:par>
                              <p:par>
                                <p:cTn id="117" presetID="23" presetClass="entr" presetSubtype="528" fill="hold" nodeType="withEffect">
                                  <p:stCondLst>
                                    <p:cond delay="600"/>
                                  </p:stCondLst>
                                  <p:childTnLst>
                                    <p:set>
                                      <p:cBhvr>
                                        <p:cTn id="118" dur="1" fill="hold">
                                          <p:stCondLst>
                                            <p:cond delay="0"/>
                                          </p:stCondLst>
                                        </p:cTn>
                                        <p:tgtEl>
                                          <p:spTgt spid="76"/>
                                        </p:tgtEl>
                                        <p:attrNameLst>
                                          <p:attrName>style.visibility</p:attrName>
                                        </p:attrNameLst>
                                      </p:cBhvr>
                                      <p:to>
                                        <p:strVal val="visible"/>
                                      </p:to>
                                    </p:set>
                                    <p:anim calcmode="lin" valueType="num">
                                      <p:cBhvr>
                                        <p:cTn id="119" dur="500" fill="hold"/>
                                        <p:tgtEl>
                                          <p:spTgt spid="76"/>
                                        </p:tgtEl>
                                        <p:attrNameLst>
                                          <p:attrName>ppt_w</p:attrName>
                                        </p:attrNameLst>
                                      </p:cBhvr>
                                      <p:tavLst>
                                        <p:tav tm="0">
                                          <p:val>
                                            <p:fltVal val="0"/>
                                          </p:val>
                                        </p:tav>
                                        <p:tav tm="100000">
                                          <p:val>
                                            <p:strVal val="#ppt_w"/>
                                          </p:val>
                                        </p:tav>
                                      </p:tavLst>
                                    </p:anim>
                                    <p:anim calcmode="lin" valueType="num">
                                      <p:cBhvr>
                                        <p:cTn id="120" dur="500" fill="hold"/>
                                        <p:tgtEl>
                                          <p:spTgt spid="76"/>
                                        </p:tgtEl>
                                        <p:attrNameLst>
                                          <p:attrName>ppt_h</p:attrName>
                                        </p:attrNameLst>
                                      </p:cBhvr>
                                      <p:tavLst>
                                        <p:tav tm="0">
                                          <p:val>
                                            <p:fltVal val="0"/>
                                          </p:val>
                                        </p:tav>
                                        <p:tav tm="100000">
                                          <p:val>
                                            <p:strVal val="#ppt_h"/>
                                          </p:val>
                                        </p:tav>
                                      </p:tavLst>
                                    </p:anim>
                                    <p:anim calcmode="lin" valueType="num">
                                      <p:cBhvr>
                                        <p:cTn id="121" dur="500" fill="hold"/>
                                        <p:tgtEl>
                                          <p:spTgt spid="76"/>
                                        </p:tgtEl>
                                        <p:attrNameLst>
                                          <p:attrName>ppt_x</p:attrName>
                                        </p:attrNameLst>
                                      </p:cBhvr>
                                      <p:tavLst>
                                        <p:tav tm="0">
                                          <p:val>
                                            <p:fltVal val="0.5"/>
                                          </p:val>
                                        </p:tav>
                                        <p:tav tm="100000">
                                          <p:val>
                                            <p:strVal val="#ppt_x"/>
                                          </p:val>
                                        </p:tav>
                                      </p:tavLst>
                                    </p:anim>
                                    <p:anim calcmode="lin" valueType="num">
                                      <p:cBhvr>
                                        <p:cTn id="122" dur="500" fill="hold"/>
                                        <p:tgtEl>
                                          <p:spTgt spid="76"/>
                                        </p:tgtEl>
                                        <p:attrNameLst>
                                          <p:attrName>ppt_y</p:attrName>
                                        </p:attrNameLst>
                                      </p:cBhvr>
                                      <p:tavLst>
                                        <p:tav tm="0">
                                          <p:val>
                                            <p:fltVal val="0.5"/>
                                          </p:val>
                                        </p:tav>
                                        <p:tav tm="100000">
                                          <p:val>
                                            <p:strVal val="#ppt_y"/>
                                          </p:val>
                                        </p:tav>
                                      </p:tavLst>
                                    </p:anim>
                                  </p:childTnLst>
                                </p:cTn>
                              </p:par>
                              <p:par>
                                <p:cTn id="123" presetID="26" presetClass="emph" presetSubtype="0" repeatCount="3000" fill="hold" nodeType="withEffect">
                                  <p:stCondLst>
                                    <p:cond delay="600"/>
                                  </p:stCondLst>
                                  <p:childTnLst>
                                    <p:animEffect transition="out" filter="fade">
                                      <p:cBhvr>
                                        <p:cTn id="124" dur="500" tmFilter="0, 0; .2, .5; .8, .5; 1, 0"/>
                                        <p:tgtEl>
                                          <p:spTgt spid="31"/>
                                        </p:tgtEl>
                                      </p:cBhvr>
                                    </p:animEffect>
                                    <p:animScale>
                                      <p:cBhvr>
                                        <p:cTn id="125" dur="250" autoRev="1" fill="hold"/>
                                        <p:tgtEl>
                                          <p:spTgt spid="31"/>
                                        </p:tgtEl>
                                      </p:cBhvr>
                                      <p:by x="105000" y="105000"/>
                                    </p:animScale>
                                  </p:childTnLst>
                                </p:cTn>
                              </p:par>
                              <p:par>
                                <p:cTn id="126" presetID="26" presetClass="emph" presetSubtype="0" repeatCount="3000" fill="hold" nodeType="withEffect">
                                  <p:stCondLst>
                                    <p:cond delay="710"/>
                                  </p:stCondLst>
                                  <p:childTnLst>
                                    <p:animEffect transition="out" filter="fade">
                                      <p:cBhvr>
                                        <p:cTn id="127" dur="500" tmFilter="0, 0; .2, .5; .8, .5; 1, 0"/>
                                        <p:tgtEl>
                                          <p:spTgt spid="61"/>
                                        </p:tgtEl>
                                      </p:cBhvr>
                                    </p:animEffect>
                                    <p:animScale>
                                      <p:cBhvr>
                                        <p:cTn id="128" dur="250" autoRev="1" fill="hold"/>
                                        <p:tgtEl>
                                          <p:spTgt spid="61"/>
                                        </p:tgtEl>
                                      </p:cBhvr>
                                      <p:by x="105000" y="105000"/>
                                    </p:animScale>
                                  </p:childTnLst>
                                </p:cTn>
                              </p:par>
                              <p:par>
                                <p:cTn id="129" presetID="26" presetClass="emph" presetSubtype="0" repeatCount="3000" fill="hold" nodeType="withEffect">
                                  <p:stCondLst>
                                    <p:cond delay="410"/>
                                  </p:stCondLst>
                                  <p:childTnLst>
                                    <p:animEffect transition="out" filter="fade">
                                      <p:cBhvr>
                                        <p:cTn id="130" dur="500" tmFilter="0, 0; .2, .5; .8, .5; 1, 0"/>
                                        <p:tgtEl>
                                          <p:spTgt spid="67"/>
                                        </p:tgtEl>
                                      </p:cBhvr>
                                    </p:animEffect>
                                    <p:animScale>
                                      <p:cBhvr>
                                        <p:cTn id="131" dur="250" autoRev="1" fill="hold"/>
                                        <p:tgtEl>
                                          <p:spTgt spid="67"/>
                                        </p:tgtEl>
                                      </p:cBhvr>
                                      <p:by x="105000" y="105000"/>
                                    </p:animScale>
                                  </p:childTnLst>
                                </p:cTn>
                              </p:par>
                              <p:par>
                                <p:cTn id="132" presetID="26" presetClass="emph" presetSubtype="0" repeatCount="3000" fill="hold" nodeType="withEffect">
                                  <p:stCondLst>
                                    <p:cond delay="810"/>
                                  </p:stCondLst>
                                  <p:childTnLst>
                                    <p:animEffect transition="out" filter="fade">
                                      <p:cBhvr>
                                        <p:cTn id="133" dur="500" tmFilter="0, 0; .2, .5; .8, .5; 1, 0"/>
                                        <p:tgtEl>
                                          <p:spTgt spid="70"/>
                                        </p:tgtEl>
                                      </p:cBhvr>
                                    </p:animEffect>
                                    <p:animScale>
                                      <p:cBhvr>
                                        <p:cTn id="134" dur="250" autoRev="1" fill="hold"/>
                                        <p:tgtEl>
                                          <p:spTgt spid="70"/>
                                        </p:tgtEl>
                                      </p:cBhvr>
                                      <p:by x="105000" y="105000"/>
                                    </p:animScale>
                                  </p:childTnLst>
                                </p:cTn>
                              </p:par>
                            </p:childTnLst>
                          </p:cTn>
                        </p:par>
                        <p:par>
                          <p:cTn id="135" fill="hold">
                            <p:stCondLst>
                              <p:cond delay="5310"/>
                            </p:stCondLst>
                            <p:childTnLst>
                              <p:par>
                                <p:cTn id="136" presetID="16" presetClass="entr" presetSubtype="37" fill="hold" grpId="0" nodeType="afterEffect">
                                  <p:stCondLst>
                                    <p:cond delay="0"/>
                                  </p:stCondLst>
                                  <p:childTnLst>
                                    <p:set>
                                      <p:cBhvr>
                                        <p:cTn id="137" dur="1" fill="hold">
                                          <p:stCondLst>
                                            <p:cond delay="0"/>
                                          </p:stCondLst>
                                        </p:cTn>
                                        <p:tgtEl>
                                          <p:spTgt spid="80"/>
                                        </p:tgtEl>
                                        <p:attrNameLst>
                                          <p:attrName>style.visibility</p:attrName>
                                        </p:attrNameLst>
                                      </p:cBhvr>
                                      <p:to>
                                        <p:strVal val="visible"/>
                                      </p:to>
                                    </p:set>
                                    <p:animEffect transition="in" filter="barn(outVertical)">
                                      <p:cBhvr>
                                        <p:cTn id="138" dur="500"/>
                                        <p:tgtEl>
                                          <p:spTgt spid="80"/>
                                        </p:tgtEl>
                                      </p:cBhvr>
                                    </p:animEffect>
                                  </p:childTnLst>
                                </p:cTn>
                              </p:par>
                            </p:childTnLst>
                          </p:cTn>
                        </p:par>
                        <p:par>
                          <p:cTn id="139" fill="hold">
                            <p:stCondLst>
                              <p:cond delay="5810"/>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81"/>
                                        </p:tgtEl>
                                        <p:attrNameLst>
                                          <p:attrName>style.visibility</p:attrName>
                                        </p:attrNameLst>
                                      </p:cBhvr>
                                      <p:to>
                                        <p:strVal val="visible"/>
                                      </p:to>
                                    </p:set>
                                    <p:anim calcmode="lin" valueType="num">
                                      <p:cBhvr>
                                        <p:cTn id="142" dur="500" fill="hold"/>
                                        <p:tgtEl>
                                          <p:spTgt spid="81"/>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81"/>
                                        </p:tgtEl>
                                        <p:attrNameLst>
                                          <p:attrName>ppt_y</p:attrName>
                                        </p:attrNameLst>
                                      </p:cBhvr>
                                      <p:tavLst>
                                        <p:tav tm="0">
                                          <p:val>
                                            <p:strVal val="#ppt_y"/>
                                          </p:val>
                                        </p:tav>
                                        <p:tav tm="100000">
                                          <p:val>
                                            <p:strVal val="#ppt_y"/>
                                          </p:val>
                                        </p:tav>
                                      </p:tavLst>
                                    </p:anim>
                                    <p:anim calcmode="lin" valueType="num">
                                      <p:cBhvr>
                                        <p:cTn id="144" dur="500" fill="hold"/>
                                        <p:tgtEl>
                                          <p:spTgt spid="81"/>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81"/>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tmFilter="0,0; .5, 1; 1, 1"/>
                                        <p:tgtEl>
                                          <p:spTgt spid="81"/>
                                        </p:tgtEl>
                                      </p:cBhvr>
                                    </p:animEffect>
                                  </p:childTnLst>
                                </p:cTn>
                              </p:par>
                            </p:childTnLst>
                          </p:cTn>
                        </p:par>
                        <p:par>
                          <p:cTn id="147" fill="hold">
                            <p:stCondLst>
                              <p:cond delay="6710"/>
                            </p:stCondLst>
                            <p:childTnLst>
                              <p:par>
                                <p:cTn id="148" presetID="22" presetClass="entr" presetSubtype="1" fill="hold" grpId="0" nodeType="after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wipe(up)">
                                      <p:cBhvr>
                                        <p:cTn id="150" dur="500"/>
                                        <p:tgtEl>
                                          <p:spTgt spid="84"/>
                                        </p:tgtEl>
                                      </p:cBhvr>
                                    </p:animEffect>
                                  </p:childTnLst>
                                </p:cTn>
                              </p:par>
                            </p:childTnLst>
                          </p:cTn>
                        </p:par>
                        <p:par>
                          <p:cTn id="151" fill="hold">
                            <p:stCondLst>
                              <p:cond delay="7210"/>
                            </p:stCondLst>
                            <p:childTnLst>
                              <p:par>
                                <p:cTn id="152" presetID="22" presetClass="entr" presetSubtype="1" fill="hold" grpId="0" nodeType="afterEffect">
                                  <p:stCondLst>
                                    <p:cond delay="0"/>
                                  </p:stCondLst>
                                  <p:childTnLst>
                                    <p:set>
                                      <p:cBhvr>
                                        <p:cTn id="153" dur="1" fill="hold">
                                          <p:stCondLst>
                                            <p:cond delay="0"/>
                                          </p:stCondLst>
                                        </p:cTn>
                                        <p:tgtEl>
                                          <p:spTgt spid="85"/>
                                        </p:tgtEl>
                                        <p:attrNameLst>
                                          <p:attrName>style.visibility</p:attrName>
                                        </p:attrNameLst>
                                      </p:cBhvr>
                                      <p:to>
                                        <p:strVal val="visible"/>
                                      </p:to>
                                    </p:set>
                                    <p:animEffect transition="in" filter="wipe(up)">
                                      <p:cBhvr>
                                        <p:cTn id="15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p:bldP spid="84" grpId="0"/>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defPPr>
              <a:defRPr lang="zh-CN"/>
            </a:defPPr>
            <a:lvl1pPr algn="ct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选题背景</a:t>
            </a:r>
          </a:p>
        </p:txBody>
      </p:sp>
      <p:sp>
        <p:nvSpPr>
          <p:cNvPr id="21" name="等腰三角形 21"/>
          <p:cNvSpPr/>
          <p:nvPr/>
        </p:nvSpPr>
        <p:spPr bwMode="auto">
          <a:xfrm rot="16200000" flipH="1">
            <a:off x="4535673" y="1726301"/>
            <a:ext cx="2169619" cy="221979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95000"/>
            </a:schemeClr>
          </a:solidFill>
          <a:ln>
            <a:noFill/>
          </a:ln>
          <a:effectLst>
            <a:innerShdw blurRad="165100" dist="63500" dir="13500000">
              <a:prstClr val="black">
                <a:alpha val="30000"/>
              </a:prstClr>
            </a:innerShdw>
          </a:effectLst>
        </p:spPr>
        <p:txBody>
          <a:bodyPr vert="horz" wrap="square" lIns="68580" tIns="34290" rIns="68580" bIns="34290" numCol="1" anchor="ctr" anchorCtr="0" compatLnSpc="1">
            <a:prstTxWarp prst="textNoShape">
              <a:avLst/>
            </a:prstTxWarp>
          </a:bodyPr>
          <a:lstStyle/>
          <a:p>
            <a:pPr algn="r"/>
            <a:endParaRPr lang="zh-CN" altLang="en-US" sz="1200">
              <a:solidFill>
                <a:schemeClr val="bg1"/>
              </a:solidFill>
              <a:latin typeface="微软雅黑" pitchFamily="34" charset="-122"/>
              <a:ea typeface="微软雅黑" pitchFamily="34" charset="-122"/>
            </a:endParaRPr>
          </a:p>
        </p:txBody>
      </p:sp>
      <p:sp>
        <p:nvSpPr>
          <p:cNvPr id="22" name="等腰三角形 21"/>
          <p:cNvSpPr/>
          <p:nvPr/>
        </p:nvSpPr>
        <p:spPr bwMode="auto">
          <a:xfrm rot="5400000">
            <a:off x="2386224" y="1726301"/>
            <a:ext cx="2169619" cy="221979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95000"/>
            </a:schemeClr>
          </a:solidFill>
          <a:ln>
            <a:noFill/>
          </a:ln>
          <a:effectLst>
            <a:innerShdw blurRad="165100" dist="63500" dir="13500000">
              <a:prstClr val="black">
                <a:alpha val="30000"/>
              </a:prstClr>
            </a:innerShdw>
          </a:effectLst>
        </p:spPr>
        <p:txBody>
          <a:bodyPr vert="horz" wrap="square" lIns="68580" tIns="34290" rIns="68580" bIns="34290" numCol="1" anchor="ctr" anchorCtr="0" compatLnSpc="1">
            <a:prstTxWarp prst="textNoShape">
              <a:avLst/>
            </a:prstTxWarp>
          </a:bodyPr>
          <a:lstStyle/>
          <a:p>
            <a:pPr algn="r"/>
            <a:endParaRPr lang="zh-CN" altLang="en-US" sz="1200">
              <a:solidFill>
                <a:schemeClr val="bg1"/>
              </a:solidFill>
              <a:latin typeface="微软雅黑" pitchFamily="34" charset="-122"/>
              <a:ea typeface="微软雅黑" pitchFamily="34" charset="-122"/>
            </a:endParaRPr>
          </a:p>
        </p:txBody>
      </p:sp>
      <p:sp>
        <p:nvSpPr>
          <p:cNvPr id="23" name="椭圆 22"/>
          <p:cNvSpPr/>
          <p:nvPr/>
        </p:nvSpPr>
        <p:spPr bwMode="auto">
          <a:xfrm>
            <a:off x="2362508" y="1570411"/>
            <a:ext cx="2736412" cy="2736056"/>
          </a:xfrm>
          <a:prstGeom prst="ellipse">
            <a:avLst/>
          </a:prstGeom>
          <a:noFill/>
          <a:ln w="12700" cap="flat" cmpd="sng" algn="ctr">
            <a:solidFill>
              <a:schemeClr val="bg1">
                <a:lumMod val="75000"/>
              </a:schemeClr>
            </a:solidFill>
            <a:prstDash val="dash"/>
          </a:ln>
          <a:effectLst/>
        </p:spPr>
        <p:txBody>
          <a:bodyPr lIns="68580" tIns="34290" rIns="68580" bIns="34290" anchor="ctr"/>
          <a:lstStyle/>
          <a:p>
            <a:pPr algn="ctr">
              <a:defRPr/>
            </a:pPr>
            <a:endParaRPr lang="zh-CN" altLang="en-US" kern="0" dirty="0">
              <a:solidFill>
                <a:sysClr val="window" lastClr="FFFFFF"/>
              </a:solidFill>
              <a:latin typeface="Calibri"/>
              <a:ea typeface="微软雅黑" pitchFamily="34" charset="-122"/>
            </a:endParaRPr>
          </a:p>
        </p:txBody>
      </p:sp>
      <p:sp>
        <p:nvSpPr>
          <p:cNvPr id="24" name="椭圆 23"/>
          <p:cNvSpPr/>
          <p:nvPr/>
        </p:nvSpPr>
        <p:spPr bwMode="auto">
          <a:xfrm>
            <a:off x="3999830" y="1570411"/>
            <a:ext cx="2737604" cy="2736056"/>
          </a:xfrm>
          <a:prstGeom prst="ellipse">
            <a:avLst/>
          </a:prstGeom>
          <a:noFill/>
          <a:ln w="12700" cap="flat" cmpd="sng" algn="ctr">
            <a:solidFill>
              <a:schemeClr val="bg1">
                <a:lumMod val="75000"/>
              </a:schemeClr>
            </a:solidFill>
            <a:prstDash val="dash"/>
          </a:ln>
          <a:effectLst/>
        </p:spPr>
        <p:txBody>
          <a:bodyPr lIns="68580" tIns="34290" rIns="68580" bIns="34290" anchor="ctr"/>
          <a:lstStyle/>
          <a:p>
            <a:pPr algn="ctr">
              <a:defRPr/>
            </a:pPr>
            <a:endParaRPr lang="zh-CN" altLang="en-US" kern="0" dirty="0">
              <a:solidFill>
                <a:sysClr val="window" lastClr="FFFFFF"/>
              </a:solidFill>
              <a:latin typeface="Calibri"/>
              <a:ea typeface="微软雅黑" pitchFamily="34" charset="-122"/>
            </a:endParaRPr>
          </a:p>
        </p:txBody>
      </p:sp>
      <p:cxnSp>
        <p:nvCxnSpPr>
          <p:cNvPr id="25" name="直接连接符 24"/>
          <p:cNvCxnSpPr>
            <a:cxnSpLocks noChangeShapeType="1"/>
          </p:cNvCxnSpPr>
          <p:nvPr/>
        </p:nvCxnSpPr>
        <p:spPr bwMode="auto">
          <a:xfrm>
            <a:off x="3113889" y="2177821"/>
            <a:ext cx="428681" cy="201215"/>
          </a:xfrm>
          <a:prstGeom prst="line">
            <a:avLst/>
          </a:prstGeom>
          <a:noFill/>
          <a:ln w="19050" algn="ctr">
            <a:solidFill>
              <a:srgbClr val="0070C0"/>
            </a:solidFill>
            <a:round/>
            <a:headEnd type="none" w="med" len="med"/>
            <a:tailEnd type="triangle" w="med" len="med"/>
          </a:ln>
        </p:spPr>
      </p:cxnSp>
      <p:cxnSp>
        <p:nvCxnSpPr>
          <p:cNvPr id="26" name="直接连接符 25"/>
          <p:cNvCxnSpPr>
            <a:cxnSpLocks noChangeShapeType="1"/>
          </p:cNvCxnSpPr>
          <p:nvPr/>
        </p:nvCxnSpPr>
        <p:spPr bwMode="auto">
          <a:xfrm>
            <a:off x="2885260" y="2795755"/>
            <a:ext cx="442970" cy="0"/>
          </a:xfrm>
          <a:prstGeom prst="line">
            <a:avLst/>
          </a:prstGeom>
          <a:noFill/>
          <a:ln w="19050" algn="ctr">
            <a:solidFill>
              <a:srgbClr val="0070C0"/>
            </a:solidFill>
            <a:round/>
            <a:headEnd type="none" w="med" len="med"/>
            <a:tailEnd type="triangle" w="med" len="med"/>
          </a:ln>
        </p:spPr>
      </p:cxnSp>
      <p:cxnSp>
        <p:nvCxnSpPr>
          <p:cNvPr id="43" name="直接连接符 42"/>
          <p:cNvCxnSpPr>
            <a:cxnSpLocks noChangeShapeType="1"/>
          </p:cNvCxnSpPr>
          <p:nvPr/>
        </p:nvCxnSpPr>
        <p:spPr bwMode="auto">
          <a:xfrm flipV="1">
            <a:off x="3113889" y="3195805"/>
            <a:ext cx="442970" cy="234554"/>
          </a:xfrm>
          <a:prstGeom prst="line">
            <a:avLst/>
          </a:prstGeom>
          <a:noFill/>
          <a:ln w="19050" algn="ctr">
            <a:solidFill>
              <a:srgbClr val="0070C0"/>
            </a:solidFill>
            <a:round/>
            <a:headEnd type="none" w="med" len="med"/>
            <a:tailEnd type="triangle" w="med" len="med"/>
          </a:ln>
        </p:spPr>
      </p:cxnSp>
      <p:cxnSp>
        <p:nvCxnSpPr>
          <p:cNvPr id="44" name="直接连接符 43"/>
          <p:cNvCxnSpPr>
            <a:cxnSpLocks noChangeShapeType="1"/>
          </p:cNvCxnSpPr>
          <p:nvPr/>
        </p:nvCxnSpPr>
        <p:spPr bwMode="auto">
          <a:xfrm flipH="1" flipV="1">
            <a:off x="5613337" y="3186280"/>
            <a:ext cx="442970" cy="234554"/>
          </a:xfrm>
          <a:prstGeom prst="line">
            <a:avLst/>
          </a:prstGeom>
          <a:noFill/>
          <a:ln w="19050" algn="ctr">
            <a:solidFill>
              <a:srgbClr val="0070C0"/>
            </a:solidFill>
            <a:round/>
            <a:headEnd type="none" w="med" len="med"/>
            <a:tailEnd type="triangle" w="med" len="med"/>
          </a:ln>
        </p:spPr>
      </p:cxnSp>
      <p:cxnSp>
        <p:nvCxnSpPr>
          <p:cNvPr id="45" name="直接连接符 44"/>
          <p:cNvCxnSpPr>
            <a:cxnSpLocks noChangeShapeType="1"/>
          </p:cNvCxnSpPr>
          <p:nvPr/>
        </p:nvCxnSpPr>
        <p:spPr bwMode="auto">
          <a:xfrm flipH="1">
            <a:off x="5834822" y="2793374"/>
            <a:ext cx="442970" cy="0"/>
          </a:xfrm>
          <a:prstGeom prst="line">
            <a:avLst/>
          </a:prstGeom>
          <a:noFill/>
          <a:ln w="19050" algn="ctr">
            <a:solidFill>
              <a:srgbClr val="0070C0"/>
            </a:solidFill>
            <a:round/>
            <a:headEnd type="none" w="med" len="med"/>
            <a:tailEnd type="triangle" w="med" len="med"/>
          </a:ln>
        </p:spPr>
      </p:cxnSp>
      <p:cxnSp>
        <p:nvCxnSpPr>
          <p:cNvPr id="46" name="直接连接符 45"/>
          <p:cNvCxnSpPr>
            <a:cxnSpLocks noChangeShapeType="1"/>
          </p:cNvCxnSpPr>
          <p:nvPr/>
        </p:nvCxnSpPr>
        <p:spPr bwMode="auto">
          <a:xfrm flipH="1">
            <a:off x="5627626" y="2177821"/>
            <a:ext cx="428681" cy="201215"/>
          </a:xfrm>
          <a:prstGeom prst="line">
            <a:avLst/>
          </a:prstGeom>
          <a:noFill/>
          <a:ln w="19050" algn="ctr">
            <a:solidFill>
              <a:srgbClr val="0070C0"/>
            </a:solidFill>
            <a:round/>
            <a:headEnd type="none" w="med" len="med"/>
            <a:tailEnd type="triangle" w="med" len="med"/>
          </a:ln>
        </p:spPr>
      </p:cxnSp>
      <p:sp>
        <p:nvSpPr>
          <p:cNvPr id="47" name="Oval 19"/>
          <p:cNvSpPr>
            <a:spLocks noChangeArrowheads="1"/>
          </p:cNvSpPr>
          <p:nvPr/>
        </p:nvSpPr>
        <p:spPr bwMode="auto">
          <a:xfrm>
            <a:off x="2375606" y="1546232"/>
            <a:ext cx="744238" cy="74414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tx1">
                    <a:lumMod val="65000"/>
                    <a:lumOff val="35000"/>
                  </a:schemeClr>
                </a:solidFill>
                <a:latin typeface="微软雅黑" pitchFamily="34" charset="-122"/>
                <a:ea typeface="微软雅黑" pitchFamily="34" charset="-122"/>
              </a:rPr>
              <a:t>电子</a:t>
            </a:r>
            <a:endParaRPr lang="en-US" altLang="zh-CN" sz="1100" dirty="0">
              <a:solidFill>
                <a:schemeClr val="tx1">
                  <a:lumMod val="65000"/>
                  <a:lumOff val="35000"/>
                </a:schemeClr>
              </a:solidFill>
              <a:latin typeface="微软雅黑" pitchFamily="34" charset="-122"/>
              <a:ea typeface="微软雅黑" pitchFamily="34" charset="-122"/>
            </a:endParaRPr>
          </a:p>
          <a:p>
            <a:pPr algn="ctr"/>
            <a:r>
              <a:rPr lang="zh-CN" altLang="en-US" sz="1100" dirty="0">
                <a:solidFill>
                  <a:schemeClr val="tx1">
                    <a:lumMod val="65000"/>
                    <a:lumOff val="35000"/>
                  </a:schemeClr>
                </a:solidFill>
                <a:latin typeface="微软雅黑" pitchFamily="34" charset="-122"/>
                <a:ea typeface="微软雅黑" pitchFamily="34" charset="-122"/>
              </a:rPr>
              <a:t>商务</a:t>
            </a:r>
          </a:p>
        </p:txBody>
      </p:sp>
      <p:sp>
        <p:nvSpPr>
          <p:cNvPr id="48" name="Oval 19"/>
          <p:cNvSpPr>
            <a:spLocks noChangeArrowheads="1"/>
          </p:cNvSpPr>
          <p:nvPr/>
        </p:nvSpPr>
        <p:spPr bwMode="auto">
          <a:xfrm>
            <a:off x="5984265" y="1545636"/>
            <a:ext cx="744237" cy="74533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tx1">
                    <a:lumMod val="65000"/>
                    <a:lumOff val="35000"/>
                  </a:schemeClr>
                </a:solidFill>
                <a:latin typeface="微软雅黑" pitchFamily="34" charset="-122"/>
                <a:ea typeface="微软雅黑" pitchFamily="34" charset="-122"/>
              </a:rPr>
              <a:t>个性化阅读</a:t>
            </a:r>
          </a:p>
        </p:txBody>
      </p:sp>
      <p:sp>
        <p:nvSpPr>
          <p:cNvPr id="49" name="Oval 19"/>
          <p:cNvSpPr>
            <a:spLocks noChangeArrowheads="1"/>
          </p:cNvSpPr>
          <p:nvPr/>
        </p:nvSpPr>
        <p:spPr bwMode="auto">
          <a:xfrm>
            <a:off x="6344279" y="2452070"/>
            <a:ext cx="745428" cy="74533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tx1">
                    <a:lumMod val="65000"/>
                    <a:lumOff val="35000"/>
                  </a:schemeClr>
                </a:solidFill>
                <a:latin typeface="微软雅黑" pitchFamily="34" charset="-122"/>
                <a:ea typeface="微软雅黑" pitchFamily="34" charset="-122"/>
              </a:rPr>
              <a:t>个性化广告</a:t>
            </a:r>
          </a:p>
        </p:txBody>
      </p:sp>
      <p:sp>
        <p:nvSpPr>
          <p:cNvPr id="50" name="Oval 19"/>
          <p:cNvSpPr>
            <a:spLocks noChangeArrowheads="1"/>
          </p:cNvSpPr>
          <p:nvPr/>
        </p:nvSpPr>
        <p:spPr bwMode="auto">
          <a:xfrm>
            <a:off x="6055116" y="3302962"/>
            <a:ext cx="745428" cy="74533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tx1">
                    <a:lumMod val="65000"/>
                    <a:lumOff val="35000"/>
                  </a:schemeClr>
                </a:solidFill>
                <a:latin typeface="微软雅黑" pitchFamily="34" charset="-122"/>
                <a:ea typeface="微软雅黑" pitchFamily="34" charset="-122"/>
              </a:rPr>
              <a:t>新闻</a:t>
            </a:r>
            <a:r>
              <a:rPr lang="en-US" altLang="zh-CN" sz="1100" dirty="0">
                <a:solidFill>
                  <a:schemeClr val="tx1">
                    <a:lumMod val="65000"/>
                    <a:lumOff val="35000"/>
                  </a:schemeClr>
                </a:solidFill>
                <a:latin typeface="微软雅黑" pitchFamily="34" charset="-122"/>
                <a:ea typeface="微软雅黑" pitchFamily="34" charset="-122"/>
              </a:rPr>
              <a:t>/</a:t>
            </a:r>
          </a:p>
          <a:p>
            <a:pPr algn="ctr"/>
            <a:r>
              <a:rPr lang="zh-CN" altLang="en-US" sz="1100" dirty="0">
                <a:solidFill>
                  <a:schemeClr val="tx1">
                    <a:lumMod val="65000"/>
                    <a:lumOff val="35000"/>
                  </a:schemeClr>
                </a:solidFill>
                <a:latin typeface="微软雅黑" pitchFamily="34" charset="-122"/>
                <a:ea typeface="微软雅黑" pitchFamily="34" charset="-122"/>
              </a:rPr>
              <a:t>微博</a:t>
            </a:r>
          </a:p>
        </p:txBody>
      </p:sp>
      <p:sp>
        <p:nvSpPr>
          <p:cNvPr id="51" name="Oval 19"/>
          <p:cNvSpPr>
            <a:spLocks noChangeArrowheads="1"/>
          </p:cNvSpPr>
          <p:nvPr/>
        </p:nvSpPr>
        <p:spPr bwMode="auto">
          <a:xfrm>
            <a:off x="2042188" y="2436187"/>
            <a:ext cx="745428" cy="74533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tx1">
                    <a:lumMod val="65000"/>
                    <a:lumOff val="35000"/>
                  </a:schemeClr>
                </a:solidFill>
                <a:latin typeface="微软雅黑" pitchFamily="34" charset="-122"/>
                <a:ea typeface="微软雅黑" pitchFamily="34" charset="-122"/>
              </a:rPr>
              <a:t>音视频网站</a:t>
            </a:r>
          </a:p>
        </p:txBody>
      </p:sp>
      <p:sp>
        <p:nvSpPr>
          <p:cNvPr id="52" name="Oval 19"/>
          <p:cNvSpPr>
            <a:spLocks noChangeArrowheads="1"/>
          </p:cNvSpPr>
          <p:nvPr/>
        </p:nvSpPr>
        <p:spPr bwMode="auto">
          <a:xfrm>
            <a:off x="2347028" y="3302962"/>
            <a:ext cx="745428" cy="745331"/>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tx1">
                    <a:lumMod val="65000"/>
                    <a:lumOff val="35000"/>
                  </a:schemeClr>
                </a:solidFill>
                <a:latin typeface="微软雅黑" pitchFamily="34" charset="-122"/>
                <a:ea typeface="微软雅黑" pitchFamily="34" charset="-122"/>
              </a:rPr>
              <a:t>社交</a:t>
            </a:r>
            <a:endParaRPr lang="en-US" altLang="zh-CN" sz="1100" dirty="0">
              <a:solidFill>
                <a:schemeClr val="tx1">
                  <a:lumMod val="65000"/>
                  <a:lumOff val="35000"/>
                </a:schemeClr>
              </a:solidFill>
              <a:latin typeface="微软雅黑" pitchFamily="34" charset="-122"/>
              <a:ea typeface="微软雅黑" pitchFamily="34" charset="-122"/>
            </a:endParaRPr>
          </a:p>
          <a:p>
            <a:pPr algn="ctr"/>
            <a:r>
              <a:rPr lang="zh-CN" altLang="en-US" sz="1100" dirty="0">
                <a:solidFill>
                  <a:schemeClr val="tx1">
                    <a:lumMod val="65000"/>
                    <a:lumOff val="35000"/>
                  </a:schemeClr>
                </a:solidFill>
                <a:latin typeface="微软雅黑" pitchFamily="34" charset="-122"/>
                <a:ea typeface="微软雅黑" pitchFamily="34" charset="-122"/>
              </a:rPr>
              <a:t>网络</a:t>
            </a:r>
          </a:p>
        </p:txBody>
      </p:sp>
      <p:sp>
        <p:nvSpPr>
          <p:cNvPr id="54" name="TextBox 53"/>
          <p:cNvSpPr txBox="1"/>
          <p:nvPr/>
        </p:nvSpPr>
        <p:spPr>
          <a:xfrm>
            <a:off x="7089707" y="1581311"/>
            <a:ext cx="1609263" cy="596510"/>
          </a:xfrm>
          <a:prstGeom prst="rect">
            <a:avLst/>
          </a:prstGeom>
          <a:noFill/>
        </p:spPr>
        <p:txBody>
          <a:bodyPr wrap="square" lIns="68580" tIns="34290" rIns="68580" bIns="34290" rtlCol="0">
            <a:spAutoFit/>
          </a:bodyPr>
          <a:lstStyle>
            <a:defPPr>
              <a:defRPr lang="zh-CN"/>
            </a:defPPr>
            <a:lvl1pPr>
              <a:lnSpc>
                <a:spcPct val="130000"/>
              </a:lnSpc>
              <a:defRPr sz="900">
                <a:latin typeface="华文宋体" panose="02010600040101010101" pitchFamily="2" charset="-122"/>
                <a:ea typeface="华文宋体" panose="02010600040101010101" pitchFamily="2" charset="-122"/>
              </a:defRPr>
            </a:lvl1pPr>
          </a:lstStyle>
          <a:p>
            <a:r>
              <a:rPr lang="zh-CN" altLang="en-US" dirty="0"/>
              <a:t>收集用户对文章的偏好信息，给用户推荐之前看过的，喜欢的类别的文章</a:t>
            </a:r>
          </a:p>
        </p:txBody>
      </p:sp>
      <p:sp>
        <p:nvSpPr>
          <p:cNvPr id="55" name="TextBox 54"/>
          <p:cNvSpPr txBox="1"/>
          <p:nvPr/>
        </p:nvSpPr>
        <p:spPr>
          <a:xfrm>
            <a:off x="485336" y="2571750"/>
            <a:ext cx="1544875" cy="415435"/>
          </a:xfrm>
          <a:prstGeom prst="rect">
            <a:avLst/>
          </a:prstGeom>
          <a:noFill/>
        </p:spPr>
        <p:txBody>
          <a:bodyPr wrap="square" lIns="68580" tIns="34290" rIns="68580" bIns="34290" rtlCol="0">
            <a:spAutoFit/>
          </a:bodyPr>
          <a:lstStyle>
            <a:defPPr>
              <a:defRPr lang="zh-CN"/>
            </a:defPPr>
            <a:lvl1pPr>
              <a:lnSpc>
                <a:spcPct val="130000"/>
              </a:lnSpc>
              <a:defRPr sz="900">
                <a:latin typeface="华文宋体" panose="02010600040101010101" pitchFamily="2" charset="-122"/>
                <a:ea typeface="华文宋体" panose="02010600040101010101" pitchFamily="2" charset="-122"/>
              </a:defRPr>
            </a:lvl1pPr>
          </a:lstStyle>
          <a:p>
            <a:r>
              <a:rPr lang="zh-CN" altLang="en-US" dirty="0"/>
              <a:t>给用户推荐和他们曾经喜欢的电影或音乐相似的内容</a:t>
            </a:r>
          </a:p>
        </p:txBody>
      </p:sp>
      <p:sp>
        <p:nvSpPr>
          <p:cNvPr id="56" name="TextBox 55"/>
          <p:cNvSpPr txBox="1"/>
          <p:nvPr/>
        </p:nvSpPr>
        <p:spPr>
          <a:xfrm>
            <a:off x="7135946" y="2519212"/>
            <a:ext cx="1609263" cy="416461"/>
          </a:xfrm>
          <a:prstGeom prst="rect">
            <a:avLst/>
          </a:prstGeom>
          <a:noFill/>
        </p:spPr>
        <p:txBody>
          <a:bodyPr wrap="square" lIns="68580" tIns="34290" rIns="68580" bIns="34290" rtlCol="0">
            <a:spAutoFit/>
          </a:bodyPr>
          <a:lstStyle>
            <a:defPPr>
              <a:defRPr lang="zh-CN"/>
            </a:defPPr>
            <a:lvl1pPr>
              <a:lnSpc>
                <a:spcPct val="130000"/>
              </a:lnSpc>
              <a:defRPr sz="900">
                <a:latin typeface="华文宋体" panose="02010600040101010101" pitchFamily="2" charset="-122"/>
                <a:ea typeface="华文宋体" panose="02010600040101010101" pitchFamily="2" charset="-122"/>
              </a:defRPr>
            </a:lvl1pPr>
          </a:lstStyle>
          <a:p>
            <a:r>
              <a:rPr lang="zh-CN" altLang="en-US" dirty="0"/>
              <a:t>上下文广告</a:t>
            </a:r>
            <a:r>
              <a:rPr lang="en-US" altLang="zh-CN" dirty="0"/>
              <a:t>/</a:t>
            </a:r>
            <a:r>
              <a:rPr lang="zh-CN" altLang="en-US" dirty="0"/>
              <a:t>搜索广</a:t>
            </a:r>
            <a:endParaRPr lang="en-US" altLang="zh-CN" dirty="0"/>
          </a:p>
          <a:p>
            <a:r>
              <a:rPr lang="zh-CN" altLang="en-US" dirty="0"/>
              <a:t>告</a:t>
            </a:r>
            <a:r>
              <a:rPr lang="en-US" altLang="zh-CN" dirty="0"/>
              <a:t>/</a:t>
            </a:r>
            <a:r>
              <a:rPr lang="zh-CN" altLang="en-US" dirty="0"/>
              <a:t>个性化展示广告</a:t>
            </a:r>
          </a:p>
        </p:txBody>
      </p:sp>
      <p:sp>
        <p:nvSpPr>
          <p:cNvPr id="57" name="TextBox 56"/>
          <p:cNvSpPr txBox="1"/>
          <p:nvPr/>
        </p:nvSpPr>
        <p:spPr>
          <a:xfrm>
            <a:off x="7135945" y="3559301"/>
            <a:ext cx="1609263" cy="416461"/>
          </a:xfrm>
          <a:prstGeom prst="rect">
            <a:avLst/>
          </a:prstGeom>
          <a:noFill/>
        </p:spPr>
        <p:txBody>
          <a:bodyPr wrap="square" lIns="68580" tIns="34290" rIns="68580" bIns="34290" rtlCol="0">
            <a:spAutoFit/>
          </a:bodyPr>
          <a:lstStyle>
            <a:defPPr>
              <a:defRPr lang="zh-CN"/>
            </a:defPPr>
            <a:lvl1pPr>
              <a:lnSpc>
                <a:spcPct val="130000"/>
              </a:lnSpc>
              <a:defRPr sz="900">
                <a:latin typeface="华文宋体" panose="02010600040101010101" pitchFamily="2" charset="-122"/>
                <a:ea typeface="华文宋体" panose="02010600040101010101" pitchFamily="2" charset="-122"/>
              </a:defRPr>
            </a:lvl1pPr>
          </a:lstStyle>
          <a:p>
            <a:r>
              <a:rPr lang="zh-CN" altLang="en-US" dirty="0"/>
              <a:t>新闻门户网站热门新闻</a:t>
            </a:r>
            <a:endParaRPr lang="en-US" altLang="zh-CN" dirty="0"/>
          </a:p>
          <a:p>
            <a:r>
              <a:rPr lang="zh-CN" altLang="en-US" dirty="0"/>
              <a:t>微博热搜榜热门话题</a:t>
            </a:r>
          </a:p>
        </p:txBody>
      </p:sp>
      <p:sp>
        <p:nvSpPr>
          <p:cNvPr id="58" name="TextBox 57"/>
          <p:cNvSpPr txBox="1"/>
          <p:nvPr/>
        </p:nvSpPr>
        <p:spPr>
          <a:xfrm>
            <a:off x="485336" y="3399083"/>
            <a:ext cx="1818378" cy="776559"/>
          </a:xfrm>
          <a:prstGeom prst="rect">
            <a:avLst/>
          </a:prstGeom>
          <a:noFill/>
        </p:spPr>
        <p:txBody>
          <a:bodyPr wrap="square" lIns="68580" tIns="34290" rIns="68580" bIns="34290" rtlCol="0">
            <a:spAutoFit/>
          </a:bodyPr>
          <a:lstStyle>
            <a:defPPr>
              <a:defRPr lang="zh-CN"/>
            </a:defPPr>
            <a:lvl1pPr>
              <a:lnSpc>
                <a:spcPct val="130000"/>
              </a:lnSpc>
              <a:defRPr sz="900">
                <a:latin typeface="华文宋体" panose="02010600040101010101" pitchFamily="2" charset="-122"/>
                <a:ea typeface="华文宋体" panose="02010600040101010101" pitchFamily="2" charset="-122"/>
              </a:defRPr>
            </a:lvl1pPr>
          </a:lstStyle>
          <a:p>
            <a:r>
              <a:rPr lang="zh-CN" altLang="en-US" dirty="0"/>
              <a:t>利用用户的社交网络信息对用户进行个性化的物品推荐</a:t>
            </a:r>
            <a:r>
              <a:rPr lang="en-US" altLang="zh-CN" dirty="0"/>
              <a:t>;</a:t>
            </a:r>
          </a:p>
          <a:p>
            <a:r>
              <a:rPr lang="zh-CN" altLang="en-US" dirty="0"/>
              <a:t>信息流的会话推荐</a:t>
            </a:r>
            <a:r>
              <a:rPr lang="en-US" altLang="zh-CN" dirty="0"/>
              <a:t>;</a:t>
            </a:r>
          </a:p>
          <a:p>
            <a:r>
              <a:rPr lang="zh-CN" altLang="en-US" dirty="0"/>
              <a:t>给用户推荐好友 </a:t>
            </a:r>
          </a:p>
        </p:txBody>
      </p:sp>
      <p:grpSp>
        <p:nvGrpSpPr>
          <p:cNvPr id="59" name="组合 58"/>
          <p:cNvGrpSpPr/>
          <p:nvPr/>
        </p:nvGrpSpPr>
        <p:grpSpPr>
          <a:xfrm>
            <a:off x="3787712" y="2032209"/>
            <a:ext cx="1526896" cy="1527092"/>
            <a:chOff x="5049626" y="2709612"/>
            <a:chExt cx="2035596" cy="2036122"/>
          </a:xfrm>
        </p:grpSpPr>
        <p:sp>
          <p:nvSpPr>
            <p:cNvPr id="60" name="椭圆 59"/>
            <p:cNvSpPr/>
            <p:nvPr/>
          </p:nvSpPr>
          <p:spPr>
            <a:xfrm>
              <a:off x="5049626" y="2709612"/>
              <a:ext cx="2035596" cy="2036122"/>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500" dirty="0">
                  <a:solidFill>
                    <a:schemeClr val="tx1">
                      <a:lumMod val="75000"/>
                      <a:lumOff val="25000"/>
                    </a:schemeClr>
                  </a:solidFill>
                  <a:latin typeface="微软雅黑" pitchFamily="34" charset="-122"/>
                  <a:ea typeface="微软雅黑" pitchFamily="34" charset="-122"/>
                </a:rPr>
                <a:t>推荐系统</a:t>
              </a:r>
              <a:endParaRPr lang="en-US" altLang="zh-CN" sz="1500" dirty="0">
                <a:solidFill>
                  <a:schemeClr val="tx1">
                    <a:lumMod val="75000"/>
                    <a:lumOff val="25000"/>
                  </a:schemeClr>
                </a:solidFill>
                <a:latin typeface="微软雅黑" pitchFamily="34" charset="-122"/>
                <a:ea typeface="微软雅黑" pitchFamily="34" charset="-122"/>
              </a:endParaRPr>
            </a:p>
            <a:p>
              <a:pPr algn="ctr"/>
              <a:r>
                <a:rPr lang="zh-CN" altLang="en-US" sz="1500" dirty="0">
                  <a:solidFill>
                    <a:schemeClr val="tx1">
                      <a:lumMod val="75000"/>
                      <a:lumOff val="25000"/>
                    </a:schemeClr>
                  </a:solidFill>
                  <a:latin typeface="微软雅黑" pitchFamily="34" charset="-122"/>
                  <a:ea typeface="微软雅黑" pitchFamily="34" charset="-122"/>
                </a:rPr>
                <a:t>的</a:t>
              </a:r>
              <a:endParaRPr lang="en-US" altLang="zh-CN" sz="1500" dirty="0">
                <a:solidFill>
                  <a:schemeClr val="tx1">
                    <a:lumMod val="75000"/>
                    <a:lumOff val="25000"/>
                  </a:schemeClr>
                </a:solidFill>
                <a:latin typeface="微软雅黑" pitchFamily="34" charset="-122"/>
                <a:ea typeface="微软雅黑" pitchFamily="34" charset="-122"/>
              </a:endParaRPr>
            </a:p>
            <a:p>
              <a:pPr algn="ctr"/>
              <a:r>
                <a:rPr lang="zh-CN" altLang="en-US" sz="1500" dirty="0">
                  <a:solidFill>
                    <a:schemeClr val="tx1">
                      <a:lumMod val="75000"/>
                      <a:lumOff val="25000"/>
                    </a:schemeClr>
                  </a:solidFill>
                  <a:latin typeface="微软雅黑" pitchFamily="34" charset="-122"/>
                  <a:ea typeface="微软雅黑" pitchFamily="34" charset="-122"/>
                </a:rPr>
                <a:t>广泛应用</a:t>
              </a:r>
            </a:p>
          </p:txBody>
        </p:sp>
        <p:sp>
          <p:nvSpPr>
            <p:cNvPr id="61" name="同心圆 60"/>
            <p:cNvSpPr/>
            <p:nvPr/>
          </p:nvSpPr>
          <p:spPr>
            <a:xfrm>
              <a:off x="5175546" y="2835796"/>
              <a:ext cx="1783756" cy="1783754"/>
            </a:xfrm>
            <a:prstGeom prst="donut">
              <a:avLst>
                <a:gd name="adj" fmla="val 900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8" name="TextBox 54">
            <a:extLst>
              <a:ext uri="{FF2B5EF4-FFF2-40B4-BE49-F238E27FC236}">
                <a16:creationId xmlns:a16="http://schemas.microsoft.com/office/drawing/2014/main" id="{525FD510-A14B-428E-9E48-A42F9789CC24}"/>
              </a:ext>
            </a:extLst>
          </p:cNvPr>
          <p:cNvSpPr txBox="1"/>
          <p:nvPr/>
        </p:nvSpPr>
        <p:spPr>
          <a:xfrm>
            <a:off x="476052" y="1530337"/>
            <a:ext cx="1609263" cy="596510"/>
          </a:xfrm>
          <a:prstGeom prst="rect">
            <a:avLst/>
          </a:prstGeom>
          <a:noFill/>
        </p:spPr>
        <p:txBody>
          <a:bodyPr wrap="square" lIns="68580" tIns="34290" rIns="68580" bIns="34290" rtlCol="0">
            <a:spAutoFit/>
          </a:bodyPr>
          <a:lstStyle/>
          <a:p>
            <a:pPr>
              <a:lnSpc>
                <a:spcPct val="130000"/>
              </a:lnSpc>
            </a:pPr>
            <a:r>
              <a:rPr lang="zh-CN" altLang="en-US" sz="900" dirty="0">
                <a:latin typeface="华文宋体" panose="02010600040101010101" pitchFamily="2" charset="-122"/>
                <a:ea typeface="华文宋体" panose="02010600040101010101" pitchFamily="2" charset="-122"/>
              </a:rPr>
              <a:t>向用户推荐其之前购买过的商品的类似商品；向用户推荐其好友购买过的商品</a:t>
            </a:r>
          </a:p>
        </p:txBody>
      </p:sp>
    </p:spTree>
    <p:extLst>
      <p:ext uri="{BB962C8B-B14F-4D97-AF65-F5344CB8AC3E}">
        <p14:creationId xmlns:p14="http://schemas.microsoft.com/office/powerpoint/2010/main" val="1279463248"/>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par>
                          <p:cTn id="23" fill="hold">
                            <p:stCondLst>
                              <p:cond delay="1500"/>
                            </p:stCondLst>
                            <p:childTnLst>
                              <p:par>
                                <p:cTn id="24" presetID="22" presetClass="entr" presetSubtype="2"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par>
                          <p:cTn id="30" fill="hold">
                            <p:stCondLst>
                              <p:cond delay="2000"/>
                            </p:stCondLst>
                            <p:childTnLst>
                              <p:par>
                                <p:cTn id="31" presetID="52" presetClass="entr" presetSubtype="0"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Scale>
                                      <p:cBhvr>
                                        <p:cTn id="33" dur="10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47"/>
                                        </p:tgtEl>
                                        <p:attrNameLst>
                                          <p:attrName>ppt_x</p:attrName>
                                          <p:attrName>ppt_y</p:attrName>
                                        </p:attrNameLst>
                                      </p:cBhvr>
                                    </p:animMotion>
                                    <p:animEffect transition="in" filter="fade">
                                      <p:cBhvr>
                                        <p:cTn id="35" dur="1000"/>
                                        <p:tgtEl>
                                          <p:spTgt spid="47"/>
                                        </p:tgtEl>
                                      </p:cBhvr>
                                    </p:animEffect>
                                  </p:childTnLst>
                                </p:cTn>
                              </p:par>
                              <p:par>
                                <p:cTn id="36" presetID="52" presetClass="entr" presetSubtype="0" fill="hold" grpId="0" nodeType="withEffect">
                                  <p:stCondLst>
                                    <p:cond delay="200"/>
                                  </p:stCondLst>
                                  <p:childTnLst>
                                    <p:set>
                                      <p:cBhvr>
                                        <p:cTn id="37" dur="1" fill="hold">
                                          <p:stCondLst>
                                            <p:cond delay="0"/>
                                          </p:stCondLst>
                                        </p:cTn>
                                        <p:tgtEl>
                                          <p:spTgt spid="48"/>
                                        </p:tgtEl>
                                        <p:attrNameLst>
                                          <p:attrName>style.visibility</p:attrName>
                                        </p:attrNameLst>
                                      </p:cBhvr>
                                      <p:to>
                                        <p:strVal val="visible"/>
                                      </p:to>
                                    </p:set>
                                    <p:animScale>
                                      <p:cBhvr>
                                        <p:cTn id="38"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48"/>
                                        </p:tgtEl>
                                        <p:attrNameLst>
                                          <p:attrName>ppt_x</p:attrName>
                                          <p:attrName>ppt_y</p:attrName>
                                        </p:attrNameLst>
                                      </p:cBhvr>
                                    </p:animMotion>
                                    <p:animEffect transition="in" filter="fade">
                                      <p:cBhvr>
                                        <p:cTn id="40" dur="1000"/>
                                        <p:tgtEl>
                                          <p:spTgt spid="48"/>
                                        </p:tgtEl>
                                      </p:cBhvr>
                                    </p:animEffect>
                                  </p:childTnLst>
                                </p:cTn>
                              </p:par>
                              <p:par>
                                <p:cTn id="41" presetID="52" presetClass="entr" presetSubtype="0" fill="hold" grpId="0" nodeType="withEffect">
                                  <p:stCondLst>
                                    <p:cond delay="400"/>
                                  </p:stCondLst>
                                  <p:childTnLst>
                                    <p:set>
                                      <p:cBhvr>
                                        <p:cTn id="42" dur="1" fill="hold">
                                          <p:stCondLst>
                                            <p:cond delay="0"/>
                                          </p:stCondLst>
                                        </p:cTn>
                                        <p:tgtEl>
                                          <p:spTgt spid="51"/>
                                        </p:tgtEl>
                                        <p:attrNameLst>
                                          <p:attrName>style.visibility</p:attrName>
                                        </p:attrNameLst>
                                      </p:cBhvr>
                                      <p:to>
                                        <p:strVal val="visible"/>
                                      </p:to>
                                    </p:set>
                                    <p:animScale>
                                      <p:cBhvr>
                                        <p:cTn id="43"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51"/>
                                        </p:tgtEl>
                                        <p:attrNameLst>
                                          <p:attrName>ppt_x</p:attrName>
                                          <p:attrName>ppt_y</p:attrName>
                                        </p:attrNameLst>
                                      </p:cBhvr>
                                    </p:animMotion>
                                    <p:animEffect transition="in" filter="fade">
                                      <p:cBhvr>
                                        <p:cTn id="45" dur="1000"/>
                                        <p:tgtEl>
                                          <p:spTgt spid="51"/>
                                        </p:tgtEl>
                                      </p:cBhvr>
                                    </p:animEffect>
                                  </p:childTnLst>
                                </p:cTn>
                              </p:par>
                              <p:par>
                                <p:cTn id="46" presetID="52" presetClass="entr" presetSubtype="0" fill="hold" grpId="0" nodeType="withEffect">
                                  <p:stCondLst>
                                    <p:cond delay="600"/>
                                  </p:stCondLst>
                                  <p:childTnLst>
                                    <p:set>
                                      <p:cBhvr>
                                        <p:cTn id="47" dur="1" fill="hold">
                                          <p:stCondLst>
                                            <p:cond delay="0"/>
                                          </p:stCondLst>
                                        </p:cTn>
                                        <p:tgtEl>
                                          <p:spTgt spid="49"/>
                                        </p:tgtEl>
                                        <p:attrNameLst>
                                          <p:attrName>style.visibility</p:attrName>
                                        </p:attrNameLst>
                                      </p:cBhvr>
                                      <p:to>
                                        <p:strVal val="visible"/>
                                      </p:to>
                                    </p:set>
                                    <p:animScale>
                                      <p:cBhvr>
                                        <p:cTn id="48" dur="1000" decel="50000" fill="hold">
                                          <p:stCondLst>
                                            <p:cond delay="0"/>
                                          </p:stCondLst>
                                        </p:cTn>
                                        <p:tgtEl>
                                          <p:spTgt spid="4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49"/>
                                        </p:tgtEl>
                                        <p:attrNameLst>
                                          <p:attrName>ppt_x</p:attrName>
                                          <p:attrName>ppt_y</p:attrName>
                                        </p:attrNameLst>
                                      </p:cBhvr>
                                    </p:animMotion>
                                    <p:animEffect transition="in" filter="fade">
                                      <p:cBhvr>
                                        <p:cTn id="50" dur="1000"/>
                                        <p:tgtEl>
                                          <p:spTgt spid="49"/>
                                        </p:tgtEl>
                                      </p:cBhvr>
                                    </p:animEffect>
                                  </p:childTnLst>
                                </p:cTn>
                              </p:par>
                              <p:par>
                                <p:cTn id="51" presetID="52" presetClass="entr" presetSubtype="0" fill="hold" grpId="0" nodeType="withEffect">
                                  <p:stCondLst>
                                    <p:cond delay="800"/>
                                  </p:stCondLst>
                                  <p:childTnLst>
                                    <p:set>
                                      <p:cBhvr>
                                        <p:cTn id="52" dur="1" fill="hold">
                                          <p:stCondLst>
                                            <p:cond delay="0"/>
                                          </p:stCondLst>
                                        </p:cTn>
                                        <p:tgtEl>
                                          <p:spTgt spid="52"/>
                                        </p:tgtEl>
                                        <p:attrNameLst>
                                          <p:attrName>style.visibility</p:attrName>
                                        </p:attrNameLst>
                                      </p:cBhvr>
                                      <p:to>
                                        <p:strVal val="visible"/>
                                      </p:to>
                                    </p:set>
                                    <p:animScale>
                                      <p:cBhvr>
                                        <p:cTn id="53"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52"/>
                                        </p:tgtEl>
                                        <p:attrNameLst>
                                          <p:attrName>ppt_x</p:attrName>
                                          <p:attrName>ppt_y</p:attrName>
                                        </p:attrNameLst>
                                      </p:cBhvr>
                                    </p:animMotion>
                                    <p:animEffect transition="in" filter="fade">
                                      <p:cBhvr>
                                        <p:cTn id="55" dur="1000"/>
                                        <p:tgtEl>
                                          <p:spTgt spid="52"/>
                                        </p:tgtEl>
                                      </p:cBhvr>
                                    </p:animEffect>
                                  </p:childTnLst>
                                </p:cTn>
                              </p:par>
                              <p:par>
                                <p:cTn id="56" presetID="52" presetClass="entr" presetSubtype="0" fill="hold" grpId="0" nodeType="withEffect">
                                  <p:stCondLst>
                                    <p:cond delay="1000"/>
                                  </p:stCondLst>
                                  <p:childTnLst>
                                    <p:set>
                                      <p:cBhvr>
                                        <p:cTn id="57" dur="1" fill="hold">
                                          <p:stCondLst>
                                            <p:cond delay="0"/>
                                          </p:stCondLst>
                                        </p:cTn>
                                        <p:tgtEl>
                                          <p:spTgt spid="50"/>
                                        </p:tgtEl>
                                        <p:attrNameLst>
                                          <p:attrName>style.visibility</p:attrName>
                                        </p:attrNameLst>
                                      </p:cBhvr>
                                      <p:to>
                                        <p:strVal val="visible"/>
                                      </p:to>
                                    </p:set>
                                    <p:animScale>
                                      <p:cBhvr>
                                        <p:cTn id="58"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50"/>
                                        </p:tgtEl>
                                        <p:attrNameLst>
                                          <p:attrName>ppt_x</p:attrName>
                                          <p:attrName>ppt_y</p:attrName>
                                        </p:attrNameLst>
                                      </p:cBhvr>
                                    </p:animMotion>
                                    <p:animEffect transition="in" filter="fade">
                                      <p:cBhvr>
                                        <p:cTn id="60" dur="1000"/>
                                        <p:tgtEl>
                                          <p:spTgt spid="50"/>
                                        </p:tgtEl>
                                      </p:cBhvr>
                                    </p:animEffect>
                                  </p:childTnLst>
                                </p:cTn>
                              </p:par>
                            </p:childTnLst>
                          </p:cTn>
                        </p:par>
                        <p:par>
                          <p:cTn id="61" fill="hold">
                            <p:stCondLst>
                              <p:cond delay="4000"/>
                            </p:stCondLst>
                            <p:childTnLst>
                              <p:par>
                                <p:cTn id="62" presetID="12" presetClass="entr" presetSubtype="8" fill="hold"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p:tgtEl>
                                          <p:spTgt spid="25"/>
                                        </p:tgtEl>
                                        <p:attrNameLst>
                                          <p:attrName>ppt_x</p:attrName>
                                        </p:attrNameLst>
                                      </p:cBhvr>
                                      <p:tavLst>
                                        <p:tav tm="0">
                                          <p:val>
                                            <p:strVal val="#ppt_x-#ppt_w*1.125000"/>
                                          </p:val>
                                        </p:tav>
                                        <p:tav tm="100000">
                                          <p:val>
                                            <p:strVal val="#ppt_x"/>
                                          </p:val>
                                        </p:tav>
                                      </p:tavLst>
                                    </p:anim>
                                    <p:animEffect transition="in" filter="wipe(right)">
                                      <p:cBhvr>
                                        <p:cTn id="65" dur="500"/>
                                        <p:tgtEl>
                                          <p:spTgt spid="25"/>
                                        </p:tgtEl>
                                      </p:cBhvr>
                                    </p:animEffect>
                                  </p:childTnLst>
                                </p:cTn>
                              </p:par>
                              <p:par>
                                <p:cTn id="66" presetID="12" presetClass="entr" presetSubtype="8"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p:tgtEl>
                                          <p:spTgt spid="26"/>
                                        </p:tgtEl>
                                        <p:attrNameLst>
                                          <p:attrName>ppt_x</p:attrName>
                                        </p:attrNameLst>
                                      </p:cBhvr>
                                      <p:tavLst>
                                        <p:tav tm="0">
                                          <p:val>
                                            <p:strVal val="#ppt_x-#ppt_w*1.125000"/>
                                          </p:val>
                                        </p:tav>
                                        <p:tav tm="100000">
                                          <p:val>
                                            <p:strVal val="#ppt_x"/>
                                          </p:val>
                                        </p:tav>
                                      </p:tavLst>
                                    </p:anim>
                                    <p:animEffect transition="in" filter="wipe(right)">
                                      <p:cBhvr>
                                        <p:cTn id="69" dur="500"/>
                                        <p:tgtEl>
                                          <p:spTgt spid="26"/>
                                        </p:tgtEl>
                                      </p:cBhvr>
                                    </p:animEffect>
                                  </p:childTnLst>
                                </p:cTn>
                              </p:par>
                              <p:par>
                                <p:cTn id="70" presetID="12" presetClass="entr" presetSubtype="8" fill="hold"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p:tgtEl>
                                          <p:spTgt spid="43"/>
                                        </p:tgtEl>
                                        <p:attrNameLst>
                                          <p:attrName>ppt_x</p:attrName>
                                        </p:attrNameLst>
                                      </p:cBhvr>
                                      <p:tavLst>
                                        <p:tav tm="0">
                                          <p:val>
                                            <p:strVal val="#ppt_x-#ppt_w*1.125000"/>
                                          </p:val>
                                        </p:tav>
                                        <p:tav tm="100000">
                                          <p:val>
                                            <p:strVal val="#ppt_x"/>
                                          </p:val>
                                        </p:tav>
                                      </p:tavLst>
                                    </p:anim>
                                    <p:animEffect transition="in" filter="wipe(right)">
                                      <p:cBhvr>
                                        <p:cTn id="73" dur="500"/>
                                        <p:tgtEl>
                                          <p:spTgt spid="43"/>
                                        </p:tgtEl>
                                      </p:cBhvr>
                                    </p:animEffect>
                                  </p:childTnLst>
                                </p:cTn>
                              </p:par>
                              <p:par>
                                <p:cTn id="74" presetID="12" presetClass="entr" presetSubtype="2"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additive="base">
                                        <p:cTn id="76" dur="500"/>
                                        <p:tgtEl>
                                          <p:spTgt spid="46"/>
                                        </p:tgtEl>
                                        <p:attrNameLst>
                                          <p:attrName>ppt_x</p:attrName>
                                        </p:attrNameLst>
                                      </p:cBhvr>
                                      <p:tavLst>
                                        <p:tav tm="0">
                                          <p:val>
                                            <p:strVal val="#ppt_x+#ppt_w*1.125000"/>
                                          </p:val>
                                        </p:tav>
                                        <p:tav tm="100000">
                                          <p:val>
                                            <p:strVal val="#ppt_x"/>
                                          </p:val>
                                        </p:tav>
                                      </p:tavLst>
                                    </p:anim>
                                    <p:animEffect transition="in" filter="wipe(left)">
                                      <p:cBhvr>
                                        <p:cTn id="77" dur="500"/>
                                        <p:tgtEl>
                                          <p:spTgt spid="46"/>
                                        </p:tgtEl>
                                      </p:cBhvr>
                                    </p:animEffect>
                                  </p:childTnLst>
                                </p:cTn>
                              </p:par>
                              <p:par>
                                <p:cTn id="78" presetID="12" presetClass="entr" presetSubtype="2" fill="hold" nodeType="withEffect">
                                  <p:stCondLst>
                                    <p:cond delay="0"/>
                                  </p:stCondLst>
                                  <p:childTnLst>
                                    <p:set>
                                      <p:cBhvr>
                                        <p:cTn id="79" dur="1" fill="hold">
                                          <p:stCondLst>
                                            <p:cond delay="0"/>
                                          </p:stCondLst>
                                        </p:cTn>
                                        <p:tgtEl>
                                          <p:spTgt spid="45"/>
                                        </p:tgtEl>
                                        <p:attrNameLst>
                                          <p:attrName>style.visibility</p:attrName>
                                        </p:attrNameLst>
                                      </p:cBhvr>
                                      <p:to>
                                        <p:strVal val="visible"/>
                                      </p:to>
                                    </p:set>
                                    <p:anim calcmode="lin" valueType="num">
                                      <p:cBhvr additive="base">
                                        <p:cTn id="80" dur="500"/>
                                        <p:tgtEl>
                                          <p:spTgt spid="45"/>
                                        </p:tgtEl>
                                        <p:attrNameLst>
                                          <p:attrName>ppt_x</p:attrName>
                                        </p:attrNameLst>
                                      </p:cBhvr>
                                      <p:tavLst>
                                        <p:tav tm="0">
                                          <p:val>
                                            <p:strVal val="#ppt_x+#ppt_w*1.125000"/>
                                          </p:val>
                                        </p:tav>
                                        <p:tav tm="100000">
                                          <p:val>
                                            <p:strVal val="#ppt_x"/>
                                          </p:val>
                                        </p:tav>
                                      </p:tavLst>
                                    </p:anim>
                                    <p:animEffect transition="in" filter="wipe(left)">
                                      <p:cBhvr>
                                        <p:cTn id="81" dur="500"/>
                                        <p:tgtEl>
                                          <p:spTgt spid="45"/>
                                        </p:tgtEl>
                                      </p:cBhvr>
                                    </p:animEffect>
                                  </p:childTnLst>
                                </p:cTn>
                              </p:par>
                              <p:par>
                                <p:cTn id="82" presetID="12" presetClass="entr" presetSubtype="2"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additive="base">
                                        <p:cTn id="84" dur="500"/>
                                        <p:tgtEl>
                                          <p:spTgt spid="44"/>
                                        </p:tgtEl>
                                        <p:attrNameLst>
                                          <p:attrName>ppt_x</p:attrName>
                                        </p:attrNameLst>
                                      </p:cBhvr>
                                      <p:tavLst>
                                        <p:tav tm="0">
                                          <p:val>
                                            <p:strVal val="#ppt_x+#ppt_w*1.125000"/>
                                          </p:val>
                                        </p:tav>
                                        <p:tav tm="100000">
                                          <p:val>
                                            <p:strVal val="#ppt_x"/>
                                          </p:val>
                                        </p:tav>
                                      </p:tavLst>
                                    </p:anim>
                                    <p:animEffect transition="in" filter="wipe(left)">
                                      <p:cBhvr>
                                        <p:cTn id="85" dur="500"/>
                                        <p:tgtEl>
                                          <p:spTgt spid="4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left)">
                                      <p:cBhvr>
                                        <p:cTn id="88" dur="500"/>
                                        <p:tgtEl>
                                          <p:spTgt spid="54"/>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wipe(right)">
                                      <p:cBhvr>
                                        <p:cTn id="91" dur="500"/>
                                        <p:tgtEl>
                                          <p:spTgt spid="55"/>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left)">
                                      <p:cBhvr>
                                        <p:cTn id="94" dur="500"/>
                                        <p:tgtEl>
                                          <p:spTgt spid="5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left)">
                                      <p:cBhvr>
                                        <p:cTn id="97" dur="500"/>
                                        <p:tgtEl>
                                          <p:spTgt spid="57"/>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wipe(right)">
                                      <p:cBhvr>
                                        <p:cTn id="100" dur="500"/>
                                        <p:tgtEl>
                                          <p:spTgt spid="58"/>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right)">
                                      <p:cBhvr>
                                        <p:cTn id="10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1" grpId="0" animBg="1"/>
      <p:bldP spid="22" grpId="0" animBg="1"/>
      <p:bldP spid="23" grpId="0" animBg="1"/>
      <p:bldP spid="24" grpId="0" animBg="1"/>
      <p:bldP spid="47" grpId="0" animBg="1"/>
      <p:bldP spid="48" grpId="0" animBg="1"/>
      <p:bldP spid="49" grpId="0" animBg="1"/>
      <p:bldP spid="50" grpId="0" animBg="1"/>
      <p:bldP spid="51" grpId="0" animBg="1"/>
      <p:bldP spid="52" grpId="0" animBg="1"/>
      <p:bldP spid="54" grpId="0"/>
      <p:bldP spid="55" grpId="0"/>
      <p:bldP spid="56" grpId="0"/>
      <p:bldP spid="57" grpId="0"/>
      <p:bldP spid="58"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787170" y="227424"/>
            <a:ext cx="1569660" cy="461665"/>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选题背景</a:t>
            </a:r>
          </a:p>
        </p:txBody>
      </p:sp>
      <p:sp>
        <p:nvSpPr>
          <p:cNvPr id="85" name="TextBox 23"/>
          <p:cNvSpPr>
            <a:spLocks noChangeArrowheads="1"/>
          </p:cNvSpPr>
          <p:nvPr/>
        </p:nvSpPr>
        <p:spPr bwMode="auto">
          <a:xfrm>
            <a:off x="750514" y="1474098"/>
            <a:ext cx="7936286" cy="420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1100" b="1" u="sng" dirty="0">
                <a:solidFill>
                  <a:srgbClr val="3333FF"/>
                </a:solidFill>
                <a:latin typeface="+mn-ea"/>
                <a:sym typeface="微软雅黑" pitchFamily="34" charset="-122"/>
              </a:rPr>
              <a:t>以</a:t>
            </a:r>
            <a:r>
              <a:rPr lang="en-US" altLang="zh-CN" sz="1100" b="1" u="sng" dirty="0">
                <a:solidFill>
                  <a:srgbClr val="3333FF"/>
                </a:solidFill>
                <a:latin typeface="+mn-ea"/>
                <a:sym typeface="微软雅黑" pitchFamily="34" charset="-122"/>
              </a:rPr>
              <a:t>Netflix</a:t>
            </a:r>
            <a:r>
              <a:rPr lang="zh-CN" altLang="en-US" sz="1100" b="1" u="sng" dirty="0">
                <a:solidFill>
                  <a:srgbClr val="3333FF"/>
                </a:solidFill>
                <a:latin typeface="+mn-ea"/>
                <a:sym typeface="微软雅黑" pitchFamily="34" charset="-122"/>
              </a:rPr>
              <a:t>（</a:t>
            </a:r>
            <a:r>
              <a:rPr lang="zh-CN" altLang="en-US" sz="1100" b="1" u="sng" dirty="0">
                <a:solidFill>
                  <a:srgbClr val="3333FF"/>
                </a:solidFill>
                <a:latin typeface="+mn-ea"/>
              </a:rPr>
              <a:t>美国流媒体巨头、世界最大的收费视频网站）</a:t>
            </a:r>
            <a:r>
              <a:rPr lang="zh-CN" altLang="en-US" sz="1100" b="1" u="sng" dirty="0">
                <a:solidFill>
                  <a:srgbClr val="3333FF"/>
                </a:solidFill>
                <a:latin typeface="+mn-ea"/>
                <a:sym typeface="微软雅黑" pitchFamily="34" charset="-122"/>
              </a:rPr>
              <a:t>为例：</a:t>
            </a:r>
            <a:endParaRPr lang="en-US" altLang="zh-CN" sz="1100" b="1" u="sng" dirty="0">
              <a:solidFill>
                <a:srgbClr val="3333FF"/>
              </a:solidFill>
              <a:latin typeface="+mn-ea"/>
              <a:sym typeface="微软雅黑" pitchFamily="34" charset="-122"/>
            </a:endParaRPr>
          </a:p>
          <a:p>
            <a:pPr algn="just"/>
            <a:endParaRPr lang="en-US" altLang="zh-CN" sz="1100" dirty="0">
              <a:solidFill>
                <a:schemeClr val="tx1">
                  <a:lumMod val="65000"/>
                  <a:lumOff val="35000"/>
                </a:schemeClr>
              </a:solidFill>
              <a:latin typeface="+mn-ea"/>
              <a:sym typeface="微软雅黑" pitchFamily="34" charset="-122"/>
            </a:endParaRPr>
          </a:p>
          <a:p>
            <a:pPr algn="just"/>
            <a:r>
              <a:rPr lang="en-US" altLang="zh-CN" sz="1100" dirty="0">
                <a:latin typeface="+mn-ea"/>
              </a:rPr>
              <a:t>     2012</a:t>
            </a:r>
            <a:r>
              <a:rPr lang="zh-CN" altLang="en-US" sz="1100" dirty="0">
                <a:latin typeface="+mn-ea"/>
              </a:rPr>
              <a:t>年</a:t>
            </a:r>
            <a:r>
              <a:rPr lang="en-US" altLang="zh-CN" sz="1100" dirty="0">
                <a:latin typeface="+mn-ea"/>
              </a:rPr>
              <a:t>9</a:t>
            </a:r>
            <a:r>
              <a:rPr lang="zh-CN" altLang="en-US" sz="1100" dirty="0">
                <a:latin typeface="+mn-ea"/>
              </a:rPr>
              <a:t>月</a:t>
            </a:r>
            <a:r>
              <a:rPr lang="en-US" altLang="zh-CN" sz="1100" dirty="0">
                <a:latin typeface="+mn-ea"/>
              </a:rPr>
              <a:t>21</a:t>
            </a:r>
            <a:r>
              <a:rPr lang="zh-CN" altLang="en-US" sz="1100" dirty="0">
                <a:latin typeface="+mn-ea"/>
              </a:rPr>
              <a:t>日消息： 来自</a:t>
            </a:r>
            <a:r>
              <a:rPr lang="en-US" altLang="zh-CN" sz="1100" dirty="0">
                <a:latin typeface="+mn-ea"/>
              </a:rPr>
              <a:t>186</a:t>
            </a:r>
            <a:r>
              <a:rPr lang="zh-CN" altLang="en-US" sz="1100" dirty="0">
                <a:latin typeface="+mn-ea"/>
              </a:rPr>
              <a:t>个国家的四万多个团队经过近三年的较量，世界最大的在线影片</a:t>
            </a:r>
            <a:r>
              <a:rPr lang="zh-CN" altLang="en-US" sz="1100" dirty="0">
                <a:latin typeface="+mn-ea"/>
                <a:hlinkClick r:id="rId3">
                  <a:extLst>
                    <a:ext uri="{A12FA001-AC4F-418D-AE19-62706E023703}">
                      <ahyp:hlinkClr xmlns:ahyp="http://schemas.microsoft.com/office/drawing/2018/hyperlinkcolor" val="tx"/>
                    </a:ext>
                  </a:extLst>
                </a:hlinkClick>
              </a:rPr>
              <a:t>租赁</a:t>
            </a:r>
            <a:r>
              <a:rPr lang="zh-CN" altLang="en-US" sz="1100" dirty="0">
                <a:latin typeface="+mn-ea"/>
              </a:rPr>
              <a:t>服务商</a:t>
            </a:r>
            <a:r>
              <a:rPr lang="en-US" altLang="zh-CN" sz="1100" dirty="0">
                <a:latin typeface="+mn-ea"/>
              </a:rPr>
              <a:t>Netflix</a:t>
            </a:r>
            <a:r>
              <a:rPr lang="zh-CN" altLang="en-US" sz="1100" dirty="0">
                <a:latin typeface="+mn-ea"/>
              </a:rPr>
              <a:t>宣布，一个由工程师，统计学家，研究专家组成的团队夺得了</a:t>
            </a:r>
            <a:r>
              <a:rPr lang="en-US" altLang="zh-CN" sz="1100" dirty="0">
                <a:latin typeface="+mn-ea"/>
              </a:rPr>
              <a:t>Netflix</a:t>
            </a:r>
            <a:r>
              <a:rPr lang="zh-CN" altLang="en-US" sz="1100" dirty="0">
                <a:latin typeface="+mn-ea"/>
              </a:rPr>
              <a:t>大奖，该团队成功的将</a:t>
            </a:r>
            <a:r>
              <a:rPr lang="en-US" altLang="zh-CN" sz="1100" dirty="0">
                <a:latin typeface="+mn-ea"/>
              </a:rPr>
              <a:t>Netflix</a:t>
            </a:r>
            <a:r>
              <a:rPr lang="zh-CN" altLang="en-US" sz="1100" dirty="0">
                <a:latin typeface="+mn-ea"/>
              </a:rPr>
              <a:t>的影片推荐引擎的推荐效率提高了</a:t>
            </a:r>
            <a:r>
              <a:rPr lang="en-US" altLang="zh-CN" sz="1100" dirty="0">
                <a:latin typeface="+mn-ea"/>
              </a:rPr>
              <a:t>10%</a:t>
            </a:r>
            <a:r>
              <a:rPr lang="zh-CN" altLang="en-US" sz="1100" dirty="0">
                <a:latin typeface="+mn-ea"/>
              </a:rPr>
              <a:t>。</a:t>
            </a:r>
            <a:r>
              <a:rPr lang="en-US" altLang="zh-CN" sz="1100" dirty="0">
                <a:latin typeface="+mn-ea"/>
              </a:rPr>
              <a:t>Netflix</a:t>
            </a:r>
            <a:r>
              <a:rPr lang="zh-CN" altLang="en-US" sz="1100" dirty="0">
                <a:latin typeface="+mn-ea"/>
              </a:rPr>
              <a:t>大奖的参赛者们不断改进了影片推荐效率，</a:t>
            </a:r>
            <a:r>
              <a:rPr lang="en-US" altLang="zh-CN" sz="1100" dirty="0">
                <a:latin typeface="+mn-ea"/>
              </a:rPr>
              <a:t>Netflix</a:t>
            </a:r>
            <a:r>
              <a:rPr lang="zh-CN" altLang="en-US" sz="1100" dirty="0">
                <a:latin typeface="+mn-ea"/>
              </a:rPr>
              <a:t>的客户已经为此获益。</a:t>
            </a:r>
            <a:endParaRPr lang="en-US" altLang="zh-CN" sz="1100" dirty="0">
              <a:latin typeface="+mn-ea"/>
            </a:endParaRPr>
          </a:p>
          <a:p>
            <a:pPr algn="just"/>
            <a:endParaRPr lang="en-US" altLang="zh-CN" sz="1100" b="1" dirty="0">
              <a:latin typeface="+mn-ea"/>
              <a:sym typeface="微软雅黑" pitchFamily="34" charset="-122"/>
            </a:endParaRPr>
          </a:p>
          <a:p>
            <a:pPr algn="just"/>
            <a:r>
              <a:rPr lang="zh-CN" altLang="en-US" sz="1100" dirty="0">
                <a:latin typeface="+mn-ea"/>
              </a:rPr>
              <a:t>    第一个</a:t>
            </a:r>
            <a:r>
              <a:rPr lang="en-US" altLang="zh-CN" sz="1100" dirty="0">
                <a:latin typeface="+mn-ea"/>
              </a:rPr>
              <a:t>Netflix</a:t>
            </a:r>
            <a:r>
              <a:rPr lang="zh-CN" altLang="en-US" sz="1100" dirty="0">
                <a:latin typeface="+mn-ea"/>
              </a:rPr>
              <a:t>大奖成功的解决了一个巨大的挑战，为提供了</a:t>
            </a:r>
            <a:r>
              <a:rPr lang="en-US" altLang="zh-CN" sz="1100" dirty="0">
                <a:latin typeface="+mn-ea"/>
              </a:rPr>
              <a:t>50</a:t>
            </a:r>
            <a:r>
              <a:rPr lang="zh-CN" altLang="en-US" sz="1100" dirty="0">
                <a:latin typeface="+mn-ea"/>
              </a:rPr>
              <a:t>个以上评级的观众准确的预测他们的口味。下一个百万大奖目标是，为那些不经常做影片评级或者根本不做评级的顾客推荐影片，要求使用一些隐藏着观众口味的地理数据和行为数据来进行预测。如果能解决这个问题，</a:t>
            </a:r>
            <a:r>
              <a:rPr lang="en-US" altLang="zh-CN" sz="1100" dirty="0">
                <a:latin typeface="+mn-ea"/>
              </a:rPr>
              <a:t>Netflix</a:t>
            </a:r>
            <a:r>
              <a:rPr lang="zh-CN" altLang="en-US" sz="1100" dirty="0">
                <a:latin typeface="+mn-ea"/>
              </a:rPr>
              <a:t>就能够很快开始向新客户推荐影片，而不需要等待客户提供大量的评级数据后才能做出推荐。</a:t>
            </a:r>
            <a:endParaRPr lang="en-US" altLang="zh-CN" sz="1100" dirty="0">
              <a:latin typeface="+mn-ea"/>
            </a:endParaRPr>
          </a:p>
          <a:p>
            <a:pPr algn="just"/>
            <a:endParaRPr lang="en-US" altLang="zh-CN" sz="1100" b="1" dirty="0">
              <a:latin typeface="+mn-ea"/>
              <a:sym typeface="微软雅黑" pitchFamily="34" charset="-122"/>
            </a:endParaRPr>
          </a:p>
          <a:p>
            <a:r>
              <a:rPr lang="zh-CN" altLang="en-US" sz="1100" dirty="0">
                <a:latin typeface="+mn-ea"/>
              </a:rPr>
              <a:t>    推荐殷勤是</a:t>
            </a:r>
            <a:r>
              <a:rPr lang="en-US" altLang="zh-CN" sz="1100" dirty="0">
                <a:latin typeface="+mn-ea"/>
              </a:rPr>
              <a:t>Netflix</a:t>
            </a:r>
            <a:r>
              <a:rPr lang="zh-CN" altLang="en-US" sz="1100" dirty="0">
                <a:latin typeface="+mn-ea"/>
              </a:rPr>
              <a:t>公司的一个关键服务，</a:t>
            </a:r>
            <a:r>
              <a:rPr lang="en-US" altLang="zh-CN" sz="1100" dirty="0">
                <a:latin typeface="+mn-ea"/>
              </a:rPr>
              <a:t>1</a:t>
            </a:r>
            <a:r>
              <a:rPr lang="zh-CN" altLang="en-US" sz="1100" dirty="0">
                <a:latin typeface="+mn-ea"/>
              </a:rPr>
              <a:t>千多万顾客都能在一个个性化网页上对影片做出</a:t>
            </a:r>
            <a:r>
              <a:rPr lang="en-US" altLang="zh-CN" sz="1100" dirty="0">
                <a:latin typeface="+mn-ea"/>
              </a:rPr>
              <a:t>1</a:t>
            </a:r>
            <a:r>
              <a:rPr lang="zh-CN" altLang="en-US" sz="1100" dirty="0">
                <a:latin typeface="+mn-ea"/>
              </a:rPr>
              <a:t>－</a:t>
            </a:r>
            <a:r>
              <a:rPr lang="en-US" altLang="zh-CN" sz="1100" dirty="0">
                <a:latin typeface="+mn-ea"/>
              </a:rPr>
              <a:t>5</a:t>
            </a:r>
            <a:r>
              <a:rPr lang="zh-CN" altLang="en-US" sz="1100" dirty="0">
                <a:latin typeface="+mn-ea"/>
              </a:rPr>
              <a:t>的评级。</a:t>
            </a:r>
            <a:r>
              <a:rPr lang="en-US" altLang="zh-CN" sz="1100" dirty="0">
                <a:latin typeface="+mn-ea"/>
              </a:rPr>
              <a:t>Netflix</a:t>
            </a:r>
            <a:r>
              <a:rPr lang="zh-CN" altLang="en-US" sz="1100" dirty="0">
                <a:latin typeface="+mn-ea"/>
              </a:rPr>
              <a:t>将这些评级放在一个巨大的数据集里，该数据集容量超过了</a:t>
            </a:r>
            <a:r>
              <a:rPr lang="en-US" altLang="zh-CN" sz="1100" dirty="0">
                <a:latin typeface="+mn-ea"/>
              </a:rPr>
              <a:t>30</a:t>
            </a:r>
            <a:r>
              <a:rPr lang="zh-CN" altLang="en-US" sz="1100" dirty="0">
                <a:latin typeface="+mn-ea"/>
              </a:rPr>
              <a:t>亿条。</a:t>
            </a:r>
            <a:r>
              <a:rPr lang="en-US" altLang="zh-CN" sz="1100" dirty="0">
                <a:latin typeface="+mn-ea"/>
              </a:rPr>
              <a:t>Netflix</a:t>
            </a:r>
            <a:r>
              <a:rPr lang="zh-CN" altLang="en-US" sz="1100" dirty="0">
                <a:latin typeface="+mn-ea"/>
              </a:rPr>
              <a:t>使用</a:t>
            </a:r>
            <a:r>
              <a:rPr lang="zh-CN" altLang="en-US" sz="1100" dirty="0">
                <a:latin typeface="+mn-ea"/>
                <a:hlinkClick r:id="rId4">
                  <a:extLst>
                    <a:ext uri="{A12FA001-AC4F-418D-AE19-62706E023703}">
                      <ahyp:hlinkClr xmlns:ahyp="http://schemas.microsoft.com/office/drawing/2018/hyperlinkcolor" val="tx"/>
                    </a:ext>
                  </a:extLst>
                </a:hlinkClick>
              </a:rPr>
              <a:t>推荐算法</a:t>
            </a:r>
            <a:r>
              <a:rPr lang="zh-CN" altLang="en-US" sz="1100" dirty="0">
                <a:latin typeface="+mn-ea"/>
              </a:rPr>
              <a:t>和软件来标识具有相似品味的观众对影片可能做出的评级。两年来，</a:t>
            </a:r>
            <a:r>
              <a:rPr lang="en-US" altLang="zh-CN" sz="1100" dirty="0">
                <a:latin typeface="+mn-ea"/>
              </a:rPr>
              <a:t>Netflix </a:t>
            </a:r>
            <a:r>
              <a:rPr lang="zh-CN" altLang="en-US" sz="1100" dirty="0">
                <a:latin typeface="+mn-ea"/>
              </a:rPr>
              <a:t>已经使用参赛选手的方法提高了影片推荐的效率，这已经得到了很多影片评论家和用户的好评。</a:t>
            </a:r>
            <a:endParaRPr lang="en-US" altLang="zh-CN" sz="1100" dirty="0">
              <a:latin typeface="+mn-ea"/>
            </a:endParaRPr>
          </a:p>
          <a:p>
            <a:endParaRPr lang="zh-CN" altLang="en-US" sz="1100" dirty="0">
              <a:latin typeface="+mn-ea"/>
            </a:endParaRPr>
          </a:p>
          <a:p>
            <a:r>
              <a:rPr lang="en-US" altLang="zh-CN" sz="1100" dirty="0">
                <a:latin typeface="+mn-ea"/>
              </a:rPr>
              <a:t>    Strands</a:t>
            </a:r>
            <a:r>
              <a:rPr lang="zh-CN" altLang="en-US" sz="1100" dirty="0">
                <a:latin typeface="+mn-ea"/>
              </a:rPr>
              <a:t>推荐引擎的首席科学家里克</a:t>
            </a:r>
            <a:r>
              <a:rPr lang="en-US" altLang="zh-CN" sz="1100" dirty="0">
                <a:latin typeface="+mn-ea"/>
              </a:rPr>
              <a:t>·</a:t>
            </a:r>
            <a:r>
              <a:rPr lang="zh-CN" altLang="en-US" sz="1100" dirty="0">
                <a:latin typeface="+mn-ea"/>
              </a:rPr>
              <a:t>汉加特纳博士写道：“在短期内，搜索引擎将会越来越多地加入简单的推荐技术，以处理接近的查询词（例如，“您要找的是这个，根据类似查询</a:t>
            </a:r>
            <a:r>
              <a:rPr lang="en-US" altLang="zh-CN" sz="1100" dirty="0">
                <a:latin typeface="+mn-ea"/>
              </a:rPr>
              <a:t>/</a:t>
            </a:r>
            <a:r>
              <a:rPr lang="zh-CN" altLang="en-US" sz="1100" dirty="0">
                <a:latin typeface="+mn-ea"/>
              </a:rPr>
              <a:t>其他人的搜索，你可能要寻找的是这个。”）但从长期来说，而比起搜索行业和搜索技术，推荐技术会更加地无孔不入。”</a:t>
            </a:r>
            <a:endParaRPr lang="en-US" altLang="zh-CN" sz="1100" dirty="0">
              <a:latin typeface="+mn-ea"/>
            </a:endParaRPr>
          </a:p>
          <a:p>
            <a:endParaRPr lang="en-US" altLang="zh-CN" sz="1100" dirty="0">
              <a:latin typeface="+mn-ea"/>
            </a:endParaRPr>
          </a:p>
          <a:p>
            <a:endParaRPr lang="en-US" altLang="zh-CN" sz="1100" dirty="0">
              <a:latin typeface="+mn-ea"/>
            </a:endParaRPr>
          </a:p>
          <a:p>
            <a:r>
              <a:rPr lang="en-US" altLang="zh-CN" sz="1100" b="1" dirty="0">
                <a:latin typeface="+mn-ea"/>
              </a:rPr>
              <a:t>Netflix</a:t>
            </a:r>
            <a:r>
              <a:rPr lang="zh-CN" altLang="en-US" sz="1100" b="1" dirty="0">
                <a:latin typeface="+mn-ea"/>
              </a:rPr>
              <a:t>，为何能成为个性化推荐的王者？</a:t>
            </a:r>
            <a:endParaRPr lang="en-US" altLang="zh-CN" sz="1100" b="1" dirty="0">
              <a:latin typeface="+mn-ea"/>
            </a:endParaRPr>
          </a:p>
          <a:p>
            <a:r>
              <a:rPr lang="en-US" altLang="zh-CN" sz="1100" dirty="0">
                <a:latin typeface="+mn-ea"/>
                <a:hlinkClick r:id="rId5"/>
              </a:rPr>
              <a:t>http://www.woshipm.com/it/1132189.html</a:t>
            </a:r>
            <a:endParaRPr lang="zh-CN" altLang="en-US" sz="1100" b="1" dirty="0">
              <a:latin typeface="+mn-ea"/>
            </a:endParaRPr>
          </a:p>
          <a:p>
            <a:endParaRPr lang="zh-CN" altLang="en-US" sz="1050" dirty="0"/>
          </a:p>
          <a:p>
            <a:pPr algn="just"/>
            <a:endParaRPr lang="en-US" altLang="zh-CN" sz="1200" b="1" dirty="0">
              <a:solidFill>
                <a:schemeClr val="tx1">
                  <a:lumMod val="65000"/>
                  <a:lumOff val="35000"/>
                </a:schemeClr>
              </a:solidFill>
              <a:latin typeface="微软雅黑"/>
              <a:ea typeface="微软雅黑"/>
              <a:sym typeface="微软雅黑" pitchFamily="34" charset="-122"/>
            </a:endParaRPr>
          </a:p>
          <a:p>
            <a:pPr algn="just"/>
            <a:endParaRPr lang="en-US" altLang="zh-CN" sz="1000" b="1" dirty="0">
              <a:solidFill>
                <a:schemeClr val="tx1">
                  <a:lumMod val="65000"/>
                  <a:lumOff val="35000"/>
                </a:schemeClr>
              </a:solidFill>
              <a:latin typeface="微软雅黑"/>
              <a:ea typeface="微软雅黑"/>
              <a:sym typeface="微软雅黑" pitchFamily="34" charset="-122"/>
            </a:endParaRPr>
          </a:p>
          <a:p>
            <a:pPr algn="just"/>
            <a:endParaRPr lang="en-US" altLang="zh-CN" sz="1000" b="1" dirty="0">
              <a:solidFill>
                <a:schemeClr val="tx1">
                  <a:lumMod val="65000"/>
                  <a:lumOff val="35000"/>
                </a:schemeClr>
              </a:solidFill>
              <a:latin typeface="微软雅黑"/>
              <a:ea typeface="微软雅黑"/>
              <a:sym typeface="微软雅黑" pitchFamily="34" charset="-122"/>
            </a:endParaRPr>
          </a:p>
        </p:txBody>
      </p:sp>
      <p:sp>
        <p:nvSpPr>
          <p:cNvPr id="17" name="TextBox 43">
            <a:extLst>
              <a:ext uri="{FF2B5EF4-FFF2-40B4-BE49-F238E27FC236}">
                <a16:creationId xmlns:a16="http://schemas.microsoft.com/office/drawing/2014/main" id="{D661C5CE-98E8-47FB-BAEA-2EAEF95D8B8C}"/>
              </a:ext>
            </a:extLst>
          </p:cNvPr>
          <p:cNvSpPr>
            <a:spLocks noChangeArrowheads="1"/>
          </p:cNvSpPr>
          <p:nvPr/>
        </p:nvSpPr>
        <p:spPr bwMode="auto">
          <a:xfrm>
            <a:off x="3113844" y="923265"/>
            <a:ext cx="259763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800" b="1" dirty="0">
                <a:solidFill>
                  <a:schemeClr val="tx1">
                    <a:lumMod val="65000"/>
                    <a:lumOff val="35000"/>
                  </a:schemeClr>
                </a:solidFill>
                <a:latin typeface="微软雅黑"/>
                <a:ea typeface="微软雅黑"/>
              </a:rPr>
              <a:t>电影推荐的价值</a:t>
            </a:r>
          </a:p>
        </p:txBody>
      </p:sp>
      <p:grpSp>
        <p:nvGrpSpPr>
          <p:cNvPr id="18" name="组合 2">
            <a:extLst>
              <a:ext uri="{FF2B5EF4-FFF2-40B4-BE49-F238E27FC236}">
                <a16:creationId xmlns:a16="http://schemas.microsoft.com/office/drawing/2014/main" id="{4A9C8154-3BA5-4F5D-9195-2CF582420F21}"/>
              </a:ext>
            </a:extLst>
          </p:cNvPr>
          <p:cNvGrpSpPr>
            <a:grpSpLocks/>
          </p:cNvGrpSpPr>
          <p:nvPr/>
        </p:nvGrpSpPr>
        <p:grpSpPr bwMode="auto">
          <a:xfrm>
            <a:off x="1897489" y="1022415"/>
            <a:ext cx="5030349" cy="232591"/>
            <a:chOff x="0" y="-1"/>
            <a:chExt cx="3580582" cy="158875"/>
          </a:xfrm>
        </p:grpSpPr>
        <p:grpSp>
          <p:nvGrpSpPr>
            <p:cNvPr id="19" name="组合 61">
              <a:extLst>
                <a:ext uri="{FF2B5EF4-FFF2-40B4-BE49-F238E27FC236}">
                  <a16:creationId xmlns:a16="http://schemas.microsoft.com/office/drawing/2014/main" id="{4257CB2E-8A26-48B0-905F-913C3D2C4EC4}"/>
                </a:ext>
              </a:extLst>
            </p:cNvPr>
            <p:cNvGrpSpPr>
              <a:grpSpLocks/>
            </p:cNvGrpSpPr>
            <p:nvPr/>
          </p:nvGrpSpPr>
          <p:grpSpPr bwMode="auto">
            <a:xfrm>
              <a:off x="0" y="0"/>
              <a:ext cx="792088" cy="158874"/>
              <a:chOff x="0" y="0"/>
              <a:chExt cx="792088" cy="158874"/>
            </a:xfrm>
          </p:grpSpPr>
          <p:sp>
            <p:nvSpPr>
              <p:cNvPr id="24" name="直接连接符 70">
                <a:extLst>
                  <a:ext uri="{FF2B5EF4-FFF2-40B4-BE49-F238E27FC236}">
                    <a16:creationId xmlns:a16="http://schemas.microsoft.com/office/drawing/2014/main" id="{90F0968E-614F-443F-9F23-721A3CF090FD}"/>
                  </a:ext>
                </a:extLst>
              </p:cNvPr>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直接连接符 71">
                <a:extLst>
                  <a:ext uri="{FF2B5EF4-FFF2-40B4-BE49-F238E27FC236}">
                    <a16:creationId xmlns:a16="http://schemas.microsoft.com/office/drawing/2014/main" id="{9FD299BA-0561-4026-9B03-874DDB5BE585}"/>
                  </a:ext>
                </a:extLst>
              </p:cNvPr>
              <p:cNvSpPr>
                <a:spLocks noChangeShapeType="1"/>
              </p:cNvSpPr>
              <p:nvPr/>
            </p:nvSpPr>
            <p:spPr bwMode="auto">
              <a:xfrm flipH="1">
                <a:off x="216024" y="0"/>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72">
                <a:extLst>
                  <a:ext uri="{FF2B5EF4-FFF2-40B4-BE49-F238E27FC236}">
                    <a16:creationId xmlns:a16="http://schemas.microsoft.com/office/drawing/2014/main" id="{6006F2F9-3A71-4931-A6EE-E8951E0BA129}"/>
                  </a:ext>
                </a:extLst>
              </p:cNvPr>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组合 62">
              <a:extLst>
                <a:ext uri="{FF2B5EF4-FFF2-40B4-BE49-F238E27FC236}">
                  <a16:creationId xmlns:a16="http://schemas.microsoft.com/office/drawing/2014/main" id="{FEBCC745-DA57-431D-B3D7-E1B2A58EF86C}"/>
                </a:ext>
              </a:extLst>
            </p:cNvPr>
            <p:cNvGrpSpPr>
              <a:grpSpLocks/>
            </p:cNvGrpSpPr>
            <p:nvPr/>
          </p:nvGrpSpPr>
          <p:grpSpPr bwMode="auto">
            <a:xfrm rot="10800000">
              <a:off x="2788494" y="-1"/>
              <a:ext cx="792088" cy="158874"/>
              <a:chOff x="0" y="1"/>
              <a:chExt cx="792088" cy="158874"/>
            </a:xfrm>
          </p:grpSpPr>
          <p:sp>
            <p:nvSpPr>
              <p:cNvPr id="21" name="直接连接符 67">
                <a:extLst>
                  <a:ext uri="{FF2B5EF4-FFF2-40B4-BE49-F238E27FC236}">
                    <a16:creationId xmlns:a16="http://schemas.microsoft.com/office/drawing/2014/main" id="{BE1C3A40-68F5-4F06-B93E-24F8F874C2DA}"/>
                  </a:ext>
                </a:extLst>
              </p:cNvPr>
              <p:cNvSpPr>
                <a:spLocks noChangeShapeType="1"/>
              </p:cNvSpPr>
              <p:nvPr/>
            </p:nvSpPr>
            <p:spPr bwMode="auto">
              <a:xfrm flipH="1">
                <a:off x="0" y="79437"/>
                <a:ext cx="792088"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68">
                <a:extLst>
                  <a:ext uri="{FF2B5EF4-FFF2-40B4-BE49-F238E27FC236}">
                    <a16:creationId xmlns:a16="http://schemas.microsoft.com/office/drawing/2014/main" id="{460FB435-92A3-4D4E-9FF6-4B22C8C584BB}"/>
                  </a:ext>
                </a:extLst>
              </p:cNvPr>
              <p:cNvSpPr>
                <a:spLocks noChangeShapeType="1"/>
              </p:cNvSpPr>
              <p:nvPr/>
            </p:nvSpPr>
            <p:spPr bwMode="auto">
              <a:xfrm flipH="1">
                <a:off x="216024" y="1"/>
                <a:ext cx="57606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69">
                <a:extLst>
                  <a:ext uri="{FF2B5EF4-FFF2-40B4-BE49-F238E27FC236}">
                    <a16:creationId xmlns:a16="http://schemas.microsoft.com/office/drawing/2014/main" id="{671BF032-28BD-43B9-B0EB-F2E135D565EC}"/>
                  </a:ext>
                </a:extLst>
              </p:cNvPr>
              <p:cNvSpPr>
                <a:spLocks noChangeShapeType="1"/>
              </p:cNvSpPr>
              <p:nvPr/>
            </p:nvSpPr>
            <p:spPr bwMode="auto">
              <a:xfrm flipH="1">
                <a:off x="396044" y="158874"/>
                <a:ext cx="396044" cy="1"/>
              </a:xfrm>
              <a:prstGeom prst="line">
                <a:avLst/>
              </a:prstGeom>
              <a:noFill/>
              <a:ln w="6350" cap="flat" cmpd="sng">
                <a:solidFill>
                  <a:schemeClr val="tx2"/>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4997224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85"/>
                                        </p:tgtEl>
                                        <p:attrNameLst>
                                          <p:attrName>style.visibility</p:attrName>
                                        </p:attrNameLst>
                                      </p:cBhvr>
                                      <p:to>
                                        <p:strVal val="visible"/>
                                      </p:to>
                                    </p:set>
                                    <p:anim calcmode="lin" valueType="num">
                                      <p:cBhvr additive="base">
                                        <p:cTn id="13" dur="350"/>
                                        <p:tgtEl>
                                          <p:spTgt spid="85"/>
                                        </p:tgtEl>
                                        <p:attrNameLst>
                                          <p:attrName>ppt_y</p:attrName>
                                        </p:attrNameLst>
                                      </p:cBhvr>
                                      <p:tavLst>
                                        <p:tav tm="0">
                                          <p:val>
                                            <p:strVal val="#ppt_y-#ppt_h*1.125000"/>
                                          </p:val>
                                        </p:tav>
                                        <p:tav tm="100000">
                                          <p:val>
                                            <p:strVal val="#ppt_y"/>
                                          </p:val>
                                        </p:tav>
                                      </p:tavLst>
                                    </p:anim>
                                    <p:animEffect transition="in" filter="wipe(down)">
                                      <p:cBhvr>
                                        <p:cTn id="14" dur="350"/>
                                        <p:tgtEl>
                                          <p:spTgt spid="85"/>
                                        </p:tgtEl>
                                      </p:cBhvr>
                                    </p:animEffect>
                                  </p:childTnLst>
                                </p:cTn>
                              </p:par>
                              <p:par>
                                <p:cTn id="15" presetID="23" presetClass="entr" presetSubtype="3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strVal val="(6*min(max(#ppt_w*#ppt_h,.3),1)-7.4)/-.7*#ppt_w"/>
                                          </p:val>
                                        </p:tav>
                                        <p:tav tm="100000">
                                          <p:val>
                                            <p:strVal val="#ppt_w"/>
                                          </p:val>
                                        </p:tav>
                                      </p:tavLst>
                                    </p:anim>
                                    <p:anim calcmode="lin" valueType="num">
                                      <p:cBhvr>
                                        <p:cTn id="18" dur="500" fill="hold"/>
                                        <p:tgtEl>
                                          <p:spTgt spid="17"/>
                                        </p:tgtEl>
                                        <p:attrNameLst>
                                          <p:attrName>ppt_h</p:attrName>
                                        </p:attrNameLst>
                                      </p:cBhvr>
                                      <p:tavLst>
                                        <p:tav tm="0">
                                          <p:val>
                                            <p:strVal val="(6*min(max(#ppt_w*#ppt_h,.3),1)-7.4)/-.7*#ppt_h"/>
                                          </p:val>
                                        </p:tav>
                                        <p:tav tm="100000">
                                          <p:val>
                                            <p:strVal val="#ppt_h"/>
                                          </p:val>
                                        </p:tav>
                                      </p:tavLst>
                                    </p:anim>
                                    <p:anim calcmode="lin" valueType="num">
                                      <p:cBhvr>
                                        <p:cTn id="19" dur="500" fill="hold"/>
                                        <p:tgtEl>
                                          <p:spTgt spid="17"/>
                                        </p:tgtEl>
                                        <p:attrNameLst>
                                          <p:attrName>ppt_x</p:attrName>
                                        </p:attrNameLst>
                                      </p:cBhvr>
                                      <p:tavLst>
                                        <p:tav tm="0">
                                          <p:val>
                                            <p:fltVal val="0.5"/>
                                          </p:val>
                                        </p:tav>
                                        <p:tav tm="100000">
                                          <p:val>
                                            <p:strVal val="#ppt_x"/>
                                          </p:val>
                                        </p:tav>
                                      </p:tavLst>
                                    </p:anim>
                                    <p:anim calcmode="lin" valueType="num">
                                      <p:cBhvr>
                                        <p:cTn id="20" dur="500" fill="hold"/>
                                        <p:tgtEl>
                                          <p:spTgt spid="17"/>
                                        </p:tgtEl>
                                        <p:attrNameLst>
                                          <p:attrName>ppt_y</p:attrName>
                                        </p:attrNameLst>
                                      </p:cBhvr>
                                      <p:tavLst>
                                        <p:tav tm="0">
                                          <p:val>
                                            <p:strVal val="1+(6*min(max(#ppt_w*#ppt_h,.3),1)-7.4)/-.7*#ppt_h/2"/>
                                          </p:val>
                                        </p:tav>
                                        <p:tav tm="100000">
                                          <p:val>
                                            <p:strVal val="#ppt_y"/>
                                          </p:val>
                                        </p:tav>
                                      </p:tavLst>
                                    </p:anim>
                                  </p:childTnLst>
                                </p:cTn>
                              </p:par>
                            </p:childTnLst>
                          </p:cTn>
                        </p:par>
                        <p:par>
                          <p:cTn id="21" fill="hold">
                            <p:stCondLst>
                              <p:cond delay="1000"/>
                            </p:stCondLst>
                            <p:childTnLst>
                              <p:par>
                                <p:cTn id="22" presetID="23" presetClass="entr" presetSubtype="36"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strVal val="(6*min(max(#ppt_w*#ppt_h,.3),1)-7.4)/-.7*#ppt_w"/>
                                          </p:val>
                                        </p:tav>
                                        <p:tav tm="100000">
                                          <p:val>
                                            <p:strVal val="#ppt_w"/>
                                          </p:val>
                                        </p:tav>
                                      </p:tavLst>
                                    </p:anim>
                                    <p:anim calcmode="lin" valueType="num">
                                      <p:cBhvr>
                                        <p:cTn id="25" dur="500" fill="hold"/>
                                        <p:tgtEl>
                                          <p:spTgt spid="18"/>
                                        </p:tgtEl>
                                        <p:attrNameLst>
                                          <p:attrName>ppt_h</p:attrName>
                                        </p:attrNameLst>
                                      </p:cBhvr>
                                      <p:tavLst>
                                        <p:tav tm="0">
                                          <p:val>
                                            <p:strVal val="(6*min(max(#ppt_w*#ppt_h,.3),1)-7.4)/-.7*#ppt_h"/>
                                          </p:val>
                                        </p:tav>
                                        <p:tav tm="100000">
                                          <p:val>
                                            <p:strVal val="#ppt_h"/>
                                          </p:val>
                                        </p:tav>
                                      </p:tavLst>
                                    </p:anim>
                                    <p:anim calcmode="lin" valueType="num">
                                      <p:cBhvr>
                                        <p:cTn id="26" dur="500" fill="hold"/>
                                        <p:tgtEl>
                                          <p:spTgt spid="18"/>
                                        </p:tgtEl>
                                        <p:attrNameLst>
                                          <p:attrName>ppt_x</p:attrName>
                                        </p:attrNameLst>
                                      </p:cBhvr>
                                      <p:tavLst>
                                        <p:tav tm="0">
                                          <p:val>
                                            <p:fltVal val="0.5"/>
                                          </p:val>
                                        </p:tav>
                                        <p:tav tm="100000">
                                          <p:val>
                                            <p:strVal val="#ppt_x"/>
                                          </p:val>
                                        </p:tav>
                                      </p:tavLst>
                                    </p:anim>
                                    <p:anim calcmode="lin" valueType="num">
                                      <p:cBhvr>
                                        <p:cTn id="27" dur="500" fill="hold"/>
                                        <p:tgtEl>
                                          <p:spTgt spid="18"/>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5" grpId="0"/>
      <p:bldP spid="17"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05817" y="218711"/>
            <a:ext cx="2262158" cy="461665"/>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推荐系统概述</a:t>
            </a:r>
          </a:p>
        </p:txBody>
      </p:sp>
      <p:grpSp>
        <p:nvGrpSpPr>
          <p:cNvPr id="27" name="组合 26"/>
          <p:cNvGrpSpPr/>
          <p:nvPr/>
        </p:nvGrpSpPr>
        <p:grpSpPr>
          <a:xfrm>
            <a:off x="420888" y="2398785"/>
            <a:ext cx="1335946" cy="1335946"/>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a typeface="微软雅黑"/>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70C0"/>
                  </a:solidFill>
                  <a:latin typeface="微软雅黑"/>
                  <a:ea typeface="微软雅黑"/>
                </a:rPr>
                <a:t>推荐算法分类</a:t>
              </a:r>
              <a:endParaRPr lang="en-US" altLang="zh-CN" sz="1600" dirty="0">
                <a:solidFill>
                  <a:srgbClr val="0070C0"/>
                </a:solidFill>
                <a:latin typeface="微软雅黑"/>
                <a:ea typeface="微软雅黑"/>
              </a:endParaRPr>
            </a:p>
          </p:txBody>
        </p:sp>
      </p:grpSp>
      <p:sp>
        <p:nvSpPr>
          <p:cNvPr id="34" name="左大括号 33"/>
          <p:cNvSpPr/>
          <p:nvPr/>
        </p:nvSpPr>
        <p:spPr>
          <a:xfrm>
            <a:off x="1939176" y="1146518"/>
            <a:ext cx="370707" cy="3840480"/>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a:endParaRPr>
          </a:p>
        </p:txBody>
      </p:sp>
      <p:sp>
        <p:nvSpPr>
          <p:cNvPr id="40" name="TextBox 39"/>
          <p:cNvSpPr txBox="1"/>
          <p:nvPr/>
        </p:nvSpPr>
        <p:spPr>
          <a:xfrm>
            <a:off x="4525034" y="963497"/>
            <a:ext cx="3394966" cy="400110"/>
          </a:xfrm>
          <a:prstGeom prst="rect">
            <a:avLst/>
          </a:prstGeom>
          <a:noFill/>
        </p:spPr>
        <p:txBody>
          <a:bodyPr wrap="square" rtlCol="0">
            <a:spAutoFit/>
          </a:bodyPr>
          <a:lstStyle/>
          <a:p>
            <a:r>
              <a:rPr lang="zh-CN" altLang="en-US" sz="1000" dirty="0">
                <a:ea typeface="微软雅黑"/>
              </a:rPr>
              <a:t>什么内容最热门或最流行，就给用户推荐什么：</a:t>
            </a:r>
            <a:endParaRPr lang="en-US" altLang="zh-CN" sz="1000" dirty="0">
              <a:ea typeface="微软雅黑"/>
            </a:endParaRPr>
          </a:p>
          <a:p>
            <a:r>
              <a:rPr lang="zh-CN" altLang="en-US" sz="1000" dirty="0">
                <a:ea typeface="微软雅黑"/>
              </a:rPr>
              <a:t>微博热搜榜，新闻热榜</a:t>
            </a:r>
            <a:r>
              <a:rPr lang="en-US" altLang="zh-CN" sz="1000" dirty="0">
                <a:ea typeface="微软雅黑"/>
              </a:rPr>
              <a:t>, </a:t>
            </a:r>
            <a:r>
              <a:rPr lang="zh-CN" altLang="en-US" sz="1000" dirty="0">
                <a:ea typeface="微软雅黑"/>
              </a:rPr>
              <a:t>音乐排行榜，电商网站热搜榜</a:t>
            </a:r>
          </a:p>
        </p:txBody>
      </p:sp>
      <p:sp>
        <p:nvSpPr>
          <p:cNvPr id="41" name="TextBox 40"/>
          <p:cNvSpPr txBox="1"/>
          <p:nvPr/>
        </p:nvSpPr>
        <p:spPr>
          <a:xfrm>
            <a:off x="4523558" y="2152564"/>
            <a:ext cx="4046219" cy="246221"/>
          </a:xfrm>
          <a:prstGeom prst="rect">
            <a:avLst/>
          </a:prstGeom>
          <a:noFill/>
        </p:spPr>
        <p:txBody>
          <a:bodyPr wrap="square" rtlCol="0">
            <a:spAutoFit/>
          </a:bodyPr>
          <a:lstStyle/>
          <a:p>
            <a:r>
              <a:rPr lang="zh-CN" altLang="en-US" sz="1000" dirty="0">
                <a:ea typeface="微软雅黑"/>
              </a:rPr>
              <a:t>用户购买</a:t>
            </a:r>
            <a:r>
              <a:rPr lang="en-US" altLang="zh-CN" sz="1000" dirty="0">
                <a:ea typeface="微软雅黑"/>
              </a:rPr>
              <a:t>/</a:t>
            </a:r>
            <a:r>
              <a:rPr lang="zh-CN" altLang="en-US" sz="1000" dirty="0">
                <a:ea typeface="微软雅黑"/>
              </a:rPr>
              <a:t>浏览</a:t>
            </a:r>
            <a:r>
              <a:rPr lang="en-US" altLang="zh-CN" sz="1000" dirty="0">
                <a:ea typeface="微软雅黑"/>
              </a:rPr>
              <a:t>/</a:t>
            </a:r>
            <a:r>
              <a:rPr lang="zh-CN" altLang="en-US" sz="1000" dirty="0">
                <a:ea typeface="微软雅黑"/>
              </a:rPr>
              <a:t>关注过什么内容，就向他推荐类似的内容</a:t>
            </a:r>
          </a:p>
        </p:txBody>
      </p:sp>
      <p:grpSp>
        <p:nvGrpSpPr>
          <p:cNvPr id="21" name="组合 20">
            <a:extLst>
              <a:ext uri="{FF2B5EF4-FFF2-40B4-BE49-F238E27FC236}">
                <a16:creationId xmlns:a16="http://schemas.microsoft.com/office/drawing/2014/main" id="{787D4803-FDC7-4850-839C-A8CB5FB9FC27}"/>
              </a:ext>
            </a:extLst>
          </p:cNvPr>
          <p:cNvGrpSpPr/>
          <p:nvPr/>
        </p:nvGrpSpPr>
        <p:grpSpPr>
          <a:xfrm>
            <a:off x="2444829" y="895415"/>
            <a:ext cx="2014629" cy="548848"/>
            <a:chOff x="2173926" y="3285519"/>
            <a:chExt cx="2034663" cy="548848"/>
          </a:xfrm>
        </p:grpSpPr>
        <p:grpSp>
          <p:nvGrpSpPr>
            <p:cNvPr id="22" name="组合 21">
              <a:extLst>
                <a:ext uri="{FF2B5EF4-FFF2-40B4-BE49-F238E27FC236}">
                  <a16:creationId xmlns:a16="http://schemas.microsoft.com/office/drawing/2014/main" id="{C93C1696-135F-4CE0-BD9D-8FF66027027D}"/>
                </a:ext>
              </a:extLst>
            </p:cNvPr>
            <p:cNvGrpSpPr/>
            <p:nvPr/>
          </p:nvGrpSpPr>
          <p:grpSpPr>
            <a:xfrm>
              <a:off x="2173926" y="3285519"/>
              <a:ext cx="2034663" cy="548848"/>
              <a:chOff x="4304041" y="1286668"/>
              <a:chExt cx="4537074" cy="2757793"/>
            </a:xfrm>
            <a:effectLst>
              <a:outerShdw blurRad="381000" dist="254000" dir="8100000" algn="tr" rotWithShape="0">
                <a:prstClr val="black">
                  <a:alpha val="40000"/>
                </a:prstClr>
              </a:outerShdw>
            </a:effectLst>
          </p:grpSpPr>
          <p:sp>
            <p:nvSpPr>
              <p:cNvPr id="24" name="圆角矩形 36">
                <a:extLst>
                  <a:ext uri="{FF2B5EF4-FFF2-40B4-BE49-F238E27FC236}">
                    <a16:creationId xmlns:a16="http://schemas.microsoft.com/office/drawing/2014/main" id="{46525909-D98A-4D07-B112-63DD4E3A7906}"/>
                  </a:ext>
                </a:extLst>
              </p:cNvPr>
              <p:cNvSpPr/>
              <p:nvPr/>
            </p:nvSpPr>
            <p:spPr>
              <a:xfrm>
                <a:off x="4304041" y="1286668"/>
                <a:ext cx="453707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25" name="圆角矩形 37">
                <a:extLst>
                  <a:ext uri="{FF2B5EF4-FFF2-40B4-BE49-F238E27FC236}">
                    <a16:creationId xmlns:a16="http://schemas.microsoft.com/office/drawing/2014/main" id="{8F7A9CE1-8C9A-4FF1-A4FF-C9A6CF00497C}"/>
                  </a:ext>
                </a:extLst>
              </p:cNvPr>
              <p:cNvSpPr/>
              <p:nvPr/>
            </p:nvSpPr>
            <p:spPr>
              <a:xfrm>
                <a:off x="5375238" y="1341749"/>
                <a:ext cx="3462556"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tx1"/>
                    </a:solidFill>
                    <a:latin typeface="微软雅黑" pitchFamily="34" charset="-122"/>
                    <a:ea typeface="微软雅黑" pitchFamily="34" charset="-122"/>
                  </a:rPr>
                  <a:t>基于流行度的推荐算法</a:t>
                </a:r>
              </a:p>
            </p:txBody>
          </p:sp>
        </p:grpSp>
        <p:sp>
          <p:nvSpPr>
            <p:cNvPr id="23" name="椭圆 22">
              <a:extLst>
                <a:ext uri="{FF2B5EF4-FFF2-40B4-BE49-F238E27FC236}">
                  <a16:creationId xmlns:a16="http://schemas.microsoft.com/office/drawing/2014/main" id="{380AFE4B-4C7E-4E26-AED8-C45E90ED618C}"/>
                </a:ext>
              </a:extLst>
            </p:cNvPr>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nvGrpSpPr>
          <p:cNvPr id="26" name="组合 25">
            <a:extLst>
              <a:ext uri="{FF2B5EF4-FFF2-40B4-BE49-F238E27FC236}">
                <a16:creationId xmlns:a16="http://schemas.microsoft.com/office/drawing/2014/main" id="{63D98067-488D-4B51-9888-1FFA931FE40B}"/>
              </a:ext>
            </a:extLst>
          </p:cNvPr>
          <p:cNvGrpSpPr/>
          <p:nvPr/>
        </p:nvGrpSpPr>
        <p:grpSpPr>
          <a:xfrm>
            <a:off x="2443354" y="2022902"/>
            <a:ext cx="2014629" cy="548848"/>
            <a:chOff x="2173926" y="3285519"/>
            <a:chExt cx="2034663" cy="548848"/>
          </a:xfrm>
        </p:grpSpPr>
        <p:grpSp>
          <p:nvGrpSpPr>
            <p:cNvPr id="43" name="组合 42">
              <a:extLst>
                <a:ext uri="{FF2B5EF4-FFF2-40B4-BE49-F238E27FC236}">
                  <a16:creationId xmlns:a16="http://schemas.microsoft.com/office/drawing/2014/main" id="{E9F62497-27AA-44F1-86CC-CBF7C15E335F}"/>
                </a:ext>
              </a:extLst>
            </p:cNvPr>
            <p:cNvGrpSpPr/>
            <p:nvPr/>
          </p:nvGrpSpPr>
          <p:grpSpPr>
            <a:xfrm>
              <a:off x="2173926" y="3285519"/>
              <a:ext cx="2034663" cy="548848"/>
              <a:chOff x="4304041" y="1286668"/>
              <a:chExt cx="4537074" cy="2757793"/>
            </a:xfrm>
            <a:effectLst>
              <a:outerShdw blurRad="381000" dist="254000" dir="8100000" algn="tr" rotWithShape="0">
                <a:prstClr val="black">
                  <a:alpha val="40000"/>
                </a:prstClr>
              </a:outerShdw>
            </a:effectLst>
          </p:grpSpPr>
          <p:sp>
            <p:nvSpPr>
              <p:cNvPr id="45" name="圆角矩形 36">
                <a:extLst>
                  <a:ext uri="{FF2B5EF4-FFF2-40B4-BE49-F238E27FC236}">
                    <a16:creationId xmlns:a16="http://schemas.microsoft.com/office/drawing/2014/main" id="{9CF2A913-FEB0-4BAF-A2D1-6AB21800EA0D}"/>
                  </a:ext>
                </a:extLst>
              </p:cNvPr>
              <p:cNvSpPr/>
              <p:nvPr/>
            </p:nvSpPr>
            <p:spPr>
              <a:xfrm>
                <a:off x="4304041" y="1286668"/>
                <a:ext cx="453707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46" name="圆角矩形 37">
                <a:extLst>
                  <a:ext uri="{FF2B5EF4-FFF2-40B4-BE49-F238E27FC236}">
                    <a16:creationId xmlns:a16="http://schemas.microsoft.com/office/drawing/2014/main" id="{B1A21BE7-457F-4D63-8026-B9225AB7789B}"/>
                  </a:ext>
                </a:extLst>
              </p:cNvPr>
              <p:cNvSpPr/>
              <p:nvPr/>
            </p:nvSpPr>
            <p:spPr>
              <a:xfrm>
                <a:off x="5375238" y="1341749"/>
                <a:ext cx="3462556"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tx1"/>
                    </a:solidFill>
                    <a:latin typeface="微软雅黑" pitchFamily="34" charset="-122"/>
                    <a:ea typeface="微软雅黑" pitchFamily="34" charset="-122"/>
                  </a:rPr>
                  <a:t>基于内容的推荐算法</a:t>
                </a:r>
              </a:p>
            </p:txBody>
          </p:sp>
        </p:grpSp>
        <p:sp>
          <p:nvSpPr>
            <p:cNvPr id="44" name="椭圆 43">
              <a:extLst>
                <a:ext uri="{FF2B5EF4-FFF2-40B4-BE49-F238E27FC236}">
                  <a16:creationId xmlns:a16="http://schemas.microsoft.com/office/drawing/2014/main" id="{DC9881E7-4536-4A05-BD6B-1FB2F769AC63}"/>
                </a:ext>
              </a:extLst>
            </p:cNvPr>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grpSp>
        <p:nvGrpSpPr>
          <p:cNvPr id="47" name="组合 46">
            <a:extLst>
              <a:ext uri="{FF2B5EF4-FFF2-40B4-BE49-F238E27FC236}">
                <a16:creationId xmlns:a16="http://schemas.microsoft.com/office/drawing/2014/main" id="{80E6B3B1-69D2-41CB-8FFB-3BAC4876E1A3}"/>
              </a:ext>
            </a:extLst>
          </p:cNvPr>
          <p:cNvGrpSpPr/>
          <p:nvPr/>
        </p:nvGrpSpPr>
        <p:grpSpPr>
          <a:xfrm>
            <a:off x="2441879" y="3185883"/>
            <a:ext cx="2014629" cy="548848"/>
            <a:chOff x="2173926" y="3285519"/>
            <a:chExt cx="2034663" cy="548848"/>
          </a:xfrm>
        </p:grpSpPr>
        <p:grpSp>
          <p:nvGrpSpPr>
            <p:cNvPr id="48" name="组合 47">
              <a:extLst>
                <a:ext uri="{FF2B5EF4-FFF2-40B4-BE49-F238E27FC236}">
                  <a16:creationId xmlns:a16="http://schemas.microsoft.com/office/drawing/2014/main" id="{436C471C-ACDC-4147-BA0B-C39F47395E7D}"/>
                </a:ext>
              </a:extLst>
            </p:cNvPr>
            <p:cNvGrpSpPr/>
            <p:nvPr/>
          </p:nvGrpSpPr>
          <p:grpSpPr>
            <a:xfrm>
              <a:off x="2173926" y="3285519"/>
              <a:ext cx="2034663" cy="548848"/>
              <a:chOff x="4304041" y="1286668"/>
              <a:chExt cx="4537074" cy="2757793"/>
            </a:xfrm>
            <a:effectLst>
              <a:outerShdw blurRad="381000" dist="254000" dir="8100000" algn="tr" rotWithShape="0">
                <a:prstClr val="black">
                  <a:alpha val="40000"/>
                </a:prstClr>
              </a:outerShdw>
            </a:effectLst>
          </p:grpSpPr>
          <p:sp>
            <p:nvSpPr>
              <p:cNvPr id="50" name="圆角矩形 36">
                <a:extLst>
                  <a:ext uri="{FF2B5EF4-FFF2-40B4-BE49-F238E27FC236}">
                    <a16:creationId xmlns:a16="http://schemas.microsoft.com/office/drawing/2014/main" id="{E296FCE1-A253-40F7-BE41-7A515D943C29}"/>
                  </a:ext>
                </a:extLst>
              </p:cNvPr>
              <p:cNvSpPr/>
              <p:nvPr/>
            </p:nvSpPr>
            <p:spPr>
              <a:xfrm>
                <a:off x="4304041" y="1286668"/>
                <a:ext cx="453707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1" name="圆角矩形 37">
                <a:extLst>
                  <a:ext uri="{FF2B5EF4-FFF2-40B4-BE49-F238E27FC236}">
                    <a16:creationId xmlns:a16="http://schemas.microsoft.com/office/drawing/2014/main" id="{1F0288DE-8AC9-4A09-A24A-B2DAB60817F7}"/>
                  </a:ext>
                </a:extLst>
              </p:cNvPr>
              <p:cNvSpPr/>
              <p:nvPr/>
            </p:nvSpPr>
            <p:spPr>
              <a:xfrm>
                <a:off x="5375238" y="1341749"/>
                <a:ext cx="3462556"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tx1"/>
                    </a:solidFill>
                    <a:latin typeface="微软雅黑" pitchFamily="34" charset="-122"/>
                    <a:ea typeface="微软雅黑" pitchFamily="34" charset="-122"/>
                  </a:rPr>
                  <a:t>协同过滤算法</a:t>
                </a:r>
              </a:p>
            </p:txBody>
          </p:sp>
        </p:grpSp>
        <p:sp>
          <p:nvSpPr>
            <p:cNvPr id="49" name="椭圆 48">
              <a:extLst>
                <a:ext uri="{FF2B5EF4-FFF2-40B4-BE49-F238E27FC236}">
                  <a16:creationId xmlns:a16="http://schemas.microsoft.com/office/drawing/2014/main" id="{B2CC3A48-1357-4AAD-9D86-B39DFB14E646}"/>
                </a:ext>
              </a:extLst>
            </p:cNvPr>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52" name="左大括号 51">
            <a:extLst>
              <a:ext uri="{FF2B5EF4-FFF2-40B4-BE49-F238E27FC236}">
                <a16:creationId xmlns:a16="http://schemas.microsoft.com/office/drawing/2014/main" id="{6FB2BCAB-8715-492B-8CC2-C0712702A80E}"/>
              </a:ext>
            </a:extLst>
          </p:cNvPr>
          <p:cNvSpPr/>
          <p:nvPr/>
        </p:nvSpPr>
        <p:spPr>
          <a:xfrm>
            <a:off x="4502140" y="3098914"/>
            <a:ext cx="370707" cy="671995"/>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ea typeface="微软雅黑"/>
            </a:endParaRPr>
          </a:p>
        </p:txBody>
      </p:sp>
      <p:sp>
        <p:nvSpPr>
          <p:cNvPr id="53" name="TextBox 40">
            <a:extLst>
              <a:ext uri="{FF2B5EF4-FFF2-40B4-BE49-F238E27FC236}">
                <a16:creationId xmlns:a16="http://schemas.microsoft.com/office/drawing/2014/main" id="{27D9A779-91E8-49F4-B1DE-51EED402CD9F}"/>
              </a:ext>
            </a:extLst>
          </p:cNvPr>
          <p:cNvSpPr txBox="1"/>
          <p:nvPr/>
        </p:nvSpPr>
        <p:spPr>
          <a:xfrm>
            <a:off x="4872847" y="2963707"/>
            <a:ext cx="4046219" cy="230832"/>
          </a:xfrm>
          <a:prstGeom prst="rect">
            <a:avLst/>
          </a:prstGeom>
          <a:noFill/>
        </p:spPr>
        <p:txBody>
          <a:bodyPr wrap="square" rtlCol="0">
            <a:spAutoFit/>
          </a:bodyPr>
          <a:lstStyle>
            <a:defPPr>
              <a:defRPr lang="zh-CN"/>
            </a:defPPr>
            <a:lvl1pPr>
              <a:defRPr sz="1000">
                <a:ea typeface="微软雅黑"/>
              </a:defRPr>
            </a:lvl1pPr>
          </a:lstStyle>
          <a:p>
            <a:r>
              <a:rPr lang="zh-CN" altLang="en-US" dirty="0"/>
              <a:t>基于用户的协同过滤算法（推荐和你类似的人喜欢的商品）</a:t>
            </a:r>
          </a:p>
        </p:txBody>
      </p:sp>
      <p:sp>
        <p:nvSpPr>
          <p:cNvPr id="54" name="TextBox 40">
            <a:extLst>
              <a:ext uri="{FF2B5EF4-FFF2-40B4-BE49-F238E27FC236}">
                <a16:creationId xmlns:a16="http://schemas.microsoft.com/office/drawing/2014/main" id="{93BD32CD-9867-4095-A6FC-BF44D56E1800}"/>
              </a:ext>
            </a:extLst>
          </p:cNvPr>
          <p:cNvSpPr txBox="1"/>
          <p:nvPr/>
        </p:nvSpPr>
        <p:spPr>
          <a:xfrm>
            <a:off x="4872846" y="3659034"/>
            <a:ext cx="4046219" cy="246221"/>
          </a:xfrm>
          <a:prstGeom prst="rect">
            <a:avLst/>
          </a:prstGeom>
          <a:noFill/>
        </p:spPr>
        <p:txBody>
          <a:bodyPr wrap="square" rtlCol="0">
            <a:spAutoFit/>
          </a:bodyPr>
          <a:lstStyle>
            <a:defPPr>
              <a:defRPr lang="zh-CN"/>
            </a:defPPr>
            <a:lvl1pPr>
              <a:defRPr sz="1000">
                <a:ea typeface="微软雅黑"/>
              </a:defRPr>
            </a:lvl1pPr>
          </a:lstStyle>
          <a:p>
            <a:r>
              <a:rPr lang="zh-CN" altLang="en-US" dirty="0"/>
              <a:t>基于物品的协同过滤算法（推荐喜欢这个物品的人也喜欢的商品）</a:t>
            </a:r>
          </a:p>
        </p:txBody>
      </p:sp>
      <p:grpSp>
        <p:nvGrpSpPr>
          <p:cNvPr id="55" name="组合 54">
            <a:extLst>
              <a:ext uri="{FF2B5EF4-FFF2-40B4-BE49-F238E27FC236}">
                <a16:creationId xmlns:a16="http://schemas.microsoft.com/office/drawing/2014/main" id="{F8CCB0FB-999E-4EEC-8A05-9450F9FB9F77}"/>
              </a:ext>
            </a:extLst>
          </p:cNvPr>
          <p:cNvGrpSpPr/>
          <p:nvPr/>
        </p:nvGrpSpPr>
        <p:grpSpPr>
          <a:xfrm>
            <a:off x="2440404" y="4340359"/>
            <a:ext cx="2014629" cy="548848"/>
            <a:chOff x="2173926" y="3285519"/>
            <a:chExt cx="2034663" cy="548848"/>
          </a:xfrm>
        </p:grpSpPr>
        <p:grpSp>
          <p:nvGrpSpPr>
            <p:cNvPr id="56" name="组合 55">
              <a:extLst>
                <a:ext uri="{FF2B5EF4-FFF2-40B4-BE49-F238E27FC236}">
                  <a16:creationId xmlns:a16="http://schemas.microsoft.com/office/drawing/2014/main" id="{4C9662C3-D388-4AF4-AC7D-282D704386EA}"/>
                </a:ext>
              </a:extLst>
            </p:cNvPr>
            <p:cNvGrpSpPr/>
            <p:nvPr/>
          </p:nvGrpSpPr>
          <p:grpSpPr>
            <a:xfrm>
              <a:off x="2173926" y="3285519"/>
              <a:ext cx="2034663" cy="548848"/>
              <a:chOff x="4304041" y="1286668"/>
              <a:chExt cx="4537074" cy="2757793"/>
            </a:xfrm>
            <a:effectLst>
              <a:outerShdw blurRad="381000" dist="254000" dir="8100000" algn="tr" rotWithShape="0">
                <a:prstClr val="black">
                  <a:alpha val="40000"/>
                </a:prstClr>
              </a:outerShdw>
            </a:effectLst>
          </p:grpSpPr>
          <p:sp>
            <p:nvSpPr>
              <p:cNvPr id="58" name="圆角矩形 36">
                <a:extLst>
                  <a:ext uri="{FF2B5EF4-FFF2-40B4-BE49-F238E27FC236}">
                    <a16:creationId xmlns:a16="http://schemas.microsoft.com/office/drawing/2014/main" id="{2FF6FD54-6041-4470-84A2-24C7CC9C10D0}"/>
                  </a:ext>
                </a:extLst>
              </p:cNvPr>
              <p:cNvSpPr/>
              <p:nvPr/>
            </p:nvSpPr>
            <p:spPr>
              <a:xfrm>
                <a:off x="4304041" y="1286668"/>
                <a:ext cx="453707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59" name="圆角矩形 37">
                <a:extLst>
                  <a:ext uri="{FF2B5EF4-FFF2-40B4-BE49-F238E27FC236}">
                    <a16:creationId xmlns:a16="http://schemas.microsoft.com/office/drawing/2014/main" id="{E61EA361-0D5C-4D36-986C-66D772B2820E}"/>
                  </a:ext>
                </a:extLst>
              </p:cNvPr>
              <p:cNvSpPr/>
              <p:nvPr/>
            </p:nvSpPr>
            <p:spPr>
              <a:xfrm>
                <a:off x="5375238" y="1341749"/>
                <a:ext cx="3462556" cy="2584451"/>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tx1"/>
                    </a:solidFill>
                    <a:latin typeface="微软雅黑" pitchFamily="34" charset="-122"/>
                    <a:ea typeface="微软雅黑" pitchFamily="34" charset="-122"/>
                  </a:rPr>
                  <a:t>混合推荐算法</a:t>
                </a:r>
              </a:p>
            </p:txBody>
          </p:sp>
        </p:grpSp>
        <p:sp>
          <p:nvSpPr>
            <p:cNvPr id="57" name="椭圆 56">
              <a:extLst>
                <a:ext uri="{FF2B5EF4-FFF2-40B4-BE49-F238E27FC236}">
                  <a16:creationId xmlns:a16="http://schemas.microsoft.com/office/drawing/2014/main" id="{2B86AD8D-1FC5-4A27-A1DC-BF0892C6CD40}"/>
                </a:ext>
              </a:extLst>
            </p:cNvPr>
            <p:cNvSpPr/>
            <p:nvPr/>
          </p:nvSpPr>
          <p:spPr>
            <a:xfrm>
              <a:off x="2307128" y="3420211"/>
              <a:ext cx="279463" cy="279463"/>
            </a:xfrm>
            <a:prstGeom prst="ellipse">
              <a:avLst/>
            </a:prstGeom>
            <a:solidFill>
              <a:srgbClr val="0070C0"/>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grpSp>
      <p:sp>
        <p:nvSpPr>
          <p:cNvPr id="60" name="TextBox 40">
            <a:extLst>
              <a:ext uri="{FF2B5EF4-FFF2-40B4-BE49-F238E27FC236}">
                <a16:creationId xmlns:a16="http://schemas.microsoft.com/office/drawing/2014/main" id="{4E8C85CB-A2E7-4F47-8663-5E0595496276}"/>
              </a:ext>
            </a:extLst>
          </p:cNvPr>
          <p:cNvSpPr txBox="1"/>
          <p:nvPr/>
        </p:nvSpPr>
        <p:spPr>
          <a:xfrm>
            <a:off x="4687493" y="4465375"/>
            <a:ext cx="4046219" cy="246221"/>
          </a:xfrm>
          <a:prstGeom prst="rect">
            <a:avLst/>
          </a:prstGeom>
          <a:noFill/>
        </p:spPr>
        <p:txBody>
          <a:bodyPr wrap="square" rtlCol="0">
            <a:spAutoFit/>
          </a:bodyPr>
          <a:lstStyle>
            <a:defPPr>
              <a:defRPr lang="zh-CN"/>
            </a:defPPr>
            <a:lvl1pPr>
              <a:defRPr sz="1000">
                <a:ea typeface="微软雅黑"/>
              </a:defRPr>
            </a:lvl1pPr>
          </a:lstStyle>
          <a:p>
            <a:r>
              <a:rPr lang="zh-CN" altLang="en-US" dirty="0"/>
              <a:t>结合多种推荐算法，以达到比单个推荐算法更好的推荐效果</a:t>
            </a:r>
          </a:p>
        </p:txBody>
      </p:sp>
    </p:spTree>
    <p:extLst>
      <p:ext uri="{BB962C8B-B14F-4D97-AF65-F5344CB8AC3E}">
        <p14:creationId xmlns:p14="http://schemas.microsoft.com/office/powerpoint/2010/main" val="1308369133"/>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4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22" presetClass="entr" presetSubtype="8" fill="hold" grpId="0" nodeType="withEffect">
                                      <p:stCondLst>
                                        <p:cond delay="8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300"/>
                                </p:stCondLst>
                                <p:childTnLst>
                                  <p:par>
                                    <p:cTn id="19" presetID="16" presetClass="entr" presetSubtype="21"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arn(inVertical)">
                                          <p:cBhvr>
                                            <p:cTn id="21" dur="500"/>
                                            <p:tgtEl>
                                              <p:spTgt spid="40"/>
                                            </p:tgtEl>
                                          </p:cBhvr>
                                        </p:animEffect>
                                      </p:childTnLst>
                                    </p:cTn>
                                  </p:par>
                                  <p:par>
                                    <p:cTn id="22" presetID="16" presetClass="entr" presetSubtype="21" fill="hold" grpId="0" nodeType="withEffect">
                                      <p:stCondLst>
                                        <p:cond delay="300"/>
                                      </p:stCondLst>
                                      <p:childTnLst>
                                        <p:set>
                                          <p:cBhvr>
                                            <p:cTn id="23" dur="1" fill="hold">
                                              <p:stCondLst>
                                                <p:cond delay="0"/>
                                              </p:stCondLst>
                                            </p:cTn>
                                            <p:tgtEl>
                                              <p:spTgt spid="41"/>
                                            </p:tgtEl>
                                            <p:attrNameLst>
                                              <p:attrName>style.visibility</p:attrName>
                                            </p:attrNameLst>
                                          </p:cBhvr>
                                          <p:to>
                                            <p:strVal val="visible"/>
                                          </p:to>
                                        </p:set>
                                        <p:animEffect transition="in" filter="barn(inVertical)">
                                          <p:cBhvr>
                                            <p:cTn id="24" dur="700"/>
                                            <p:tgtEl>
                                              <p:spTgt spid="41"/>
                                            </p:tgtEl>
                                          </p:cBhvr>
                                        </p:animEffect>
                                      </p:childTnLst>
                                    </p:cTn>
                                  </p:par>
                                  <p:par>
                                    <p:cTn id="25" presetID="2" presetClass="entr" presetSubtype="8" fill="hold" nodeType="withEffect" p14:presetBounceEnd="44000">
                                      <p:stCondLst>
                                        <p:cond delay="300"/>
                                      </p:stCondLst>
                                      <p:childTnLst>
                                        <p:set>
                                          <p:cBhvr>
                                            <p:cTn id="26" dur="1" fill="hold">
                                              <p:stCondLst>
                                                <p:cond delay="0"/>
                                              </p:stCondLst>
                                            </p:cTn>
                                            <p:tgtEl>
                                              <p:spTgt spid="21"/>
                                            </p:tgtEl>
                                            <p:attrNameLst>
                                              <p:attrName>style.visibility</p:attrName>
                                            </p:attrNameLst>
                                          </p:cBhvr>
                                          <p:to>
                                            <p:strVal val="visible"/>
                                          </p:to>
                                        </p:set>
                                        <p:anim calcmode="lin" valueType="num" p14:bounceEnd="44000">
                                          <p:cBhvr additive="base">
                                            <p:cTn id="27" dur="500" fill="hold"/>
                                            <p:tgtEl>
                                              <p:spTgt spid="21"/>
                                            </p:tgtEl>
                                            <p:attrNameLst>
                                              <p:attrName>ppt_x</p:attrName>
                                            </p:attrNameLst>
                                          </p:cBhvr>
                                          <p:tavLst>
                                            <p:tav tm="0">
                                              <p:val>
                                                <p:strVal val="0-#ppt_w/2"/>
                                              </p:val>
                                            </p:tav>
                                            <p:tav tm="100000">
                                              <p:val>
                                                <p:strVal val="#ppt_x"/>
                                              </p:val>
                                            </p:tav>
                                          </p:tavLst>
                                        </p:anim>
                                        <p:anim calcmode="lin" valueType="num" p14:bounceEnd="44000">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14:presetBounceEnd="44000">
                                      <p:stCondLst>
                                        <p:cond delay="300"/>
                                      </p:stCondLst>
                                      <p:childTnLst>
                                        <p:set>
                                          <p:cBhvr>
                                            <p:cTn id="30" dur="1" fill="hold">
                                              <p:stCondLst>
                                                <p:cond delay="0"/>
                                              </p:stCondLst>
                                            </p:cTn>
                                            <p:tgtEl>
                                              <p:spTgt spid="26"/>
                                            </p:tgtEl>
                                            <p:attrNameLst>
                                              <p:attrName>style.visibility</p:attrName>
                                            </p:attrNameLst>
                                          </p:cBhvr>
                                          <p:to>
                                            <p:strVal val="visible"/>
                                          </p:to>
                                        </p:set>
                                        <p:anim calcmode="lin" valueType="num" p14:bounceEnd="44000">
                                          <p:cBhvr additive="base">
                                            <p:cTn id="31" dur="500" fill="hold"/>
                                            <p:tgtEl>
                                              <p:spTgt spid="26"/>
                                            </p:tgtEl>
                                            <p:attrNameLst>
                                              <p:attrName>ppt_x</p:attrName>
                                            </p:attrNameLst>
                                          </p:cBhvr>
                                          <p:tavLst>
                                            <p:tav tm="0">
                                              <p:val>
                                                <p:strVal val="0-#ppt_w/2"/>
                                              </p:val>
                                            </p:tav>
                                            <p:tav tm="100000">
                                              <p:val>
                                                <p:strVal val="#ppt_x"/>
                                              </p:val>
                                            </p:tav>
                                          </p:tavLst>
                                        </p:anim>
                                        <p:anim calcmode="lin" valueType="num" p14:bounceEnd="44000">
                                          <p:cBhvr additive="base">
                                            <p:cTn id="32" dur="5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14:presetBounceEnd="44000">
                                      <p:stCondLst>
                                        <p:cond delay="300"/>
                                      </p:stCondLst>
                                      <p:childTnLst>
                                        <p:set>
                                          <p:cBhvr>
                                            <p:cTn id="34" dur="1" fill="hold">
                                              <p:stCondLst>
                                                <p:cond delay="0"/>
                                              </p:stCondLst>
                                            </p:cTn>
                                            <p:tgtEl>
                                              <p:spTgt spid="47"/>
                                            </p:tgtEl>
                                            <p:attrNameLst>
                                              <p:attrName>style.visibility</p:attrName>
                                            </p:attrNameLst>
                                          </p:cBhvr>
                                          <p:to>
                                            <p:strVal val="visible"/>
                                          </p:to>
                                        </p:set>
                                        <p:anim calcmode="lin" valueType="num" p14:bounceEnd="44000">
                                          <p:cBhvr additive="base">
                                            <p:cTn id="35" dur="500" fill="hold"/>
                                            <p:tgtEl>
                                              <p:spTgt spid="47"/>
                                            </p:tgtEl>
                                            <p:attrNameLst>
                                              <p:attrName>ppt_x</p:attrName>
                                            </p:attrNameLst>
                                          </p:cBhvr>
                                          <p:tavLst>
                                            <p:tav tm="0">
                                              <p:val>
                                                <p:strVal val="0-#ppt_w/2"/>
                                              </p:val>
                                            </p:tav>
                                            <p:tav tm="100000">
                                              <p:val>
                                                <p:strVal val="#ppt_x"/>
                                              </p:val>
                                            </p:tav>
                                          </p:tavLst>
                                        </p:anim>
                                        <p:anim calcmode="lin" valueType="num" p14:bounceEnd="44000">
                                          <p:cBhvr additive="base">
                                            <p:cTn id="36" dur="500" fill="hold"/>
                                            <p:tgtEl>
                                              <p:spTgt spid="47"/>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80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par>
                                    <p:cTn id="40" presetID="16" presetClass="entr" presetSubtype="21" fill="hold" grpId="0" nodeType="withEffect">
                                      <p:stCondLst>
                                        <p:cond delay="300"/>
                                      </p:stCondLst>
                                      <p:childTnLst>
                                        <p:set>
                                          <p:cBhvr>
                                            <p:cTn id="41" dur="1" fill="hold">
                                              <p:stCondLst>
                                                <p:cond delay="0"/>
                                              </p:stCondLst>
                                            </p:cTn>
                                            <p:tgtEl>
                                              <p:spTgt spid="53"/>
                                            </p:tgtEl>
                                            <p:attrNameLst>
                                              <p:attrName>style.visibility</p:attrName>
                                            </p:attrNameLst>
                                          </p:cBhvr>
                                          <p:to>
                                            <p:strVal val="visible"/>
                                          </p:to>
                                        </p:set>
                                        <p:animEffect transition="in" filter="barn(inVertical)">
                                          <p:cBhvr>
                                            <p:cTn id="42" dur="700"/>
                                            <p:tgtEl>
                                              <p:spTgt spid="53"/>
                                            </p:tgtEl>
                                          </p:cBhvr>
                                        </p:animEffect>
                                      </p:childTnLst>
                                    </p:cTn>
                                  </p:par>
                                  <p:par>
                                    <p:cTn id="43" presetID="16" presetClass="entr" presetSubtype="21" fill="hold" grpId="0" nodeType="withEffect">
                                      <p:stCondLst>
                                        <p:cond delay="300"/>
                                      </p:stCondLst>
                                      <p:childTnLst>
                                        <p:set>
                                          <p:cBhvr>
                                            <p:cTn id="44" dur="1" fill="hold">
                                              <p:stCondLst>
                                                <p:cond delay="0"/>
                                              </p:stCondLst>
                                            </p:cTn>
                                            <p:tgtEl>
                                              <p:spTgt spid="54"/>
                                            </p:tgtEl>
                                            <p:attrNameLst>
                                              <p:attrName>style.visibility</p:attrName>
                                            </p:attrNameLst>
                                          </p:cBhvr>
                                          <p:to>
                                            <p:strVal val="visible"/>
                                          </p:to>
                                        </p:set>
                                        <p:animEffect transition="in" filter="barn(inVertical)">
                                          <p:cBhvr>
                                            <p:cTn id="45" dur="700"/>
                                            <p:tgtEl>
                                              <p:spTgt spid="54"/>
                                            </p:tgtEl>
                                          </p:cBhvr>
                                        </p:animEffect>
                                      </p:childTnLst>
                                    </p:cTn>
                                  </p:par>
                                  <p:par>
                                    <p:cTn id="46" presetID="2" presetClass="entr" presetSubtype="8" fill="hold" nodeType="withEffect" p14:presetBounceEnd="44000">
                                      <p:stCondLst>
                                        <p:cond delay="300"/>
                                      </p:stCondLst>
                                      <p:childTnLst>
                                        <p:set>
                                          <p:cBhvr>
                                            <p:cTn id="47" dur="1" fill="hold">
                                              <p:stCondLst>
                                                <p:cond delay="0"/>
                                              </p:stCondLst>
                                            </p:cTn>
                                            <p:tgtEl>
                                              <p:spTgt spid="55"/>
                                            </p:tgtEl>
                                            <p:attrNameLst>
                                              <p:attrName>style.visibility</p:attrName>
                                            </p:attrNameLst>
                                          </p:cBhvr>
                                          <p:to>
                                            <p:strVal val="visible"/>
                                          </p:to>
                                        </p:set>
                                        <p:anim calcmode="lin" valueType="num" p14:bounceEnd="44000">
                                          <p:cBhvr additive="base">
                                            <p:cTn id="48" dur="500" fill="hold"/>
                                            <p:tgtEl>
                                              <p:spTgt spid="55"/>
                                            </p:tgtEl>
                                            <p:attrNameLst>
                                              <p:attrName>ppt_x</p:attrName>
                                            </p:attrNameLst>
                                          </p:cBhvr>
                                          <p:tavLst>
                                            <p:tav tm="0">
                                              <p:val>
                                                <p:strVal val="0-#ppt_w/2"/>
                                              </p:val>
                                            </p:tav>
                                            <p:tav tm="100000">
                                              <p:val>
                                                <p:strVal val="#ppt_x"/>
                                              </p:val>
                                            </p:tav>
                                          </p:tavLst>
                                        </p:anim>
                                        <p:anim calcmode="lin" valueType="num" p14:bounceEnd="44000">
                                          <p:cBhvr additive="base">
                                            <p:cTn id="49" dur="500" fill="hold"/>
                                            <p:tgtEl>
                                              <p:spTgt spid="55"/>
                                            </p:tgtEl>
                                            <p:attrNameLst>
                                              <p:attrName>ppt_y</p:attrName>
                                            </p:attrNameLst>
                                          </p:cBhvr>
                                          <p:tavLst>
                                            <p:tav tm="0">
                                              <p:val>
                                                <p:strVal val="#ppt_y"/>
                                              </p:val>
                                            </p:tav>
                                            <p:tav tm="100000">
                                              <p:val>
                                                <p:strVal val="#ppt_y"/>
                                              </p:val>
                                            </p:tav>
                                          </p:tavLst>
                                        </p:anim>
                                      </p:childTnLst>
                                    </p:cTn>
                                  </p:par>
                                  <p:par>
                                    <p:cTn id="50" presetID="16" presetClass="entr" presetSubtype="21" fill="hold" grpId="0" nodeType="withEffect">
                                      <p:stCondLst>
                                        <p:cond delay="300"/>
                                      </p:stCondLst>
                                      <p:childTnLst>
                                        <p:set>
                                          <p:cBhvr>
                                            <p:cTn id="51" dur="1" fill="hold">
                                              <p:stCondLst>
                                                <p:cond delay="0"/>
                                              </p:stCondLst>
                                            </p:cTn>
                                            <p:tgtEl>
                                              <p:spTgt spid="60"/>
                                            </p:tgtEl>
                                            <p:attrNameLst>
                                              <p:attrName>style.visibility</p:attrName>
                                            </p:attrNameLst>
                                          </p:cBhvr>
                                          <p:to>
                                            <p:strVal val="visible"/>
                                          </p:to>
                                        </p:set>
                                        <p:animEffect transition="in" filter="barn(inVertical)">
                                          <p:cBhvr>
                                            <p:cTn id="52" dur="7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4" grpId="0" animBg="1"/>
          <p:bldP spid="40" grpId="0"/>
          <p:bldP spid="41" grpId="0"/>
          <p:bldP spid="52" grpId="0" animBg="1"/>
          <p:bldP spid="53" grpId="0"/>
          <p:bldP spid="54"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4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22" presetClass="entr" presetSubtype="8" fill="hold" grpId="0" nodeType="withEffect">
                                      <p:stCondLst>
                                        <p:cond delay="80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1300"/>
                                </p:stCondLst>
                                <p:childTnLst>
                                  <p:par>
                                    <p:cTn id="19" presetID="16" presetClass="entr" presetSubtype="21"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arn(inVertical)">
                                          <p:cBhvr>
                                            <p:cTn id="21" dur="500"/>
                                            <p:tgtEl>
                                              <p:spTgt spid="40"/>
                                            </p:tgtEl>
                                          </p:cBhvr>
                                        </p:animEffect>
                                      </p:childTnLst>
                                    </p:cTn>
                                  </p:par>
                                  <p:par>
                                    <p:cTn id="22" presetID="16" presetClass="entr" presetSubtype="21" fill="hold" grpId="0" nodeType="withEffect">
                                      <p:stCondLst>
                                        <p:cond delay="300"/>
                                      </p:stCondLst>
                                      <p:childTnLst>
                                        <p:set>
                                          <p:cBhvr>
                                            <p:cTn id="23" dur="1" fill="hold">
                                              <p:stCondLst>
                                                <p:cond delay="0"/>
                                              </p:stCondLst>
                                            </p:cTn>
                                            <p:tgtEl>
                                              <p:spTgt spid="41"/>
                                            </p:tgtEl>
                                            <p:attrNameLst>
                                              <p:attrName>style.visibility</p:attrName>
                                            </p:attrNameLst>
                                          </p:cBhvr>
                                          <p:to>
                                            <p:strVal val="visible"/>
                                          </p:to>
                                        </p:set>
                                        <p:animEffect transition="in" filter="barn(inVertical)">
                                          <p:cBhvr>
                                            <p:cTn id="24" dur="700"/>
                                            <p:tgtEl>
                                              <p:spTgt spid="41"/>
                                            </p:tgtEl>
                                          </p:cBhvr>
                                        </p:animEffect>
                                      </p:childTnLst>
                                    </p:cTn>
                                  </p:par>
                                  <p:par>
                                    <p:cTn id="25" presetID="2" presetClass="entr" presetSubtype="8" fill="hold" nodeType="withEffect">
                                      <p:stCondLst>
                                        <p:cond delay="3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0-#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3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30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0-#ppt_w/2"/>
                                              </p:val>
                                            </p:tav>
                                            <p:tav tm="100000">
                                              <p:val>
                                                <p:strVal val="#ppt_x"/>
                                              </p:val>
                                            </p:tav>
                                          </p:tavLst>
                                        </p:anim>
                                        <p:anim calcmode="lin" valueType="num">
                                          <p:cBhvr additive="base">
                                            <p:cTn id="36" dur="500" fill="hold"/>
                                            <p:tgtEl>
                                              <p:spTgt spid="47"/>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80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par>
                                    <p:cTn id="40" presetID="16" presetClass="entr" presetSubtype="21" fill="hold" grpId="0" nodeType="withEffect">
                                      <p:stCondLst>
                                        <p:cond delay="300"/>
                                      </p:stCondLst>
                                      <p:childTnLst>
                                        <p:set>
                                          <p:cBhvr>
                                            <p:cTn id="41" dur="1" fill="hold">
                                              <p:stCondLst>
                                                <p:cond delay="0"/>
                                              </p:stCondLst>
                                            </p:cTn>
                                            <p:tgtEl>
                                              <p:spTgt spid="53"/>
                                            </p:tgtEl>
                                            <p:attrNameLst>
                                              <p:attrName>style.visibility</p:attrName>
                                            </p:attrNameLst>
                                          </p:cBhvr>
                                          <p:to>
                                            <p:strVal val="visible"/>
                                          </p:to>
                                        </p:set>
                                        <p:animEffect transition="in" filter="barn(inVertical)">
                                          <p:cBhvr>
                                            <p:cTn id="42" dur="700"/>
                                            <p:tgtEl>
                                              <p:spTgt spid="53"/>
                                            </p:tgtEl>
                                          </p:cBhvr>
                                        </p:animEffect>
                                      </p:childTnLst>
                                    </p:cTn>
                                  </p:par>
                                  <p:par>
                                    <p:cTn id="43" presetID="16" presetClass="entr" presetSubtype="21" fill="hold" grpId="0" nodeType="withEffect">
                                      <p:stCondLst>
                                        <p:cond delay="300"/>
                                      </p:stCondLst>
                                      <p:childTnLst>
                                        <p:set>
                                          <p:cBhvr>
                                            <p:cTn id="44" dur="1" fill="hold">
                                              <p:stCondLst>
                                                <p:cond delay="0"/>
                                              </p:stCondLst>
                                            </p:cTn>
                                            <p:tgtEl>
                                              <p:spTgt spid="54"/>
                                            </p:tgtEl>
                                            <p:attrNameLst>
                                              <p:attrName>style.visibility</p:attrName>
                                            </p:attrNameLst>
                                          </p:cBhvr>
                                          <p:to>
                                            <p:strVal val="visible"/>
                                          </p:to>
                                        </p:set>
                                        <p:animEffect transition="in" filter="barn(inVertical)">
                                          <p:cBhvr>
                                            <p:cTn id="45" dur="700"/>
                                            <p:tgtEl>
                                              <p:spTgt spid="54"/>
                                            </p:tgtEl>
                                          </p:cBhvr>
                                        </p:animEffect>
                                      </p:childTnLst>
                                    </p:cTn>
                                  </p:par>
                                  <p:par>
                                    <p:cTn id="46" presetID="2" presetClass="entr" presetSubtype="8" fill="hold" nodeType="withEffect">
                                      <p:stCondLst>
                                        <p:cond delay="30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500" fill="hold"/>
                                            <p:tgtEl>
                                              <p:spTgt spid="55"/>
                                            </p:tgtEl>
                                            <p:attrNameLst>
                                              <p:attrName>ppt_x</p:attrName>
                                            </p:attrNameLst>
                                          </p:cBhvr>
                                          <p:tavLst>
                                            <p:tav tm="0">
                                              <p:val>
                                                <p:strVal val="0-#ppt_w/2"/>
                                              </p:val>
                                            </p:tav>
                                            <p:tav tm="100000">
                                              <p:val>
                                                <p:strVal val="#ppt_x"/>
                                              </p:val>
                                            </p:tav>
                                          </p:tavLst>
                                        </p:anim>
                                        <p:anim calcmode="lin" valueType="num">
                                          <p:cBhvr additive="base">
                                            <p:cTn id="49" dur="500" fill="hold"/>
                                            <p:tgtEl>
                                              <p:spTgt spid="55"/>
                                            </p:tgtEl>
                                            <p:attrNameLst>
                                              <p:attrName>ppt_y</p:attrName>
                                            </p:attrNameLst>
                                          </p:cBhvr>
                                          <p:tavLst>
                                            <p:tav tm="0">
                                              <p:val>
                                                <p:strVal val="#ppt_y"/>
                                              </p:val>
                                            </p:tav>
                                            <p:tav tm="100000">
                                              <p:val>
                                                <p:strVal val="#ppt_y"/>
                                              </p:val>
                                            </p:tav>
                                          </p:tavLst>
                                        </p:anim>
                                      </p:childTnLst>
                                    </p:cTn>
                                  </p:par>
                                  <p:par>
                                    <p:cTn id="50" presetID="16" presetClass="entr" presetSubtype="21" fill="hold" grpId="0" nodeType="withEffect">
                                      <p:stCondLst>
                                        <p:cond delay="300"/>
                                      </p:stCondLst>
                                      <p:childTnLst>
                                        <p:set>
                                          <p:cBhvr>
                                            <p:cTn id="51" dur="1" fill="hold">
                                              <p:stCondLst>
                                                <p:cond delay="0"/>
                                              </p:stCondLst>
                                            </p:cTn>
                                            <p:tgtEl>
                                              <p:spTgt spid="60"/>
                                            </p:tgtEl>
                                            <p:attrNameLst>
                                              <p:attrName>style.visibility</p:attrName>
                                            </p:attrNameLst>
                                          </p:cBhvr>
                                          <p:to>
                                            <p:strVal val="visible"/>
                                          </p:to>
                                        </p:set>
                                        <p:animEffect transition="in" filter="barn(inVertical)">
                                          <p:cBhvr>
                                            <p:cTn id="52" dur="7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4" grpId="0" animBg="1"/>
          <p:bldP spid="40" grpId="0"/>
          <p:bldP spid="41" grpId="0"/>
          <p:bldP spid="52" grpId="0" animBg="1"/>
          <p:bldP spid="53" grpId="0"/>
          <p:bldP spid="54" grpId="0"/>
          <p:bldP spid="6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144761" y="235797"/>
            <a:ext cx="2954655" cy="461665"/>
          </a:xfrm>
          <a:prstGeom prst="rect">
            <a:avLst/>
          </a:prstGeom>
          <a:noFill/>
        </p:spPr>
        <p:txBody>
          <a:bodyPr wrap="none" rtlCol="0">
            <a:spAutoFit/>
          </a:bodyPr>
          <a:lstStyle>
            <a:defPPr>
              <a:defRPr lang="zh-CN"/>
            </a:defPPr>
            <a:lvl1pPr>
              <a:defRPr sz="1600" spc="300">
                <a:solidFill>
                  <a:schemeClr val="tx1">
                    <a:lumMod val="75000"/>
                    <a:lumOff val="25000"/>
                  </a:schemeClr>
                </a:solidFill>
                <a:latin typeface="方正正大黑简体" panose="02000000000000000000" pitchFamily="2" charset="-122"/>
                <a:ea typeface="方正正大黑简体" panose="02000000000000000000" pitchFamily="2" charset="-122"/>
              </a:defRPr>
            </a:lvl1pPr>
          </a:lstStyle>
          <a:p>
            <a:r>
              <a:rPr lang="zh-CN" altLang="en-US" dirty="0"/>
              <a:t>推荐系统探索思路</a:t>
            </a:r>
          </a:p>
        </p:txBody>
      </p:sp>
      <p:grpSp>
        <p:nvGrpSpPr>
          <p:cNvPr id="87" name="组合 86"/>
          <p:cNvGrpSpPr/>
          <p:nvPr/>
        </p:nvGrpSpPr>
        <p:grpSpPr>
          <a:xfrm>
            <a:off x="1406458" y="1565803"/>
            <a:ext cx="2011893" cy="2011893"/>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椭圆 8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椭圆 89"/>
          <p:cNvSpPr/>
          <p:nvPr/>
        </p:nvSpPr>
        <p:spPr>
          <a:xfrm>
            <a:off x="1589819" y="3447812"/>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967579" y="3571714"/>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141282" y="3377093"/>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774043" y="3498702"/>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315042" y="3259008"/>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1607791" y="3302300"/>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144761" y="3433728"/>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96"/>
          <p:cNvSpPr txBox="1"/>
          <p:nvPr/>
        </p:nvSpPr>
        <p:spPr>
          <a:xfrm>
            <a:off x="4975670" y="1063031"/>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数据预处理</a:t>
            </a:r>
            <a:endParaRPr lang="en-US" altLang="zh-CN" sz="1200" dirty="0">
              <a:solidFill>
                <a:schemeClr val="tx1"/>
              </a:solidFill>
            </a:endParaRPr>
          </a:p>
        </p:txBody>
      </p:sp>
      <p:cxnSp>
        <p:nvCxnSpPr>
          <p:cNvPr id="98" name="直接连接符 97"/>
          <p:cNvCxnSpPr/>
          <p:nvPr/>
        </p:nvCxnSpPr>
        <p:spPr>
          <a:xfrm>
            <a:off x="4001445" y="1124964"/>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007693" y="1581672"/>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探索型数据分析（</a:t>
            </a:r>
            <a:r>
              <a:rPr lang="en-US" altLang="zh-CN" sz="1200" dirty="0">
                <a:solidFill>
                  <a:schemeClr val="tx1"/>
                </a:solidFill>
              </a:rPr>
              <a:t>EDA)</a:t>
            </a:r>
          </a:p>
        </p:txBody>
      </p:sp>
      <p:cxnSp>
        <p:nvCxnSpPr>
          <p:cNvPr id="100" name="直接连接符 99"/>
          <p:cNvCxnSpPr/>
          <p:nvPr/>
        </p:nvCxnSpPr>
        <p:spPr>
          <a:xfrm>
            <a:off x="4001445" y="1630983"/>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007693" y="2085728"/>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建立基于流行度的推荐系统</a:t>
            </a:r>
            <a:endParaRPr lang="en-US" altLang="zh-CN" sz="1200" dirty="0">
              <a:solidFill>
                <a:schemeClr val="tx1"/>
              </a:solidFill>
            </a:endParaRPr>
          </a:p>
        </p:txBody>
      </p:sp>
      <p:cxnSp>
        <p:nvCxnSpPr>
          <p:cNvPr id="102" name="直接连接符 101"/>
          <p:cNvCxnSpPr/>
          <p:nvPr/>
        </p:nvCxnSpPr>
        <p:spPr>
          <a:xfrm>
            <a:off x="4001445" y="2135039"/>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007693" y="2589784"/>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建立基于内容的推荐系统</a:t>
            </a:r>
            <a:endParaRPr lang="en-US" altLang="zh-CN" sz="1200" dirty="0">
              <a:solidFill>
                <a:schemeClr val="tx1"/>
              </a:solidFill>
            </a:endParaRPr>
          </a:p>
        </p:txBody>
      </p:sp>
      <p:cxnSp>
        <p:nvCxnSpPr>
          <p:cNvPr id="104" name="直接连接符 103"/>
          <p:cNvCxnSpPr/>
          <p:nvPr/>
        </p:nvCxnSpPr>
        <p:spPr>
          <a:xfrm>
            <a:off x="4001445" y="2639095"/>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007693" y="3093840"/>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建立基于协同过滤</a:t>
            </a:r>
            <a:r>
              <a:rPr lang="en-US" altLang="zh-CN" sz="1200" dirty="0">
                <a:solidFill>
                  <a:schemeClr val="tx1"/>
                </a:solidFill>
              </a:rPr>
              <a:t>(</a:t>
            </a:r>
            <a:r>
              <a:rPr lang="zh-CN" altLang="en-US" sz="1200" dirty="0">
                <a:solidFill>
                  <a:schemeClr val="tx1"/>
                </a:solidFill>
              </a:rPr>
              <a:t>基于物品相似度）的推荐系统</a:t>
            </a:r>
            <a:endParaRPr lang="en-US" altLang="zh-CN" sz="1200" dirty="0">
              <a:solidFill>
                <a:schemeClr val="tx1"/>
              </a:solidFill>
            </a:endParaRPr>
          </a:p>
        </p:txBody>
      </p:sp>
      <p:cxnSp>
        <p:nvCxnSpPr>
          <p:cNvPr id="106" name="直接连接符 105"/>
          <p:cNvCxnSpPr/>
          <p:nvPr/>
        </p:nvCxnSpPr>
        <p:spPr>
          <a:xfrm>
            <a:off x="4001445" y="3143151"/>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5007693" y="3597896"/>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比较三个推荐系统的优劣性</a:t>
            </a:r>
            <a:endParaRPr lang="en-US" altLang="zh-CN" sz="1200" dirty="0">
              <a:solidFill>
                <a:schemeClr val="tx1"/>
              </a:solidFill>
            </a:endParaRPr>
          </a:p>
        </p:txBody>
      </p:sp>
      <p:cxnSp>
        <p:nvCxnSpPr>
          <p:cNvPr id="108" name="直接连接符 107"/>
          <p:cNvCxnSpPr/>
          <p:nvPr/>
        </p:nvCxnSpPr>
        <p:spPr>
          <a:xfrm>
            <a:off x="4001445" y="3647207"/>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3789865" y="987574"/>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0" name="椭圆 109"/>
          <p:cNvSpPr/>
          <p:nvPr/>
        </p:nvSpPr>
        <p:spPr>
          <a:xfrm>
            <a:off x="3510644" y="3072585"/>
            <a:ext cx="167224" cy="167224"/>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305745" y="3190313"/>
            <a:ext cx="137389" cy="137389"/>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788769" y="1489662"/>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3" name="椭圆 112"/>
          <p:cNvSpPr/>
          <p:nvPr/>
        </p:nvSpPr>
        <p:spPr>
          <a:xfrm>
            <a:off x="3788580" y="1999617"/>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4" name="椭圆 113"/>
          <p:cNvSpPr/>
          <p:nvPr/>
        </p:nvSpPr>
        <p:spPr>
          <a:xfrm>
            <a:off x="3787484" y="2501705"/>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15" name="椭圆 114"/>
          <p:cNvSpPr/>
          <p:nvPr/>
        </p:nvSpPr>
        <p:spPr>
          <a:xfrm>
            <a:off x="3789910" y="3003963"/>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16" name="椭圆 115"/>
          <p:cNvSpPr/>
          <p:nvPr/>
        </p:nvSpPr>
        <p:spPr>
          <a:xfrm>
            <a:off x="3788814" y="3506051"/>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17" name="TextBox 116"/>
          <p:cNvSpPr txBox="1"/>
          <p:nvPr/>
        </p:nvSpPr>
        <p:spPr>
          <a:xfrm>
            <a:off x="1743952" y="2417860"/>
            <a:ext cx="1400809" cy="30777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2000" b="1" dirty="0">
                <a:solidFill>
                  <a:srgbClr val="0070C0"/>
                </a:solidFill>
              </a:rPr>
              <a:t>探索思路</a:t>
            </a:r>
            <a:endParaRPr lang="en-US" altLang="zh-CN" sz="2000" b="1" dirty="0">
              <a:solidFill>
                <a:srgbClr val="0070C0"/>
              </a:solidFill>
            </a:endParaRPr>
          </a:p>
        </p:txBody>
      </p:sp>
      <p:sp>
        <p:nvSpPr>
          <p:cNvPr id="118" name="TextBox 117"/>
          <p:cNvSpPr txBox="1"/>
          <p:nvPr/>
        </p:nvSpPr>
        <p:spPr>
          <a:xfrm>
            <a:off x="5007693" y="4085732"/>
            <a:ext cx="3456384" cy="1667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solidFill>
                  <a:schemeClr val="tx1"/>
                </a:solidFill>
              </a:rPr>
              <a:t>结论</a:t>
            </a:r>
            <a:endParaRPr lang="en-US" altLang="zh-CN" sz="1200" dirty="0">
              <a:solidFill>
                <a:schemeClr val="tx1"/>
              </a:solidFill>
            </a:endParaRPr>
          </a:p>
        </p:txBody>
      </p:sp>
      <p:cxnSp>
        <p:nvCxnSpPr>
          <p:cNvPr id="119" name="直接连接符 118"/>
          <p:cNvCxnSpPr/>
          <p:nvPr/>
        </p:nvCxnSpPr>
        <p:spPr>
          <a:xfrm>
            <a:off x="4001445" y="4135043"/>
            <a:ext cx="792088" cy="0"/>
          </a:xfrm>
          <a:prstGeom prst="line">
            <a:avLst/>
          </a:prstGeom>
          <a:ln w="6350">
            <a:solidFill>
              <a:schemeClr val="tx1"/>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a:off x="3789910" y="3995855"/>
            <a:ext cx="274777" cy="274777"/>
          </a:xfrm>
          <a:prstGeom prst="ellipse">
            <a:avLst/>
          </a:prstGeom>
          <a:solidFill>
            <a:srgbClr val="0070C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Tree>
    <p:extLst>
      <p:ext uri="{BB962C8B-B14F-4D97-AF65-F5344CB8AC3E}">
        <p14:creationId xmlns:p14="http://schemas.microsoft.com/office/powerpoint/2010/main" val="43027038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1500"/>
                                        <p:tgtEl>
                                          <p:spTgt spid="87"/>
                                        </p:tgtEl>
                                      </p:cBhvr>
                                    </p:animEffect>
                                    <p:anim calcmode="lin" valueType="num">
                                      <p:cBhvr>
                                        <p:cTn id="14" dur="1500" fill="hold"/>
                                        <p:tgtEl>
                                          <p:spTgt spid="87"/>
                                        </p:tgtEl>
                                        <p:attrNameLst>
                                          <p:attrName>ppt_x</p:attrName>
                                        </p:attrNameLst>
                                      </p:cBhvr>
                                      <p:tavLst>
                                        <p:tav tm="0">
                                          <p:val>
                                            <p:strVal val="#ppt_x"/>
                                          </p:val>
                                        </p:tav>
                                        <p:tav tm="100000">
                                          <p:val>
                                            <p:strVal val="#ppt_x"/>
                                          </p:val>
                                        </p:tav>
                                      </p:tavLst>
                                    </p:anim>
                                    <p:anim calcmode="lin" valueType="num">
                                      <p:cBhvr>
                                        <p:cTn id="15" dur="1500" fill="hold"/>
                                        <p:tgtEl>
                                          <p:spTgt spid="87"/>
                                        </p:tgtEl>
                                        <p:attrNameLst>
                                          <p:attrName>ppt_y</p:attrName>
                                        </p:attrNameLst>
                                      </p:cBhvr>
                                      <p:tavLst>
                                        <p:tav tm="0">
                                          <p:val>
                                            <p:strVal val="#ppt_y+.1"/>
                                          </p:val>
                                        </p:tav>
                                        <p:tav tm="100000">
                                          <p:val>
                                            <p:strVal val="#ppt_y"/>
                                          </p:val>
                                        </p:tav>
                                      </p:tavLst>
                                    </p:anim>
                                  </p:childTnLst>
                                </p:cTn>
                              </p:par>
                              <p:par>
                                <p:cTn id="16" presetID="53" presetClass="entr" presetSubtype="16" fill="hold" grpId="0" nodeType="withEffect">
                                  <p:stCondLst>
                                    <p:cond delay="400"/>
                                  </p:stCondLst>
                                  <p:childTnLst>
                                    <p:set>
                                      <p:cBhvr>
                                        <p:cTn id="17" dur="1" fill="hold">
                                          <p:stCondLst>
                                            <p:cond delay="0"/>
                                          </p:stCondLst>
                                        </p:cTn>
                                        <p:tgtEl>
                                          <p:spTgt spid="90"/>
                                        </p:tgtEl>
                                        <p:attrNameLst>
                                          <p:attrName>style.visibility</p:attrName>
                                        </p:attrNameLst>
                                      </p:cBhvr>
                                      <p:to>
                                        <p:strVal val="visible"/>
                                      </p:to>
                                    </p:set>
                                    <p:anim calcmode="lin" valueType="num">
                                      <p:cBhvr>
                                        <p:cTn id="18" dur="500" fill="hold"/>
                                        <p:tgtEl>
                                          <p:spTgt spid="90"/>
                                        </p:tgtEl>
                                        <p:attrNameLst>
                                          <p:attrName>ppt_w</p:attrName>
                                        </p:attrNameLst>
                                      </p:cBhvr>
                                      <p:tavLst>
                                        <p:tav tm="0">
                                          <p:val>
                                            <p:fltVal val="0"/>
                                          </p:val>
                                        </p:tav>
                                        <p:tav tm="100000">
                                          <p:val>
                                            <p:strVal val="#ppt_w"/>
                                          </p:val>
                                        </p:tav>
                                      </p:tavLst>
                                    </p:anim>
                                    <p:anim calcmode="lin" valueType="num">
                                      <p:cBhvr>
                                        <p:cTn id="19" dur="500" fill="hold"/>
                                        <p:tgtEl>
                                          <p:spTgt spid="90"/>
                                        </p:tgtEl>
                                        <p:attrNameLst>
                                          <p:attrName>ppt_h</p:attrName>
                                        </p:attrNameLst>
                                      </p:cBhvr>
                                      <p:tavLst>
                                        <p:tav tm="0">
                                          <p:val>
                                            <p:fltVal val="0"/>
                                          </p:val>
                                        </p:tav>
                                        <p:tav tm="100000">
                                          <p:val>
                                            <p:strVal val="#ppt_h"/>
                                          </p:val>
                                        </p:tav>
                                      </p:tavLst>
                                    </p:anim>
                                    <p:animEffect transition="in" filter="fade">
                                      <p:cBhvr>
                                        <p:cTn id="20" dur="500"/>
                                        <p:tgtEl>
                                          <p:spTgt spid="90"/>
                                        </p:tgtEl>
                                      </p:cBhvr>
                                    </p:animEffect>
                                  </p:childTnLst>
                                </p:cTn>
                              </p:par>
                              <p:par>
                                <p:cTn id="21" presetID="53" presetClass="entr" presetSubtype="16" fill="hold" grpId="0" nodeType="withEffect">
                                  <p:stCondLst>
                                    <p:cond delay="200"/>
                                  </p:stCondLst>
                                  <p:childTnLst>
                                    <p:set>
                                      <p:cBhvr>
                                        <p:cTn id="22" dur="1" fill="hold">
                                          <p:stCondLst>
                                            <p:cond delay="0"/>
                                          </p:stCondLst>
                                        </p:cTn>
                                        <p:tgtEl>
                                          <p:spTgt spid="91"/>
                                        </p:tgtEl>
                                        <p:attrNameLst>
                                          <p:attrName>style.visibility</p:attrName>
                                        </p:attrNameLst>
                                      </p:cBhvr>
                                      <p:to>
                                        <p:strVal val="visible"/>
                                      </p:to>
                                    </p:set>
                                    <p:anim calcmode="lin" valueType="num">
                                      <p:cBhvr>
                                        <p:cTn id="23" dur="500" fill="hold"/>
                                        <p:tgtEl>
                                          <p:spTgt spid="91"/>
                                        </p:tgtEl>
                                        <p:attrNameLst>
                                          <p:attrName>ppt_w</p:attrName>
                                        </p:attrNameLst>
                                      </p:cBhvr>
                                      <p:tavLst>
                                        <p:tav tm="0">
                                          <p:val>
                                            <p:fltVal val="0"/>
                                          </p:val>
                                        </p:tav>
                                        <p:tav tm="100000">
                                          <p:val>
                                            <p:strVal val="#ppt_w"/>
                                          </p:val>
                                        </p:tav>
                                      </p:tavLst>
                                    </p:anim>
                                    <p:anim calcmode="lin" valueType="num">
                                      <p:cBhvr>
                                        <p:cTn id="24" dur="500" fill="hold"/>
                                        <p:tgtEl>
                                          <p:spTgt spid="91"/>
                                        </p:tgtEl>
                                        <p:attrNameLst>
                                          <p:attrName>ppt_h</p:attrName>
                                        </p:attrNameLst>
                                      </p:cBhvr>
                                      <p:tavLst>
                                        <p:tav tm="0">
                                          <p:val>
                                            <p:fltVal val="0"/>
                                          </p:val>
                                        </p:tav>
                                        <p:tav tm="100000">
                                          <p:val>
                                            <p:strVal val="#ppt_h"/>
                                          </p:val>
                                        </p:tav>
                                      </p:tavLst>
                                    </p:anim>
                                    <p:animEffect transition="in" filter="fade">
                                      <p:cBhvr>
                                        <p:cTn id="25" dur="500"/>
                                        <p:tgtEl>
                                          <p:spTgt spid="91"/>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92"/>
                                        </p:tgtEl>
                                        <p:attrNameLst>
                                          <p:attrName>style.visibility</p:attrName>
                                        </p:attrNameLst>
                                      </p:cBhvr>
                                      <p:to>
                                        <p:strVal val="visible"/>
                                      </p:to>
                                    </p:set>
                                    <p:anim calcmode="lin" valueType="num">
                                      <p:cBhvr>
                                        <p:cTn id="28" dur="500" fill="hold"/>
                                        <p:tgtEl>
                                          <p:spTgt spid="92"/>
                                        </p:tgtEl>
                                        <p:attrNameLst>
                                          <p:attrName>ppt_w</p:attrName>
                                        </p:attrNameLst>
                                      </p:cBhvr>
                                      <p:tavLst>
                                        <p:tav tm="0">
                                          <p:val>
                                            <p:fltVal val="0"/>
                                          </p:val>
                                        </p:tav>
                                        <p:tav tm="100000">
                                          <p:val>
                                            <p:strVal val="#ppt_w"/>
                                          </p:val>
                                        </p:tav>
                                      </p:tavLst>
                                    </p:anim>
                                    <p:anim calcmode="lin" valueType="num">
                                      <p:cBhvr>
                                        <p:cTn id="29" dur="500" fill="hold"/>
                                        <p:tgtEl>
                                          <p:spTgt spid="92"/>
                                        </p:tgtEl>
                                        <p:attrNameLst>
                                          <p:attrName>ppt_h</p:attrName>
                                        </p:attrNameLst>
                                      </p:cBhvr>
                                      <p:tavLst>
                                        <p:tav tm="0">
                                          <p:val>
                                            <p:fltVal val="0"/>
                                          </p:val>
                                        </p:tav>
                                        <p:tav tm="100000">
                                          <p:val>
                                            <p:strVal val="#ppt_h"/>
                                          </p:val>
                                        </p:tav>
                                      </p:tavLst>
                                    </p:anim>
                                    <p:animEffect transition="in" filter="fade">
                                      <p:cBhvr>
                                        <p:cTn id="30" dur="500"/>
                                        <p:tgtEl>
                                          <p:spTgt spid="9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Effect transition="in" filter="fade">
                                      <p:cBhvr>
                                        <p:cTn id="35" dur="500"/>
                                        <p:tgtEl>
                                          <p:spTgt spid="93"/>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4"/>
                                        </p:tgtEl>
                                        <p:attrNameLst>
                                          <p:attrName>style.visibility</p:attrName>
                                        </p:attrNameLst>
                                      </p:cBhvr>
                                      <p:to>
                                        <p:strVal val="visible"/>
                                      </p:to>
                                    </p:set>
                                    <p:anim calcmode="lin" valueType="num">
                                      <p:cBhvr>
                                        <p:cTn id="38" dur="500" fill="hold"/>
                                        <p:tgtEl>
                                          <p:spTgt spid="94"/>
                                        </p:tgtEl>
                                        <p:attrNameLst>
                                          <p:attrName>ppt_w</p:attrName>
                                        </p:attrNameLst>
                                      </p:cBhvr>
                                      <p:tavLst>
                                        <p:tav tm="0">
                                          <p:val>
                                            <p:fltVal val="0"/>
                                          </p:val>
                                        </p:tav>
                                        <p:tav tm="100000">
                                          <p:val>
                                            <p:strVal val="#ppt_w"/>
                                          </p:val>
                                        </p:tav>
                                      </p:tavLst>
                                    </p:anim>
                                    <p:anim calcmode="lin" valueType="num">
                                      <p:cBhvr>
                                        <p:cTn id="39" dur="500" fill="hold"/>
                                        <p:tgtEl>
                                          <p:spTgt spid="94"/>
                                        </p:tgtEl>
                                        <p:attrNameLst>
                                          <p:attrName>ppt_h</p:attrName>
                                        </p:attrNameLst>
                                      </p:cBhvr>
                                      <p:tavLst>
                                        <p:tav tm="0">
                                          <p:val>
                                            <p:fltVal val="0"/>
                                          </p:val>
                                        </p:tav>
                                        <p:tav tm="100000">
                                          <p:val>
                                            <p:strVal val="#ppt_h"/>
                                          </p:val>
                                        </p:tav>
                                      </p:tavLst>
                                    </p:anim>
                                    <p:animEffect transition="in" filter="fade">
                                      <p:cBhvr>
                                        <p:cTn id="40" dur="500"/>
                                        <p:tgtEl>
                                          <p:spTgt spid="94"/>
                                        </p:tgtEl>
                                      </p:cBhvr>
                                    </p:animEffect>
                                  </p:childTnLst>
                                </p:cTn>
                              </p:par>
                              <p:par>
                                <p:cTn id="41" presetID="53" presetClass="entr" presetSubtype="16" fill="hold" grpId="0" nodeType="withEffect">
                                  <p:stCondLst>
                                    <p:cond delay="200"/>
                                  </p:stCondLst>
                                  <p:childTnLst>
                                    <p:set>
                                      <p:cBhvr>
                                        <p:cTn id="42" dur="1" fill="hold">
                                          <p:stCondLst>
                                            <p:cond delay="0"/>
                                          </p:stCondLst>
                                        </p:cTn>
                                        <p:tgtEl>
                                          <p:spTgt spid="95"/>
                                        </p:tgtEl>
                                        <p:attrNameLst>
                                          <p:attrName>style.visibility</p:attrName>
                                        </p:attrNameLst>
                                      </p:cBhvr>
                                      <p:to>
                                        <p:strVal val="visible"/>
                                      </p:to>
                                    </p:set>
                                    <p:anim calcmode="lin" valueType="num">
                                      <p:cBhvr>
                                        <p:cTn id="43" dur="500" fill="hold"/>
                                        <p:tgtEl>
                                          <p:spTgt spid="95"/>
                                        </p:tgtEl>
                                        <p:attrNameLst>
                                          <p:attrName>ppt_w</p:attrName>
                                        </p:attrNameLst>
                                      </p:cBhvr>
                                      <p:tavLst>
                                        <p:tav tm="0">
                                          <p:val>
                                            <p:fltVal val="0"/>
                                          </p:val>
                                        </p:tav>
                                        <p:tav tm="100000">
                                          <p:val>
                                            <p:strVal val="#ppt_w"/>
                                          </p:val>
                                        </p:tav>
                                      </p:tavLst>
                                    </p:anim>
                                    <p:anim calcmode="lin" valueType="num">
                                      <p:cBhvr>
                                        <p:cTn id="44" dur="500" fill="hold"/>
                                        <p:tgtEl>
                                          <p:spTgt spid="95"/>
                                        </p:tgtEl>
                                        <p:attrNameLst>
                                          <p:attrName>ppt_h</p:attrName>
                                        </p:attrNameLst>
                                      </p:cBhvr>
                                      <p:tavLst>
                                        <p:tav tm="0">
                                          <p:val>
                                            <p:fltVal val="0"/>
                                          </p:val>
                                        </p:tav>
                                        <p:tav tm="100000">
                                          <p:val>
                                            <p:strVal val="#ppt_h"/>
                                          </p:val>
                                        </p:tav>
                                      </p:tavLst>
                                    </p:anim>
                                    <p:animEffect transition="in" filter="fade">
                                      <p:cBhvr>
                                        <p:cTn id="45" dur="500"/>
                                        <p:tgtEl>
                                          <p:spTgt spid="95"/>
                                        </p:tgtEl>
                                      </p:cBhvr>
                                    </p:animEffect>
                                  </p:childTnLst>
                                </p:cTn>
                              </p:par>
                              <p:par>
                                <p:cTn id="46" presetID="53" presetClass="entr" presetSubtype="16" fill="hold" grpId="0" nodeType="withEffect">
                                  <p:stCondLst>
                                    <p:cond delay="200"/>
                                  </p:stCondLst>
                                  <p:childTnLst>
                                    <p:set>
                                      <p:cBhvr>
                                        <p:cTn id="47" dur="1" fill="hold">
                                          <p:stCondLst>
                                            <p:cond delay="0"/>
                                          </p:stCondLst>
                                        </p:cTn>
                                        <p:tgtEl>
                                          <p:spTgt spid="96"/>
                                        </p:tgtEl>
                                        <p:attrNameLst>
                                          <p:attrName>style.visibility</p:attrName>
                                        </p:attrNameLst>
                                      </p:cBhvr>
                                      <p:to>
                                        <p:strVal val="visible"/>
                                      </p:to>
                                    </p:set>
                                    <p:anim calcmode="lin" valueType="num">
                                      <p:cBhvr>
                                        <p:cTn id="48" dur="500" fill="hold"/>
                                        <p:tgtEl>
                                          <p:spTgt spid="96"/>
                                        </p:tgtEl>
                                        <p:attrNameLst>
                                          <p:attrName>ppt_w</p:attrName>
                                        </p:attrNameLst>
                                      </p:cBhvr>
                                      <p:tavLst>
                                        <p:tav tm="0">
                                          <p:val>
                                            <p:fltVal val="0"/>
                                          </p:val>
                                        </p:tav>
                                        <p:tav tm="100000">
                                          <p:val>
                                            <p:strVal val="#ppt_w"/>
                                          </p:val>
                                        </p:tav>
                                      </p:tavLst>
                                    </p:anim>
                                    <p:anim calcmode="lin" valueType="num">
                                      <p:cBhvr>
                                        <p:cTn id="49" dur="500" fill="hold"/>
                                        <p:tgtEl>
                                          <p:spTgt spid="96"/>
                                        </p:tgtEl>
                                        <p:attrNameLst>
                                          <p:attrName>ppt_h</p:attrName>
                                        </p:attrNameLst>
                                      </p:cBhvr>
                                      <p:tavLst>
                                        <p:tav tm="0">
                                          <p:val>
                                            <p:fltVal val="0"/>
                                          </p:val>
                                        </p:tav>
                                        <p:tav tm="100000">
                                          <p:val>
                                            <p:strVal val="#ppt_h"/>
                                          </p:val>
                                        </p:tav>
                                      </p:tavLst>
                                    </p:anim>
                                    <p:animEffect transition="in" filter="fade">
                                      <p:cBhvr>
                                        <p:cTn id="50" dur="500"/>
                                        <p:tgtEl>
                                          <p:spTgt spid="96"/>
                                        </p:tgtEl>
                                      </p:cBhvr>
                                    </p:animEffect>
                                  </p:childTnLst>
                                </p:cTn>
                              </p:par>
                            </p:childTnLst>
                          </p:cTn>
                        </p:par>
                        <p:par>
                          <p:cTn id="51" fill="hold">
                            <p:stCondLst>
                              <p:cond delay="2000"/>
                            </p:stCondLst>
                            <p:childTnLst>
                              <p:par>
                                <p:cTn id="52" presetID="53" presetClass="entr" presetSubtype="16" fill="hold" grpId="0" nodeType="afterEffect">
                                  <p:stCondLst>
                                    <p:cond delay="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childTnLst>
                          </p:cTn>
                        </p:par>
                        <p:par>
                          <p:cTn id="57" fill="hold">
                            <p:stCondLst>
                              <p:cond delay="2500"/>
                            </p:stCondLst>
                            <p:childTnLst>
                              <p:par>
                                <p:cTn id="58" presetID="53" presetClass="entr" presetSubtype="16" fill="hold" grpId="0" nodeType="afterEffect">
                                  <p:stCondLst>
                                    <p:cond delay="0"/>
                                  </p:stCondLst>
                                  <p:childTnLst>
                                    <p:set>
                                      <p:cBhvr>
                                        <p:cTn id="59" dur="1" fill="hold">
                                          <p:stCondLst>
                                            <p:cond delay="0"/>
                                          </p:stCondLst>
                                        </p:cTn>
                                        <p:tgtEl>
                                          <p:spTgt spid="109"/>
                                        </p:tgtEl>
                                        <p:attrNameLst>
                                          <p:attrName>style.visibility</p:attrName>
                                        </p:attrNameLst>
                                      </p:cBhvr>
                                      <p:to>
                                        <p:strVal val="visible"/>
                                      </p:to>
                                    </p:set>
                                    <p:anim calcmode="lin" valueType="num">
                                      <p:cBhvr>
                                        <p:cTn id="60" dur="500" fill="hold"/>
                                        <p:tgtEl>
                                          <p:spTgt spid="109"/>
                                        </p:tgtEl>
                                        <p:attrNameLst>
                                          <p:attrName>ppt_w</p:attrName>
                                        </p:attrNameLst>
                                      </p:cBhvr>
                                      <p:tavLst>
                                        <p:tav tm="0">
                                          <p:val>
                                            <p:fltVal val="0"/>
                                          </p:val>
                                        </p:tav>
                                        <p:tav tm="100000">
                                          <p:val>
                                            <p:strVal val="#ppt_w"/>
                                          </p:val>
                                        </p:tav>
                                      </p:tavLst>
                                    </p:anim>
                                    <p:anim calcmode="lin" valueType="num">
                                      <p:cBhvr>
                                        <p:cTn id="61" dur="500" fill="hold"/>
                                        <p:tgtEl>
                                          <p:spTgt spid="109"/>
                                        </p:tgtEl>
                                        <p:attrNameLst>
                                          <p:attrName>ppt_h</p:attrName>
                                        </p:attrNameLst>
                                      </p:cBhvr>
                                      <p:tavLst>
                                        <p:tav tm="0">
                                          <p:val>
                                            <p:fltVal val="0"/>
                                          </p:val>
                                        </p:tav>
                                        <p:tav tm="100000">
                                          <p:val>
                                            <p:strVal val="#ppt_h"/>
                                          </p:val>
                                        </p:tav>
                                      </p:tavLst>
                                    </p:anim>
                                    <p:animEffect transition="in" filter="fade">
                                      <p:cBhvr>
                                        <p:cTn id="62" dur="500"/>
                                        <p:tgtEl>
                                          <p:spTgt spid="109"/>
                                        </p:tgtEl>
                                      </p:cBhvr>
                                    </p:animEffect>
                                  </p:childTnLst>
                                </p:cTn>
                              </p:par>
                              <p:par>
                                <p:cTn id="63" presetID="53" presetClass="entr" presetSubtype="16" fill="hold" grpId="0" nodeType="withEffect">
                                  <p:stCondLst>
                                    <p:cond delay="100"/>
                                  </p:stCondLst>
                                  <p:childTnLst>
                                    <p:set>
                                      <p:cBhvr>
                                        <p:cTn id="64" dur="1" fill="hold">
                                          <p:stCondLst>
                                            <p:cond delay="0"/>
                                          </p:stCondLst>
                                        </p:cTn>
                                        <p:tgtEl>
                                          <p:spTgt spid="110"/>
                                        </p:tgtEl>
                                        <p:attrNameLst>
                                          <p:attrName>style.visibility</p:attrName>
                                        </p:attrNameLst>
                                      </p:cBhvr>
                                      <p:to>
                                        <p:strVal val="visible"/>
                                      </p:to>
                                    </p:set>
                                    <p:anim calcmode="lin" valueType="num">
                                      <p:cBhvr>
                                        <p:cTn id="65" dur="500" fill="hold"/>
                                        <p:tgtEl>
                                          <p:spTgt spid="110"/>
                                        </p:tgtEl>
                                        <p:attrNameLst>
                                          <p:attrName>ppt_w</p:attrName>
                                        </p:attrNameLst>
                                      </p:cBhvr>
                                      <p:tavLst>
                                        <p:tav tm="0">
                                          <p:val>
                                            <p:fltVal val="0"/>
                                          </p:val>
                                        </p:tav>
                                        <p:tav tm="100000">
                                          <p:val>
                                            <p:strVal val="#ppt_w"/>
                                          </p:val>
                                        </p:tav>
                                      </p:tavLst>
                                    </p:anim>
                                    <p:anim calcmode="lin" valueType="num">
                                      <p:cBhvr>
                                        <p:cTn id="66" dur="500" fill="hold"/>
                                        <p:tgtEl>
                                          <p:spTgt spid="110"/>
                                        </p:tgtEl>
                                        <p:attrNameLst>
                                          <p:attrName>ppt_h</p:attrName>
                                        </p:attrNameLst>
                                      </p:cBhvr>
                                      <p:tavLst>
                                        <p:tav tm="0">
                                          <p:val>
                                            <p:fltVal val="0"/>
                                          </p:val>
                                        </p:tav>
                                        <p:tav tm="100000">
                                          <p:val>
                                            <p:strVal val="#ppt_h"/>
                                          </p:val>
                                        </p:tav>
                                      </p:tavLst>
                                    </p:anim>
                                    <p:animEffect transition="in" filter="fade">
                                      <p:cBhvr>
                                        <p:cTn id="67" dur="500"/>
                                        <p:tgtEl>
                                          <p:spTgt spid="110"/>
                                        </p:tgtEl>
                                      </p:cBhvr>
                                    </p:animEffect>
                                  </p:childTnLst>
                                </p:cTn>
                              </p:par>
                              <p:par>
                                <p:cTn id="68" presetID="53" presetClass="entr" presetSubtype="16" fill="hold" grpId="0" nodeType="withEffect">
                                  <p:stCondLst>
                                    <p:cond delay="200"/>
                                  </p:stCondLst>
                                  <p:childTnLst>
                                    <p:set>
                                      <p:cBhvr>
                                        <p:cTn id="69" dur="1" fill="hold">
                                          <p:stCondLst>
                                            <p:cond delay="0"/>
                                          </p:stCondLst>
                                        </p:cTn>
                                        <p:tgtEl>
                                          <p:spTgt spid="111"/>
                                        </p:tgtEl>
                                        <p:attrNameLst>
                                          <p:attrName>style.visibility</p:attrName>
                                        </p:attrNameLst>
                                      </p:cBhvr>
                                      <p:to>
                                        <p:strVal val="visible"/>
                                      </p:to>
                                    </p:set>
                                    <p:anim calcmode="lin" valueType="num">
                                      <p:cBhvr>
                                        <p:cTn id="70" dur="500" fill="hold"/>
                                        <p:tgtEl>
                                          <p:spTgt spid="111"/>
                                        </p:tgtEl>
                                        <p:attrNameLst>
                                          <p:attrName>ppt_w</p:attrName>
                                        </p:attrNameLst>
                                      </p:cBhvr>
                                      <p:tavLst>
                                        <p:tav tm="0">
                                          <p:val>
                                            <p:fltVal val="0"/>
                                          </p:val>
                                        </p:tav>
                                        <p:tav tm="100000">
                                          <p:val>
                                            <p:strVal val="#ppt_w"/>
                                          </p:val>
                                        </p:tav>
                                      </p:tavLst>
                                    </p:anim>
                                    <p:anim calcmode="lin" valueType="num">
                                      <p:cBhvr>
                                        <p:cTn id="71" dur="500" fill="hold"/>
                                        <p:tgtEl>
                                          <p:spTgt spid="111"/>
                                        </p:tgtEl>
                                        <p:attrNameLst>
                                          <p:attrName>ppt_h</p:attrName>
                                        </p:attrNameLst>
                                      </p:cBhvr>
                                      <p:tavLst>
                                        <p:tav tm="0">
                                          <p:val>
                                            <p:fltVal val="0"/>
                                          </p:val>
                                        </p:tav>
                                        <p:tav tm="100000">
                                          <p:val>
                                            <p:strVal val="#ppt_h"/>
                                          </p:val>
                                        </p:tav>
                                      </p:tavLst>
                                    </p:anim>
                                    <p:animEffect transition="in" filter="fade">
                                      <p:cBhvr>
                                        <p:cTn id="72" dur="500"/>
                                        <p:tgtEl>
                                          <p:spTgt spid="111"/>
                                        </p:tgtEl>
                                      </p:cBhvr>
                                    </p:animEffect>
                                  </p:childTnLst>
                                </p:cTn>
                              </p:par>
                              <p:par>
                                <p:cTn id="73" presetID="53" presetClass="entr" presetSubtype="16" fill="hold" grpId="0" nodeType="withEffect">
                                  <p:stCondLst>
                                    <p:cond delay="300"/>
                                  </p:stCondLst>
                                  <p:childTnLst>
                                    <p:set>
                                      <p:cBhvr>
                                        <p:cTn id="74" dur="1" fill="hold">
                                          <p:stCondLst>
                                            <p:cond delay="0"/>
                                          </p:stCondLst>
                                        </p:cTn>
                                        <p:tgtEl>
                                          <p:spTgt spid="112"/>
                                        </p:tgtEl>
                                        <p:attrNameLst>
                                          <p:attrName>style.visibility</p:attrName>
                                        </p:attrNameLst>
                                      </p:cBhvr>
                                      <p:to>
                                        <p:strVal val="visible"/>
                                      </p:to>
                                    </p:set>
                                    <p:anim calcmode="lin" valueType="num">
                                      <p:cBhvr>
                                        <p:cTn id="75" dur="500" fill="hold"/>
                                        <p:tgtEl>
                                          <p:spTgt spid="112"/>
                                        </p:tgtEl>
                                        <p:attrNameLst>
                                          <p:attrName>ppt_w</p:attrName>
                                        </p:attrNameLst>
                                      </p:cBhvr>
                                      <p:tavLst>
                                        <p:tav tm="0">
                                          <p:val>
                                            <p:fltVal val="0"/>
                                          </p:val>
                                        </p:tav>
                                        <p:tav tm="100000">
                                          <p:val>
                                            <p:strVal val="#ppt_w"/>
                                          </p:val>
                                        </p:tav>
                                      </p:tavLst>
                                    </p:anim>
                                    <p:anim calcmode="lin" valueType="num">
                                      <p:cBhvr>
                                        <p:cTn id="76" dur="500" fill="hold"/>
                                        <p:tgtEl>
                                          <p:spTgt spid="112"/>
                                        </p:tgtEl>
                                        <p:attrNameLst>
                                          <p:attrName>ppt_h</p:attrName>
                                        </p:attrNameLst>
                                      </p:cBhvr>
                                      <p:tavLst>
                                        <p:tav tm="0">
                                          <p:val>
                                            <p:fltVal val="0"/>
                                          </p:val>
                                        </p:tav>
                                        <p:tav tm="100000">
                                          <p:val>
                                            <p:strVal val="#ppt_h"/>
                                          </p:val>
                                        </p:tav>
                                      </p:tavLst>
                                    </p:anim>
                                    <p:animEffect transition="in" filter="fade">
                                      <p:cBhvr>
                                        <p:cTn id="77" dur="500"/>
                                        <p:tgtEl>
                                          <p:spTgt spid="112"/>
                                        </p:tgtEl>
                                      </p:cBhvr>
                                    </p:animEffect>
                                  </p:childTnLst>
                                </p:cTn>
                              </p:par>
                              <p:par>
                                <p:cTn id="78" presetID="53" presetClass="entr" presetSubtype="16" fill="hold" grpId="0" nodeType="withEffect">
                                  <p:stCondLst>
                                    <p:cond delay="400"/>
                                  </p:stCondLst>
                                  <p:childTnLst>
                                    <p:set>
                                      <p:cBhvr>
                                        <p:cTn id="79" dur="1" fill="hold">
                                          <p:stCondLst>
                                            <p:cond delay="0"/>
                                          </p:stCondLst>
                                        </p:cTn>
                                        <p:tgtEl>
                                          <p:spTgt spid="113"/>
                                        </p:tgtEl>
                                        <p:attrNameLst>
                                          <p:attrName>style.visibility</p:attrName>
                                        </p:attrNameLst>
                                      </p:cBhvr>
                                      <p:to>
                                        <p:strVal val="visible"/>
                                      </p:to>
                                    </p:set>
                                    <p:anim calcmode="lin" valueType="num">
                                      <p:cBhvr>
                                        <p:cTn id="80" dur="500" fill="hold"/>
                                        <p:tgtEl>
                                          <p:spTgt spid="113"/>
                                        </p:tgtEl>
                                        <p:attrNameLst>
                                          <p:attrName>ppt_w</p:attrName>
                                        </p:attrNameLst>
                                      </p:cBhvr>
                                      <p:tavLst>
                                        <p:tav tm="0">
                                          <p:val>
                                            <p:fltVal val="0"/>
                                          </p:val>
                                        </p:tav>
                                        <p:tav tm="100000">
                                          <p:val>
                                            <p:strVal val="#ppt_w"/>
                                          </p:val>
                                        </p:tav>
                                      </p:tavLst>
                                    </p:anim>
                                    <p:anim calcmode="lin" valueType="num">
                                      <p:cBhvr>
                                        <p:cTn id="81" dur="500" fill="hold"/>
                                        <p:tgtEl>
                                          <p:spTgt spid="113"/>
                                        </p:tgtEl>
                                        <p:attrNameLst>
                                          <p:attrName>ppt_h</p:attrName>
                                        </p:attrNameLst>
                                      </p:cBhvr>
                                      <p:tavLst>
                                        <p:tav tm="0">
                                          <p:val>
                                            <p:fltVal val="0"/>
                                          </p:val>
                                        </p:tav>
                                        <p:tav tm="100000">
                                          <p:val>
                                            <p:strVal val="#ppt_h"/>
                                          </p:val>
                                        </p:tav>
                                      </p:tavLst>
                                    </p:anim>
                                    <p:animEffect transition="in" filter="fade">
                                      <p:cBhvr>
                                        <p:cTn id="82" dur="500"/>
                                        <p:tgtEl>
                                          <p:spTgt spid="113"/>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114"/>
                                        </p:tgtEl>
                                        <p:attrNameLst>
                                          <p:attrName>style.visibility</p:attrName>
                                        </p:attrNameLst>
                                      </p:cBhvr>
                                      <p:to>
                                        <p:strVal val="visible"/>
                                      </p:to>
                                    </p:set>
                                    <p:anim calcmode="lin" valueType="num">
                                      <p:cBhvr>
                                        <p:cTn id="85" dur="500" fill="hold"/>
                                        <p:tgtEl>
                                          <p:spTgt spid="114"/>
                                        </p:tgtEl>
                                        <p:attrNameLst>
                                          <p:attrName>ppt_w</p:attrName>
                                        </p:attrNameLst>
                                      </p:cBhvr>
                                      <p:tavLst>
                                        <p:tav tm="0">
                                          <p:val>
                                            <p:fltVal val="0"/>
                                          </p:val>
                                        </p:tav>
                                        <p:tav tm="100000">
                                          <p:val>
                                            <p:strVal val="#ppt_w"/>
                                          </p:val>
                                        </p:tav>
                                      </p:tavLst>
                                    </p:anim>
                                    <p:anim calcmode="lin" valueType="num">
                                      <p:cBhvr>
                                        <p:cTn id="86" dur="500" fill="hold"/>
                                        <p:tgtEl>
                                          <p:spTgt spid="114"/>
                                        </p:tgtEl>
                                        <p:attrNameLst>
                                          <p:attrName>ppt_h</p:attrName>
                                        </p:attrNameLst>
                                      </p:cBhvr>
                                      <p:tavLst>
                                        <p:tav tm="0">
                                          <p:val>
                                            <p:fltVal val="0"/>
                                          </p:val>
                                        </p:tav>
                                        <p:tav tm="100000">
                                          <p:val>
                                            <p:strVal val="#ppt_h"/>
                                          </p:val>
                                        </p:tav>
                                      </p:tavLst>
                                    </p:anim>
                                    <p:animEffect transition="in" filter="fade">
                                      <p:cBhvr>
                                        <p:cTn id="87" dur="500"/>
                                        <p:tgtEl>
                                          <p:spTgt spid="114"/>
                                        </p:tgtEl>
                                      </p:cBhvr>
                                    </p:animEffect>
                                  </p:childTnLst>
                                </p:cTn>
                              </p:par>
                              <p:par>
                                <p:cTn id="88" presetID="53" presetClass="entr" presetSubtype="16" fill="hold" grpId="0" nodeType="withEffect">
                                  <p:stCondLst>
                                    <p:cond delay="600"/>
                                  </p:stCondLst>
                                  <p:childTnLst>
                                    <p:set>
                                      <p:cBhvr>
                                        <p:cTn id="89" dur="1" fill="hold">
                                          <p:stCondLst>
                                            <p:cond delay="0"/>
                                          </p:stCondLst>
                                        </p:cTn>
                                        <p:tgtEl>
                                          <p:spTgt spid="115"/>
                                        </p:tgtEl>
                                        <p:attrNameLst>
                                          <p:attrName>style.visibility</p:attrName>
                                        </p:attrNameLst>
                                      </p:cBhvr>
                                      <p:to>
                                        <p:strVal val="visible"/>
                                      </p:to>
                                    </p:set>
                                    <p:anim calcmode="lin" valueType="num">
                                      <p:cBhvr>
                                        <p:cTn id="90" dur="500" fill="hold"/>
                                        <p:tgtEl>
                                          <p:spTgt spid="115"/>
                                        </p:tgtEl>
                                        <p:attrNameLst>
                                          <p:attrName>ppt_w</p:attrName>
                                        </p:attrNameLst>
                                      </p:cBhvr>
                                      <p:tavLst>
                                        <p:tav tm="0">
                                          <p:val>
                                            <p:fltVal val="0"/>
                                          </p:val>
                                        </p:tav>
                                        <p:tav tm="100000">
                                          <p:val>
                                            <p:strVal val="#ppt_w"/>
                                          </p:val>
                                        </p:tav>
                                      </p:tavLst>
                                    </p:anim>
                                    <p:anim calcmode="lin" valueType="num">
                                      <p:cBhvr>
                                        <p:cTn id="91" dur="500" fill="hold"/>
                                        <p:tgtEl>
                                          <p:spTgt spid="115"/>
                                        </p:tgtEl>
                                        <p:attrNameLst>
                                          <p:attrName>ppt_h</p:attrName>
                                        </p:attrNameLst>
                                      </p:cBhvr>
                                      <p:tavLst>
                                        <p:tav tm="0">
                                          <p:val>
                                            <p:fltVal val="0"/>
                                          </p:val>
                                        </p:tav>
                                        <p:tav tm="100000">
                                          <p:val>
                                            <p:strVal val="#ppt_h"/>
                                          </p:val>
                                        </p:tav>
                                      </p:tavLst>
                                    </p:anim>
                                    <p:animEffect transition="in" filter="fade">
                                      <p:cBhvr>
                                        <p:cTn id="92" dur="500"/>
                                        <p:tgtEl>
                                          <p:spTgt spid="115"/>
                                        </p:tgtEl>
                                      </p:cBhvr>
                                    </p:animEffect>
                                  </p:childTnLst>
                                </p:cTn>
                              </p:par>
                              <p:par>
                                <p:cTn id="93" presetID="53" presetClass="entr" presetSubtype="16" fill="hold" grpId="0" nodeType="withEffect">
                                  <p:stCondLst>
                                    <p:cond delay="700"/>
                                  </p:stCondLst>
                                  <p:childTnLst>
                                    <p:set>
                                      <p:cBhvr>
                                        <p:cTn id="94" dur="1" fill="hold">
                                          <p:stCondLst>
                                            <p:cond delay="0"/>
                                          </p:stCondLst>
                                        </p:cTn>
                                        <p:tgtEl>
                                          <p:spTgt spid="116"/>
                                        </p:tgtEl>
                                        <p:attrNameLst>
                                          <p:attrName>style.visibility</p:attrName>
                                        </p:attrNameLst>
                                      </p:cBhvr>
                                      <p:to>
                                        <p:strVal val="visible"/>
                                      </p:to>
                                    </p:set>
                                    <p:anim calcmode="lin" valueType="num">
                                      <p:cBhvr>
                                        <p:cTn id="95" dur="500" fill="hold"/>
                                        <p:tgtEl>
                                          <p:spTgt spid="116"/>
                                        </p:tgtEl>
                                        <p:attrNameLst>
                                          <p:attrName>ppt_w</p:attrName>
                                        </p:attrNameLst>
                                      </p:cBhvr>
                                      <p:tavLst>
                                        <p:tav tm="0">
                                          <p:val>
                                            <p:fltVal val="0"/>
                                          </p:val>
                                        </p:tav>
                                        <p:tav tm="100000">
                                          <p:val>
                                            <p:strVal val="#ppt_w"/>
                                          </p:val>
                                        </p:tav>
                                      </p:tavLst>
                                    </p:anim>
                                    <p:anim calcmode="lin" valueType="num">
                                      <p:cBhvr>
                                        <p:cTn id="96" dur="500" fill="hold"/>
                                        <p:tgtEl>
                                          <p:spTgt spid="116"/>
                                        </p:tgtEl>
                                        <p:attrNameLst>
                                          <p:attrName>ppt_h</p:attrName>
                                        </p:attrNameLst>
                                      </p:cBhvr>
                                      <p:tavLst>
                                        <p:tav tm="0">
                                          <p:val>
                                            <p:fltVal val="0"/>
                                          </p:val>
                                        </p:tav>
                                        <p:tav tm="100000">
                                          <p:val>
                                            <p:strVal val="#ppt_h"/>
                                          </p:val>
                                        </p:tav>
                                      </p:tavLst>
                                    </p:anim>
                                    <p:animEffect transition="in" filter="fade">
                                      <p:cBhvr>
                                        <p:cTn id="97" dur="500"/>
                                        <p:tgtEl>
                                          <p:spTgt spid="116"/>
                                        </p:tgtEl>
                                      </p:cBhvr>
                                    </p:animEffect>
                                  </p:childTnLst>
                                </p:cTn>
                              </p:par>
                              <p:par>
                                <p:cTn id="98" presetID="22" presetClass="entr" presetSubtype="8" fill="hold" nodeType="withEffect">
                                  <p:stCondLst>
                                    <p:cond delay="800"/>
                                  </p:stCondLst>
                                  <p:childTnLst>
                                    <p:set>
                                      <p:cBhvr>
                                        <p:cTn id="99" dur="1" fill="hold">
                                          <p:stCondLst>
                                            <p:cond delay="0"/>
                                          </p:stCondLst>
                                        </p:cTn>
                                        <p:tgtEl>
                                          <p:spTgt spid="98"/>
                                        </p:tgtEl>
                                        <p:attrNameLst>
                                          <p:attrName>style.visibility</p:attrName>
                                        </p:attrNameLst>
                                      </p:cBhvr>
                                      <p:to>
                                        <p:strVal val="visible"/>
                                      </p:to>
                                    </p:set>
                                    <p:animEffect transition="in" filter="wipe(left)">
                                      <p:cBhvr>
                                        <p:cTn id="100" dur="500"/>
                                        <p:tgtEl>
                                          <p:spTgt spid="98"/>
                                        </p:tgtEl>
                                      </p:cBhvr>
                                    </p:animEffect>
                                  </p:childTnLst>
                                </p:cTn>
                              </p:par>
                              <p:par>
                                <p:cTn id="101" presetID="22" presetClass="entr" presetSubtype="8" fill="hold" nodeType="withEffect">
                                  <p:stCondLst>
                                    <p:cond delay="900"/>
                                  </p:stCondLst>
                                  <p:childTnLst>
                                    <p:set>
                                      <p:cBhvr>
                                        <p:cTn id="102" dur="1" fill="hold">
                                          <p:stCondLst>
                                            <p:cond delay="0"/>
                                          </p:stCondLst>
                                        </p:cTn>
                                        <p:tgtEl>
                                          <p:spTgt spid="100"/>
                                        </p:tgtEl>
                                        <p:attrNameLst>
                                          <p:attrName>style.visibility</p:attrName>
                                        </p:attrNameLst>
                                      </p:cBhvr>
                                      <p:to>
                                        <p:strVal val="visible"/>
                                      </p:to>
                                    </p:set>
                                    <p:animEffect transition="in" filter="wipe(left)">
                                      <p:cBhvr>
                                        <p:cTn id="103" dur="500"/>
                                        <p:tgtEl>
                                          <p:spTgt spid="100"/>
                                        </p:tgtEl>
                                      </p:cBhvr>
                                    </p:animEffect>
                                  </p:childTnLst>
                                </p:cTn>
                              </p:par>
                              <p:par>
                                <p:cTn id="104" presetID="22" presetClass="entr" presetSubtype="8" fill="hold" nodeType="withEffect">
                                  <p:stCondLst>
                                    <p:cond delay="1000"/>
                                  </p:stCondLst>
                                  <p:childTnLst>
                                    <p:set>
                                      <p:cBhvr>
                                        <p:cTn id="105" dur="1" fill="hold">
                                          <p:stCondLst>
                                            <p:cond delay="0"/>
                                          </p:stCondLst>
                                        </p:cTn>
                                        <p:tgtEl>
                                          <p:spTgt spid="102"/>
                                        </p:tgtEl>
                                        <p:attrNameLst>
                                          <p:attrName>style.visibility</p:attrName>
                                        </p:attrNameLst>
                                      </p:cBhvr>
                                      <p:to>
                                        <p:strVal val="visible"/>
                                      </p:to>
                                    </p:set>
                                    <p:animEffect transition="in" filter="wipe(left)">
                                      <p:cBhvr>
                                        <p:cTn id="106" dur="500"/>
                                        <p:tgtEl>
                                          <p:spTgt spid="102"/>
                                        </p:tgtEl>
                                      </p:cBhvr>
                                    </p:animEffect>
                                  </p:childTnLst>
                                </p:cTn>
                              </p:par>
                              <p:par>
                                <p:cTn id="107" presetID="22" presetClass="entr" presetSubtype="8" fill="hold" nodeType="withEffect">
                                  <p:stCondLst>
                                    <p:cond delay="1100"/>
                                  </p:stCondLst>
                                  <p:childTnLst>
                                    <p:set>
                                      <p:cBhvr>
                                        <p:cTn id="108" dur="1" fill="hold">
                                          <p:stCondLst>
                                            <p:cond delay="0"/>
                                          </p:stCondLst>
                                        </p:cTn>
                                        <p:tgtEl>
                                          <p:spTgt spid="104"/>
                                        </p:tgtEl>
                                        <p:attrNameLst>
                                          <p:attrName>style.visibility</p:attrName>
                                        </p:attrNameLst>
                                      </p:cBhvr>
                                      <p:to>
                                        <p:strVal val="visible"/>
                                      </p:to>
                                    </p:set>
                                    <p:animEffect transition="in" filter="wipe(left)">
                                      <p:cBhvr>
                                        <p:cTn id="109" dur="500"/>
                                        <p:tgtEl>
                                          <p:spTgt spid="104"/>
                                        </p:tgtEl>
                                      </p:cBhvr>
                                    </p:animEffect>
                                  </p:childTnLst>
                                </p:cTn>
                              </p:par>
                              <p:par>
                                <p:cTn id="110" presetID="22" presetClass="entr" presetSubtype="8" fill="hold" nodeType="withEffect">
                                  <p:stCondLst>
                                    <p:cond delay="1200"/>
                                  </p:stCondLst>
                                  <p:childTnLst>
                                    <p:set>
                                      <p:cBhvr>
                                        <p:cTn id="111" dur="1" fill="hold">
                                          <p:stCondLst>
                                            <p:cond delay="0"/>
                                          </p:stCondLst>
                                        </p:cTn>
                                        <p:tgtEl>
                                          <p:spTgt spid="106"/>
                                        </p:tgtEl>
                                        <p:attrNameLst>
                                          <p:attrName>style.visibility</p:attrName>
                                        </p:attrNameLst>
                                      </p:cBhvr>
                                      <p:to>
                                        <p:strVal val="visible"/>
                                      </p:to>
                                    </p:set>
                                    <p:animEffect transition="in" filter="wipe(left)">
                                      <p:cBhvr>
                                        <p:cTn id="112" dur="500"/>
                                        <p:tgtEl>
                                          <p:spTgt spid="106"/>
                                        </p:tgtEl>
                                      </p:cBhvr>
                                    </p:animEffect>
                                  </p:childTnLst>
                                </p:cTn>
                              </p:par>
                              <p:par>
                                <p:cTn id="113" presetID="22" presetClass="entr" presetSubtype="8" fill="hold" nodeType="withEffect">
                                  <p:stCondLst>
                                    <p:cond delay="1300"/>
                                  </p:stCondLst>
                                  <p:childTnLst>
                                    <p:set>
                                      <p:cBhvr>
                                        <p:cTn id="114" dur="1" fill="hold">
                                          <p:stCondLst>
                                            <p:cond delay="0"/>
                                          </p:stCondLst>
                                        </p:cTn>
                                        <p:tgtEl>
                                          <p:spTgt spid="108"/>
                                        </p:tgtEl>
                                        <p:attrNameLst>
                                          <p:attrName>style.visibility</p:attrName>
                                        </p:attrNameLst>
                                      </p:cBhvr>
                                      <p:to>
                                        <p:strVal val="visible"/>
                                      </p:to>
                                    </p:set>
                                    <p:animEffect transition="in" filter="wipe(left)">
                                      <p:cBhvr>
                                        <p:cTn id="115" dur="500"/>
                                        <p:tgtEl>
                                          <p:spTgt spid="108"/>
                                        </p:tgtEl>
                                      </p:cBhvr>
                                    </p:animEffect>
                                  </p:childTnLst>
                                </p:cTn>
                              </p:par>
                              <p:par>
                                <p:cTn id="116" presetID="22" presetClass="entr" presetSubtype="8" fill="hold" grpId="0" nodeType="withEffect">
                                  <p:stCondLst>
                                    <p:cond delay="1400"/>
                                  </p:stCondLst>
                                  <p:childTnLst>
                                    <p:set>
                                      <p:cBhvr>
                                        <p:cTn id="117" dur="1" fill="hold">
                                          <p:stCondLst>
                                            <p:cond delay="0"/>
                                          </p:stCondLst>
                                        </p:cTn>
                                        <p:tgtEl>
                                          <p:spTgt spid="97"/>
                                        </p:tgtEl>
                                        <p:attrNameLst>
                                          <p:attrName>style.visibility</p:attrName>
                                        </p:attrNameLst>
                                      </p:cBhvr>
                                      <p:to>
                                        <p:strVal val="visible"/>
                                      </p:to>
                                    </p:set>
                                    <p:animEffect transition="in" filter="wipe(left)">
                                      <p:cBhvr>
                                        <p:cTn id="118" dur="500"/>
                                        <p:tgtEl>
                                          <p:spTgt spid="97"/>
                                        </p:tgtEl>
                                      </p:cBhvr>
                                    </p:animEffect>
                                  </p:childTnLst>
                                </p:cTn>
                              </p:par>
                              <p:par>
                                <p:cTn id="119" presetID="22" presetClass="entr" presetSubtype="8" fill="hold" grpId="0" nodeType="withEffect">
                                  <p:stCondLst>
                                    <p:cond delay="1500"/>
                                  </p:stCondLst>
                                  <p:childTnLst>
                                    <p:set>
                                      <p:cBhvr>
                                        <p:cTn id="120" dur="1" fill="hold">
                                          <p:stCondLst>
                                            <p:cond delay="0"/>
                                          </p:stCondLst>
                                        </p:cTn>
                                        <p:tgtEl>
                                          <p:spTgt spid="99"/>
                                        </p:tgtEl>
                                        <p:attrNameLst>
                                          <p:attrName>style.visibility</p:attrName>
                                        </p:attrNameLst>
                                      </p:cBhvr>
                                      <p:to>
                                        <p:strVal val="visible"/>
                                      </p:to>
                                    </p:set>
                                    <p:animEffect transition="in" filter="wipe(left)">
                                      <p:cBhvr>
                                        <p:cTn id="121" dur="500"/>
                                        <p:tgtEl>
                                          <p:spTgt spid="99"/>
                                        </p:tgtEl>
                                      </p:cBhvr>
                                    </p:animEffect>
                                  </p:childTnLst>
                                </p:cTn>
                              </p:par>
                              <p:par>
                                <p:cTn id="122" presetID="22" presetClass="entr" presetSubtype="8" fill="hold" grpId="0" nodeType="withEffect">
                                  <p:stCondLst>
                                    <p:cond delay="1600"/>
                                  </p:stCondLst>
                                  <p:childTnLst>
                                    <p:set>
                                      <p:cBhvr>
                                        <p:cTn id="123" dur="1" fill="hold">
                                          <p:stCondLst>
                                            <p:cond delay="0"/>
                                          </p:stCondLst>
                                        </p:cTn>
                                        <p:tgtEl>
                                          <p:spTgt spid="101"/>
                                        </p:tgtEl>
                                        <p:attrNameLst>
                                          <p:attrName>style.visibility</p:attrName>
                                        </p:attrNameLst>
                                      </p:cBhvr>
                                      <p:to>
                                        <p:strVal val="visible"/>
                                      </p:to>
                                    </p:set>
                                    <p:animEffect transition="in" filter="wipe(left)">
                                      <p:cBhvr>
                                        <p:cTn id="124" dur="500"/>
                                        <p:tgtEl>
                                          <p:spTgt spid="101"/>
                                        </p:tgtEl>
                                      </p:cBhvr>
                                    </p:animEffect>
                                  </p:childTnLst>
                                </p:cTn>
                              </p:par>
                              <p:par>
                                <p:cTn id="125" presetID="22" presetClass="entr" presetSubtype="8" fill="hold" grpId="0" nodeType="withEffect">
                                  <p:stCondLst>
                                    <p:cond delay="1700"/>
                                  </p:stCondLst>
                                  <p:childTnLst>
                                    <p:set>
                                      <p:cBhvr>
                                        <p:cTn id="126" dur="1" fill="hold">
                                          <p:stCondLst>
                                            <p:cond delay="0"/>
                                          </p:stCondLst>
                                        </p:cTn>
                                        <p:tgtEl>
                                          <p:spTgt spid="103"/>
                                        </p:tgtEl>
                                        <p:attrNameLst>
                                          <p:attrName>style.visibility</p:attrName>
                                        </p:attrNameLst>
                                      </p:cBhvr>
                                      <p:to>
                                        <p:strVal val="visible"/>
                                      </p:to>
                                    </p:set>
                                    <p:animEffect transition="in" filter="wipe(left)">
                                      <p:cBhvr>
                                        <p:cTn id="127" dur="500"/>
                                        <p:tgtEl>
                                          <p:spTgt spid="103"/>
                                        </p:tgtEl>
                                      </p:cBhvr>
                                    </p:animEffect>
                                  </p:childTnLst>
                                </p:cTn>
                              </p:par>
                              <p:par>
                                <p:cTn id="128" presetID="22" presetClass="entr" presetSubtype="8" fill="hold" grpId="0" nodeType="withEffect">
                                  <p:stCondLst>
                                    <p:cond delay="1800"/>
                                  </p:stCondLst>
                                  <p:childTnLst>
                                    <p:set>
                                      <p:cBhvr>
                                        <p:cTn id="129" dur="1" fill="hold">
                                          <p:stCondLst>
                                            <p:cond delay="0"/>
                                          </p:stCondLst>
                                        </p:cTn>
                                        <p:tgtEl>
                                          <p:spTgt spid="105"/>
                                        </p:tgtEl>
                                        <p:attrNameLst>
                                          <p:attrName>style.visibility</p:attrName>
                                        </p:attrNameLst>
                                      </p:cBhvr>
                                      <p:to>
                                        <p:strVal val="visible"/>
                                      </p:to>
                                    </p:set>
                                    <p:animEffect transition="in" filter="wipe(left)">
                                      <p:cBhvr>
                                        <p:cTn id="130" dur="500"/>
                                        <p:tgtEl>
                                          <p:spTgt spid="105"/>
                                        </p:tgtEl>
                                      </p:cBhvr>
                                    </p:animEffect>
                                  </p:childTnLst>
                                </p:cTn>
                              </p:par>
                              <p:par>
                                <p:cTn id="131" presetID="22" presetClass="entr" presetSubtype="8" fill="hold" grpId="0" nodeType="withEffect">
                                  <p:stCondLst>
                                    <p:cond delay="1900"/>
                                  </p:stCondLst>
                                  <p:childTnLst>
                                    <p:set>
                                      <p:cBhvr>
                                        <p:cTn id="132" dur="1" fill="hold">
                                          <p:stCondLst>
                                            <p:cond delay="0"/>
                                          </p:stCondLst>
                                        </p:cTn>
                                        <p:tgtEl>
                                          <p:spTgt spid="107"/>
                                        </p:tgtEl>
                                        <p:attrNameLst>
                                          <p:attrName>style.visibility</p:attrName>
                                        </p:attrNameLst>
                                      </p:cBhvr>
                                      <p:to>
                                        <p:strVal val="visible"/>
                                      </p:to>
                                    </p:set>
                                    <p:animEffect transition="in" filter="wipe(left)">
                                      <p:cBhvr>
                                        <p:cTn id="133" dur="500"/>
                                        <p:tgtEl>
                                          <p:spTgt spid="107"/>
                                        </p:tgtEl>
                                      </p:cBhvr>
                                    </p:animEffect>
                                  </p:childTnLst>
                                </p:cTn>
                              </p:par>
                              <p:par>
                                <p:cTn id="134" presetID="53" presetClass="entr" presetSubtype="16" fill="hold" grpId="0" nodeType="withEffect">
                                  <p:stCondLst>
                                    <p:cond delay="600"/>
                                  </p:stCondLst>
                                  <p:childTnLst>
                                    <p:set>
                                      <p:cBhvr>
                                        <p:cTn id="135" dur="1" fill="hold">
                                          <p:stCondLst>
                                            <p:cond delay="0"/>
                                          </p:stCondLst>
                                        </p:cTn>
                                        <p:tgtEl>
                                          <p:spTgt spid="122"/>
                                        </p:tgtEl>
                                        <p:attrNameLst>
                                          <p:attrName>style.visibility</p:attrName>
                                        </p:attrNameLst>
                                      </p:cBhvr>
                                      <p:to>
                                        <p:strVal val="visible"/>
                                      </p:to>
                                    </p:set>
                                    <p:anim calcmode="lin" valueType="num">
                                      <p:cBhvr>
                                        <p:cTn id="136" dur="500" fill="hold"/>
                                        <p:tgtEl>
                                          <p:spTgt spid="122"/>
                                        </p:tgtEl>
                                        <p:attrNameLst>
                                          <p:attrName>ppt_w</p:attrName>
                                        </p:attrNameLst>
                                      </p:cBhvr>
                                      <p:tavLst>
                                        <p:tav tm="0">
                                          <p:val>
                                            <p:fltVal val="0"/>
                                          </p:val>
                                        </p:tav>
                                        <p:tav tm="100000">
                                          <p:val>
                                            <p:strVal val="#ppt_w"/>
                                          </p:val>
                                        </p:tav>
                                      </p:tavLst>
                                    </p:anim>
                                    <p:anim calcmode="lin" valueType="num">
                                      <p:cBhvr>
                                        <p:cTn id="137" dur="500" fill="hold"/>
                                        <p:tgtEl>
                                          <p:spTgt spid="122"/>
                                        </p:tgtEl>
                                        <p:attrNameLst>
                                          <p:attrName>ppt_h</p:attrName>
                                        </p:attrNameLst>
                                      </p:cBhvr>
                                      <p:tavLst>
                                        <p:tav tm="0">
                                          <p:val>
                                            <p:fltVal val="0"/>
                                          </p:val>
                                        </p:tav>
                                        <p:tav tm="100000">
                                          <p:val>
                                            <p:strVal val="#ppt_h"/>
                                          </p:val>
                                        </p:tav>
                                      </p:tavLst>
                                    </p:anim>
                                    <p:animEffect transition="in" filter="fade">
                                      <p:cBhvr>
                                        <p:cTn id="138" dur="500"/>
                                        <p:tgtEl>
                                          <p:spTgt spid="122"/>
                                        </p:tgtEl>
                                      </p:cBhvr>
                                    </p:animEffect>
                                  </p:childTnLst>
                                </p:cTn>
                              </p:par>
                              <p:par>
                                <p:cTn id="139" presetID="22" presetClass="entr" presetSubtype="8" fill="hold" nodeType="withEffect">
                                  <p:stCondLst>
                                    <p:cond delay="1200"/>
                                  </p:stCondLst>
                                  <p:childTnLst>
                                    <p:set>
                                      <p:cBhvr>
                                        <p:cTn id="140" dur="1" fill="hold">
                                          <p:stCondLst>
                                            <p:cond delay="0"/>
                                          </p:stCondLst>
                                        </p:cTn>
                                        <p:tgtEl>
                                          <p:spTgt spid="119"/>
                                        </p:tgtEl>
                                        <p:attrNameLst>
                                          <p:attrName>style.visibility</p:attrName>
                                        </p:attrNameLst>
                                      </p:cBhvr>
                                      <p:to>
                                        <p:strVal val="visible"/>
                                      </p:to>
                                    </p:set>
                                    <p:animEffect transition="in" filter="wipe(left)">
                                      <p:cBhvr>
                                        <p:cTn id="141" dur="500"/>
                                        <p:tgtEl>
                                          <p:spTgt spid="119"/>
                                        </p:tgtEl>
                                      </p:cBhvr>
                                    </p:animEffect>
                                  </p:childTnLst>
                                </p:cTn>
                              </p:par>
                              <p:par>
                                <p:cTn id="142" presetID="22" presetClass="entr" presetSubtype="8" fill="hold" grpId="0" nodeType="withEffect">
                                  <p:stCondLst>
                                    <p:cond delay="1800"/>
                                  </p:stCondLst>
                                  <p:childTnLst>
                                    <p:set>
                                      <p:cBhvr>
                                        <p:cTn id="143" dur="1" fill="hold">
                                          <p:stCondLst>
                                            <p:cond delay="0"/>
                                          </p:stCondLst>
                                        </p:cTn>
                                        <p:tgtEl>
                                          <p:spTgt spid="118"/>
                                        </p:tgtEl>
                                        <p:attrNameLst>
                                          <p:attrName>style.visibility</p:attrName>
                                        </p:attrNameLst>
                                      </p:cBhvr>
                                      <p:to>
                                        <p:strVal val="visible"/>
                                      </p:to>
                                    </p:set>
                                    <p:animEffect transition="in" filter="wipe(left)">
                                      <p:cBhvr>
                                        <p:cTn id="14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90" grpId="0" animBg="1"/>
      <p:bldP spid="91" grpId="0" animBg="1"/>
      <p:bldP spid="92" grpId="0" animBg="1"/>
      <p:bldP spid="93" grpId="0" animBg="1"/>
      <p:bldP spid="94" grpId="0" animBg="1"/>
      <p:bldP spid="95" grpId="0" animBg="1"/>
      <p:bldP spid="96" grpId="0" animBg="1"/>
      <p:bldP spid="97" grpId="0"/>
      <p:bldP spid="99" grpId="0"/>
      <p:bldP spid="101" grpId="0"/>
      <p:bldP spid="103" grpId="0"/>
      <p:bldP spid="105" grpId="0"/>
      <p:bldP spid="107" grpId="0"/>
      <p:bldP spid="109" grpId="0" animBg="1"/>
      <p:bldP spid="110" grpId="0" animBg="1"/>
      <p:bldP spid="111" grpId="0" animBg="1"/>
      <p:bldP spid="112" grpId="0" animBg="1"/>
      <p:bldP spid="113" grpId="0" animBg="1"/>
      <p:bldP spid="114" grpId="0" animBg="1"/>
      <p:bldP spid="115" grpId="0" animBg="1"/>
      <p:bldP spid="116" grpId="0" animBg="1"/>
      <p:bldP spid="117" grpId="0"/>
      <p:bldP spid="118" grpId="0"/>
      <p:bldP spid="1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2268</TotalTime>
  <Words>6220</Words>
  <Application>Microsoft Office PowerPoint</Application>
  <PresentationFormat>全屏显示(16:9)</PresentationFormat>
  <Paragraphs>618</Paragraphs>
  <Slides>58</Slides>
  <Notes>58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58</vt:i4>
      </vt:variant>
    </vt:vector>
  </HeadingPairs>
  <TitlesOfParts>
    <vt:vector size="74" baseType="lpstr">
      <vt:lpstr>Helvetica Neue Condensed</vt:lpstr>
      <vt:lpstr>等线</vt:lpstr>
      <vt:lpstr>方正兰亭粗黑_GBK</vt:lpstr>
      <vt:lpstr>方正兰亭黑_GBK</vt:lpstr>
      <vt:lpstr>方正正大黑简体</vt:lpstr>
      <vt:lpstr>华文仿宋</vt:lpstr>
      <vt:lpstr>华文宋体</vt:lpstr>
      <vt:lpstr>华文中宋</vt:lpstr>
      <vt:lpstr>宋体</vt:lpstr>
      <vt:lpstr>微软雅黑</vt:lpstr>
      <vt:lpstr>Arial</vt:lpstr>
      <vt:lpstr>Calibri</vt:lpstr>
      <vt:lpstr>Consolas</vt:lpstr>
      <vt:lpstr>Impact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PPT之家www.52ppt.com; PPT之家</cp:keywords>
  <dc:description>http://www.52ppt.com</dc:description>
  <cp:lastModifiedBy>Kevin</cp:lastModifiedBy>
  <cp:revision>147</cp:revision>
  <dcterms:created xsi:type="dcterms:W3CDTF">2016-03-20T02:48:45Z</dcterms:created>
  <dcterms:modified xsi:type="dcterms:W3CDTF">2020-07-09T11:11:36Z</dcterms:modified>
</cp:coreProperties>
</file>