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94" r:id="rId2"/>
    <p:sldId id="288" r:id="rId3"/>
    <p:sldId id="261" r:id="rId4"/>
    <p:sldId id="285" r:id="rId5"/>
    <p:sldId id="266" r:id="rId6"/>
    <p:sldId id="295" r:id="rId7"/>
    <p:sldId id="299" r:id="rId8"/>
    <p:sldId id="300" r:id="rId9"/>
    <p:sldId id="302" r:id="rId10"/>
    <p:sldId id="303" r:id="rId11"/>
    <p:sldId id="305" r:id="rId12"/>
    <p:sldId id="306" r:id="rId13"/>
    <p:sldId id="308" r:id="rId14"/>
    <p:sldId id="307" r:id="rId15"/>
    <p:sldId id="320" r:id="rId16"/>
    <p:sldId id="315" r:id="rId17"/>
    <p:sldId id="316" r:id="rId18"/>
    <p:sldId id="317" r:id="rId19"/>
    <p:sldId id="319" r:id="rId20"/>
    <p:sldId id="318" r:id="rId21"/>
    <p:sldId id="323" r:id="rId22"/>
    <p:sldId id="322" r:id="rId23"/>
    <p:sldId id="276" r:id="rId24"/>
    <p:sldId id="267" r:id="rId25"/>
    <p:sldId id="321" r:id="rId26"/>
    <p:sldId id="330" r:id="rId27"/>
    <p:sldId id="331" r:id="rId28"/>
    <p:sldId id="332" r:id="rId29"/>
    <p:sldId id="333" r:id="rId30"/>
    <p:sldId id="334" r:id="rId31"/>
    <p:sldId id="335" r:id="rId32"/>
    <p:sldId id="275" r:id="rId33"/>
    <p:sldId id="326" r:id="rId34"/>
    <p:sldId id="325" r:id="rId35"/>
    <p:sldId id="327" r:id="rId36"/>
    <p:sldId id="329" r:id="rId37"/>
    <p:sldId id="278" r:id="rId38"/>
    <p:sldId id="328" r:id="rId39"/>
    <p:sldId id="290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  <a:srgbClr val="E9E9E9"/>
    <a:srgbClr val="DD8A51"/>
    <a:srgbClr val="DE8D5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1" autoAdjust="0"/>
    <p:restoredTop sz="94704" autoAdjust="0"/>
  </p:normalViewPr>
  <p:slideViewPr>
    <p:cSldViewPr snapToGrid="0">
      <p:cViewPr varScale="1">
        <p:scale>
          <a:sx n="85" d="100"/>
          <a:sy n="85" d="100"/>
        </p:scale>
        <p:origin x="5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不同价值客户占比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D-4A66-9B27-838C42C8C9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2D-4A66-9B27-838C42C8C9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D-4A66-9B27-838C42C8C9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Sheet2!$B$17:$B$19</c:f>
              <c:strCache>
                <c:ptCount val="3"/>
                <c:pt idx="0">
                  <c:v>中等价值用户</c:v>
                </c:pt>
                <c:pt idx="1">
                  <c:v>高价值用户</c:v>
                </c:pt>
                <c:pt idx="2">
                  <c:v>低价值用户</c:v>
                </c:pt>
              </c:strCache>
            </c:strRef>
          </c:cat>
          <c:val>
            <c:numRef>
              <c:f>Sheet2!$C$17:$C$19</c:f>
              <c:numCache>
                <c:formatCode>General</c:formatCode>
                <c:ptCount val="3"/>
                <c:pt idx="0">
                  <c:v>523535</c:v>
                </c:pt>
                <c:pt idx="1">
                  <c:v>60684</c:v>
                </c:pt>
                <c:pt idx="2">
                  <c:v>105726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2D-4A66-9B27-838C42C8C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C55A-B926-4135-8B07-D0222DC13AD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2B186-E0E0-4D76-B02B-DC2D40E6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4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0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0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5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3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0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3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67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3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88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4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0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9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17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59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98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1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5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8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00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5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93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15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96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58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76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4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6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3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43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8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9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2B186-E0E0-4D76-B02B-DC2D40E6B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2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1" y="-16042"/>
            <a:ext cx="11875792" cy="68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80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2" y="109768"/>
            <a:ext cx="11490781" cy="66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9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6545-1775-4BB8-88B7-FED5408436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8BD7-AB45-4D3C-BBEC-0D73AF5C0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8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06086545-1775-4BB8-88B7-FED5408436D2}" type="datetimeFigureOut">
              <a:rPr lang="zh-CN" altLang="en-US" smtClean="0"/>
              <a:pPr/>
              <a:t>2020/7/10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26468BD7-AB45-4D3C-BBEC-0D73AF5C089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8"/>
          <p:cNvSpPr/>
          <p:nvPr/>
        </p:nvSpPr>
        <p:spPr>
          <a:xfrm>
            <a:off x="1523896" y="3695995"/>
            <a:ext cx="2712824" cy="439125"/>
          </a:xfrm>
          <a:prstGeom prst="roundRect">
            <a:avLst>
              <a:gd name="adj" fmla="val 50000"/>
            </a:avLst>
          </a:prstGeom>
          <a:solidFill>
            <a:srgbClr val="FF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467" i="1" dirty="0">
                <a:solidFill>
                  <a:schemeClr val="tx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汇报人：第二组全体成员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80" y="920331"/>
            <a:ext cx="4975942" cy="5120272"/>
          </a:xfrm>
          <a:prstGeom prst="rect">
            <a:avLst/>
          </a:prstGeom>
        </p:spPr>
      </p:pic>
      <p:grpSp>
        <p:nvGrpSpPr>
          <p:cNvPr id="7" name="PA_组合 14"/>
          <p:cNvGrpSpPr/>
          <p:nvPr>
            <p:custDataLst>
              <p:tags r:id="rId1"/>
            </p:custDataLst>
          </p:nvPr>
        </p:nvGrpSpPr>
        <p:grpSpPr>
          <a:xfrm>
            <a:off x="1382685" y="2316057"/>
            <a:ext cx="4726955" cy="771782"/>
            <a:chOff x="-3645645" y="1580388"/>
            <a:chExt cx="4726955" cy="771782"/>
          </a:xfrm>
        </p:grpSpPr>
        <p:sp>
          <p:nvSpPr>
            <p:cNvPr id="8" name="矩形 7"/>
            <p:cNvSpPr/>
            <p:nvPr/>
          </p:nvSpPr>
          <p:spPr>
            <a:xfrm>
              <a:off x="-3617412" y="1582729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ln w="76200">
                    <a:solidFill>
                      <a:schemeClr val="tx1"/>
                    </a:solidFill>
                  </a:ln>
                  <a:latin typeface="方正黑体简体" panose="02010601030101010101" pitchFamily="2" charset="-122"/>
                  <a:ea typeface="方正少儿简体" panose="03000509000000000000" pitchFamily="65" charset="-122"/>
                </a:rPr>
                <a:t>客户流失案例分析</a:t>
              </a:r>
              <a:endParaRPr lang="zh-CN" altLang="en-US" sz="4400" dirty="0">
                <a:ln w="76200">
                  <a:solidFill>
                    <a:schemeClr val="tx1"/>
                  </a:solidFill>
                </a:ln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3645645" y="1580388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少儿简体" panose="03000509000000000000" pitchFamily="65" charset="-122"/>
                </a:rPr>
                <a:t>客户流失案例分析</a:t>
              </a:r>
              <a:endParaRPr lang="zh-CN" altLang="en-US" sz="4400" dirty="0"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8"/>
          <a:stretch/>
        </p:blipFill>
        <p:spPr>
          <a:xfrm rot="16200000" flipH="1">
            <a:off x="3485868" y="-892087"/>
            <a:ext cx="637639" cy="48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F9524B-8476-4513-8996-4E016501DD77}"/>
              </a:ext>
            </a:extLst>
          </p:cNvPr>
          <p:cNvSpPr txBox="1"/>
          <p:nvPr/>
        </p:nvSpPr>
        <p:spPr>
          <a:xfrm>
            <a:off x="1222768" y="1052627"/>
            <a:ext cx="28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相关系数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FD4C07-6511-4726-952A-A0A4327161D2}"/>
              </a:ext>
            </a:extLst>
          </p:cNvPr>
          <p:cNvSpPr txBox="1"/>
          <p:nvPr/>
        </p:nvSpPr>
        <p:spPr>
          <a:xfrm>
            <a:off x="1830404" y="1794577"/>
            <a:ext cx="4859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生成用户特征的相关性矩阵</a:t>
            </a:r>
          </a:p>
          <a:p>
            <a:r>
              <a:rPr lang="en-US" altLang="zh-CN" dirty="0" err="1"/>
              <a:t>corr_mat</a:t>
            </a:r>
            <a:r>
              <a:rPr lang="en-US" altLang="zh-CN" dirty="0"/>
              <a:t>=df1.iloc[:,:-1].</a:t>
            </a:r>
            <a:r>
              <a:rPr lang="en-US" altLang="zh-CN" dirty="0" err="1"/>
              <a:t>corr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绘制用户特征的相关性矩阵热度图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=(20,20))</a:t>
            </a:r>
          </a:p>
          <a:p>
            <a:r>
              <a:rPr lang="en-US" altLang="zh-CN" dirty="0" err="1"/>
              <a:t>sns.heatmap</a:t>
            </a:r>
            <a:r>
              <a:rPr lang="en-US" altLang="zh-CN" dirty="0"/>
              <a:t>(</a:t>
            </a:r>
            <a:r>
              <a:rPr lang="en-US" altLang="zh-CN" dirty="0" err="1"/>
              <a:t>corr_mat</a:t>
            </a:r>
            <a:r>
              <a:rPr lang="en-US" altLang="zh-CN" dirty="0"/>
              <a:t>, </a:t>
            </a:r>
            <a:r>
              <a:rPr lang="en-US" altLang="zh-CN" dirty="0" err="1"/>
              <a:t>xticklabels</a:t>
            </a:r>
            <a:r>
              <a:rPr lang="en-US" altLang="zh-CN" dirty="0"/>
              <a:t>=True, </a:t>
            </a:r>
            <a:r>
              <a:rPr lang="en-US" altLang="zh-CN" dirty="0" err="1"/>
              <a:t>yticklabels</a:t>
            </a:r>
            <a:r>
              <a:rPr lang="en-US" altLang="zh-CN" dirty="0"/>
              <a:t>=True, square=False, linewidths=.5, </a:t>
            </a:r>
            <a:r>
              <a:rPr lang="en-US" altLang="zh-CN" dirty="0" err="1"/>
              <a:t>annot</a:t>
            </a:r>
            <a:r>
              <a:rPr lang="en-US" altLang="zh-CN" dirty="0"/>
              <a:t>=True, </a:t>
            </a:r>
            <a:r>
              <a:rPr lang="en-US" altLang="zh-CN" dirty="0" err="1"/>
              <a:t>cmap</a:t>
            </a:r>
            <a:r>
              <a:rPr lang="en-US" altLang="zh-CN" dirty="0"/>
              <a:t>='Blues')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187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039A6D-25A9-419F-B629-154A0B97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487680"/>
            <a:ext cx="1026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DC6FE-F33D-420B-8D30-E74428EAE336}"/>
              </a:ext>
            </a:extLst>
          </p:cNvPr>
          <p:cNvSpPr txBox="1"/>
          <p:nvPr/>
        </p:nvSpPr>
        <p:spPr>
          <a:xfrm>
            <a:off x="1656080" y="904240"/>
            <a:ext cx="8341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相关性大于</a:t>
            </a:r>
            <a:r>
              <a:rPr lang="en-US" altLang="zh-CN" dirty="0"/>
              <a:t>90%</a:t>
            </a:r>
            <a:r>
              <a:rPr lang="zh-CN" altLang="en-US" dirty="0"/>
              <a:t>的变量进行降维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sklearn.decomposition</a:t>
            </a:r>
            <a:r>
              <a:rPr lang="en-US" altLang="zh-CN" dirty="0"/>
              <a:t> import PCA</a:t>
            </a:r>
          </a:p>
          <a:p>
            <a:r>
              <a:rPr lang="en-US" altLang="zh-CN" dirty="0" err="1"/>
              <a:t>pca</a:t>
            </a:r>
            <a:r>
              <a:rPr lang="en-US" altLang="zh-CN" dirty="0"/>
              <a:t>=PCA(</a:t>
            </a:r>
            <a:r>
              <a:rPr lang="en-US" altLang="zh-CN" dirty="0" err="1"/>
              <a:t>n_components</a:t>
            </a:r>
            <a:r>
              <a:rPr lang="en-US" altLang="zh-CN" dirty="0"/>
              <a:t>=1)</a:t>
            </a:r>
          </a:p>
          <a:p>
            <a:r>
              <a:rPr lang="en-US" altLang="zh-CN" dirty="0"/>
              <a:t>df1['</a:t>
            </a:r>
            <a:r>
              <a:rPr lang="en-US" altLang="zh-CN" dirty="0" err="1"/>
              <a:t>oneyear_ordernum</a:t>
            </a:r>
            <a:r>
              <a:rPr lang="en-US" altLang="zh-CN" dirty="0"/>
              <a:t>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(df1[['historyvisit_</a:t>
            </a:r>
            <a:r>
              <a:rPr lang="en-US" altLang="zh-CN" dirty="0" err="1"/>
              <a:t>totalordernum</a:t>
            </a:r>
            <a:r>
              <a:rPr lang="en-US" altLang="zh-CN" dirty="0"/>
              <a:t>','</a:t>
            </a:r>
            <a:r>
              <a:rPr lang="en-US" altLang="zh-CN" dirty="0" err="1"/>
              <a:t>ordernum_oneyear</a:t>
            </a:r>
            <a:r>
              <a:rPr lang="en-US" altLang="zh-CN" dirty="0"/>
              <a:t>']])</a:t>
            </a:r>
          </a:p>
          <a:p>
            <a:r>
              <a:rPr lang="en-US" altLang="zh-CN" dirty="0"/>
              <a:t>df1['</a:t>
            </a:r>
            <a:r>
              <a:rPr lang="en-US" altLang="zh-CN" dirty="0" err="1"/>
              <a:t>hotel_com</a:t>
            </a:r>
            <a:r>
              <a:rPr lang="en-US" altLang="zh-CN" dirty="0"/>
              <a:t>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</a:t>
            </a:r>
            <a:r>
              <a:rPr lang="en-US" altLang="zh-CN" dirty="0" err="1"/>
              <a:t>commentnums</a:t>
            </a:r>
            <a:r>
              <a:rPr lang="en-US" altLang="zh-CN" dirty="0"/>
              <a:t>','</a:t>
            </a:r>
            <a:r>
              <a:rPr lang="en-US" altLang="zh-CN" dirty="0" err="1"/>
              <a:t>novoters</a:t>
            </a:r>
            <a:r>
              <a:rPr lang="en-US" altLang="zh-CN" dirty="0"/>
              <a:t>']])</a:t>
            </a:r>
          </a:p>
          <a:p>
            <a:r>
              <a:rPr lang="en-US" altLang="zh-CN" dirty="0"/>
              <a:t>df1['</a:t>
            </a:r>
            <a:r>
              <a:rPr lang="en-US" altLang="zh-CN" dirty="0" err="1"/>
              <a:t>detal_price</a:t>
            </a:r>
            <a:r>
              <a:rPr lang="en-US" altLang="zh-CN" dirty="0"/>
              <a:t>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(df1[['delta_price1','delta_price2']])</a:t>
            </a:r>
          </a:p>
          <a:p>
            <a:r>
              <a:rPr lang="en-US" altLang="zh-CN" dirty="0"/>
              <a:t>df1['hotel_24_com']=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(df1[['commentnums_pre','</a:t>
            </a:r>
            <a:r>
              <a:rPr lang="en-US" altLang="zh-CN" dirty="0" err="1"/>
              <a:t>novoters_pre</a:t>
            </a:r>
            <a:r>
              <a:rPr lang="en-US" altLang="zh-CN" dirty="0"/>
              <a:t>']])</a:t>
            </a:r>
          </a:p>
          <a:p>
            <a:r>
              <a:rPr lang="en-US" altLang="zh-CN" dirty="0"/>
              <a:t>df1['hotel_24_com_avg']=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(df1[['commentnums_pre2','novoters_pre2']])</a:t>
            </a:r>
          </a:p>
          <a:p>
            <a:r>
              <a:rPr lang="en-US" altLang="zh-CN" dirty="0"/>
              <a:t>df1['</a:t>
            </a:r>
            <a:r>
              <a:rPr lang="en-US" altLang="zh-CN" dirty="0" err="1"/>
              <a:t>city_app</a:t>
            </a:r>
            <a:r>
              <a:rPr lang="en-US" altLang="zh-CN" dirty="0"/>
              <a:t>']=</a:t>
            </a:r>
            <a:r>
              <a:rPr lang="en-US" altLang="zh-CN" dirty="0" err="1"/>
              <a:t>pca.fit_transform</a:t>
            </a:r>
            <a:r>
              <a:rPr lang="en-US" altLang="zh-CN" dirty="0"/>
              <a:t>(df1[['</a:t>
            </a:r>
            <a:r>
              <a:rPr lang="en-US" altLang="zh-CN" dirty="0" err="1"/>
              <a:t>cityuvs</a:t>
            </a:r>
            <a:r>
              <a:rPr lang="en-US" altLang="zh-CN" dirty="0"/>
              <a:t>','</a:t>
            </a:r>
            <a:r>
              <a:rPr lang="en-US" altLang="zh-CN" dirty="0" err="1"/>
              <a:t>cityorders</a:t>
            </a:r>
            <a:r>
              <a:rPr lang="en-US" altLang="zh-CN" dirty="0"/>
              <a:t>’]])</a:t>
            </a:r>
          </a:p>
          <a:p>
            <a:r>
              <a:rPr lang="en-US" altLang="zh-CN" dirty="0"/>
              <a:t>df2 = df1.copy()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删除多余变量</a:t>
            </a:r>
          </a:p>
          <a:p>
            <a:r>
              <a:rPr lang="en-US" altLang="zh-CN" dirty="0"/>
              <a:t>df1.drop(labels = ['historyvisit_totalordernum','ordernum_oneyear','commentnums','novoters',</a:t>
            </a:r>
          </a:p>
          <a:p>
            <a:r>
              <a:rPr lang="en-US" altLang="zh-CN" dirty="0"/>
              <a:t>                  'delta_price1','delta_price2','commentnums_pre','novoters_pre','commentnums_pre2','novoters_pre2',</a:t>
            </a:r>
          </a:p>
          <a:p>
            <a:r>
              <a:rPr lang="en-US" altLang="zh-CN" dirty="0"/>
              <a:t>                  '</a:t>
            </a:r>
            <a:r>
              <a:rPr lang="en-US" altLang="zh-CN" dirty="0" err="1"/>
              <a:t>cityuvs</a:t>
            </a:r>
            <a:r>
              <a:rPr lang="en-US" altLang="zh-CN" dirty="0"/>
              <a:t>','</a:t>
            </a:r>
            <a:r>
              <a:rPr lang="en-US" altLang="zh-CN" dirty="0" err="1"/>
              <a:t>cityorders</a:t>
            </a:r>
            <a:r>
              <a:rPr lang="en-US" altLang="zh-CN" dirty="0"/>
              <a:t>'],axis = 1,inplace = 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946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DC6FE-F33D-420B-8D30-E74428EAE336}"/>
              </a:ext>
            </a:extLst>
          </p:cNvPr>
          <p:cNvSpPr txBox="1"/>
          <p:nvPr/>
        </p:nvSpPr>
        <p:spPr>
          <a:xfrm>
            <a:off x="1574800" y="1415810"/>
            <a:ext cx="834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为了使数据适应线性分类模型，对数据做标准化处理：</a:t>
            </a:r>
            <a:endParaRPr lang="en-US" altLang="zh-CN" sz="1600" dirty="0"/>
          </a:p>
          <a:p>
            <a:r>
              <a:rPr lang="en-US" altLang="zh-CN" sz="1600" dirty="0"/>
              <a:t>df1.shape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将</a:t>
            </a:r>
            <a:r>
              <a:rPr lang="en-US" altLang="zh-CN" sz="1600" dirty="0"/>
              <a:t>label</a:t>
            </a:r>
            <a:r>
              <a:rPr lang="zh-CN" altLang="en-US" sz="1600" dirty="0"/>
              <a:t>列置后</a:t>
            </a:r>
          </a:p>
          <a:p>
            <a:r>
              <a:rPr lang="en-US" altLang="zh-CN" sz="1600" dirty="0"/>
              <a:t>label = df1.pop('label')</a:t>
            </a:r>
          </a:p>
          <a:p>
            <a:r>
              <a:rPr lang="en-US" altLang="zh-CN" sz="1600" dirty="0"/>
              <a:t>df1['label'] = label</a:t>
            </a:r>
          </a:p>
          <a:p>
            <a:endParaRPr lang="en-US" altLang="zh-CN" sz="1600" dirty="0"/>
          </a:p>
          <a:p>
            <a:r>
              <a:rPr lang="en-US" altLang="zh-CN" sz="1600" dirty="0"/>
              <a:t>df1.head()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B47FC5-1922-4BA7-995D-F5792D3D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88" y="2026075"/>
            <a:ext cx="1642771" cy="4236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67697A-7E1B-46D0-8D69-8463B6DA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91" y="3880010"/>
            <a:ext cx="9677897" cy="15621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D148FE-ACC8-414C-9777-F0C70625475B}"/>
              </a:ext>
            </a:extLst>
          </p:cNvPr>
          <p:cNvSpPr txBox="1"/>
          <p:nvPr/>
        </p:nvSpPr>
        <p:spPr>
          <a:xfrm>
            <a:off x="1039888" y="919742"/>
            <a:ext cx="28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标准化处理</a:t>
            </a:r>
          </a:p>
        </p:txBody>
      </p:sp>
    </p:spTree>
    <p:extLst>
      <p:ext uri="{BB962C8B-B14F-4D97-AF65-F5344CB8AC3E}">
        <p14:creationId xmlns:p14="http://schemas.microsoft.com/office/powerpoint/2010/main" val="856697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F741E6-48A1-4F78-8AA5-11E1A566B93A}"/>
              </a:ext>
            </a:extLst>
          </p:cNvPr>
          <p:cNvSpPr txBox="1"/>
          <p:nvPr/>
        </p:nvSpPr>
        <p:spPr>
          <a:xfrm>
            <a:off x="1686560" y="1239520"/>
            <a:ext cx="595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也可以：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r>
              <a:rPr lang="en-US" altLang="zh-CN" dirty="0"/>
              <a:t>y=data1.label</a:t>
            </a:r>
          </a:p>
          <a:p>
            <a:r>
              <a:rPr lang="en-US" altLang="zh-CN" dirty="0"/>
              <a:t>x=data1.drop('</a:t>
            </a:r>
            <a:r>
              <a:rPr lang="en-US" altLang="zh-CN" dirty="0" err="1"/>
              <a:t>label',axis</a:t>
            </a:r>
            <a:r>
              <a:rPr lang="en-US" altLang="zh-CN" dirty="0"/>
              <a:t>=1)</a:t>
            </a:r>
          </a:p>
          <a:p>
            <a:r>
              <a:rPr lang="en-US" altLang="zh-CN" dirty="0"/>
              <a:t>scaler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scaler.fit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x= </a:t>
            </a:r>
            <a:r>
              <a:rPr lang="en-US" altLang="zh-CN" dirty="0" err="1"/>
              <a:t>scaler.transform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data1.head()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432175-D5D6-4EE6-9230-E3A444F0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5" y="4064957"/>
            <a:ext cx="9525490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280826" y="-39141"/>
            <a:ext cx="1062431" cy="3209893"/>
            <a:chOff x="5280826" y="-39141"/>
            <a:chExt cx="1062431" cy="3209893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16042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21" name="任意多边形 2">
            <a:extLst>
              <a:ext uri="{FF2B5EF4-FFF2-40B4-BE49-F238E27FC236}">
                <a16:creationId xmlns:a16="http://schemas.microsoft.com/office/drawing/2014/main" id="{FC359830-DD7E-4B80-92DE-7C830D41F54C}"/>
              </a:ext>
            </a:extLst>
          </p:cNvPr>
          <p:cNvSpPr/>
          <p:nvPr/>
        </p:nvSpPr>
        <p:spPr>
          <a:xfrm>
            <a:off x="4899602" y="2971960"/>
            <a:ext cx="5021300" cy="2361197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  <a:cxn ang="0">
                <a:pos x="connsiteX4-137" y="connsiteY4-138"/>
              </a:cxn>
              <a:cxn ang="0">
                <a:pos x="connsiteX5-139" y="connsiteY5-140"/>
              </a:cxn>
              <a:cxn ang="0">
                <a:pos x="connsiteX6-141" y="connsiteY6-142"/>
              </a:cxn>
              <a:cxn ang="0">
                <a:pos x="connsiteX7-143" y="connsiteY7-144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FFB6FC-0F4A-401C-9142-BED6F42EC5C4}"/>
              </a:ext>
            </a:extLst>
          </p:cNvPr>
          <p:cNvGrpSpPr/>
          <p:nvPr/>
        </p:nvGrpSpPr>
        <p:grpSpPr>
          <a:xfrm>
            <a:off x="1729862" y="2113461"/>
            <a:ext cx="2773572" cy="3230981"/>
            <a:chOff x="4427538" y="929668"/>
            <a:chExt cx="3333750" cy="375345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0CFDB66-7301-4FAD-85A3-84E687E37506}"/>
                </a:ext>
              </a:extLst>
            </p:cNvPr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BE73D2-6D31-42AF-BDBF-B9D0CB616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BEB74EA-F2EC-4D89-AF68-198D236CCEB8}"/>
                </a:ext>
              </a:extLst>
            </p:cNvPr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1A241A7-3F9B-4DAD-AC0E-7ABF09C7AFF3}"/>
                </a:ext>
              </a:extLst>
            </p:cNvPr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D569CCE-51EE-4561-BACA-B34CD24668E0}"/>
                </a:ext>
              </a:extLst>
            </p:cNvPr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65F8A52-987C-4201-BB6F-C6A74A02AD5A}"/>
                </a:ext>
              </a:extLst>
            </p:cNvPr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2DCD301-8457-417A-B3B5-B78118669CFD}"/>
                </a:ext>
              </a:extLst>
            </p:cNvPr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83BADC66-7DEE-4EB3-9B24-A0B3C5815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F153A58-C38B-46F5-BC45-F0B073787D29}"/>
                </a:ext>
              </a:extLst>
            </p:cNvPr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F6A032A-6B20-443B-98E3-3B8F81937C87}"/>
                </a:ext>
              </a:extLst>
            </p:cNvPr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DBB0248E-8729-465E-8113-98170EEA39B1}"/>
                </a:ext>
              </a:extLst>
            </p:cNvPr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A9EA2EB4-58DB-4A8B-85F1-197C1432D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A993B7B1-E24D-4D9E-8E2F-B1B6C4C9FFC6}"/>
                </a:ext>
              </a:extLst>
            </p:cNvPr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A2C71EBF-A88E-4A34-AB86-426B829B7925}"/>
                </a:ext>
              </a:extLst>
            </p:cNvPr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49BF87BC-754F-4CFF-80E9-98203EC9D15C}"/>
                </a:ext>
              </a:extLst>
            </p:cNvPr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E81BE480-351A-4A61-9A0D-FFCE32134506}"/>
                </a:ext>
              </a:extLst>
            </p:cNvPr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05DC0C90-D71F-4581-9445-7706F7178319}"/>
                </a:ext>
              </a:extLst>
            </p:cNvPr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51EAD7C1-C0DA-4196-9E19-202B91DC282C}"/>
                </a:ext>
              </a:extLst>
            </p:cNvPr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1D50E5EA-0C8B-4F9A-A3FE-8D996F842111}"/>
                </a:ext>
              </a:extLst>
            </p:cNvPr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9604C7A7-562B-4822-9341-B67C19E35C97}"/>
                </a:ext>
              </a:extLst>
            </p:cNvPr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1E08CC13-1B97-4E78-985D-292DE10B2421}"/>
                </a:ext>
              </a:extLst>
            </p:cNvPr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C55FADBD-15A7-472C-ABBE-1932705D95B7}"/>
                </a:ext>
              </a:extLst>
            </p:cNvPr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2CB16BCF-0DCB-4183-818B-799E314AF5FF}"/>
                </a:ext>
              </a:extLst>
            </p:cNvPr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67BB40BD-7028-4D0B-9140-99E5BC6EF39E}"/>
                </a:ext>
              </a:extLst>
            </p:cNvPr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E93DBC9-C792-4E33-9645-24BBA4886D6D}"/>
                </a:ext>
              </a:extLst>
            </p:cNvPr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9B49080B-D29F-4967-8EE2-1BD2FD869A54}"/>
                </a:ext>
              </a:extLst>
            </p:cNvPr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F0351243-486E-4C15-9B93-8AA0D48C6376}"/>
                </a:ext>
              </a:extLst>
            </p:cNvPr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A826207D-4AAF-4971-B27B-DF5F9E61F414}"/>
                </a:ext>
              </a:extLst>
            </p:cNvPr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8B52D05-5FF9-450E-8ECF-C864360B4C35}"/>
                </a:ext>
              </a:extLst>
            </p:cNvPr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B3A0F51A-0B9C-4CEB-B165-3B278B33A557}"/>
                </a:ext>
              </a:extLst>
            </p:cNvPr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7FA052E1-C250-405E-BFCC-51E70A428A1F}"/>
                </a:ext>
              </a:extLst>
            </p:cNvPr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A3E7B9FF-27F5-47F0-BE2C-58CD16685612}"/>
                </a:ext>
              </a:extLst>
            </p:cNvPr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6BCDC7B6-CB9B-4005-B133-93D314247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FA2E61F2-1225-4A26-8DD3-F57FE180B22E}"/>
                </a:ext>
              </a:extLst>
            </p:cNvPr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36C9B423-44BF-43E8-8D37-90489E36C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F1A6069D-B8D4-494E-BE9E-1BF62E3D89FB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8FE64959-404F-460A-BC94-BC9DF659BBA9}"/>
                </a:ext>
              </a:extLst>
            </p:cNvPr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E2C6CF0D-3DAD-480C-BF65-CB7C60445093}"/>
                </a:ext>
              </a:extLst>
            </p:cNvPr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5993C845-47B5-4EA2-A0E7-CD57EFD3B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9778D9B4-F149-48B8-8DD0-D6C425578DC8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B73D7CB7-132D-490E-B263-4EC74C246091}"/>
                </a:ext>
              </a:extLst>
            </p:cNvPr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EC0D6ADE-7CAF-4AD8-B92B-950E7A83C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CBDE03F6-7B71-4D1A-A752-5BAB419AC5B0}"/>
              </a:ext>
            </a:extLst>
          </p:cNvPr>
          <p:cNvSpPr txBox="1"/>
          <p:nvPr/>
        </p:nvSpPr>
        <p:spPr>
          <a:xfrm>
            <a:off x="5916495" y="3239604"/>
            <a:ext cx="283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DE8D56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endParaRPr lang="en-US" altLang="zh-CN" dirty="0">
              <a:solidFill>
                <a:srgbClr val="DE8D56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r>
              <a:rPr lang="zh-CN" altLang="en-US" sz="3600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建立模型</a:t>
            </a:r>
          </a:p>
        </p:txBody>
      </p:sp>
    </p:spTree>
    <p:extLst>
      <p:ext uri="{BB962C8B-B14F-4D97-AF65-F5344CB8AC3E}">
        <p14:creationId xmlns:p14="http://schemas.microsoft.com/office/powerpoint/2010/main" val="4030606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2562564" y="2777058"/>
            <a:ext cx="2551885" cy="2346785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99219" y="1457719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99218" y="2532463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94872" y="3607206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019759" y="1530033"/>
            <a:ext cx="28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逻辑回归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29284" y="2629715"/>
            <a:ext cx="28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朴素贝叶斯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19759" y="3729397"/>
            <a:ext cx="283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决策树、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随机森林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14812" y="1373966"/>
            <a:ext cx="2171702" cy="578661"/>
            <a:chOff x="5038726" y="1373966"/>
            <a:chExt cx="2171702" cy="578661"/>
          </a:xfrm>
        </p:grpSpPr>
        <p:sp>
          <p:nvSpPr>
            <p:cNvPr id="34" name="文本框 33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模型选择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7700F3-981E-43F9-B09F-023C9091CEF6}"/>
              </a:ext>
            </a:extLst>
          </p:cNvPr>
          <p:cNvGrpSpPr/>
          <p:nvPr/>
        </p:nvGrpSpPr>
        <p:grpSpPr>
          <a:xfrm>
            <a:off x="5655359" y="4741743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F0CEE8F-96C9-489C-8BDF-2F5C6AF47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6B3FD99-F0C4-4ABC-ABED-2BCF733B5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292966A-C10D-4910-9BA9-7B1E6F57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7ADE73A-3E41-4192-9F6A-B3395BBA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0E96EB7-54F7-423B-888A-96685900F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3778254-4E8A-4464-8711-0C6C66EA7885}"/>
              </a:ext>
            </a:extLst>
          </p:cNvPr>
          <p:cNvSpPr txBox="1"/>
          <p:nvPr/>
        </p:nvSpPr>
        <p:spPr>
          <a:xfrm>
            <a:off x="6980246" y="4863934"/>
            <a:ext cx="283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Adaboost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XGboost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240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35388" y="722012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421317" y="3715178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AB6C500-611A-4E17-A7C0-0D59195C4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37" y="970807"/>
            <a:ext cx="7262498" cy="4472876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7FE5618C-67FA-40A4-AE77-2AE953D4A97C}"/>
              </a:ext>
            </a:extLst>
          </p:cNvPr>
          <p:cNvGrpSpPr/>
          <p:nvPr/>
        </p:nvGrpSpPr>
        <p:grpSpPr>
          <a:xfrm>
            <a:off x="636373" y="890492"/>
            <a:ext cx="1656898" cy="1021290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3451FF78-277C-449B-B792-70EB69A92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004AEA8-3BA8-4929-ADE8-CDE03537EDE1}"/>
                </a:ext>
              </a:extLst>
            </p:cNvPr>
            <p:cNvSpPr txBox="1"/>
            <p:nvPr/>
          </p:nvSpPr>
          <p:spPr>
            <a:xfrm>
              <a:off x="2850904" y="4431654"/>
              <a:ext cx="7971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逻辑回归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505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777967" y="722011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397994" y="3766463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F2C9DB-5A18-421C-9285-F79CB4CD0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43" y="880912"/>
            <a:ext cx="7415120" cy="4541356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3D4DEB0F-1A84-4AAF-85EA-A1B5DACB46B5}"/>
              </a:ext>
            </a:extLst>
          </p:cNvPr>
          <p:cNvGrpSpPr/>
          <p:nvPr/>
        </p:nvGrpSpPr>
        <p:grpSpPr>
          <a:xfrm>
            <a:off x="389179" y="774849"/>
            <a:ext cx="1616043" cy="962025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735BF5A-7497-40CA-B809-C49F10FA3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488018-EB06-4AA1-AF5C-1B7AD8CFEF93}"/>
                </a:ext>
              </a:extLst>
            </p:cNvPr>
            <p:cNvSpPr txBox="1"/>
            <p:nvPr/>
          </p:nvSpPr>
          <p:spPr>
            <a:xfrm>
              <a:off x="2850904" y="4431654"/>
              <a:ext cx="8152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贝叶斯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75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777967" y="722011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357609" y="3789040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FA5B3A-559A-41DE-A494-680594E4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63" y="970806"/>
            <a:ext cx="7530364" cy="4634701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79E2F87B-9CC3-4A20-A560-7BCABE0D7868}"/>
              </a:ext>
            </a:extLst>
          </p:cNvPr>
          <p:cNvGrpSpPr/>
          <p:nvPr/>
        </p:nvGrpSpPr>
        <p:grpSpPr>
          <a:xfrm>
            <a:off x="513271" y="900165"/>
            <a:ext cx="1639119" cy="962025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B7B101F-36CE-4ED3-B975-D1BF98CCB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DCA1F7D-F08F-416F-A207-3C42382B26B4}"/>
                </a:ext>
              </a:extLst>
            </p:cNvPr>
            <p:cNvSpPr txBox="1"/>
            <p:nvPr/>
          </p:nvSpPr>
          <p:spPr>
            <a:xfrm>
              <a:off x="2850904" y="4431654"/>
              <a:ext cx="797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决策树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57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A_自由: 形状 201"/>
          <p:cNvSpPr/>
          <p:nvPr>
            <p:custDataLst>
              <p:tags r:id="rId1"/>
            </p:custDataLst>
          </p:nvPr>
        </p:nvSpPr>
        <p:spPr>
          <a:xfrm rot="3529430">
            <a:off x="2101069" y="1240056"/>
            <a:ext cx="1429059" cy="1503207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rgbClr val="FF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9146" y="1533684"/>
            <a:ext cx="135842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目录</a:t>
            </a:r>
          </a:p>
        </p:txBody>
      </p:sp>
      <p:sp>
        <p:nvSpPr>
          <p:cNvPr id="3" name="任意多边形 2"/>
          <p:cNvSpPr>
            <a:spLocks/>
          </p:cNvSpPr>
          <p:nvPr/>
        </p:nvSpPr>
        <p:spPr bwMode="auto">
          <a:xfrm>
            <a:off x="1765092" y="996159"/>
            <a:ext cx="2139329" cy="2011215"/>
          </a:xfrm>
          <a:custGeom>
            <a:avLst/>
            <a:gdLst>
              <a:gd name="connsiteX0" fmla="*/ 841120 w 2331026"/>
              <a:gd name="connsiteY0" fmla="*/ 2177440 h 2191432"/>
              <a:gd name="connsiteX1" fmla="*/ 836740 w 2331026"/>
              <a:gd name="connsiteY1" fmla="*/ 2190553 h 2191432"/>
              <a:gd name="connsiteX2" fmla="*/ 841120 w 2331026"/>
              <a:gd name="connsiteY2" fmla="*/ 2177440 h 2191432"/>
              <a:gd name="connsiteX3" fmla="*/ 748801 w 2331026"/>
              <a:gd name="connsiteY3" fmla="*/ 2051595 h 2191432"/>
              <a:gd name="connsiteX4" fmla="*/ 863306 w 2331026"/>
              <a:gd name="connsiteY4" fmla="*/ 2086067 h 2191432"/>
              <a:gd name="connsiteX5" fmla="*/ 867710 w 2331026"/>
              <a:gd name="connsiteY5" fmla="*/ 2098993 h 2191432"/>
              <a:gd name="connsiteX6" fmla="*/ 863306 w 2331026"/>
              <a:gd name="connsiteY6" fmla="*/ 2103302 h 2191432"/>
              <a:gd name="connsiteX7" fmla="*/ 852295 w 2331026"/>
              <a:gd name="connsiteY7" fmla="*/ 2101686 h 2191432"/>
              <a:gd name="connsiteX8" fmla="*/ 853107 w 2331026"/>
              <a:gd name="connsiteY8" fmla="*/ 2097519 h 2191432"/>
              <a:gd name="connsiteX9" fmla="*/ 858901 w 2331026"/>
              <a:gd name="connsiteY9" fmla="*/ 2098993 h 2191432"/>
              <a:gd name="connsiteX10" fmla="*/ 858901 w 2331026"/>
              <a:gd name="connsiteY10" fmla="*/ 2086067 h 2191432"/>
              <a:gd name="connsiteX11" fmla="*/ 854497 w 2331026"/>
              <a:gd name="connsiteY11" fmla="*/ 2090376 h 2191432"/>
              <a:gd name="connsiteX12" fmla="*/ 853107 w 2331026"/>
              <a:gd name="connsiteY12" fmla="*/ 2097519 h 2191432"/>
              <a:gd name="connsiteX13" fmla="*/ 803851 w 2331026"/>
              <a:gd name="connsiteY13" fmla="*/ 2084989 h 2191432"/>
              <a:gd name="connsiteX14" fmla="*/ 748801 w 2331026"/>
              <a:gd name="connsiteY14" fmla="*/ 2064522 h 2191432"/>
              <a:gd name="connsiteX15" fmla="*/ 748801 w 2331026"/>
              <a:gd name="connsiteY15" fmla="*/ 2051595 h 2191432"/>
              <a:gd name="connsiteX16" fmla="*/ 701117 w 2331026"/>
              <a:gd name="connsiteY16" fmla="*/ 1972340 h 2191432"/>
              <a:gd name="connsiteX17" fmla="*/ 867729 w 2331026"/>
              <a:gd name="connsiteY17" fmla="*/ 2034336 h 2191432"/>
              <a:gd name="connsiteX18" fmla="*/ 854576 w 2331026"/>
              <a:gd name="connsiteY18" fmla="*/ 2047621 h 2191432"/>
              <a:gd name="connsiteX19" fmla="*/ 696733 w 2331026"/>
              <a:gd name="connsiteY19" fmla="*/ 1985625 h 2191432"/>
              <a:gd name="connsiteX20" fmla="*/ 701117 w 2331026"/>
              <a:gd name="connsiteY20" fmla="*/ 1972340 h 2191432"/>
              <a:gd name="connsiteX21" fmla="*/ 681759 w 2331026"/>
              <a:gd name="connsiteY21" fmla="*/ 1921391 h 2191432"/>
              <a:gd name="connsiteX22" fmla="*/ 688074 w 2331026"/>
              <a:gd name="connsiteY22" fmla="*/ 1924256 h 2191432"/>
              <a:gd name="connsiteX23" fmla="*/ 771547 w 2331026"/>
              <a:gd name="connsiteY23" fmla="*/ 1967912 h 2191432"/>
              <a:gd name="connsiteX24" fmla="*/ 850627 w 2331026"/>
              <a:gd name="connsiteY24" fmla="*/ 1985375 h 2191432"/>
              <a:gd name="connsiteX25" fmla="*/ 846234 w 2331026"/>
              <a:gd name="connsiteY25" fmla="*/ 1998472 h 2191432"/>
              <a:gd name="connsiteX26" fmla="*/ 758367 w 2331026"/>
              <a:gd name="connsiteY26" fmla="*/ 1981009 h 2191432"/>
              <a:gd name="connsiteX27" fmla="*/ 679287 w 2331026"/>
              <a:gd name="connsiteY27" fmla="*/ 1937352 h 2191432"/>
              <a:gd name="connsiteX28" fmla="*/ 681759 w 2331026"/>
              <a:gd name="connsiteY28" fmla="*/ 1921391 h 2191432"/>
              <a:gd name="connsiteX29" fmla="*/ 1112596 w 2331026"/>
              <a:gd name="connsiteY29" fmla="*/ 1618188 h 2191432"/>
              <a:gd name="connsiteX30" fmla="*/ 1114308 w 2331026"/>
              <a:gd name="connsiteY30" fmla="*/ 1623857 h 2191432"/>
              <a:gd name="connsiteX31" fmla="*/ 1127077 w 2331026"/>
              <a:gd name="connsiteY31" fmla="*/ 1626074 h 2191432"/>
              <a:gd name="connsiteX32" fmla="*/ 1126295 w 2331026"/>
              <a:gd name="connsiteY32" fmla="*/ 1618528 h 2191432"/>
              <a:gd name="connsiteX33" fmla="*/ 1119648 w 2331026"/>
              <a:gd name="connsiteY33" fmla="*/ 1618889 h 2191432"/>
              <a:gd name="connsiteX34" fmla="*/ 1089291 w 2331026"/>
              <a:gd name="connsiteY34" fmla="*/ 1615873 h 2191432"/>
              <a:gd name="connsiteX35" fmla="*/ 1091485 w 2331026"/>
              <a:gd name="connsiteY35" fmla="*/ 1622630 h 2191432"/>
              <a:gd name="connsiteX36" fmla="*/ 1091492 w 2331026"/>
              <a:gd name="connsiteY36" fmla="*/ 1622689 h 2191432"/>
              <a:gd name="connsiteX37" fmla="*/ 1099585 w 2331026"/>
              <a:gd name="connsiteY37" fmla="*/ 1622809 h 2191432"/>
              <a:gd name="connsiteX38" fmla="*/ 1097745 w 2331026"/>
              <a:gd name="connsiteY38" fmla="*/ 1616713 h 2191432"/>
              <a:gd name="connsiteX39" fmla="*/ 1046067 w 2331026"/>
              <a:gd name="connsiteY39" fmla="*/ 1611282 h 2191432"/>
              <a:gd name="connsiteX40" fmla="*/ 1047243 w 2331026"/>
              <a:gd name="connsiteY40" fmla="*/ 1622253 h 2191432"/>
              <a:gd name="connsiteX41" fmla="*/ 1048820 w 2331026"/>
              <a:gd name="connsiteY41" fmla="*/ 1622060 h 2191432"/>
              <a:gd name="connsiteX42" fmla="*/ 1076702 w 2331026"/>
              <a:gd name="connsiteY42" fmla="*/ 1622471 h 2191432"/>
              <a:gd name="connsiteX43" fmla="*/ 1074144 w 2331026"/>
              <a:gd name="connsiteY43" fmla="*/ 1614368 h 2191432"/>
              <a:gd name="connsiteX44" fmla="*/ 1047530 w 2331026"/>
              <a:gd name="connsiteY44" fmla="*/ 1611724 h 2191432"/>
              <a:gd name="connsiteX45" fmla="*/ 1017098 w 2331026"/>
              <a:gd name="connsiteY45" fmla="*/ 1602542 h 2191432"/>
              <a:gd name="connsiteX46" fmla="*/ 1019421 w 2331026"/>
              <a:gd name="connsiteY46" fmla="*/ 1625653 h 2191432"/>
              <a:gd name="connsiteX47" fmla="*/ 1033616 w 2331026"/>
              <a:gd name="connsiteY47" fmla="*/ 1623918 h 2191432"/>
              <a:gd name="connsiteX48" fmla="*/ 1030335 w 2331026"/>
              <a:gd name="connsiteY48" fmla="*/ 1613712 h 2191432"/>
              <a:gd name="connsiteX49" fmla="*/ 1029122 w 2331026"/>
              <a:gd name="connsiteY49" fmla="*/ 1606170 h 2191432"/>
              <a:gd name="connsiteX50" fmla="*/ 1516593 w 2331026"/>
              <a:gd name="connsiteY50" fmla="*/ 1601889 h 2191432"/>
              <a:gd name="connsiteX51" fmla="*/ 1520911 w 2331026"/>
              <a:gd name="connsiteY51" fmla="*/ 1613466 h 2191432"/>
              <a:gd name="connsiteX52" fmla="*/ 1516515 w 2331026"/>
              <a:gd name="connsiteY52" fmla="*/ 1604711 h 2191432"/>
              <a:gd name="connsiteX53" fmla="*/ 1320219 w 2331026"/>
              <a:gd name="connsiteY53" fmla="*/ 1589723 h 2191432"/>
              <a:gd name="connsiteX54" fmla="*/ 1305928 w 2331026"/>
              <a:gd name="connsiteY54" fmla="*/ 1594984 h 2191432"/>
              <a:gd name="connsiteX55" fmla="*/ 1217784 w 2331026"/>
              <a:gd name="connsiteY55" fmla="*/ 1613561 h 2191432"/>
              <a:gd name="connsiteX56" fmla="*/ 1141189 w 2331026"/>
              <a:gd name="connsiteY56" fmla="*/ 1617719 h 2191432"/>
              <a:gd name="connsiteX57" fmla="*/ 1143843 w 2331026"/>
              <a:gd name="connsiteY57" fmla="*/ 1628984 h 2191432"/>
              <a:gd name="connsiteX58" fmla="*/ 1187860 w 2331026"/>
              <a:gd name="connsiteY58" fmla="*/ 1636623 h 2191432"/>
              <a:gd name="connsiteX59" fmla="*/ 1200607 w 2331026"/>
              <a:gd name="connsiteY59" fmla="*/ 1637242 h 2191432"/>
              <a:gd name="connsiteX60" fmla="*/ 1200408 w 2331026"/>
              <a:gd name="connsiteY60" fmla="*/ 1636283 h 2191432"/>
              <a:gd name="connsiteX61" fmla="*/ 1213743 w 2331026"/>
              <a:gd name="connsiteY61" fmla="*/ 1631997 h 2191432"/>
              <a:gd name="connsiteX62" fmla="*/ 1214769 w 2331026"/>
              <a:gd name="connsiteY62" fmla="*/ 1637931 h 2191432"/>
              <a:gd name="connsiteX63" fmla="*/ 1266647 w 2331026"/>
              <a:gd name="connsiteY63" fmla="*/ 1640452 h 2191432"/>
              <a:gd name="connsiteX64" fmla="*/ 1273155 w 2331026"/>
              <a:gd name="connsiteY64" fmla="*/ 1639909 h 2191432"/>
              <a:gd name="connsiteX65" fmla="*/ 1262184 w 2331026"/>
              <a:gd name="connsiteY65" fmla="*/ 1614188 h 2191432"/>
              <a:gd name="connsiteX66" fmla="*/ 1267570 w 2331026"/>
              <a:gd name="connsiteY66" fmla="*/ 1605529 h 2191432"/>
              <a:gd name="connsiteX67" fmla="*/ 1279420 w 2331026"/>
              <a:gd name="connsiteY67" fmla="*/ 1609858 h 2191432"/>
              <a:gd name="connsiteX68" fmla="*/ 1287623 w 2331026"/>
              <a:gd name="connsiteY68" fmla="*/ 1638704 h 2191432"/>
              <a:gd name="connsiteX69" fmla="*/ 1319173 w 2331026"/>
              <a:gd name="connsiteY69" fmla="*/ 1636076 h 2191432"/>
              <a:gd name="connsiteX70" fmla="*/ 1321294 w 2331026"/>
              <a:gd name="connsiteY70" fmla="*/ 1635899 h 2191432"/>
              <a:gd name="connsiteX71" fmla="*/ 1315025 w 2331026"/>
              <a:gd name="connsiteY71" fmla="*/ 1596903 h 2191432"/>
              <a:gd name="connsiteX72" fmla="*/ 1161831 w 2331026"/>
              <a:gd name="connsiteY72" fmla="*/ 1588499 h 2191432"/>
              <a:gd name="connsiteX73" fmla="*/ 1161831 w 2331026"/>
              <a:gd name="connsiteY73" fmla="*/ 1601199 h 2191432"/>
              <a:gd name="connsiteX74" fmla="*/ 1161831 w 2331026"/>
              <a:gd name="connsiteY74" fmla="*/ 1588499 h 2191432"/>
              <a:gd name="connsiteX75" fmla="*/ 1231523 w 2331026"/>
              <a:gd name="connsiteY75" fmla="*/ 1578974 h 2191432"/>
              <a:gd name="connsiteX76" fmla="*/ 1231523 w 2331026"/>
              <a:gd name="connsiteY76" fmla="*/ 1591674 h 2191432"/>
              <a:gd name="connsiteX77" fmla="*/ 1231523 w 2331026"/>
              <a:gd name="connsiteY77" fmla="*/ 1578974 h 2191432"/>
              <a:gd name="connsiteX78" fmla="*/ 1728493 w 2331026"/>
              <a:gd name="connsiteY78" fmla="*/ 1576459 h 2191432"/>
              <a:gd name="connsiteX79" fmla="*/ 1738193 w 2331026"/>
              <a:gd name="connsiteY79" fmla="*/ 1602786 h 2191432"/>
              <a:gd name="connsiteX80" fmla="*/ 1741943 w 2331026"/>
              <a:gd name="connsiteY80" fmla="*/ 1625180 h 2191432"/>
              <a:gd name="connsiteX81" fmla="*/ 1774391 w 2331026"/>
              <a:gd name="connsiteY81" fmla="*/ 1627325 h 2191432"/>
              <a:gd name="connsiteX82" fmla="*/ 1784160 w 2331026"/>
              <a:gd name="connsiteY82" fmla="*/ 1628779 h 2191432"/>
              <a:gd name="connsiteX83" fmla="*/ 1755658 w 2331026"/>
              <a:gd name="connsiteY83" fmla="*/ 1580682 h 2191432"/>
              <a:gd name="connsiteX84" fmla="*/ 1742268 w 2331026"/>
              <a:gd name="connsiteY84" fmla="*/ 1580231 h 2191432"/>
              <a:gd name="connsiteX85" fmla="*/ 935003 w 2331026"/>
              <a:gd name="connsiteY85" fmla="*/ 1575666 h 2191432"/>
              <a:gd name="connsiteX86" fmla="*/ 946727 w 2331026"/>
              <a:gd name="connsiteY86" fmla="*/ 1627657 h 2191432"/>
              <a:gd name="connsiteX87" fmla="*/ 945685 w 2331026"/>
              <a:gd name="connsiteY87" fmla="*/ 1629345 h 2191432"/>
              <a:gd name="connsiteX88" fmla="*/ 974488 w 2331026"/>
              <a:gd name="connsiteY88" fmla="*/ 1628381 h 2191432"/>
              <a:gd name="connsiteX89" fmla="*/ 968498 w 2331026"/>
              <a:gd name="connsiteY89" fmla="*/ 1601426 h 2191432"/>
              <a:gd name="connsiteX90" fmla="*/ 981425 w 2331026"/>
              <a:gd name="connsiteY90" fmla="*/ 1597117 h 2191432"/>
              <a:gd name="connsiteX91" fmla="*/ 988270 w 2331026"/>
              <a:gd name="connsiteY91" fmla="*/ 1627919 h 2191432"/>
              <a:gd name="connsiteX92" fmla="*/ 1004869 w 2331026"/>
              <a:gd name="connsiteY92" fmla="*/ 1627364 h 2191432"/>
              <a:gd name="connsiteX93" fmla="*/ 1005226 w 2331026"/>
              <a:gd name="connsiteY93" fmla="*/ 1622631 h 2191432"/>
              <a:gd name="connsiteX94" fmla="*/ 1003559 w 2331026"/>
              <a:gd name="connsiteY94" fmla="*/ 1600519 h 2191432"/>
              <a:gd name="connsiteX95" fmla="*/ 1003645 w 2331026"/>
              <a:gd name="connsiteY95" fmla="*/ 1598483 h 2191432"/>
              <a:gd name="connsiteX96" fmla="*/ 944223 w 2331026"/>
              <a:gd name="connsiteY96" fmla="*/ 1580554 h 2191432"/>
              <a:gd name="connsiteX97" fmla="*/ 2063690 w 2331026"/>
              <a:gd name="connsiteY97" fmla="*/ 1570639 h 2191432"/>
              <a:gd name="connsiteX98" fmla="*/ 2068135 w 2331026"/>
              <a:gd name="connsiteY98" fmla="*/ 1570639 h 2191432"/>
              <a:gd name="connsiteX99" fmla="*/ 2065913 w 2331026"/>
              <a:gd name="connsiteY99" fmla="*/ 1572822 h 2191432"/>
              <a:gd name="connsiteX100" fmla="*/ 1953922 w 2331026"/>
              <a:gd name="connsiteY100" fmla="*/ 1560123 h 2191432"/>
              <a:gd name="connsiteX101" fmla="*/ 1966911 w 2331026"/>
              <a:gd name="connsiteY101" fmla="*/ 1562305 h 2191432"/>
              <a:gd name="connsiteX102" fmla="*/ 1988558 w 2331026"/>
              <a:gd name="connsiteY102" fmla="*/ 1605962 h 2191432"/>
              <a:gd name="connsiteX103" fmla="*/ 1975570 w 2331026"/>
              <a:gd name="connsiteY103" fmla="*/ 1614693 h 2191432"/>
              <a:gd name="connsiteX104" fmla="*/ 1953922 w 2331026"/>
              <a:gd name="connsiteY104" fmla="*/ 1571037 h 2191432"/>
              <a:gd name="connsiteX105" fmla="*/ 1953922 w 2331026"/>
              <a:gd name="connsiteY105" fmla="*/ 1560123 h 2191432"/>
              <a:gd name="connsiteX106" fmla="*/ 1901606 w 2331026"/>
              <a:gd name="connsiteY106" fmla="*/ 1531349 h 2191432"/>
              <a:gd name="connsiteX107" fmla="*/ 1901606 w 2331026"/>
              <a:gd name="connsiteY107" fmla="*/ 1548812 h 2191432"/>
              <a:gd name="connsiteX108" fmla="*/ 1901606 w 2331026"/>
              <a:gd name="connsiteY108" fmla="*/ 1531349 h 2191432"/>
              <a:gd name="connsiteX109" fmla="*/ 1835725 w 2331026"/>
              <a:gd name="connsiteY109" fmla="*/ 1531349 h 2191432"/>
              <a:gd name="connsiteX110" fmla="*/ 1835725 w 2331026"/>
              <a:gd name="connsiteY110" fmla="*/ 1548812 h 2191432"/>
              <a:gd name="connsiteX111" fmla="*/ 1835725 w 2331026"/>
              <a:gd name="connsiteY111" fmla="*/ 1531349 h 2191432"/>
              <a:gd name="connsiteX112" fmla="*/ 1589204 w 2331026"/>
              <a:gd name="connsiteY112" fmla="*/ 1523458 h 2191432"/>
              <a:gd name="connsiteX113" fmla="*/ 1602463 w 2331026"/>
              <a:gd name="connsiteY113" fmla="*/ 1555906 h 2191432"/>
              <a:gd name="connsiteX114" fmla="*/ 1616651 w 2331026"/>
              <a:gd name="connsiteY114" fmla="*/ 1609931 h 2191432"/>
              <a:gd name="connsiteX115" fmla="*/ 1616210 w 2331026"/>
              <a:gd name="connsiteY115" fmla="*/ 1610372 h 2191432"/>
              <a:gd name="connsiteX116" fmla="*/ 1645770 w 2331026"/>
              <a:gd name="connsiteY116" fmla="*/ 1616476 h 2191432"/>
              <a:gd name="connsiteX117" fmla="*/ 1647342 w 2331026"/>
              <a:gd name="connsiteY117" fmla="*/ 1609220 h 2191432"/>
              <a:gd name="connsiteX118" fmla="*/ 1643108 w 2331026"/>
              <a:gd name="connsiteY118" fmla="*/ 1604875 h 2191432"/>
              <a:gd name="connsiteX119" fmla="*/ 1643108 w 2331026"/>
              <a:gd name="connsiteY119" fmla="*/ 1596186 h 2191432"/>
              <a:gd name="connsiteX120" fmla="*/ 1638875 w 2331026"/>
              <a:gd name="connsiteY120" fmla="*/ 1583152 h 2191432"/>
              <a:gd name="connsiteX121" fmla="*/ 1626175 w 2331026"/>
              <a:gd name="connsiteY121" fmla="*/ 1557083 h 2191432"/>
              <a:gd name="connsiteX122" fmla="*/ 1632525 w 2331026"/>
              <a:gd name="connsiteY122" fmla="*/ 1548394 h 2191432"/>
              <a:gd name="connsiteX123" fmla="*/ 1638875 w 2331026"/>
              <a:gd name="connsiteY123" fmla="*/ 1552739 h 2191432"/>
              <a:gd name="connsiteX124" fmla="*/ 1655808 w 2331026"/>
              <a:gd name="connsiteY124" fmla="*/ 1591841 h 2191432"/>
              <a:gd name="connsiteX125" fmla="*/ 1660571 w 2331026"/>
              <a:gd name="connsiteY125" fmla="*/ 1607048 h 2191432"/>
              <a:gd name="connsiteX126" fmla="*/ 1656898 w 2331026"/>
              <a:gd name="connsiteY126" fmla="*/ 1618774 h 2191432"/>
              <a:gd name="connsiteX127" fmla="*/ 1663869 w 2331026"/>
              <a:gd name="connsiteY127" fmla="*/ 1620214 h 2191432"/>
              <a:gd name="connsiteX128" fmla="*/ 1717488 w 2331026"/>
              <a:gd name="connsiteY128" fmla="*/ 1623564 h 2191432"/>
              <a:gd name="connsiteX129" fmla="*/ 1723734 w 2331026"/>
              <a:gd name="connsiteY129" fmla="*/ 1623977 h 2191432"/>
              <a:gd name="connsiteX130" fmla="*/ 1713091 w 2331026"/>
              <a:gd name="connsiteY130" fmla="*/ 1574545 h 2191432"/>
              <a:gd name="connsiteX131" fmla="*/ 1713174 w 2331026"/>
              <a:gd name="connsiteY131" fmla="*/ 1572264 h 2191432"/>
              <a:gd name="connsiteX132" fmla="*/ 1678758 w 2331026"/>
              <a:gd name="connsiteY132" fmla="*/ 1562839 h 2191432"/>
              <a:gd name="connsiteX133" fmla="*/ 1686748 w 2331026"/>
              <a:gd name="connsiteY133" fmla="*/ 1584679 h 2191432"/>
              <a:gd name="connsiteX134" fmla="*/ 1691659 w 2331026"/>
              <a:gd name="connsiteY134" fmla="*/ 1610327 h 2191432"/>
              <a:gd name="connsiteX135" fmla="*/ 1678562 w 2331026"/>
              <a:gd name="connsiteY135" fmla="*/ 1614693 h 2191432"/>
              <a:gd name="connsiteX136" fmla="*/ 1665466 w 2331026"/>
              <a:gd name="connsiteY136" fmla="*/ 1566671 h 2191432"/>
              <a:gd name="connsiteX137" fmla="*/ 1666798 w 2331026"/>
              <a:gd name="connsiteY137" fmla="*/ 1559563 h 2191432"/>
              <a:gd name="connsiteX138" fmla="*/ 1656724 w 2331026"/>
              <a:gd name="connsiteY138" fmla="*/ 1556805 h 2191432"/>
              <a:gd name="connsiteX139" fmla="*/ 1871285 w 2331026"/>
              <a:gd name="connsiteY139" fmla="*/ 1513886 h 2191432"/>
              <a:gd name="connsiteX140" fmla="*/ 1871285 w 2331026"/>
              <a:gd name="connsiteY140" fmla="*/ 1526586 h 2191432"/>
              <a:gd name="connsiteX141" fmla="*/ 1871285 w 2331026"/>
              <a:gd name="connsiteY141" fmla="*/ 1513886 h 2191432"/>
              <a:gd name="connsiteX142" fmla="*/ 2000872 w 2331026"/>
              <a:gd name="connsiteY142" fmla="*/ 1507490 h 2191432"/>
              <a:gd name="connsiteX143" fmla="*/ 1993423 w 2331026"/>
              <a:gd name="connsiteY143" fmla="*/ 1514869 h 2191432"/>
              <a:gd name="connsiteX144" fmla="*/ 1914176 w 2331026"/>
              <a:gd name="connsiteY144" fmla="*/ 1561108 h 2191432"/>
              <a:gd name="connsiteX145" fmla="*/ 1829454 w 2331026"/>
              <a:gd name="connsiteY145" fmla="*/ 1583168 h 2191432"/>
              <a:gd name="connsiteX146" fmla="*/ 1773489 w 2331026"/>
              <a:gd name="connsiteY146" fmla="*/ 1581283 h 2191432"/>
              <a:gd name="connsiteX147" fmla="*/ 1786910 w 2331026"/>
              <a:gd name="connsiteY147" fmla="*/ 1604771 h 2191432"/>
              <a:gd name="connsiteX148" fmla="*/ 1802161 w 2331026"/>
              <a:gd name="connsiteY148" fmla="*/ 1631459 h 2191432"/>
              <a:gd name="connsiteX149" fmla="*/ 1868837 w 2331026"/>
              <a:gd name="connsiteY149" fmla="*/ 1641387 h 2191432"/>
              <a:gd name="connsiteX150" fmla="*/ 1849616 w 2331026"/>
              <a:gd name="connsiteY150" fmla="*/ 1609212 h 2191432"/>
              <a:gd name="connsiteX151" fmla="*/ 1852890 w 2331026"/>
              <a:gd name="connsiteY151" fmla="*/ 1598251 h 2191432"/>
              <a:gd name="connsiteX152" fmla="*/ 1862712 w 2331026"/>
              <a:gd name="connsiteY152" fmla="*/ 1600443 h 2191432"/>
              <a:gd name="connsiteX153" fmla="*/ 1884541 w 2331026"/>
              <a:gd name="connsiteY153" fmla="*/ 1639904 h 2191432"/>
              <a:gd name="connsiteX154" fmla="*/ 1885962 w 2331026"/>
              <a:gd name="connsiteY154" fmla="*/ 1642759 h 2191432"/>
              <a:gd name="connsiteX155" fmla="*/ 1927042 w 2331026"/>
              <a:gd name="connsiteY155" fmla="*/ 1643323 h 2191432"/>
              <a:gd name="connsiteX156" fmla="*/ 1936601 w 2331026"/>
              <a:gd name="connsiteY156" fmla="*/ 1641230 h 2191432"/>
              <a:gd name="connsiteX157" fmla="*/ 1928555 w 2331026"/>
              <a:gd name="connsiteY157" fmla="*/ 1617562 h 2191432"/>
              <a:gd name="connsiteX158" fmla="*/ 1901977 w 2331026"/>
              <a:gd name="connsiteY158" fmla="*/ 1574700 h 2191432"/>
              <a:gd name="connsiteX159" fmla="*/ 1905232 w 2331026"/>
              <a:gd name="connsiteY159" fmla="*/ 1565358 h 2191432"/>
              <a:gd name="connsiteX160" fmla="*/ 1914995 w 2331026"/>
              <a:gd name="connsiteY160" fmla="*/ 1565907 h 2191432"/>
              <a:gd name="connsiteX161" fmla="*/ 1955878 w 2331026"/>
              <a:gd name="connsiteY161" fmla="*/ 1637001 h 2191432"/>
              <a:gd name="connsiteX162" fmla="*/ 1955880 w 2331026"/>
              <a:gd name="connsiteY162" fmla="*/ 1637007 h 2191432"/>
              <a:gd name="connsiteX163" fmla="*/ 1980114 w 2331026"/>
              <a:gd name="connsiteY163" fmla="*/ 1631700 h 2191432"/>
              <a:gd name="connsiteX164" fmla="*/ 2024904 w 2331026"/>
              <a:gd name="connsiteY164" fmla="*/ 1610216 h 2191432"/>
              <a:gd name="connsiteX165" fmla="*/ 2012533 w 2331026"/>
              <a:gd name="connsiteY165" fmla="*/ 1557338 h 2191432"/>
              <a:gd name="connsiteX166" fmla="*/ 756672 w 2331026"/>
              <a:gd name="connsiteY166" fmla="*/ 1497781 h 2191432"/>
              <a:gd name="connsiteX167" fmla="*/ 758766 w 2331026"/>
              <a:gd name="connsiteY167" fmla="*/ 1513135 h 2191432"/>
              <a:gd name="connsiteX168" fmla="*/ 764969 w 2331026"/>
              <a:gd name="connsiteY168" fmla="*/ 1509092 h 2191432"/>
              <a:gd name="connsiteX169" fmla="*/ 706959 w 2331026"/>
              <a:gd name="connsiteY169" fmla="*/ 1476987 h 2191432"/>
              <a:gd name="connsiteX170" fmla="*/ 706381 w 2331026"/>
              <a:gd name="connsiteY170" fmla="*/ 1478551 h 2191432"/>
              <a:gd name="connsiteX171" fmla="*/ 704107 w 2331026"/>
              <a:gd name="connsiteY171" fmla="*/ 1487039 h 2191432"/>
              <a:gd name="connsiteX172" fmla="*/ 705304 w 2331026"/>
              <a:gd name="connsiteY172" fmla="*/ 1495631 h 2191432"/>
              <a:gd name="connsiteX173" fmla="*/ 718493 w 2331026"/>
              <a:gd name="connsiteY173" fmla="*/ 1491265 h 2191432"/>
              <a:gd name="connsiteX174" fmla="*/ 714097 w 2331026"/>
              <a:gd name="connsiteY174" fmla="*/ 1478168 h 2191432"/>
              <a:gd name="connsiteX175" fmla="*/ 2036237 w 2331026"/>
              <a:gd name="connsiteY175" fmla="*/ 1472453 h 2191432"/>
              <a:gd name="connsiteX176" fmla="*/ 2012486 w 2331026"/>
              <a:gd name="connsiteY176" fmla="*/ 1495984 h 2191432"/>
              <a:gd name="connsiteX177" fmla="*/ 2027268 w 2331026"/>
              <a:gd name="connsiteY177" fmla="*/ 1553528 h 2191432"/>
              <a:gd name="connsiteX178" fmla="*/ 2036835 w 2331026"/>
              <a:gd name="connsiteY178" fmla="*/ 1602002 h 2191432"/>
              <a:gd name="connsiteX179" fmla="*/ 2062093 w 2331026"/>
              <a:gd name="connsiteY179" fmla="*/ 1582952 h 2191432"/>
              <a:gd name="connsiteX180" fmla="*/ 2054800 w 2331026"/>
              <a:gd name="connsiteY180" fmla="*/ 1579371 h 2191432"/>
              <a:gd name="connsiteX181" fmla="*/ 2054800 w 2331026"/>
              <a:gd name="connsiteY181" fmla="*/ 1566274 h 2191432"/>
              <a:gd name="connsiteX182" fmla="*/ 2056293 w 2331026"/>
              <a:gd name="connsiteY182" fmla="*/ 1564319 h 2191432"/>
              <a:gd name="connsiteX183" fmla="*/ 2059245 w 2331026"/>
              <a:gd name="connsiteY183" fmla="*/ 1579371 h 2191432"/>
              <a:gd name="connsiteX184" fmla="*/ 2065913 w 2331026"/>
              <a:gd name="connsiteY184" fmla="*/ 1572822 h 2191432"/>
              <a:gd name="connsiteX185" fmla="*/ 2068135 w 2331026"/>
              <a:gd name="connsiteY185" fmla="*/ 1575005 h 2191432"/>
              <a:gd name="connsiteX186" fmla="*/ 2068135 w 2331026"/>
              <a:gd name="connsiteY186" fmla="*/ 1570639 h 2191432"/>
              <a:gd name="connsiteX187" fmla="*/ 2068135 w 2331026"/>
              <a:gd name="connsiteY187" fmla="*/ 1561908 h 2191432"/>
              <a:gd name="connsiteX188" fmla="*/ 2061468 w 2331026"/>
              <a:gd name="connsiteY188" fmla="*/ 1557542 h 2191432"/>
              <a:gd name="connsiteX189" fmla="*/ 2056293 w 2331026"/>
              <a:gd name="connsiteY189" fmla="*/ 1564319 h 2191432"/>
              <a:gd name="connsiteX190" fmla="*/ 2047577 w 2331026"/>
              <a:gd name="connsiteY190" fmla="*/ 1519889 h 2191432"/>
              <a:gd name="connsiteX191" fmla="*/ 1490549 w 2331026"/>
              <a:gd name="connsiteY191" fmla="*/ 1465142 h 2191432"/>
              <a:gd name="connsiteX192" fmla="*/ 1470922 w 2331026"/>
              <a:gd name="connsiteY192" fmla="*/ 1465926 h 2191432"/>
              <a:gd name="connsiteX193" fmla="*/ 1445535 w 2331026"/>
              <a:gd name="connsiteY193" fmla="*/ 1482427 h 2191432"/>
              <a:gd name="connsiteX194" fmla="*/ 1384217 w 2331026"/>
              <a:gd name="connsiteY194" fmla="*/ 1556736 h 2191432"/>
              <a:gd name="connsiteX195" fmla="*/ 1348973 w 2331026"/>
              <a:gd name="connsiteY195" fmla="*/ 1579139 h 2191432"/>
              <a:gd name="connsiteX196" fmla="*/ 1322482 w 2331026"/>
              <a:gd name="connsiteY196" fmla="*/ 1588890 h 2191432"/>
              <a:gd name="connsiteX197" fmla="*/ 1327725 w 2331026"/>
              <a:gd name="connsiteY197" fmla="*/ 1592514 h 2191432"/>
              <a:gd name="connsiteX198" fmla="*/ 1335662 w 2331026"/>
              <a:gd name="connsiteY198" fmla="*/ 1621043 h 2191432"/>
              <a:gd name="connsiteX199" fmla="*/ 1337911 w 2331026"/>
              <a:gd name="connsiteY199" fmla="*/ 1634515 h 2191432"/>
              <a:gd name="connsiteX200" fmla="*/ 1362796 w 2331026"/>
              <a:gd name="connsiteY200" fmla="*/ 1632442 h 2191432"/>
              <a:gd name="connsiteX201" fmla="*/ 1362424 w 2331026"/>
              <a:gd name="connsiteY201" fmla="*/ 1632094 h 2191432"/>
              <a:gd name="connsiteX202" fmla="*/ 1349497 w 2331026"/>
              <a:gd name="connsiteY202" fmla="*/ 1596925 h 2191432"/>
              <a:gd name="connsiteX203" fmla="*/ 1354345 w 2331026"/>
              <a:gd name="connsiteY203" fmla="*/ 1588132 h 2191432"/>
              <a:gd name="connsiteX204" fmla="*/ 1362424 w 2331026"/>
              <a:gd name="connsiteY204" fmla="*/ 1592528 h 2191432"/>
              <a:gd name="connsiteX205" fmla="*/ 1375351 w 2331026"/>
              <a:gd name="connsiteY205" fmla="*/ 1627698 h 2191432"/>
              <a:gd name="connsiteX206" fmla="*/ 1372846 w 2331026"/>
              <a:gd name="connsiteY206" fmla="*/ 1631745 h 2191432"/>
              <a:gd name="connsiteX207" fmla="*/ 1405685 w 2331026"/>
              <a:gd name="connsiteY207" fmla="*/ 1633017 h 2191432"/>
              <a:gd name="connsiteX208" fmla="*/ 1403018 w 2331026"/>
              <a:gd name="connsiteY208" fmla="*/ 1607351 h 2191432"/>
              <a:gd name="connsiteX209" fmla="*/ 1392813 w 2331026"/>
              <a:gd name="connsiteY209" fmla="*/ 1574608 h 2191432"/>
              <a:gd name="connsiteX210" fmla="*/ 1399617 w 2331026"/>
              <a:gd name="connsiteY210" fmla="*/ 1565877 h 2191432"/>
              <a:gd name="connsiteX211" fmla="*/ 1406420 w 2331026"/>
              <a:gd name="connsiteY211" fmla="*/ 1570242 h 2191432"/>
              <a:gd name="connsiteX212" fmla="*/ 1418326 w 2331026"/>
              <a:gd name="connsiteY212" fmla="*/ 1605713 h 2191432"/>
              <a:gd name="connsiteX213" fmla="*/ 1419441 w 2331026"/>
              <a:gd name="connsiteY213" fmla="*/ 1631111 h 2191432"/>
              <a:gd name="connsiteX214" fmla="*/ 1409822 w 2331026"/>
              <a:gd name="connsiteY214" fmla="*/ 1626996 h 2191432"/>
              <a:gd name="connsiteX215" fmla="*/ 1407449 w 2331026"/>
              <a:gd name="connsiteY215" fmla="*/ 1633085 h 2191432"/>
              <a:gd name="connsiteX216" fmla="*/ 1417589 w 2331026"/>
              <a:gd name="connsiteY216" fmla="*/ 1633478 h 2191432"/>
              <a:gd name="connsiteX217" fmla="*/ 1419544 w 2331026"/>
              <a:gd name="connsiteY217" fmla="*/ 1633452 h 2191432"/>
              <a:gd name="connsiteX218" fmla="*/ 1419441 w 2331026"/>
              <a:gd name="connsiteY218" fmla="*/ 1631111 h 2191432"/>
              <a:gd name="connsiteX219" fmla="*/ 1420027 w 2331026"/>
              <a:gd name="connsiteY219" fmla="*/ 1631362 h 2191432"/>
              <a:gd name="connsiteX220" fmla="*/ 1420027 w 2331026"/>
              <a:gd name="connsiteY220" fmla="*/ 1633446 h 2191432"/>
              <a:gd name="connsiteX221" fmla="*/ 1440926 w 2331026"/>
              <a:gd name="connsiteY221" fmla="*/ 1633171 h 2191432"/>
              <a:gd name="connsiteX222" fmla="*/ 1424563 w 2331026"/>
              <a:gd name="connsiteY222" fmla="*/ 1530583 h 2191432"/>
              <a:gd name="connsiteX223" fmla="*/ 1431111 w 2331026"/>
              <a:gd name="connsiteY223" fmla="*/ 1524014 h 2191432"/>
              <a:gd name="connsiteX224" fmla="*/ 1437660 w 2331026"/>
              <a:gd name="connsiteY224" fmla="*/ 1530583 h 2191432"/>
              <a:gd name="connsiteX225" fmla="*/ 1453611 w 2331026"/>
              <a:gd name="connsiteY225" fmla="*/ 1626591 h 2191432"/>
              <a:gd name="connsiteX226" fmla="*/ 1445300 w 2331026"/>
              <a:gd name="connsiteY226" fmla="*/ 1624738 h 2191432"/>
              <a:gd name="connsiteX227" fmla="*/ 1442785 w 2331026"/>
              <a:gd name="connsiteY227" fmla="*/ 1633147 h 2191432"/>
              <a:gd name="connsiteX228" fmla="*/ 1454674 w 2331026"/>
              <a:gd name="connsiteY228" fmla="*/ 1632991 h 2191432"/>
              <a:gd name="connsiteX229" fmla="*/ 1453611 w 2331026"/>
              <a:gd name="connsiteY229" fmla="*/ 1626591 h 2191432"/>
              <a:gd name="connsiteX230" fmla="*/ 1455122 w 2331026"/>
              <a:gd name="connsiteY230" fmla="*/ 1626928 h 2191432"/>
              <a:gd name="connsiteX231" fmla="*/ 1455122 w 2331026"/>
              <a:gd name="connsiteY231" fmla="*/ 1632985 h 2191432"/>
              <a:gd name="connsiteX232" fmla="*/ 1469635 w 2331026"/>
              <a:gd name="connsiteY232" fmla="*/ 1632794 h 2191432"/>
              <a:gd name="connsiteX233" fmla="*/ 1490603 w 2331026"/>
              <a:gd name="connsiteY233" fmla="*/ 1627472 h 2191432"/>
              <a:gd name="connsiteX234" fmla="*/ 1489650 w 2331026"/>
              <a:gd name="connsiteY234" fmla="*/ 1626996 h 2191432"/>
              <a:gd name="connsiteX235" fmla="*/ 1476553 w 2331026"/>
              <a:gd name="connsiteY235" fmla="*/ 1587705 h 2191432"/>
              <a:gd name="connsiteX236" fmla="*/ 1454725 w 2331026"/>
              <a:gd name="connsiteY236" fmla="*/ 1504758 h 2191432"/>
              <a:gd name="connsiteX237" fmla="*/ 1461819 w 2331026"/>
              <a:gd name="connsiteY237" fmla="*/ 1494390 h 2191432"/>
              <a:gd name="connsiteX238" fmla="*/ 1472188 w 2331026"/>
              <a:gd name="connsiteY238" fmla="*/ 1500392 h 2191432"/>
              <a:gd name="connsiteX239" fmla="*/ 1489650 w 2331026"/>
              <a:gd name="connsiteY239" fmla="*/ 1574608 h 2191432"/>
              <a:gd name="connsiteX240" fmla="*/ 1494016 w 2331026"/>
              <a:gd name="connsiteY240" fmla="*/ 1598073 h 2191432"/>
              <a:gd name="connsiteX241" fmla="*/ 1498310 w 2331026"/>
              <a:gd name="connsiteY241" fmla="*/ 1617934 h 2191432"/>
              <a:gd name="connsiteX242" fmla="*/ 1494016 w 2331026"/>
              <a:gd name="connsiteY242" fmla="*/ 1618264 h 2191432"/>
              <a:gd name="connsiteX243" fmla="*/ 1498382 w 2331026"/>
              <a:gd name="connsiteY243" fmla="*/ 1618264 h 2191432"/>
              <a:gd name="connsiteX244" fmla="*/ 1498310 w 2331026"/>
              <a:gd name="connsiteY244" fmla="*/ 1617934 h 2191432"/>
              <a:gd name="connsiteX245" fmla="*/ 1501110 w 2331026"/>
              <a:gd name="connsiteY245" fmla="*/ 1617719 h 2191432"/>
              <a:gd name="connsiteX246" fmla="*/ 1498858 w 2331026"/>
              <a:gd name="connsiteY246" fmla="*/ 1625376 h 2191432"/>
              <a:gd name="connsiteX247" fmla="*/ 1517578 w 2331026"/>
              <a:gd name="connsiteY247" fmla="*/ 1620624 h 2191432"/>
              <a:gd name="connsiteX248" fmla="*/ 1522745 w 2331026"/>
              <a:gd name="connsiteY248" fmla="*/ 1615596 h 2191432"/>
              <a:gd name="connsiteX249" fmla="*/ 1520911 w 2331026"/>
              <a:gd name="connsiteY249" fmla="*/ 1613466 h 2191432"/>
              <a:gd name="connsiteX250" fmla="*/ 1527015 w 2331026"/>
              <a:gd name="connsiteY250" fmla="*/ 1611440 h 2191432"/>
              <a:gd name="connsiteX251" fmla="*/ 1532567 w 2331026"/>
              <a:gd name="connsiteY251" fmla="*/ 1606036 h 2191432"/>
              <a:gd name="connsiteX252" fmla="*/ 1529704 w 2331026"/>
              <a:gd name="connsiteY252" fmla="*/ 1600333 h 2191432"/>
              <a:gd name="connsiteX253" fmla="*/ 1516721 w 2331026"/>
              <a:gd name="connsiteY253" fmla="*/ 1597255 h 2191432"/>
              <a:gd name="connsiteX254" fmla="*/ 1516593 w 2331026"/>
              <a:gd name="connsiteY254" fmla="*/ 1601889 h 2191432"/>
              <a:gd name="connsiteX255" fmla="*/ 1499480 w 2331026"/>
              <a:gd name="connsiteY255" fmla="*/ 1556009 h 2191432"/>
              <a:gd name="connsiteX256" fmla="*/ 1481346 w 2331026"/>
              <a:gd name="connsiteY256" fmla="*/ 1495269 h 2191432"/>
              <a:gd name="connsiteX257" fmla="*/ 1484643 w 2331026"/>
              <a:gd name="connsiteY257" fmla="*/ 1486514 h 2191432"/>
              <a:gd name="connsiteX258" fmla="*/ 1494535 w 2331026"/>
              <a:gd name="connsiteY258" fmla="*/ 1490891 h 2191432"/>
              <a:gd name="connsiteX259" fmla="*/ 1514317 w 2331026"/>
              <a:gd name="connsiteY259" fmla="*/ 1551632 h 2191432"/>
              <a:gd name="connsiteX260" fmla="*/ 1532928 w 2331026"/>
              <a:gd name="connsiteY260" fmla="*/ 1605685 h 2191432"/>
              <a:gd name="connsiteX261" fmla="*/ 1551159 w 2331026"/>
              <a:gd name="connsiteY261" fmla="*/ 1587943 h 2191432"/>
              <a:gd name="connsiteX262" fmla="*/ 1559913 w 2331026"/>
              <a:gd name="connsiteY262" fmla="*/ 1583568 h 2191432"/>
              <a:gd name="connsiteX263" fmla="*/ 1564512 w 2331026"/>
              <a:gd name="connsiteY263" fmla="*/ 1585860 h 2191432"/>
              <a:gd name="connsiteX264" fmla="*/ 1564554 w 2331026"/>
              <a:gd name="connsiteY264" fmla="*/ 1583203 h 2191432"/>
              <a:gd name="connsiteX265" fmla="*/ 1537776 w 2331026"/>
              <a:gd name="connsiteY265" fmla="*/ 1535318 h 2191432"/>
              <a:gd name="connsiteX266" fmla="*/ 1506778 w 2331026"/>
              <a:gd name="connsiteY266" fmla="*/ 1487296 h 2191432"/>
              <a:gd name="connsiteX267" fmla="*/ 1511760 w 2331026"/>
              <a:gd name="connsiteY267" fmla="*/ 1478565 h 2191432"/>
              <a:gd name="connsiteX268" fmla="*/ 1520063 w 2331026"/>
              <a:gd name="connsiteY268" fmla="*/ 1482930 h 2191432"/>
              <a:gd name="connsiteX269" fmla="*/ 1564346 w 2331026"/>
              <a:gd name="connsiteY269" fmla="*/ 1552780 h 2191432"/>
              <a:gd name="connsiteX270" fmla="*/ 1580537 w 2331026"/>
              <a:gd name="connsiteY270" fmla="*/ 1591457 h 2191432"/>
              <a:gd name="connsiteX271" fmla="*/ 1580079 w 2331026"/>
              <a:gd name="connsiteY271" fmla="*/ 1593621 h 2191432"/>
              <a:gd name="connsiteX272" fmla="*/ 1597772 w 2331026"/>
              <a:gd name="connsiteY272" fmla="*/ 1602441 h 2191432"/>
              <a:gd name="connsiteX273" fmla="*/ 1599188 w 2331026"/>
              <a:gd name="connsiteY273" fmla="*/ 1600654 h 2191432"/>
              <a:gd name="connsiteX274" fmla="*/ 1601973 w 2331026"/>
              <a:gd name="connsiteY274" fmla="*/ 1600770 h 2191432"/>
              <a:gd name="connsiteX275" fmla="*/ 1603459 w 2331026"/>
              <a:gd name="connsiteY275" fmla="*/ 1605276 h 2191432"/>
              <a:gd name="connsiteX276" fmla="*/ 1604038 w 2331026"/>
              <a:gd name="connsiteY276" fmla="*/ 1605565 h 2191432"/>
              <a:gd name="connsiteX277" fmla="*/ 1612285 w 2331026"/>
              <a:gd name="connsiteY277" fmla="*/ 1605565 h 2191432"/>
              <a:gd name="connsiteX278" fmla="*/ 1612285 w 2331026"/>
              <a:gd name="connsiteY278" fmla="*/ 1601200 h 2191432"/>
              <a:gd name="connsiteX279" fmla="*/ 1601973 w 2331026"/>
              <a:gd name="connsiteY279" fmla="*/ 1600770 h 2191432"/>
              <a:gd name="connsiteX280" fmla="*/ 1601508 w 2331026"/>
              <a:gd name="connsiteY280" fmla="*/ 1599358 h 2191432"/>
              <a:gd name="connsiteX281" fmla="*/ 1590457 w 2331026"/>
              <a:gd name="connsiteY281" fmla="*/ 1561909 h 2191432"/>
              <a:gd name="connsiteX282" fmla="*/ 1568629 w 2331026"/>
              <a:gd name="connsiteY282" fmla="*/ 1513887 h 2191432"/>
              <a:gd name="connsiteX283" fmla="*/ 1569267 w 2331026"/>
              <a:gd name="connsiteY283" fmla="*/ 1511759 h 2191432"/>
              <a:gd name="connsiteX284" fmla="*/ 1547776 w 2331026"/>
              <a:gd name="connsiteY284" fmla="*/ 1495950 h 2191432"/>
              <a:gd name="connsiteX285" fmla="*/ 1490549 w 2331026"/>
              <a:gd name="connsiteY285" fmla="*/ 1465142 h 2191432"/>
              <a:gd name="connsiteX286" fmla="*/ 2078514 w 2331026"/>
              <a:gd name="connsiteY286" fmla="*/ 1417944 h 2191432"/>
              <a:gd name="connsiteX287" fmla="*/ 2058710 w 2331026"/>
              <a:gd name="connsiteY287" fmla="*/ 1450190 h 2191432"/>
              <a:gd name="connsiteX288" fmla="*/ 2050567 w 2331026"/>
              <a:gd name="connsiteY288" fmla="*/ 1458257 h 2191432"/>
              <a:gd name="connsiteX289" fmla="*/ 2061468 w 2331026"/>
              <a:gd name="connsiteY289" fmla="*/ 1516069 h 2191432"/>
              <a:gd name="connsiteX290" fmla="*/ 2072143 w 2331026"/>
              <a:gd name="connsiteY290" fmla="*/ 1572688 h 2191432"/>
              <a:gd name="connsiteX291" fmla="*/ 2090948 w 2331026"/>
              <a:gd name="connsiteY291" fmla="*/ 1550538 h 2191432"/>
              <a:gd name="connsiteX292" fmla="*/ 2084963 w 2331026"/>
              <a:gd name="connsiteY292" fmla="*/ 1548018 h 2191432"/>
              <a:gd name="connsiteX293" fmla="*/ 2054404 w 2331026"/>
              <a:gd name="connsiteY293" fmla="*/ 1465071 h 2191432"/>
              <a:gd name="connsiteX294" fmla="*/ 2057678 w 2331026"/>
              <a:gd name="connsiteY294" fmla="*/ 1456340 h 2191432"/>
              <a:gd name="connsiteX295" fmla="*/ 2067501 w 2331026"/>
              <a:gd name="connsiteY295" fmla="*/ 1460705 h 2191432"/>
              <a:gd name="connsiteX296" fmla="*/ 2099485 w 2331026"/>
              <a:gd name="connsiteY296" fmla="*/ 1536667 h 2191432"/>
              <a:gd name="connsiteX297" fmla="*/ 2114163 w 2331026"/>
              <a:gd name="connsiteY297" fmla="*/ 1508087 h 2191432"/>
              <a:gd name="connsiteX298" fmla="*/ 2119457 w 2331026"/>
              <a:gd name="connsiteY298" fmla="*/ 1487562 h 2191432"/>
              <a:gd name="connsiteX299" fmla="*/ 2111724 w 2331026"/>
              <a:gd name="connsiteY299" fmla="*/ 1482859 h 2191432"/>
              <a:gd name="connsiteX300" fmla="*/ 2096798 w 2331026"/>
              <a:gd name="connsiteY300" fmla="*/ 1445444 h 2191432"/>
              <a:gd name="connsiteX301" fmla="*/ 437138 w 2331026"/>
              <a:gd name="connsiteY301" fmla="*/ 1311956 h 2191432"/>
              <a:gd name="connsiteX302" fmla="*/ 447343 w 2331026"/>
              <a:gd name="connsiteY302" fmla="*/ 1316401 h 2191432"/>
              <a:gd name="connsiteX303" fmla="*/ 456415 w 2331026"/>
              <a:gd name="connsiteY303" fmla="*/ 1360851 h 2191432"/>
              <a:gd name="connsiteX304" fmla="*/ 442807 w 2331026"/>
              <a:gd name="connsiteY304" fmla="*/ 1360851 h 2191432"/>
              <a:gd name="connsiteX305" fmla="*/ 433736 w 2331026"/>
              <a:gd name="connsiteY305" fmla="*/ 1320846 h 2191432"/>
              <a:gd name="connsiteX306" fmla="*/ 437138 w 2331026"/>
              <a:gd name="connsiteY306" fmla="*/ 1311956 h 2191432"/>
              <a:gd name="connsiteX307" fmla="*/ 307913 w 2331026"/>
              <a:gd name="connsiteY307" fmla="*/ 1260198 h 2191432"/>
              <a:gd name="connsiteX308" fmla="*/ 311397 w 2331026"/>
              <a:gd name="connsiteY308" fmla="*/ 1267976 h 2191432"/>
              <a:gd name="connsiteX309" fmla="*/ 339696 w 2331026"/>
              <a:gd name="connsiteY309" fmla="*/ 1307821 h 2191432"/>
              <a:gd name="connsiteX310" fmla="*/ 359265 w 2331026"/>
              <a:gd name="connsiteY310" fmla="*/ 1323502 h 2191432"/>
              <a:gd name="connsiteX311" fmla="*/ 358954 w 2331026"/>
              <a:gd name="connsiteY311" fmla="*/ 1315383 h 2191432"/>
              <a:gd name="connsiteX312" fmla="*/ 351413 w 2331026"/>
              <a:gd name="connsiteY312" fmla="*/ 1290578 h 2191432"/>
              <a:gd name="connsiteX313" fmla="*/ 355334 w 2331026"/>
              <a:gd name="connsiteY313" fmla="*/ 1285229 h 2191432"/>
              <a:gd name="connsiteX314" fmla="*/ 317320 w 2331026"/>
              <a:gd name="connsiteY314" fmla="*/ 1267626 h 2191432"/>
              <a:gd name="connsiteX315" fmla="*/ 188958 w 2331026"/>
              <a:gd name="connsiteY315" fmla="*/ 1138555 h 2191432"/>
              <a:gd name="connsiteX316" fmla="*/ 173666 w 2331026"/>
              <a:gd name="connsiteY316" fmla="*/ 1139587 h 2191432"/>
              <a:gd name="connsiteX317" fmla="*/ 175597 w 2331026"/>
              <a:gd name="connsiteY317" fmla="*/ 1154714 h 2191432"/>
              <a:gd name="connsiteX318" fmla="*/ 175461 w 2331026"/>
              <a:gd name="connsiteY318" fmla="*/ 1158448 h 2191432"/>
              <a:gd name="connsiteX319" fmla="*/ 179839 w 2331026"/>
              <a:gd name="connsiteY319" fmla="*/ 1158624 h 2191432"/>
              <a:gd name="connsiteX320" fmla="*/ 188958 w 2331026"/>
              <a:gd name="connsiteY320" fmla="*/ 1158274 h 2191432"/>
              <a:gd name="connsiteX321" fmla="*/ 152924 w 2331026"/>
              <a:gd name="connsiteY321" fmla="*/ 1135201 h 2191432"/>
              <a:gd name="connsiteX322" fmla="*/ 149007 w 2331026"/>
              <a:gd name="connsiteY322" fmla="*/ 1146686 h 2191432"/>
              <a:gd name="connsiteX323" fmla="*/ 142660 w 2331026"/>
              <a:gd name="connsiteY323" fmla="*/ 1154440 h 2191432"/>
              <a:gd name="connsiteX324" fmla="*/ 149750 w 2331026"/>
              <a:gd name="connsiteY324" fmla="*/ 1157411 h 2191432"/>
              <a:gd name="connsiteX325" fmla="*/ 162238 w 2331026"/>
              <a:gd name="connsiteY325" fmla="*/ 1157914 h 2191432"/>
              <a:gd name="connsiteX326" fmla="*/ 157589 w 2331026"/>
              <a:gd name="connsiteY326" fmla="*/ 1137252 h 2191432"/>
              <a:gd name="connsiteX327" fmla="*/ 157206 w 2331026"/>
              <a:gd name="connsiteY327" fmla="*/ 1136229 h 2191432"/>
              <a:gd name="connsiteX328" fmla="*/ 115634 w 2331026"/>
              <a:gd name="connsiteY328" fmla="*/ 1123914 h 2191432"/>
              <a:gd name="connsiteX329" fmla="*/ 117415 w 2331026"/>
              <a:gd name="connsiteY329" fmla="*/ 1143863 h 2191432"/>
              <a:gd name="connsiteX330" fmla="*/ 141443 w 2331026"/>
              <a:gd name="connsiteY330" fmla="*/ 1153931 h 2191432"/>
              <a:gd name="connsiteX331" fmla="*/ 135513 w 2331026"/>
              <a:gd name="connsiteY331" fmla="*/ 1146686 h 2191432"/>
              <a:gd name="connsiteX332" fmla="*/ 139288 w 2331026"/>
              <a:gd name="connsiteY332" fmla="*/ 1131928 h 2191432"/>
              <a:gd name="connsiteX333" fmla="*/ 121069 w 2331026"/>
              <a:gd name="connsiteY333" fmla="*/ 1127555 h 2191432"/>
              <a:gd name="connsiteX334" fmla="*/ 70885 w 2331026"/>
              <a:gd name="connsiteY334" fmla="*/ 1089688 h 2191432"/>
              <a:gd name="connsiteX335" fmla="*/ 79526 w 2331026"/>
              <a:gd name="connsiteY335" fmla="*/ 1110509 h 2191432"/>
              <a:gd name="connsiteX336" fmla="*/ 103454 w 2331026"/>
              <a:gd name="connsiteY336" fmla="*/ 1134189 h 2191432"/>
              <a:gd name="connsiteX337" fmla="*/ 101704 w 2331026"/>
              <a:gd name="connsiteY337" fmla="*/ 1114583 h 2191432"/>
              <a:gd name="connsiteX338" fmla="*/ 79235 w 2331026"/>
              <a:gd name="connsiteY338" fmla="*/ 1099533 h 2191432"/>
              <a:gd name="connsiteX339" fmla="*/ 2275523 w 2331026"/>
              <a:gd name="connsiteY339" fmla="*/ 815892 h 2191432"/>
              <a:gd name="connsiteX340" fmla="*/ 2268343 w 2331026"/>
              <a:gd name="connsiteY340" fmla="*/ 854612 h 2191432"/>
              <a:gd name="connsiteX341" fmla="*/ 2199669 w 2331026"/>
              <a:gd name="connsiteY341" fmla="*/ 962371 h 2191432"/>
              <a:gd name="connsiteX342" fmla="*/ 2188097 w 2331026"/>
              <a:gd name="connsiteY342" fmla="*/ 970233 h 2191432"/>
              <a:gd name="connsiteX343" fmla="*/ 2194623 w 2331026"/>
              <a:gd name="connsiteY343" fmla="*/ 970595 h 2191432"/>
              <a:gd name="connsiteX344" fmla="*/ 2234188 w 2331026"/>
              <a:gd name="connsiteY344" fmla="*/ 1071707 h 2191432"/>
              <a:gd name="connsiteX345" fmla="*/ 2221000 w 2331026"/>
              <a:gd name="connsiteY345" fmla="*/ 1071707 h 2191432"/>
              <a:gd name="connsiteX346" fmla="*/ 2181434 w 2331026"/>
              <a:gd name="connsiteY346" fmla="*/ 979388 h 2191432"/>
              <a:gd name="connsiteX347" fmla="*/ 2183583 w 2331026"/>
              <a:gd name="connsiteY347" fmla="*/ 973300 h 2191432"/>
              <a:gd name="connsiteX348" fmla="*/ 2168040 w 2331026"/>
              <a:gd name="connsiteY348" fmla="*/ 983860 h 2191432"/>
              <a:gd name="connsiteX349" fmla="*/ 2190809 w 2331026"/>
              <a:gd name="connsiteY349" fmla="*/ 1036971 h 2191432"/>
              <a:gd name="connsiteX350" fmla="*/ 2207624 w 2331026"/>
              <a:gd name="connsiteY350" fmla="*/ 1102257 h 2191432"/>
              <a:gd name="connsiteX351" fmla="*/ 2194606 w 2331026"/>
              <a:gd name="connsiteY351" fmla="*/ 1106646 h 2191432"/>
              <a:gd name="connsiteX352" fmla="*/ 2176165 w 2331026"/>
              <a:gd name="connsiteY352" fmla="*/ 1041360 h 2191432"/>
              <a:gd name="connsiteX353" fmla="*/ 2156247 w 2331026"/>
              <a:gd name="connsiteY353" fmla="*/ 991871 h 2191432"/>
              <a:gd name="connsiteX354" fmla="*/ 2141927 w 2331026"/>
              <a:gd name="connsiteY354" fmla="*/ 1001600 h 2191432"/>
              <a:gd name="connsiteX355" fmla="*/ 2045571 w 2331026"/>
              <a:gd name="connsiteY355" fmla="*/ 1045312 h 2191432"/>
              <a:gd name="connsiteX356" fmla="*/ 2001773 w 2331026"/>
              <a:gd name="connsiteY356" fmla="*/ 1106508 h 2191432"/>
              <a:gd name="connsiteX357" fmla="*/ 2036184 w 2331026"/>
              <a:gd name="connsiteY357" fmla="*/ 1156522 h 2191432"/>
              <a:gd name="connsiteX358" fmla="*/ 2037767 w 2331026"/>
              <a:gd name="connsiteY358" fmla="*/ 1155467 h 2191432"/>
              <a:gd name="connsiteX359" fmla="*/ 2089203 w 2331026"/>
              <a:gd name="connsiteY359" fmla="*/ 1155303 h 2191432"/>
              <a:gd name="connsiteX360" fmla="*/ 2101412 w 2331026"/>
              <a:gd name="connsiteY360" fmla="*/ 1153668 h 2191432"/>
              <a:gd name="connsiteX361" fmla="*/ 2099661 w 2331026"/>
              <a:gd name="connsiteY361" fmla="*/ 1150112 h 2191432"/>
              <a:gd name="connsiteX362" fmla="*/ 2102570 w 2331026"/>
              <a:gd name="connsiteY362" fmla="*/ 1145709 h 2191432"/>
              <a:gd name="connsiteX363" fmla="*/ 2089581 w 2331026"/>
              <a:gd name="connsiteY363" fmla="*/ 1102358 h 2191432"/>
              <a:gd name="connsiteX364" fmla="*/ 2072263 w 2331026"/>
              <a:gd name="connsiteY364" fmla="*/ 1063341 h 2191432"/>
              <a:gd name="connsiteX365" fmla="*/ 2089581 w 2331026"/>
              <a:gd name="connsiteY365" fmla="*/ 1059006 h 2191432"/>
              <a:gd name="connsiteX366" fmla="*/ 2111229 w 2331026"/>
              <a:gd name="connsiteY366" fmla="*/ 1119698 h 2191432"/>
              <a:gd name="connsiteX367" fmla="*/ 2116100 w 2331026"/>
              <a:gd name="connsiteY367" fmla="*/ 1137038 h 2191432"/>
              <a:gd name="connsiteX368" fmla="*/ 2111820 w 2331026"/>
              <a:gd name="connsiteY368" fmla="*/ 1152275 h 2191432"/>
              <a:gd name="connsiteX369" fmla="*/ 2139081 w 2331026"/>
              <a:gd name="connsiteY369" fmla="*/ 1148624 h 2191432"/>
              <a:gd name="connsiteX370" fmla="*/ 2156334 w 2331026"/>
              <a:gd name="connsiteY370" fmla="*/ 1143053 h 2191432"/>
              <a:gd name="connsiteX371" fmla="*/ 2155448 w 2331026"/>
              <a:gd name="connsiteY371" fmla="*/ 1141979 h 2191432"/>
              <a:gd name="connsiteX372" fmla="*/ 2124333 w 2331026"/>
              <a:gd name="connsiteY372" fmla="*/ 1023782 h 2191432"/>
              <a:gd name="connsiteX373" fmla="*/ 2137668 w 2331026"/>
              <a:gd name="connsiteY373" fmla="*/ 1019404 h 2191432"/>
              <a:gd name="connsiteX374" fmla="*/ 2175798 w 2331026"/>
              <a:gd name="connsiteY374" fmla="*/ 1113593 h 2191432"/>
              <a:gd name="connsiteX375" fmla="*/ 2173933 w 2331026"/>
              <a:gd name="connsiteY375" fmla="*/ 1137371 h 2191432"/>
              <a:gd name="connsiteX376" fmla="*/ 2185844 w 2331026"/>
              <a:gd name="connsiteY376" fmla="*/ 1133525 h 2191432"/>
              <a:gd name="connsiteX377" fmla="*/ 2227933 w 2331026"/>
              <a:gd name="connsiteY377" fmla="*/ 1108104 h 2191432"/>
              <a:gd name="connsiteX378" fmla="*/ 2256376 w 2331026"/>
              <a:gd name="connsiteY378" fmla="*/ 1075296 h 2191432"/>
              <a:gd name="connsiteX379" fmla="*/ 2251650 w 2331026"/>
              <a:gd name="connsiteY379" fmla="*/ 1071741 h 2191432"/>
              <a:gd name="connsiteX380" fmla="*/ 2221091 w 2331026"/>
              <a:gd name="connsiteY380" fmla="*/ 966637 h 2191432"/>
              <a:gd name="connsiteX381" fmla="*/ 2234188 w 2331026"/>
              <a:gd name="connsiteY381" fmla="*/ 957878 h 2191432"/>
              <a:gd name="connsiteX382" fmla="*/ 2258199 w 2331026"/>
              <a:gd name="connsiteY382" fmla="*/ 1013167 h 2191432"/>
              <a:gd name="connsiteX383" fmla="*/ 2267405 w 2331026"/>
              <a:gd name="connsiteY383" fmla="*/ 1062574 h 2191432"/>
              <a:gd name="connsiteX384" fmla="*/ 2274090 w 2331026"/>
              <a:gd name="connsiteY384" fmla="*/ 1054863 h 2191432"/>
              <a:gd name="connsiteX385" fmla="*/ 2288569 w 2331026"/>
              <a:gd name="connsiteY385" fmla="*/ 1022899 h 2191432"/>
              <a:gd name="connsiteX386" fmla="*/ 2283302 w 2331026"/>
              <a:gd name="connsiteY386" fmla="*/ 1021018 h 2191432"/>
              <a:gd name="connsiteX387" fmla="*/ 2282210 w 2331026"/>
              <a:gd name="connsiteY387" fmla="*/ 1015015 h 2191432"/>
              <a:gd name="connsiteX388" fmla="*/ 2280027 w 2331026"/>
              <a:gd name="connsiteY388" fmla="*/ 1003555 h 2191432"/>
              <a:gd name="connsiteX389" fmla="*/ 2283279 w 2331026"/>
              <a:gd name="connsiteY389" fmla="*/ 1003068 h 2191432"/>
              <a:gd name="connsiteX390" fmla="*/ 2283847 w 2331026"/>
              <a:gd name="connsiteY390" fmla="*/ 1004101 h 2191432"/>
              <a:gd name="connsiteX391" fmla="*/ 2286576 w 2331026"/>
              <a:gd name="connsiteY391" fmla="*/ 1015015 h 2191432"/>
              <a:gd name="connsiteX392" fmla="*/ 2290941 w 2331026"/>
              <a:gd name="connsiteY392" fmla="*/ 1010650 h 2191432"/>
              <a:gd name="connsiteX393" fmla="*/ 2293854 w 2331026"/>
              <a:gd name="connsiteY393" fmla="*/ 1011232 h 2191432"/>
              <a:gd name="connsiteX394" fmla="*/ 2295549 w 2331026"/>
              <a:gd name="connsiteY394" fmla="*/ 1007492 h 2191432"/>
              <a:gd name="connsiteX395" fmla="*/ 2295307 w 2331026"/>
              <a:gd name="connsiteY395" fmla="*/ 1006284 h 2191432"/>
              <a:gd name="connsiteX396" fmla="*/ 2290941 w 2331026"/>
              <a:gd name="connsiteY396" fmla="*/ 1001918 h 2191432"/>
              <a:gd name="connsiteX397" fmla="*/ 2283279 w 2331026"/>
              <a:gd name="connsiteY397" fmla="*/ 1003068 h 2191432"/>
              <a:gd name="connsiteX398" fmla="*/ 2277844 w 2331026"/>
              <a:gd name="connsiteY398" fmla="*/ 993187 h 2191432"/>
              <a:gd name="connsiteX399" fmla="*/ 2269113 w 2331026"/>
              <a:gd name="connsiteY399" fmla="*/ 966993 h 2191432"/>
              <a:gd name="connsiteX400" fmla="*/ 2242919 w 2331026"/>
              <a:gd name="connsiteY400" fmla="*/ 923337 h 2191432"/>
              <a:gd name="connsiteX401" fmla="*/ 2251651 w 2331026"/>
              <a:gd name="connsiteY401" fmla="*/ 914605 h 2191432"/>
              <a:gd name="connsiteX402" fmla="*/ 2286576 w 2331026"/>
              <a:gd name="connsiteY402" fmla="*/ 971359 h 2191432"/>
              <a:gd name="connsiteX403" fmla="*/ 2296398 w 2331026"/>
              <a:gd name="connsiteY403" fmla="*/ 997553 h 2191432"/>
              <a:gd name="connsiteX404" fmla="*/ 2297188 w 2331026"/>
              <a:gd name="connsiteY404" fmla="*/ 1003873 h 2191432"/>
              <a:gd name="connsiteX405" fmla="*/ 2303904 w 2331026"/>
              <a:gd name="connsiteY405" fmla="*/ 989047 h 2191432"/>
              <a:gd name="connsiteX406" fmla="*/ 2310220 w 2331026"/>
              <a:gd name="connsiteY406" fmla="*/ 939108 h 2191432"/>
              <a:gd name="connsiteX407" fmla="*/ 2300070 w 2331026"/>
              <a:gd name="connsiteY407" fmla="*/ 920108 h 2191432"/>
              <a:gd name="connsiteX408" fmla="*/ 2282380 w 2331026"/>
              <a:gd name="connsiteY408" fmla="*/ 874723 h 2191432"/>
              <a:gd name="connsiteX409" fmla="*/ 2276299 w 2331026"/>
              <a:gd name="connsiteY409" fmla="*/ 828792 h 2191432"/>
              <a:gd name="connsiteX410" fmla="*/ 2247682 w 2331026"/>
              <a:gd name="connsiteY410" fmla="*/ 796336 h 2191432"/>
              <a:gd name="connsiteX411" fmla="*/ 2247682 w 2331026"/>
              <a:gd name="connsiteY411" fmla="*/ 809036 h 2191432"/>
              <a:gd name="connsiteX412" fmla="*/ 2247682 w 2331026"/>
              <a:gd name="connsiteY412" fmla="*/ 796336 h 2191432"/>
              <a:gd name="connsiteX413" fmla="*/ 1579917 w 2331026"/>
              <a:gd name="connsiteY413" fmla="*/ 483864 h 2191432"/>
              <a:gd name="connsiteX414" fmla="*/ 1589839 w 2331026"/>
              <a:gd name="connsiteY414" fmla="*/ 486068 h 2191432"/>
              <a:gd name="connsiteX415" fmla="*/ 1603068 w 2331026"/>
              <a:gd name="connsiteY415" fmla="*/ 503708 h 2191432"/>
              <a:gd name="connsiteX416" fmla="*/ 1594249 w 2331026"/>
              <a:gd name="connsiteY416" fmla="*/ 512527 h 2191432"/>
              <a:gd name="connsiteX417" fmla="*/ 1576610 w 2331026"/>
              <a:gd name="connsiteY417" fmla="*/ 494888 h 2191432"/>
              <a:gd name="connsiteX418" fmla="*/ 1579917 w 2331026"/>
              <a:gd name="connsiteY418" fmla="*/ 483864 h 2191432"/>
              <a:gd name="connsiteX419" fmla="*/ 1547316 w 2331026"/>
              <a:gd name="connsiteY419" fmla="*/ 386063 h 2191432"/>
              <a:gd name="connsiteX420" fmla="*/ 1553935 w 2331026"/>
              <a:gd name="connsiteY420" fmla="*/ 402753 h 2191432"/>
              <a:gd name="connsiteX421" fmla="*/ 1568170 w 2331026"/>
              <a:gd name="connsiteY421" fmla="*/ 455207 h 2191432"/>
              <a:gd name="connsiteX422" fmla="*/ 1572550 w 2331026"/>
              <a:gd name="connsiteY422" fmla="*/ 516403 h 2191432"/>
              <a:gd name="connsiteX423" fmla="*/ 1607588 w 2331026"/>
              <a:gd name="connsiteY423" fmla="*/ 512031 h 2191432"/>
              <a:gd name="connsiteX424" fmla="*/ 1619255 w 2331026"/>
              <a:gd name="connsiteY424" fmla="*/ 505493 h 2191432"/>
              <a:gd name="connsiteX425" fmla="*/ 1573391 w 2331026"/>
              <a:gd name="connsiteY425" fmla="*/ 450512 h 2191432"/>
              <a:gd name="connsiteX426" fmla="*/ 1575028 w 2331026"/>
              <a:gd name="connsiteY426" fmla="*/ 441102 h 2191432"/>
              <a:gd name="connsiteX427" fmla="*/ 1586487 w 2331026"/>
              <a:gd name="connsiteY427" fmla="*/ 441656 h 2191432"/>
              <a:gd name="connsiteX428" fmla="*/ 1633214 w 2331026"/>
              <a:gd name="connsiteY428" fmla="*/ 497670 h 2191432"/>
              <a:gd name="connsiteX429" fmla="*/ 1639551 w 2331026"/>
              <a:gd name="connsiteY429" fmla="*/ 494119 h 2191432"/>
              <a:gd name="connsiteX430" fmla="*/ 1638753 w 2331026"/>
              <a:gd name="connsiteY430" fmla="*/ 493943 h 2191432"/>
              <a:gd name="connsiteX431" fmla="*/ 1595891 w 2331026"/>
              <a:gd name="connsiteY431" fmla="*/ 437900 h 2191432"/>
              <a:gd name="connsiteX432" fmla="*/ 897240 w 2331026"/>
              <a:gd name="connsiteY432" fmla="*/ 107035 h 2191432"/>
              <a:gd name="connsiteX433" fmla="*/ 907094 w 2331026"/>
              <a:gd name="connsiteY433" fmla="*/ 109774 h 2191432"/>
              <a:gd name="connsiteX434" fmla="*/ 944378 w 2331026"/>
              <a:gd name="connsiteY434" fmla="*/ 166214 h 2191432"/>
              <a:gd name="connsiteX435" fmla="*/ 982637 w 2331026"/>
              <a:gd name="connsiteY435" fmla="*/ 231908 h 2191432"/>
              <a:gd name="connsiteX436" fmla="*/ 1001614 w 2331026"/>
              <a:gd name="connsiteY436" fmla="*/ 304356 h 2191432"/>
              <a:gd name="connsiteX437" fmla="*/ 1007880 w 2331026"/>
              <a:gd name="connsiteY437" fmla="*/ 307280 h 2191432"/>
              <a:gd name="connsiteX438" fmla="*/ 1008758 w 2331026"/>
              <a:gd name="connsiteY438" fmla="*/ 308944 h 2191432"/>
              <a:gd name="connsiteX439" fmla="*/ 1016049 w 2331026"/>
              <a:gd name="connsiteY439" fmla="*/ 305588 h 2191432"/>
              <a:gd name="connsiteX440" fmla="*/ 996391 w 2331026"/>
              <a:gd name="connsiteY440" fmla="*/ 255185 h 2191432"/>
              <a:gd name="connsiteX441" fmla="*/ 970047 w 2331026"/>
              <a:gd name="connsiteY441" fmla="*/ 205072 h 2191432"/>
              <a:gd name="connsiteX442" fmla="*/ 944378 w 2331026"/>
              <a:gd name="connsiteY442" fmla="*/ 166214 h 2191432"/>
              <a:gd name="connsiteX443" fmla="*/ 942129 w 2331026"/>
              <a:gd name="connsiteY443" fmla="*/ 162352 h 2191432"/>
              <a:gd name="connsiteX444" fmla="*/ 939939 w 2331026"/>
              <a:gd name="connsiteY444" fmla="*/ 151398 h 2191432"/>
              <a:gd name="connsiteX445" fmla="*/ 950887 w 2331026"/>
              <a:gd name="connsiteY445" fmla="*/ 153589 h 2191432"/>
              <a:gd name="connsiteX446" fmla="*/ 995228 w 2331026"/>
              <a:gd name="connsiteY446" fmla="*/ 223693 h 2191432"/>
              <a:gd name="connsiteX447" fmla="*/ 1016211 w 2331026"/>
              <a:gd name="connsiteY447" fmla="*/ 305514 h 2191432"/>
              <a:gd name="connsiteX448" fmla="*/ 1094601 w 2331026"/>
              <a:gd name="connsiteY448" fmla="*/ 269433 h 2191432"/>
              <a:gd name="connsiteX449" fmla="*/ 1297775 w 2331026"/>
              <a:gd name="connsiteY449" fmla="*/ 238391 h 2191432"/>
              <a:gd name="connsiteX450" fmla="*/ 1362318 w 2331026"/>
              <a:gd name="connsiteY450" fmla="*/ 245391 h 2191432"/>
              <a:gd name="connsiteX451" fmla="*/ 1533131 w 2331026"/>
              <a:gd name="connsiteY451" fmla="*/ 350299 h 2191432"/>
              <a:gd name="connsiteX452" fmla="*/ 1546654 w 2331026"/>
              <a:gd name="connsiteY452" fmla="*/ 384395 h 2191432"/>
              <a:gd name="connsiteX453" fmla="*/ 1549731 w 2331026"/>
              <a:gd name="connsiteY453" fmla="*/ 374240 h 2191432"/>
              <a:gd name="connsiteX454" fmla="*/ 1559623 w 2331026"/>
              <a:gd name="connsiteY454" fmla="*/ 376417 h 2191432"/>
              <a:gd name="connsiteX455" fmla="*/ 1651942 w 2331026"/>
              <a:gd name="connsiteY455" fmla="*/ 485238 h 2191432"/>
              <a:gd name="connsiteX456" fmla="*/ 1651235 w 2331026"/>
              <a:gd name="connsiteY456" fmla="*/ 487571 h 2191432"/>
              <a:gd name="connsiteX457" fmla="*/ 1671404 w 2331026"/>
              <a:gd name="connsiteY457" fmla="*/ 476268 h 2191432"/>
              <a:gd name="connsiteX458" fmla="*/ 2181346 w 2331026"/>
              <a:gd name="connsiteY458" fmla="*/ 560114 h 2191432"/>
              <a:gd name="connsiteX459" fmla="*/ 2276658 w 2331026"/>
              <a:gd name="connsiteY459" fmla="*/ 728617 h 2191432"/>
              <a:gd name="connsiteX460" fmla="*/ 2279102 w 2331026"/>
              <a:gd name="connsiteY460" fmla="*/ 776766 h 2191432"/>
              <a:gd name="connsiteX461" fmla="*/ 2286803 w 2331026"/>
              <a:gd name="connsiteY461" fmla="*/ 782860 h 2191432"/>
              <a:gd name="connsiteX462" fmla="*/ 2304492 w 2331026"/>
              <a:gd name="connsiteY462" fmla="*/ 900970 h 2191432"/>
              <a:gd name="connsiteX463" fmla="*/ 2311552 w 2331026"/>
              <a:gd name="connsiteY463" fmla="*/ 912822 h 2191432"/>
              <a:gd name="connsiteX464" fmla="*/ 2306092 w 2331026"/>
              <a:gd name="connsiteY464" fmla="*/ 852494 h 2191432"/>
              <a:gd name="connsiteX465" fmla="*/ 2291596 w 2331026"/>
              <a:gd name="connsiteY465" fmla="*/ 779296 h 2191432"/>
              <a:gd name="connsiteX466" fmla="*/ 2298160 w 2331026"/>
              <a:gd name="connsiteY466" fmla="*/ 770548 h 2191432"/>
              <a:gd name="connsiteX467" fmla="*/ 2304725 w 2331026"/>
              <a:gd name="connsiteY467" fmla="*/ 774922 h 2191432"/>
              <a:gd name="connsiteX468" fmla="*/ 2327700 w 2331026"/>
              <a:gd name="connsiteY468" fmla="*/ 934576 h 2191432"/>
              <a:gd name="connsiteX469" fmla="*/ 2326168 w 2331026"/>
              <a:gd name="connsiteY469" fmla="*/ 944273 h 2191432"/>
              <a:gd name="connsiteX470" fmla="*/ 2331026 w 2331026"/>
              <a:gd name="connsiteY470" fmla="*/ 962212 h 2191432"/>
              <a:gd name="connsiteX471" fmla="*/ 2324393 w 2331026"/>
              <a:gd name="connsiteY471" fmla="*/ 968774 h 2191432"/>
              <a:gd name="connsiteX472" fmla="*/ 2322581 w 2331026"/>
              <a:gd name="connsiteY472" fmla="*/ 966982 h 2191432"/>
              <a:gd name="connsiteX473" fmla="*/ 2315802 w 2331026"/>
              <a:gd name="connsiteY473" fmla="*/ 1009892 h 2191432"/>
              <a:gd name="connsiteX474" fmla="*/ 2278467 w 2331026"/>
              <a:gd name="connsiteY474" fmla="*/ 1081108 h 2191432"/>
              <a:gd name="connsiteX475" fmla="*/ 2106763 w 2331026"/>
              <a:gd name="connsiteY475" fmla="*/ 1169682 h 2191432"/>
              <a:gd name="connsiteX476" fmla="*/ 2044560 w 2331026"/>
              <a:gd name="connsiteY476" fmla="*/ 1168697 h 2191432"/>
              <a:gd name="connsiteX477" fmla="*/ 2058163 w 2331026"/>
              <a:gd name="connsiteY477" fmla="*/ 1188467 h 2191432"/>
              <a:gd name="connsiteX478" fmla="*/ 2098129 w 2331026"/>
              <a:gd name="connsiteY478" fmla="*/ 1276983 h 2191432"/>
              <a:gd name="connsiteX479" fmla="*/ 2097718 w 2331026"/>
              <a:gd name="connsiteY479" fmla="*/ 1369938 h 2191432"/>
              <a:gd name="connsiteX480" fmla="*/ 2086278 w 2331026"/>
              <a:gd name="connsiteY480" fmla="*/ 1400960 h 2191432"/>
              <a:gd name="connsiteX481" fmla="*/ 2110065 w 2331026"/>
              <a:gd name="connsiteY481" fmla="*/ 1438841 h 2191432"/>
              <a:gd name="connsiteX482" fmla="*/ 2123100 w 2331026"/>
              <a:gd name="connsiteY482" fmla="*/ 1473438 h 2191432"/>
              <a:gd name="connsiteX483" fmla="*/ 2124977 w 2331026"/>
              <a:gd name="connsiteY483" fmla="*/ 1466159 h 2191432"/>
              <a:gd name="connsiteX484" fmla="*/ 2107050 w 2331026"/>
              <a:gd name="connsiteY484" fmla="*/ 1325401 h 2191432"/>
              <a:gd name="connsiteX485" fmla="*/ 2120181 w 2331026"/>
              <a:gd name="connsiteY485" fmla="*/ 1321026 h 2191432"/>
              <a:gd name="connsiteX486" fmla="*/ 2085164 w 2331026"/>
              <a:gd name="connsiteY486" fmla="*/ 1587943 h 2191432"/>
              <a:gd name="connsiteX487" fmla="*/ 2040138 w 2331026"/>
              <a:gd name="connsiteY487" fmla="*/ 1618741 h 2191432"/>
              <a:gd name="connsiteX488" fmla="*/ 2040910 w 2331026"/>
              <a:gd name="connsiteY488" fmla="*/ 1622653 h 2191432"/>
              <a:gd name="connsiteX489" fmla="*/ 2035999 w 2331026"/>
              <a:gd name="connsiteY489" fmla="*/ 1629184 h 2191432"/>
              <a:gd name="connsiteX490" fmla="*/ 2030862 w 2331026"/>
              <a:gd name="connsiteY490" fmla="*/ 1625085 h 2191432"/>
              <a:gd name="connsiteX491" fmla="*/ 2022791 w 2331026"/>
              <a:gd name="connsiteY491" fmla="*/ 1630606 h 2191432"/>
              <a:gd name="connsiteX492" fmla="*/ 1959781 w 2331026"/>
              <a:gd name="connsiteY492" fmla="*/ 1651603 h 2191432"/>
              <a:gd name="connsiteX493" fmla="*/ 1962726 w 2331026"/>
              <a:gd name="connsiteY493" fmla="*/ 1662623 h 2191432"/>
              <a:gd name="connsiteX494" fmla="*/ 1945369 w 2331026"/>
              <a:gd name="connsiteY494" fmla="*/ 1667019 h 2191432"/>
              <a:gd name="connsiteX495" fmla="*/ 1941332 w 2331026"/>
              <a:gd name="connsiteY495" fmla="*/ 1655146 h 2191432"/>
              <a:gd name="connsiteX496" fmla="*/ 1910696 w 2331026"/>
              <a:gd name="connsiteY496" fmla="*/ 1658980 h 2191432"/>
              <a:gd name="connsiteX497" fmla="*/ 1893773 w 2331026"/>
              <a:gd name="connsiteY497" fmla="*/ 1658306 h 2191432"/>
              <a:gd name="connsiteX498" fmla="*/ 1896667 w 2331026"/>
              <a:gd name="connsiteY498" fmla="*/ 1663288 h 2191432"/>
              <a:gd name="connsiteX499" fmla="*/ 1888906 w 2331026"/>
              <a:gd name="connsiteY499" fmla="*/ 1674980 h 2191432"/>
              <a:gd name="connsiteX500" fmla="*/ 1897637 w 2331026"/>
              <a:gd name="connsiteY500" fmla="*/ 1670596 h 2191432"/>
              <a:gd name="connsiteX501" fmla="*/ 1897092 w 2331026"/>
              <a:gd name="connsiteY501" fmla="*/ 1664019 h 2191432"/>
              <a:gd name="connsiteX502" fmla="*/ 1896667 w 2331026"/>
              <a:gd name="connsiteY502" fmla="*/ 1663288 h 2191432"/>
              <a:gd name="connsiteX503" fmla="*/ 1897637 w 2331026"/>
              <a:gd name="connsiteY503" fmla="*/ 1661827 h 2191432"/>
              <a:gd name="connsiteX504" fmla="*/ 1906369 w 2331026"/>
              <a:gd name="connsiteY504" fmla="*/ 1674980 h 2191432"/>
              <a:gd name="connsiteX505" fmla="*/ 1902003 w 2331026"/>
              <a:gd name="connsiteY505" fmla="*/ 1679365 h 2191432"/>
              <a:gd name="connsiteX506" fmla="*/ 1893272 w 2331026"/>
              <a:gd name="connsiteY506" fmla="*/ 1683749 h 2191432"/>
              <a:gd name="connsiteX507" fmla="*/ 1888906 w 2331026"/>
              <a:gd name="connsiteY507" fmla="*/ 1679365 h 2191432"/>
              <a:gd name="connsiteX508" fmla="*/ 1882358 w 2331026"/>
              <a:gd name="connsiteY508" fmla="*/ 1664567 h 2191432"/>
              <a:gd name="connsiteX509" fmla="*/ 1878448 w 2331026"/>
              <a:gd name="connsiteY509" fmla="*/ 1657695 h 2191432"/>
              <a:gd name="connsiteX510" fmla="*/ 1871234 w 2331026"/>
              <a:gd name="connsiteY510" fmla="*/ 1657407 h 2191432"/>
              <a:gd name="connsiteX511" fmla="*/ 1811584 w 2331026"/>
              <a:gd name="connsiteY511" fmla="*/ 1647949 h 2191432"/>
              <a:gd name="connsiteX512" fmla="*/ 1821835 w 2331026"/>
              <a:gd name="connsiteY512" fmla="*/ 1665889 h 2191432"/>
              <a:gd name="connsiteX513" fmla="*/ 1808738 w 2331026"/>
              <a:gd name="connsiteY513" fmla="*/ 1670255 h 2191432"/>
              <a:gd name="connsiteX514" fmla="*/ 1793854 w 2331026"/>
              <a:gd name="connsiteY514" fmla="*/ 1645137 h 2191432"/>
              <a:gd name="connsiteX515" fmla="*/ 1791899 w 2331026"/>
              <a:gd name="connsiteY515" fmla="*/ 1644827 h 2191432"/>
              <a:gd name="connsiteX516" fmla="*/ 1739511 w 2331026"/>
              <a:gd name="connsiteY516" fmla="*/ 1638879 h 2191432"/>
              <a:gd name="connsiteX517" fmla="*/ 1738164 w 2331026"/>
              <a:gd name="connsiteY517" fmla="*/ 1638820 h 2191432"/>
              <a:gd name="connsiteX518" fmla="*/ 1733282 w 2331026"/>
              <a:gd name="connsiteY518" fmla="*/ 1641889 h 2191432"/>
              <a:gd name="connsiteX519" fmla="*/ 1729530 w 2331026"/>
              <a:gd name="connsiteY519" fmla="*/ 1638442 h 2191432"/>
              <a:gd name="connsiteX520" fmla="*/ 1687943 w 2331026"/>
              <a:gd name="connsiteY520" fmla="*/ 1636623 h 2191432"/>
              <a:gd name="connsiteX521" fmla="*/ 1590553 w 2331026"/>
              <a:gd name="connsiteY521" fmla="*/ 1618573 h 2191432"/>
              <a:gd name="connsiteX522" fmla="*/ 1542404 w 2331026"/>
              <a:gd name="connsiteY522" fmla="*/ 1622949 h 2191432"/>
              <a:gd name="connsiteX523" fmla="*/ 1494256 w 2331026"/>
              <a:gd name="connsiteY523" fmla="*/ 1640452 h 2191432"/>
              <a:gd name="connsiteX524" fmla="*/ 1452071 w 2331026"/>
              <a:gd name="connsiteY524" fmla="*/ 1643848 h 2191432"/>
              <a:gd name="connsiteX525" fmla="*/ 1451848 w 2331026"/>
              <a:gd name="connsiteY525" fmla="*/ 1644445 h 2191432"/>
              <a:gd name="connsiteX526" fmla="*/ 1450748 w 2331026"/>
              <a:gd name="connsiteY526" fmla="*/ 1643955 h 2191432"/>
              <a:gd name="connsiteX527" fmla="*/ 1416517 w 2331026"/>
              <a:gd name="connsiteY527" fmla="*/ 1646711 h 2191432"/>
              <a:gd name="connsiteX528" fmla="*/ 1414925 w 2331026"/>
              <a:gd name="connsiteY528" fmla="*/ 1647733 h 2191432"/>
              <a:gd name="connsiteX529" fmla="*/ 1413004 w 2331026"/>
              <a:gd name="connsiteY529" fmla="*/ 1646993 h 2191432"/>
              <a:gd name="connsiteX530" fmla="*/ 1412733 w 2331026"/>
              <a:gd name="connsiteY530" fmla="*/ 1647015 h 2191432"/>
              <a:gd name="connsiteX531" fmla="*/ 1336083 w 2331026"/>
              <a:gd name="connsiteY531" fmla="*/ 1652947 h 2191432"/>
              <a:gd name="connsiteX532" fmla="*/ 1331958 w 2331026"/>
              <a:gd name="connsiteY532" fmla="*/ 1656155 h 2191432"/>
              <a:gd name="connsiteX533" fmla="*/ 1328580 w 2331026"/>
              <a:gd name="connsiteY533" fmla="*/ 1653528 h 2191432"/>
              <a:gd name="connsiteX534" fmla="*/ 1327927 w 2331026"/>
              <a:gd name="connsiteY534" fmla="*/ 1653579 h 2191432"/>
              <a:gd name="connsiteX535" fmla="*/ 1236008 w 2331026"/>
              <a:gd name="connsiteY535" fmla="*/ 1655767 h 2191432"/>
              <a:gd name="connsiteX536" fmla="*/ 1217470 w 2331026"/>
              <a:gd name="connsiteY536" fmla="*/ 1653560 h 2191432"/>
              <a:gd name="connsiteX537" fmla="*/ 1218188 w 2331026"/>
              <a:gd name="connsiteY537" fmla="*/ 1657715 h 2191432"/>
              <a:gd name="connsiteX538" fmla="*/ 1204853 w 2331026"/>
              <a:gd name="connsiteY538" fmla="*/ 1657715 h 2191432"/>
              <a:gd name="connsiteX539" fmla="*/ 1203650 w 2331026"/>
              <a:gd name="connsiteY539" fmla="*/ 1651916 h 2191432"/>
              <a:gd name="connsiteX540" fmla="*/ 1144440 w 2331026"/>
              <a:gd name="connsiteY540" fmla="*/ 1644869 h 2191432"/>
              <a:gd name="connsiteX541" fmla="*/ 1143840 w 2331026"/>
              <a:gd name="connsiteY541" fmla="*/ 1657609 h 2191432"/>
              <a:gd name="connsiteX542" fmla="*/ 1130346 w 2331026"/>
              <a:gd name="connsiteY542" fmla="*/ 1657609 h 2191432"/>
              <a:gd name="connsiteX543" fmla="*/ 1128882 w 2331026"/>
              <a:gd name="connsiteY543" fmla="*/ 1643486 h 2191432"/>
              <a:gd name="connsiteX544" fmla="*/ 1119995 w 2331026"/>
              <a:gd name="connsiteY544" fmla="*/ 1642702 h 2191432"/>
              <a:gd name="connsiteX545" fmla="*/ 1121747 w 2331026"/>
              <a:gd name="connsiteY545" fmla="*/ 1648507 h 2191432"/>
              <a:gd name="connsiteX546" fmla="*/ 1108650 w 2331026"/>
              <a:gd name="connsiteY546" fmla="*/ 1652846 h 2191432"/>
              <a:gd name="connsiteX547" fmla="*/ 1105195 w 2331026"/>
              <a:gd name="connsiteY547" fmla="*/ 1641397 h 2191432"/>
              <a:gd name="connsiteX548" fmla="*/ 1093404 w 2331026"/>
              <a:gd name="connsiteY548" fmla="*/ 1640357 h 2191432"/>
              <a:gd name="connsiteX549" fmla="*/ 1094759 w 2331026"/>
              <a:gd name="connsiteY549" fmla="*/ 1652881 h 2191432"/>
              <a:gd name="connsiteX550" fmla="*/ 1081662 w 2331026"/>
              <a:gd name="connsiteY550" fmla="*/ 1648559 h 2191432"/>
              <a:gd name="connsiteX551" fmla="*/ 1079883 w 2331026"/>
              <a:gd name="connsiteY551" fmla="*/ 1639164 h 2191432"/>
              <a:gd name="connsiteX552" fmla="*/ 1069680 w 2331026"/>
              <a:gd name="connsiteY552" fmla="*/ 1638264 h 2191432"/>
              <a:gd name="connsiteX553" fmla="*/ 1044959 w 2331026"/>
              <a:gd name="connsiteY553" fmla="*/ 1640444 h 2191432"/>
              <a:gd name="connsiteX554" fmla="*/ 1043035 w 2331026"/>
              <a:gd name="connsiteY554" fmla="*/ 1644435 h 2191432"/>
              <a:gd name="connsiteX555" fmla="*/ 1034039 w 2331026"/>
              <a:gd name="connsiteY555" fmla="*/ 1642789 h 2191432"/>
              <a:gd name="connsiteX556" fmla="*/ 1034103 w 2331026"/>
              <a:gd name="connsiteY556" fmla="*/ 1641402 h 2191432"/>
              <a:gd name="connsiteX557" fmla="*/ 1021119 w 2331026"/>
              <a:gd name="connsiteY557" fmla="*/ 1642547 h 2191432"/>
              <a:gd name="connsiteX558" fmla="*/ 1021339 w 2331026"/>
              <a:gd name="connsiteY558" fmla="*/ 1644742 h 2191432"/>
              <a:gd name="connsiteX559" fmla="*/ 1003559 w 2331026"/>
              <a:gd name="connsiteY559" fmla="*/ 1644742 h 2191432"/>
              <a:gd name="connsiteX560" fmla="*/ 1003608 w 2331026"/>
              <a:gd name="connsiteY560" fmla="*/ 1644092 h 2191432"/>
              <a:gd name="connsiteX561" fmla="*/ 995269 w 2331026"/>
              <a:gd name="connsiteY561" fmla="*/ 1644827 h 2191432"/>
              <a:gd name="connsiteX562" fmla="*/ 925236 w 2331026"/>
              <a:gd name="connsiteY562" fmla="*/ 1644827 h 2191432"/>
              <a:gd name="connsiteX563" fmla="*/ 897876 w 2331026"/>
              <a:gd name="connsiteY563" fmla="*/ 1630323 h 2191432"/>
              <a:gd name="connsiteX564" fmla="*/ 888966 w 2331026"/>
              <a:gd name="connsiteY564" fmla="*/ 1640886 h 2191432"/>
              <a:gd name="connsiteX565" fmla="*/ 879075 w 2331026"/>
              <a:gd name="connsiteY565" fmla="*/ 1632051 h 2191432"/>
              <a:gd name="connsiteX566" fmla="*/ 887292 w 2331026"/>
              <a:gd name="connsiteY566" fmla="*/ 1624712 h 2191432"/>
              <a:gd name="connsiteX567" fmla="*/ 886050 w 2331026"/>
              <a:gd name="connsiteY567" fmla="*/ 1624054 h 2191432"/>
              <a:gd name="connsiteX568" fmla="*/ 885120 w 2331026"/>
              <a:gd name="connsiteY568" fmla="*/ 1624321 h 2191432"/>
              <a:gd name="connsiteX569" fmla="*/ 885040 w 2331026"/>
              <a:gd name="connsiteY569" fmla="*/ 1623518 h 2191432"/>
              <a:gd name="connsiteX570" fmla="*/ 853014 w 2331026"/>
              <a:gd name="connsiteY570" fmla="*/ 1606540 h 2191432"/>
              <a:gd name="connsiteX571" fmla="*/ 797846 w 2331026"/>
              <a:gd name="connsiteY571" fmla="*/ 1552411 h 2191432"/>
              <a:gd name="connsiteX572" fmla="*/ 797678 w 2331026"/>
              <a:gd name="connsiteY572" fmla="*/ 1552383 h 2191432"/>
              <a:gd name="connsiteX573" fmla="*/ 797514 w 2331026"/>
              <a:gd name="connsiteY573" fmla="*/ 1552085 h 2191432"/>
              <a:gd name="connsiteX574" fmla="*/ 793923 w 2331026"/>
              <a:gd name="connsiteY574" fmla="*/ 1548562 h 2191432"/>
              <a:gd name="connsiteX575" fmla="*/ 769782 w 2331026"/>
              <a:gd name="connsiteY575" fmla="*/ 1515653 h 2191432"/>
              <a:gd name="connsiteX576" fmla="*/ 767100 w 2331026"/>
              <a:gd name="connsiteY576" fmla="*/ 1518566 h 2191432"/>
              <a:gd name="connsiteX577" fmla="*/ 758766 w 2331026"/>
              <a:gd name="connsiteY577" fmla="*/ 1517479 h 2191432"/>
              <a:gd name="connsiteX578" fmla="*/ 749876 w 2331026"/>
              <a:gd name="connsiteY578" fmla="*/ 1495756 h 2191432"/>
              <a:gd name="connsiteX579" fmla="*/ 752591 w 2331026"/>
              <a:gd name="connsiteY579" fmla="*/ 1492218 h 2191432"/>
              <a:gd name="connsiteX580" fmla="*/ 745775 w 2331026"/>
              <a:gd name="connsiteY580" fmla="*/ 1482926 h 2191432"/>
              <a:gd name="connsiteX581" fmla="*/ 742872 w 2331026"/>
              <a:gd name="connsiteY581" fmla="*/ 1478955 h 2191432"/>
              <a:gd name="connsiteX582" fmla="*/ 740805 w 2331026"/>
              <a:gd name="connsiteY582" fmla="*/ 1482137 h 2191432"/>
              <a:gd name="connsiteX583" fmla="*/ 731733 w 2331026"/>
              <a:gd name="connsiteY583" fmla="*/ 1475115 h 2191432"/>
              <a:gd name="connsiteX584" fmla="*/ 734873 w 2331026"/>
              <a:gd name="connsiteY584" fmla="*/ 1468010 h 2191432"/>
              <a:gd name="connsiteX585" fmla="*/ 732564 w 2331026"/>
              <a:gd name="connsiteY585" fmla="*/ 1464851 h 2191432"/>
              <a:gd name="connsiteX586" fmla="*/ 731733 w 2331026"/>
              <a:gd name="connsiteY586" fmla="*/ 1464851 h 2191432"/>
              <a:gd name="connsiteX587" fmla="*/ 731733 w 2331026"/>
              <a:gd name="connsiteY587" fmla="*/ 1463786 h 2191432"/>
              <a:gd name="connsiteX588" fmla="*/ 722795 w 2331026"/>
              <a:gd name="connsiteY588" fmla="*/ 1452843 h 2191432"/>
              <a:gd name="connsiteX589" fmla="*/ 714998 w 2331026"/>
              <a:gd name="connsiteY589" fmla="*/ 1455236 h 2191432"/>
              <a:gd name="connsiteX590" fmla="*/ 712569 w 2331026"/>
              <a:gd name="connsiteY590" fmla="*/ 1461810 h 2191432"/>
              <a:gd name="connsiteX591" fmla="*/ 722889 w 2331026"/>
              <a:gd name="connsiteY591" fmla="*/ 1495631 h 2191432"/>
              <a:gd name="connsiteX592" fmla="*/ 705304 w 2331026"/>
              <a:gd name="connsiteY592" fmla="*/ 1499996 h 2191432"/>
              <a:gd name="connsiteX593" fmla="*/ 702708 w 2331026"/>
              <a:gd name="connsiteY593" fmla="*/ 1492262 h 2191432"/>
              <a:gd name="connsiteX594" fmla="*/ 695705 w 2331026"/>
              <a:gd name="connsiteY594" fmla="*/ 1518404 h 2191432"/>
              <a:gd name="connsiteX595" fmla="*/ 700664 w 2331026"/>
              <a:gd name="connsiteY595" fmla="*/ 1530911 h 2191432"/>
              <a:gd name="connsiteX596" fmla="*/ 693719 w 2331026"/>
              <a:gd name="connsiteY596" fmla="*/ 1539122 h 2191432"/>
              <a:gd name="connsiteX597" fmla="*/ 693675 w 2331026"/>
              <a:gd name="connsiteY597" fmla="*/ 1539087 h 2191432"/>
              <a:gd name="connsiteX598" fmla="*/ 692279 w 2331026"/>
              <a:gd name="connsiteY598" fmla="*/ 1565229 h 2191432"/>
              <a:gd name="connsiteX599" fmla="*/ 696298 w 2331026"/>
              <a:gd name="connsiteY599" fmla="*/ 1570772 h 2191432"/>
              <a:gd name="connsiteX600" fmla="*/ 694661 w 2331026"/>
              <a:gd name="connsiteY600" fmla="*/ 1580189 h 2191432"/>
              <a:gd name="connsiteX601" fmla="*/ 691398 w 2331026"/>
              <a:gd name="connsiteY601" fmla="*/ 1581735 h 2191432"/>
              <a:gd name="connsiteX602" fmla="*/ 690779 w 2331026"/>
              <a:gd name="connsiteY602" fmla="*/ 1593327 h 2191432"/>
              <a:gd name="connsiteX603" fmla="*/ 693508 w 2331026"/>
              <a:gd name="connsiteY603" fmla="*/ 1622572 h 2191432"/>
              <a:gd name="connsiteX604" fmla="*/ 723250 w 2331026"/>
              <a:gd name="connsiteY604" fmla="*/ 1653465 h 2191432"/>
              <a:gd name="connsiteX605" fmla="*/ 710045 w 2331026"/>
              <a:gd name="connsiteY605" fmla="*/ 1662257 h 2191432"/>
              <a:gd name="connsiteX606" fmla="*/ 695631 w 2331026"/>
              <a:gd name="connsiteY606" fmla="*/ 1645321 h 2191432"/>
              <a:gd name="connsiteX607" fmla="*/ 697627 w 2331026"/>
              <a:gd name="connsiteY607" fmla="*/ 1666706 h 2191432"/>
              <a:gd name="connsiteX608" fmla="*/ 701473 w 2331026"/>
              <a:gd name="connsiteY608" fmla="*/ 1684299 h 2191432"/>
              <a:gd name="connsiteX609" fmla="*/ 731223 w 2331026"/>
              <a:gd name="connsiteY609" fmla="*/ 1718619 h 2191432"/>
              <a:gd name="connsiteX610" fmla="*/ 718126 w 2331026"/>
              <a:gd name="connsiteY610" fmla="*/ 1727378 h 2191432"/>
              <a:gd name="connsiteX611" fmla="*/ 708275 w 2331026"/>
              <a:gd name="connsiteY611" fmla="*/ 1715415 h 2191432"/>
              <a:gd name="connsiteX612" fmla="*/ 712812 w 2331026"/>
              <a:gd name="connsiteY612" fmla="*/ 1736167 h 2191432"/>
              <a:gd name="connsiteX613" fmla="*/ 736306 w 2331026"/>
              <a:gd name="connsiteY613" fmla="*/ 1754658 h 2191432"/>
              <a:gd name="connsiteX614" fmla="*/ 727498 w 2331026"/>
              <a:gd name="connsiteY614" fmla="*/ 1767887 h 2191432"/>
              <a:gd name="connsiteX615" fmla="*/ 721820 w 2331026"/>
              <a:gd name="connsiteY615" fmla="*/ 1763418 h 2191432"/>
              <a:gd name="connsiteX616" fmla="*/ 738963 w 2331026"/>
              <a:gd name="connsiteY616" fmla="*/ 1802861 h 2191432"/>
              <a:gd name="connsiteX617" fmla="*/ 740153 w 2331026"/>
              <a:gd name="connsiteY617" fmla="*/ 1803804 h 2191432"/>
              <a:gd name="connsiteX618" fmla="*/ 745114 w 2331026"/>
              <a:gd name="connsiteY618" fmla="*/ 1810352 h 2191432"/>
              <a:gd name="connsiteX619" fmla="*/ 743057 w 2331026"/>
              <a:gd name="connsiteY619" fmla="*/ 1812281 h 2191432"/>
              <a:gd name="connsiteX620" fmla="*/ 750152 w 2331026"/>
              <a:gd name="connsiteY620" fmla="*/ 1828607 h 2191432"/>
              <a:gd name="connsiteX621" fmla="*/ 807054 w 2331026"/>
              <a:gd name="connsiteY621" fmla="*/ 1916121 h 2191432"/>
              <a:gd name="connsiteX622" fmla="*/ 863957 w 2331026"/>
              <a:gd name="connsiteY622" fmla="*/ 1964254 h 2191432"/>
              <a:gd name="connsiteX623" fmla="*/ 885500 w 2331026"/>
              <a:gd name="connsiteY623" fmla="*/ 2127932 h 2191432"/>
              <a:gd name="connsiteX624" fmla="*/ 874709 w 2331026"/>
              <a:gd name="connsiteY624" fmla="*/ 2142884 h 2191432"/>
              <a:gd name="connsiteX625" fmla="*/ 876082 w 2331026"/>
              <a:gd name="connsiteY625" fmla="*/ 2143403 h 2191432"/>
              <a:gd name="connsiteX626" fmla="*/ 871717 w 2331026"/>
              <a:gd name="connsiteY626" fmla="*/ 2156824 h 2191432"/>
              <a:gd name="connsiteX627" fmla="*/ 866162 w 2331026"/>
              <a:gd name="connsiteY627" fmla="*/ 2154727 h 2191432"/>
              <a:gd name="connsiteX628" fmla="*/ 855202 w 2331026"/>
              <a:gd name="connsiteY628" fmla="*/ 2169912 h 2191432"/>
              <a:gd name="connsiteX629" fmla="*/ 846448 w 2331026"/>
              <a:gd name="connsiteY629" fmla="*/ 2156784 h 2191432"/>
              <a:gd name="connsiteX630" fmla="*/ 851810 w 2331026"/>
              <a:gd name="connsiteY630" fmla="*/ 2149308 h 2191432"/>
              <a:gd name="connsiteX631" fmla="*/ 788770 w 2331026"/>
              <a:gd name="connsiteY631" fmla="*/ 2125507 h 2191432"/>
              <a:gd name="connsiteX632" fmla="*/ 793135 w 2331026"/>
              <a:gd name="connsiteY632" fmla="*/ 2112085 h 2191432"/>
              <a:gd name="connsiteX633" fmla="*/ 860317 w 2331026"/>
              <a:gd name="connsiteY633" fmla="*/ 2137450 h 2191432"/>
              <a:gd name="connsiteX634" fmla="*/ 866555 w 2331026"/>
              <a:gd name="connsiteY634" fmla="*/ 2128753 h 2191432"/>
              <a:gd name="connsiteX635" fmla="*/ 872711 w 2331026"/>
              <a:gd name="connsiteY635" fmla="*/ 2016762 h 2191432"/>
              <a:gd name="connsiteX636" fmla="*/ 843713 w 2331026"/>
              <a:gd name="connsiteY636" fmla="*/ 1964801 h 2191432"/>
              <a:gd name="connsiteX637" fmla="*/ 822317 w 2331026"/>
              <a:gd name="connsiteY637" fmla="*/ 1948051 h 2191432"/>
              <a:gd name="connsiteX638" fmla="*/ 821674 w 2331026"/>
              <a:gd name="connsiteY638" fmla="*/ 1951731 h 2191432"/>
              <a:gd name="connsiteX639" fmla="*/ 810238 w 2331026"/>
              <a:gd name="connsiteY639" fmla="*/ 1951182 h 2191432"/>
              <a:gd name="connsiteX640" fmla="*/ 649052 w 2331026"/>
              <a:gd name="connsiteY640" fmla="*/ 1863259 h 2191432"/>
              <a:gd name="connsiteX641" fmla="*/ 657764 w 2331026"/>
              <a:gd name="connsiteY641" fmla="*/ 1850070 h 2191432"/>
              <a:gd name="connsiteX642" fmla="*/ 743146 w 2331026"/>
              <a:gd name="connsiteY642" fmla="*/ 1889334 h 2191432"/>
              <a:gd name="connsiteX643" fmla="*/ 738087 w 2331026"/>
              <a:gd name="connsiteY643" fmla="*/ 1877164 h 2191432"/>
              <a:gd name="connsiteX644" fmla="*/ 688360 w 2331026"/>
              <a:gd name="connsiteY644" fmla="*/ 1837134 h 2191432"/>
              <a:gd name="connsiteX645" fmla="*/ 627241 w 2331026"/>
              <a:gd name="connsiteY645" fmla="*/ 1793341 h 2191432"/>
              <a:gd name="connsiteX646" fmla="*/ 635973 w 2331026"/>
              <a:gd name="connsiteY646" fmla="*/ 1780203 h 2191432"/>
              <a:gd name="connsiteX647" fmla="*/ 710188 w 2331026"/>
              <a:gd name="connsiteY647" fmla="*/ 1832755 h 2191432"/>
              <a:gd name="connsiteX648" fmla="*/ 758210 w 2331026"/>
              <a:gd name="connsiteY648" fmla="*/ 1894066 h 2191432"/>
              <a:gd name="connsiteX649" fmla="*/ 756057 w 2331026"/>
              <a:gd name="connsiteY649" fmla="*/ 1896225 h 2191432"/>
              <a:gd name="connsiteX650" fmla="*/ 785189 w 2331026"/>
              <a:gd name="connsiteY650" fmla="*/ 1911891 h 2191432"/>
              <a:gd name="connsiteX651" fmla="*/ 785497 w 2331026"/>
              <a:gd name="connsiteY651" fmla="*/ 1912138 h 2191432"/>
              <a:gd name="connsiteX652" fmla="*/ 746322 w 2331026"/>
              <a:gd name="connsiteY652" fmla="*/ 1859784 h 2191432"/>
              <a:gd name="connsiteX653" fmla="*/ 725607 w 2331026"/>
              <a:gd name="connsiteY653" fmla="*/ 1813587 h 2191432"/>
              <a:gd name="connsiteX654" fmla="*/ 723065 w 2331026"/>
              <a:gd name="connsiteY654" fmla="*/ 1810352 h 2191432"/>
              <a:gd name="connsiteX655" fmla="*/ 709836 w 2331026"/>
              <a:gd name="connsiteY655" fmla="*/ 1801621 h 2191432"/>
              <a:gd name="connsiteX656" fmla="*/ 678968 w 2331026"/>
              <a:gd name="connsiteY656" fmla="*/ 1775427 h 2191432"/>
              <a:gd name="connsiteX657" fmla="*/ 630461 w 2331026"/>
              <a:gd name="connsiteY657" fmla="*/ 1731771 h 2191432"/>
              <a:gd name="connsiteX658" fmla="*/ 643690 w 2331026"/>
              <a:gd name="connsiteY658" fmla="*/ 1723040 h 2191432"/>
              <a:gd name="connsiteX659" fmla="*/ 701016 w 2331026"/>
              <a:gd name="connsiteY659" fmla="*/ 1771062 h 2191432"/>
              <a:gd name="connsiteX660" fmla="*/ 710323 w 2331026"/>
              <a:gd name="connsiteY660" fmla="*/ 1778959 h 2191432"/>
              <a:gd name="connsiteX661" fmla="*/ 701193 w 2331026"/>
              <a:gd name="connsiteY661" fmla="*/ 1747183 h 2191432"/>
              <a:gd name="connsiteX662" fmla="*/ 697908 w 2331026"/>
              <a:gd name="connsiteY662" fmla="*/ 1744598 h 2191432"/>
              <a:gd name="connsiteX663" fmla="*/ 617397 w 2331026"/>
              <a:gd name="connsiteY663" fmla="*/ 1666463 h 2191432"/>
              <a:gd name="connsiteX664" fmla="*/ 626205 w 2331026"/>
              <a:gd name="connsiteY664" fmla="*/ 1653234 h 2191432"/>
              <a:gd name="connsiteX665" fmla="*/ 681255 w 2331026"/>
              <a:gd name="connsiteY665" fmla="*/ 1703946 h 2191432"/>
              <a:gd name="connsiteX666" fmla="*/ 692137 w 2331026"/>
              <a:gd name="connsiteY666" fmla="*/ 1715666 h 2191432"/>
              <a:gd name="connsiteX667" fmla="*/ 687137 w 2331026"/>
              <a:gd name="connsiteY667" fmla="*/ 1698263 h 2191432"/>
              <a:gd name="connsiteX668" fmla="*/ 685617 w 2331026"/>
              <a:gd name="connsiteY668" fmla="*/ 1687900 h 2191432"/>
              <a:gd name="connsiteX669" fmla="*/ 635180 w 2331026"/>
              <a:gd name="connsiteY669" fmla="*/ 1626653 h 2191432"/>
              <a:gd name="connsiteX670" fmla="*/ 643911 w 2331026"/>
              <a:gd name="connsiteY670" fmla="*/ 1617895 h 2191432"/>
              <a:gd name="connsiteX671" fmla="*/ 681752 w 2331026"/>
              <a:gd name="connsiteY671" fmla="*/ 1661549 h 2191432"/>
              <a:gd name="connsiteX672" fmla="*/ 675988 w 2331026"/>
              <a:gd name="connsiteY672" fmla="*/ 1622240 h 2191432"/>
              <a:gd name="connsiteX673" fmla="*/ 635216 w 2331026"/>
              <a:gd name="connsiteY673" fmla="*/ 1574334 h 2191432"/>
              <a:gd name="connsiteX674" fmla="*/ 644019 w 2331026"/>
              <a:gd name="connsiteY674" fmla="*/ 1561145 h 2191432"/>
              <a:gd name="connsiteX675" fmla="*/ 673824 w 2331026"/>
              <a:gd name="connsiteY675" fmla="*/ 1599972 h 2191432"/>
              <a:gd name="connsiteX676" fmla="*/ 674343 w 2331026"/>
              <a:gd name="connsiteY676" fmla="*/ 1567250 h 2191432"/>
              <a:gd name="connsiteX677" fmla="*/ 654279 w 2331026"/>
              <a:gd name="connsiteY677" fmla="*/ 1539196 h 2191432"/>
              <a:gd name="connsiteX678" fmla="*/ 635180 w 2331026"/>
              <a:gd name="connsiteY678" fmla="*/ 1495432 h 2191432"/>
              <a:gd name="connsiteX679" fmla="*/ 648276 w 2331026"/>
              <a:gd name="connsiteY679" fmla="*/ 1491000 h 2191432"/>
              <a:gd name="connsiteX680" fmla="*/ 667376 w 2331026"/>
              <a:gd name="connsiteY680" fmla="*/ 1530886 h 2191432"/>
              <a:gd name="connsiteX681" fmla="*/ 675503 w 2331026"/>
              <a:gd name="connsiteY681" fmla="*/ 1542093 h 2191432"/>
              <a:gd name="connsiteX682" fmla="*/ 680429 w 2331026"/>
              <a:gd name="connsiteY682" fmla="*/ 1521968 h 2191432"/>
              <a:gd name="connsiteX683" fmla="*/ 666471 w 2331026"/>
              <a:gd name="connsiteY683" fmla="*/ 1482191 h 2191432"/>
              <a:gd name="connsiteX684" fmla="*/ 649375 w 2331026"/>
              <a:gd name="connsiteY684" fmla="*/ 1430187 h 2191432"/>
              <a:gd name="connsiteX685" fmla="*/ 662197 w 2331026"/>
              <a:gd name="connsiteY685" fmla="*/ 1425808 h 2191432"/>
              <a:gd name="connsiteX686" fmla="*/ 679828 w 2331026"/>
              <a:gd name="connsiteY686" fmla="*/ 1478359 h 2191432"/>
              <a:gd name="connsiteX687" fmla="*/ 686800 w 2331026"/>
              <a:gd name="connsiteY687" fmla="*/ 1495945 h 2191432"/>
              <a:gd name="connsiteX688" fmla="*/ 693404 w 2331026"/>
              <a:gd name="connsiteY688" fmla="*/ 1468970 h 2191432"/>
              <a:gd name="connsiteX689" fmla="*/ 698385 w 2331026"/>
              <a:gd name="connsiteY689" fmla="*/ 1460134 h 2191432"/>
              <a:gd name="connsiteX690" fmla="*/ 692665 w 2331026"/>
              <a:gd name="connsiteY690" fmla="*/ 1443789 h 2191432"/>
              <a:gd name="connsiteX691" fmla="*/ 670135 w 2331026"/>
              <a:gd name="connsiteY691" fmla="*/ 1395221 h 2191432"/>
              <a:gd name="connsiteX692" fmla="*/ 683324 w 2331026"/>
              <a:gd name="connsiteY692" fmla="*/ 1390855 h 2191432"/>
              <a:gd name="connsiteX693" fmla="*/ 706403 w 2331026"/>
              <a:gd name="connsiteY693" fmla="*/ 1441606 h 2191432"/>
              <a:gd name="connsiteX694" fmla="*/ 707255 w 2331026"/>
              <a:gd name="connsiteY694" fmla="*/ 1444397 h 2191432"/>
              <a:gd name="connsiteX695" fmla="*/ 715135 w 2331026"/>
              <a:gd name="connsiteY695" fmla="*/ 1430418 h 2191432"/>
              <a:gd name="connsiteX696" fmla="*/ 720059 w 2331026"/>
              <a:gd name="connsiteY696" fmla="*/ 1427136 h 2191432"/>
              <a:gd name="connsiteX697" fmla="*/ 721807 w 2331026"/>
              <a:gd name="connsiteY697" fmla="*/ 1427835 h 2191432"/>
              <a:gd name="connsiteX698" fmla="*/ 718126 w 2331026"/>
              <a:gd name="connsiteY698" fmla="*/ 1417314 h 2191432"/>
              <a:gd name="connsiteX699" fmla="*/ 736269 w 2331026"/>
              <a:gd name="connsiteY699" fmla="*/ 1412992 h 2191432"/>
              <a:gd name="connsiteX700" fmla="*/ 745195 w 2331026"/>
              <a:gd name="connsiteY700" fmla="*/ 1455516 h 2191432"/>
              <a:gd name="connsiteX701" fmla="*/ 752354 w 2331026"/>
              <a:gd name="connsiteY701" fmla="*/ 1466130 h 2191432"/>
              <a:gd name="connsiteX702" fmla="*/ 749876 w 2331026"/>
              <a:gd name="connsiteY702" fmla="*/ 1447964 h 2191432"/>
              <a:gd name="connsiteX703" fmla="*/ 763211 w 2331026"/>
              <a:gd name="connsiteY703" fmla="*/ 1447964 h 2191432"/>
              <a:gd name="connsiteX704" fmla="*/ 767656 w 2331026"/>
              <a:gd name="connsiteY704" fmla="*/ 1480549 h 2191432"/>
              <a:gd name="connsiteX705" fmla="*/ 769070 w 2331026"/>
              <a:gd name="connsiteY705" fmla="*/ 1490912 h 2191432"/>
              <a:gd name="connsiteX706" fmla="*/ 784574 w 2331026"/>
              <a:gd name="connsiteY706" fmla="*/ 1513898 h 2191432"/>
              <a:gd name="connsiteX707" fmla="*/ 784449 w 2331026"/>
              <a:gd name="connsiteY707" fmla="*/ 1513093 h 2191432"/>
              <a:gd name="connsiteX708" fmla="*/ 797678 w 2331026"/>
              <a:gd name="connsiteY708" fmla="*/ 1513093 h 2191432"/>
              <a:gd name="connsiteX709" fmla="*/ 799134 w 2331026"/>
              <a:gd name="connsiteY709" fmla="*/ 1517416 h 2191432"/>
              <a:gd name="connsiteX710" fmla="*/ 800641 w 2331026"/>
              <a:gd name="connsiteY710" fmla="*/ 1527349 h 2191432"/>
              <a:gd name="connsiteX711" fmla="*/ 799491 w 2331026"/>
              <a:gd name="connsiteY711" fmla="*/ 1533676 h 2191432"/>
              <a:gd name="connsiteX712" fmla="*/ 805072 w 2331026"/>
              <a:gd name="connsiteY712" fmla="*/ 1539992 h 2191432"/>
              <a:gd name="connsiteX713" fmla="*/ 806498 w 2331026"/>
              <a:gd name="connsiteY713" fmla="*/ 1539287 h 2191432"/>
              <a:gd name="connsiteX714" fmla="*/ 799134 w 2331026"/>
              <a:gd name="connsiteY714" fmla="*/ 1517416 h 2191432"/>
              <a:gd name="connsiteX715" fmla="*/ 798230 w 2331026"/>
              <a:gd name="connsiteY715" fmla="*/ 1511455 h 2191432"/>
              <a:gd name="connsiteX716" fmla="*/ 788859 w 2331026"/>
              <a:gd name="connsiteY716" fmla="*/ 1482533 h 2191432"/>
              <a:gd name="connsiteX717" fmla="*/ 806498 w 2331026"/>
              <a:gd name="connsiteY717" fmla="*/ 1478167 h 2191432"/>
              <a:gd name="connsiteX718" fmla="*/ 813939 w 2331026"/>
              <a:gd name="connsiteY718" fmla="*/ 1530965 h 2191432"/>
              <a:gd name="connsiteX719" fmla="*/ 811118 w 2331026"/>
              <a:gd name="connsiteY719" fmla="*/ 1546834 h 2191432"/>
              <a:gd name="connsiteX720" fmla="*/ 831330 w 2331026"/>
              <a:gd name="connsiteY720" fmla="*/ 1569708 h 2191432"/>
              <a:gd name="connsiteX721" fmla="*/ 832568 w 2331026"/>
              <a:gd name="connsiteY721" fmla="*/ 1566451 h 2191432"/>
              <a:gd name="connsiteX722" fmla="*/ 835892 w 2331026"/>
              <a:gd name="connsiteY722" fmla="*/ 1564439 h 2191432"/>
              <a:gd name="connsiteX723" fmla="*/ 834462 w 2331026"/>
              <a:gd name="connsiteY723" fmla="*/ 1572267 h 2191432"/>
              <a:gd name="connsiteX724" fmla="*/ 840670 w 2331026"/>
              <a:gd name="connsiteY724" fmla="*/ 1577100 h 2191432"/>
              <a:gd name="connsiteX725" fmla="*/ 846034 w 2331026"/>
              <a:gd name="connsiteY725" fmla="*/ 1575270 h 2191432"/>
              <a:gd name="connsiteX726" fmla="*/ 841725 w 2331026"/>
              <a:gd name="connsiteY726" fmla="*/ 1566451 h 2191432"/>
              <a:gd name="connsiteX727" fmla="*/ 837349 w 2331026"/>
              <a:gd name="connsiteY727" fmla="*/ 1563557 h 2191432"/>
              <a:gd name="connsiteX728" fmla="*/ 835892 w 2331026"/>
              <a:gd name="connsiteY728" fmla="*/ 1564439 h 2191432"/>
              <a:gd name="connsiteX729" fmla="*/ 836002 w 2331026"/>
              <a:gd name="connsiteY729" fmla="*/ 1563832 h 2191432"/>
              <a:gd name="connsiteX730" fmla="*/ 824489 w 2331026"/>
              <a:gd name="connsiteY730" fmla="*/ 1517944 h 2191432"/>
              <a:gd name="connsiteX731" fmla="*/ 841725 w 2331026"/>
              <a:gd name="connsiteY731" fmla="*/ 1517944 h 2191432"/>
              <a:gd name="connsiteX732" fmla="*/ 850343 w 2331026"/>
              <a:gd name="connsiteY732" fmla="*/ 1579680 h 2191432"/>
              <a:gd name="connsiteX733" fmla="*/ 847269 w 2331026"/>
              <a:gd name="connsiteY733" fmla="*/ 1582236 h 2191432"/>
              <a:gd name="connsiteX734" fmla="*/ 877088 w 2331026"/>
              <a:gd name="connsiteY734" fmla="*/ 1605446 h 2191432"/>
              <a:gd name="connsiteX735" fmla="*/ 884410 w 2331026"/>
              <a:gd name="connsiteY735" fmla="*/ 1609161 h 2191432"/>
              <a:gd name="connsiteX736" fmla="*/ 880174 w 2331026"/>
              <a:gd name="connsiteY736" fmla="*/ 1587877 h 2191432"/>
              <a:gd name="connsiteX737" fmla="*/ 866986 w 2331026"/>
              <a:gd name="connsiteY737" fmla="*/ 1552538 h 2191432"/>
              <a:gd name="connsiteX738" fmla="*/ 880174 w 2331026"/>
              <a:gd name="connsiteY738" fmla="*/ 1548121 h 2191432"/>
              <a:gd name="connsiteX739" fmla="*/ 897759 w 2331026"/>
              <a:gd name="connsiteY739" fmla="*/ 1597817 h 2191432"/>
              <a:gd name="connsiteX740" fmla="*/ 900078 w 2331026"/>
              <a:gd name="connsiteY740" fmla="*/ 1617110 h 2191432"/>
              <a:gd name="connsiteX741" fmla="*/ 909868 w 2331026"/>
              <a:gd name="connsiteY741" fmla="*/ 1622078 h 2191432"/>
              <a:gd name="connsiteX742" fmla="*/ 932735 w 2331026"/>
              <a:gd name="connsiteY742" fmla="*/ 1627342 h 2191432"/>
              <a:gd name="connsiteX743" fmla="*/ 920873 w 2331026"/>
              <a:gd name="connsiteY743" fmla="*/ 1574740 h 2191432"/>
              <a:gd name="connsiteX744" fmla="*/ 922888 w 2331026"/>
              <a:gd name="connsiteY744" fmla="*/ 1569242 h 2191432"/>
              <a:gd name="connsiteX745" fmla="*/ 895712 w 2331026"/>
              <a:gd name="connsiteY745" fmla="*/ 1554832 h 2191432"/>
              <a:gd name="connsiteX746" fmla="*/ 849880 w 2331026"/>
              <a:gd name="connsiteY746" fmla="*/ 1521767 h 2191432"/>
              <a:gd name="connsiteX747" fmla="*/ 718485 w 2331026"/>
              <a:gd name="connsiteY747" fmla="*/ 1373148 h 2191432"/>
              <a:gd name="connsiteX748" fmla="*/ 674687 w 2331026"/>
              <a:gd name="connsiteY748" fmla="*/ 1360035 h 2191432"/>
              <a:gd name="connsiteX749" fmla="*/ 639648 w 2331026"/>
              <a:gd name="connsiteY749" fmla="*/ 1456200 h 2191432"/>
              <a:gd name="connsiteX750" fmla="*/ 841120 w 2331026"/>
              <a:gd name="connsiteY750" fmla="*/ 2177440 h 2191432"/>
              <a:gd name="connsiteX751" fmla="*/ 746124 w 2331026"/>
              <a:gd name="connsiteY751" fmla="*/ 2116099 h 2191432"/>
              <a:gd name="connsiteX752" fmla="*/ 708880 w 2331026"/>
              <a:gd name="connsiteY752" fmla="*/ 2081877 h 2191432"/>
              <a:gd name="connsiteX753" fmla="*/ 658810 w 2331026"/>
              <a:gd name="connsiteY753" fmla="*/ 2018234 h 2191432"/>
              <a:gd name="connsiteX754" fmla="*/ 683447 w 2331026"/>
              <a:gd name="connsiteY754" fmla="*/ 1311952 h 2191432"/>
              <a:gd name="connsiteX755" fmla="*/ 696586 w 2331026"/>
              <a:gd name="connsiteY755" fmla="*/ 1311952 h 2191432"/>
              <a:gd name="connsiteX756" fmla="*/ 1018743 w 2331026"/>
              <a:gd name="connsiteY756" fmla="*/ 1590024 h 2191432"/>
              <a:gd name="connsiteX757" fmla="*/ 1026739 w 2331026"/>
              <a:gd name="connsiteY757" fmla="*/ 1591341 h 2191432"/>
              <a:gd name="connsiteX758" fmla="*/ 1026101 w 2331026"/>
              <a:gd name="connsiteY758" fmla="*/ 1587378 h 2191432"/>
              <a:gd name="connsiteX759" fmla="*/ 1043035 w 2331026"/>
              <a:gd name="connsiteY759" fmla="*/ 1582989 h 2191432"/>
              <a:gd name="connsiteX760" fmla="*/ 1044239 w 2331026"/>
              <a:gd name="connsiteY760" fmla="*/ 1594224 h 2191432"/>
              <a:gd name="connsiteX761" fmla="*/ 1069077 w 2331026"/>
              <a:gd name="connsiteY761" fmla="*/ 1598317 h 2191432"/>
              <a:gd name="connsiteX762" fmla="*/ 1068567 w 2331026"/>
              <a:gd name="connsiteY762" fmla="*/ 1596701 h 2191432"/>
              <a:gd name="connsiteX763" fmla="*/ 1081662 w 2331026"/>
              <a:gd name="connsiteY763" fmla="*/ 1592379 h 2191432"/>
              <a:gd name="connsiteX764" fmla="*/ 1084315 w 2331026"/>
              <a:gd name="connsiteY764" fmla="*/ 1600549 h 2191432"/>
              <a:gd name="connsiteX765" fmla="*/ 1098676 w 2331026"/>
              <a:gd name="connsiteY765" fmla="*/ 1601177 h 2191432"/>
              <a:gd name="connsiteX766" fmla="*/ 1098828 w 2331026"/>
              <a:gd name="connsiteY766" fmla="*/ 1600775 h 2191432"/>
              <a:gd name="connsiteX767" fmla="*/ 1099854 w 2331026"/>
              <a:gd name="connsiteY767" fmla="*/ 1601229 h 2191432"/>
              <a:gd name="connsiteX768" fmla="*/ 1156945 w 2331026"/>
              <a:gd name="connsiteY768" fmla="*/ 1603726 h 2191432"/>
              <a:gd name="connsiteX769" fmla="*/ 1384217 w 2331026"/>
              <a:gd name="connsiteY769" fmla="*/ 1534881 h 2191432"/>
              <a:gd name="connsiteX770" fmla="*/ 1493713 w 2331026"/>
              <a:gd name="connsiteY770" fmla="*/ 1443087 h 2191432"/>
              <a:gd name="connsiteX771" fmla="*/ 1555030 w 2331026"/>
              <a:gd name="connsiteY771" fmla="*/ 1486798 h 2191432"/>
              <a:gd name="connsiteX772" fmla="*/ 1677665 w 2331026"/>
              <a:gd name="connsiteY772" fmla="*/ 1547994 h 2191432"/>
              <a:gd name="connsiteX773" fmla="*/ 1738162 w 2331026"/>
              <a:gd name="connsiteY773" fmla="*/ 1563293 h 2191432"/>
              <a:gd name="connsiteX774" fmla="*/ 1745749 w 2331026"/>
              <a:gd name="connsiteY774" fmla="*/ 1563960 h 2191432"/>
              <a:gd name="connsiteX775" fmla="*/ 1738888 w 2331026"/>
              <a:gd name="connsiteY775" fmla="*/ 1552383 h 2191432"/>
              <a:gd name="connsiteX776" fmla="*/ 1743254 w 2331026"/>
              <a:gd name="connsiteY776" fmla="*/ 1539286 h 2191432"/>
              <a:gd name="connsiteX777" fmla="*/ 1786910 w 2331026"/>
              <a:gd name="connsiteY777" fmla="*/ 1543652 h 2191432"/>
              <a:gd name="connsiteX778" fmla="*/ 1782544 w 2331026"/>
              <a:gd name="connsiteY778" fmla="*/ 1561114 h 2191432"/>
              <a:gd name="connsiteX779" fmla="*/ 1758534 w 2331026"/>
              <a:gd name="connsiteY779" fmla="*/ 1555112 h 2191432"/>
              <a:gd name="connsiteX780" fmla="*/ 1751985 w 2331026"/>
              <a:gd name="connsiteY780" fmla="*/ 1543652 h 2191432"/>
              <a:gd name="connsiteX781" fmla="*/ 1747619 w 2331026"/>
              <a:gd name="connsiteY781" fmla="*/ 1552383 h 2191432"/>
              <a:gd name="connsiteX782" fmla="*/ 1758534 w 2331026"/>
              <a:gd name="connsiteY782" fmla="*/ 1555112 h 2191432"/>
              <a:gd name="connsiteX783" fmla="*/ 1764534 w 2331026"/>
              <a:gd name="connsiteY783" fmla="*/ 1565612 h 2191432"/>
              <a:gd name="connsiteX784" fmla="*/ 1800301 w 2331026"/>
              <a:gd name="connsiteY784" fmla="*/ 1568757 h 2191432"/>
              <a:gd name="connsiteX785" fmla="*/ 1805165 w 2331026"/>
              <a:gd name="connsiteY785" fmla="*/ 1568287 h 2191432"/>
              <a:gd name="connsiteX786" fmla="*/ 1803022 w 2331026"/>
              <a:gd name="connsiteY786" fmla="*/ 1565481 h 2191432"/>
              <a:gd name="connsiteX787" fmla="*/ 1809690 w 2331026"/>
              <a:gd name="connsiteY787" fmla="*/ 1556749 h 2191432"/>
              <a:gd name="connsiteX788" fmla="*/ 1819691 w 2331026"/>
              <a:gd name="connsiteY788" fmla="*/ 1565481 h 2191432"/>
              <a:gd name="connsiteX789" fmla="*/ 1817887 w 2331026"/>
              <a:gd name="connsiteY789" fmla="*/ 1567056 h 2191432"/>
              <a:gd name="connsiteX790" fmla="*/ 1862439 w 2331026"/>
              <a:gd name="connsiteY790" fmla="*/ 1562747 h 2191432"/>
              <a:gd name="connsiteX791" fmla="*/ 1922936 w 2331026"/>
              <a:gd name="connsiteY791" fmla="*/ 1543623 h 2191432"/>
              <a:gd name="connsiteX792" fmla="*/ 1987743 w 2331026"/>
              <a:gd name="connsiteY792" fmla="*/ 1501687 h 2191432"/>
              <a:gd name="connsiteX793" fmla="*/ 1997343 w 2331026"/>
              <a:gd name="connsiteY793" fmla="*/ 1492405 h 2191432"/>
              <a:gd name="connsiteX794" fmla="*/ 1997254 w 2331026"/>
              <a:gd name="connsiteY794" fmla="*/ 1492024 h 2191432"/>
              <a:gd name="connsiteX795" fmla="*/ 2002165 w 2331026"/>
              <a:gd name="connsiteY795" fmla="*/ 1483315 h 2191432"/>
              <a:gd name="connsiteX796" fmla="*/ 2005118 w 2331026"/>
              <a:gd name="connsiteY796" fmla="*/ 1484886 h 2191432"/>
              <a:gd name="connsiteX797" fmla="*/ 2032808 w 2331026"/>
              <a:gd name="connsiteY797" fmla="*/ 1458109 h 2191432"/>
              <a:gd name="connsiteX798" fmla="*/ 2032575 w 2331026"/>
              <a:gd name="connsiteY798" fmla="*/ 1457133 h 2191432"/>
              <a:gd name="connsiteX799" fmla="*/ 2039798 w 2331026"/>
              <a:gd name="connsiteY799" fmla="*/ 1448947 h 2191432"/>
              <a:gd name="connsiteX800" fmla="*/ 2041177 w 2331026"/>
              <a:gd name="connsiteY800" fmla="*/ 1450017 h 2191432"/>
              <a:gd name="connsiteX801" fmla="*/ 2047213 w 2331026"/>
              <a:gd name="connsiteY801" fmla="*/ 1444179 h 2191432"/>
              <a:gd name="connsiteX802" fmla="*/ 2070199 w 2331026"/>
              <a:gd name="connsiteY802" fmla="*/ 1410866 h 2191432"/>
              <a:gd name="connsiteX803" fmla="*/ 2073661 w 2331026"/>
              <a:gd name="connsiteY803" fmla="*/ 1403125 h 2191432"/>
              <a:gd name="connsiteX804" fmla="*/ 2075239 w 2331026"/>
              <a:gd name="connsiteY804" fmla="*/ 1398676 h 2191432"/>
              <a:gd name="connsiteX805" fmla="*/ 2075642 w 2331026"/>
              <a:gd name="connsiteY805" fmla="*/ 1398698 h 2191432"/>
              <a:gd name="connsiteX806" fmla="*/ 2086153 w 2331026"/>
              <a:gd name="connsiteY806" fmla="*/ 1375197 h 2191432"/>
              <a:gd name="connsiteX807" fmla="*/ 2089369 w 2331026"/>
              <a:gd name="connsiteY807" fmla="*/ 1298839 h 2191432"/>
              <a:gd name="connsiteX808" fmla="*/ 1971114 w 2331026"/>
              <a:gd name="connsiteY808" fmla="*/ 1084652 h 2191432"/>
              <a:gd name="connsiteX809" fmla="*/ 1975494 w 2331026"/>
              <a:gd name="connsiteY809" fmla="*/ 1071539 h 2191432"/>
              <a:gd name="connsiteX810" fmla="*/ 2032637 w 2331026"/>
              <a:gd name="connsiteY810" fmla="*/ 1038141 h 2191432"/>
              <a:gd name="connsiteX811" fmla="*/ 2032927 w 2331026"/>
              <a:gd name="connsiteY811" fmla="*/ 1038012 h 2191432"/>
              <a:gd name="connsiteX812" fmla="*/ 2027734 w 2331026"/>
              <a:gd name="connsiteY812" fmla="*/ 1034461 h 2191432"/>
              <a:gd name="connsiteX813" fmla="*/ 2037021 w 2331026"/>
              <a:gd name="connsiteY813" fmla="*/ 1028111 h 2191432"/>
              <a:gd name="connsiteX814" fmla="*/ 2042535 w 2331026"/>
              <a:gd name="connsiteY814" fmla="*/ 1033766 h 2191432"/>
              <a:gd name="connsiteX815" fmla="*/ 2094297 w 2331026"/>
              <a:gd name="connsiteY815" fmla="*/ 1010889 h 2191432"/>
              <a:gd name="connsiteX816" fmla="*/ 2152204 w 2331026"/>
              <a:gd name="connsiteY816" fmla="*/ 981826 h 2191432"/>
              <a:gd name="connsiteX817" fmla="*/ 2151214 w 2331026"/>
              <a:gd name="connsiteY817" fmla="*/ 979366 h 2191432"/>
              <a:gd name="connsiteX818" fmla="*/ 2154469 w 2331026"/>
              <a:gd name="connsiteY818" fmla="*/ 970588 h 2191432"/>
              <a:gd name="connsiteX819" fmla="*/ 2162184 w 2331026"/>
              <a:gd name="connsiteY819" fmla="*/ 974056 h 2191432"/>
              <a:gd name="connsiteX820" fmla="*/ 2203245 w 2331026"/>
              <a:gd name="connsiteY820" fmla="*/ 940404 h 2191432"/>
              <a:gd name="connsiteX821" fmla="*/ 2194485 w 2331026"/>
              <a:gd name="connsiteY821" fmla="*/ 590712 h 2191432"/>
              <a:gd name="connsiteX822" fmla="*/ 1874758 w 2331026"/>
              <a:gd name="connsiteY822" fmla="*/ 459578 h 2191432"/>
              <a:gd name="connsiteX823" fmla="*/ 1703944 w 2331026"/>
              <a:gd name="connsiteY823" fmla="*/ 481433 h 2191432"/>
              <a:gd name="connsiteX824" fmla="*/ 1572550 w 2331026"/>
              <a:gd name="connsiteY824" fmla="*/ 551372 h 2191432"/>
              <a:gd name="connsiteX825" fmla="*/ 1559410 w 2331026"/>
              <a:gd name="connsiteY825" fmla="*/ 542629 h 2191432"/>
              <a:gd name="connsiteX826" fmla="*/ 1556308 w 2331026"/>
              <a:gd name="connsiteY826" fmla="*/ 508758 h 2191432"/>
              <a:gd name="connsiteX827" fmla="*/ 1550928 w 2331026"/>
              <a:gd name="connsiteY827" fmla="*/ 512174 h 2191432"/>
              <a:gd name="connsiteX828" fmla="*/ 1550928 w 2331026"/>
              <a:gd name="connsiteY828" fmla="*/ 499474 h 2191432"/>
              <a:gd name="connsiteX829" fmla="*/ 1555738 w 2331026"/>
              <a:gd name="connsiteY829" fmla="*/ 502528 h 2191432"/>
              <a:gd name="connsiteX830" fmla="*/ 1552097 w 2331026"/>
              <a:gd name="connsiteY830" fmla="*/ 462778 h 2191432"/>
              <a:gd name="connsiteX831" fmla="*/ 1550769 w 2331026"/>
              <a:gd name="connsiteY831" fmla="*/ 464549 h 2191432"/>
              <a:gd name="connsiteX832" fmla="*/ 1544221 w 2331026"/>
              <a:gd name="connsiteY832" fmla="*/ 455817 h 2191432"/>
              <a:gd name="connsiteX833" fmla="*/ 1550672 w 2331026"/>
              <a:gd name="connsiteY833" fmla="*/ 447216 h 2191432"/>
              <a:gd name="connsiteX834" fmla="*/ 1550103 w 2331026"/>
              <a:gd name="connsiteY834" fmla="*/ 441000 h 2191432"/>
              <a:gd name="connsiteX835" fmla="*/ 1511232 w 2331026"/>
              <a:gd name="connsiteY835" fmla="*/ 345928 h 2191432"/>
              <a:gd name="connsiteX836" fmla="*/ 1327279 w 2331026"/>
              <a:gd name="connsiteY836" fmla="*/ 254134 h 2191432"/>
              <a:gd name="connsiteX837" fmla="*/ 889299 w 2331026"/>
              <a:gd name="connsiteY837" fmla="*/ 433351 h 2191432"/>
              <a:gd name="connsiteX838" fmla="*/ 876159 w 2331026"/>
              <a:gd name="connsiteY838" fmla="*/ 424608 h 2191432"/>
              <a:gd name="connsiteX839" fmla="*/ 889299 w 2331026"/>
              <a:gd name="connsiteY839" fmla="*/ 428980 h 2191432"/>
              <a:gd name="connsiteX840" fmla="*/ 898641 w 2331026"/>
              <a:gd name="connsiteY840" fmla="*/ 398264 h 2191432"/>
              <a:gd name="connsiteX841" fmla="*/ 919145 w 2331026"/>
              <a:gd name="connsiteY841" fmla="*/ 374238 h 2191432"/>
              <a:gd name="connsiteX842" fmla="*/ 938729 w 2331026"/>
              <a:gd name="connsiteY842" fmla="*/ 359401 h 2191432"/>
              <a:gd name="connsiteX843" fmla="*/ 920850 w 2331026"/>
              <a:gd name="connsiteY843" fmla="*/ 337549 h 2191432"/>
              <a:gd name="connsiteX844" fmla="*/ 929422 w 2331026"/>
              <a:gd name="connsiteY844" fmla="*/ 324452 h 2191432"/>
              <a:gd name="connsiteX845" fmla="*/ 948658 w 2331026"/>
              <a:gd name="connsiteY845" fmla="*/ 351880 h 2191432"/>
              <a:gd name="connsiteX846" fmla="*/ 994758 w 2331026"/>
              <a:gd name="connsiteY846" fmla="*/ 316955 h 2191432"/>
              <a:gd name="connsiteX847" fmla="*/ 969831 w 2331026"/>
              <a:gd name="connsiteY847" fmla="*/ 307006 h 2191432"/>
              <a:gd name="connsiteX848" fmla="*/ 953474 w 2331026"/>
              <a:gd name="connsiteY848" fmla="*/ 286740 h 2191432"/>
              <a:gd name="connsiteX849" fmla="*/ 943743 w 2331026"/>
              <a:gd name="connsiteY849" fmla="*/ 265965 h 2191432"/>
              <a:gd name="connsiteX850" fmla="*/ 945931 w 2331026"/>
              <a:gd name="connsiteY850" fmla="*/ 281491 h 2191432"/>
              <a:gd name="connsiteX851" fmla="*/ 959669 w 2331026"/>
              <a:gd name="connsiteY851" fmla="*/ 302227 h 2191432"/>
              <a:gd name="connsiteX852" fmla="*/ 968462 w 2331026"/>
              <a:gd name="connsiteY852" fmla="*/ 306593 h 2191432"/>
              <a:gd name="connsiteX853" fmla="*/ 977254 w 2331026"/>
              <a:gd name="connsiteY853" fmla="*/ 319690 h 2191432"/>
              <a:gd name="connsiteX854" fmla="*/ 964066 w 2331026"/>
              <a:gd name="connsiteY854" fmla="*/ 324056 h 2191432"/>
              <a:gd name="connsiteX855" fmla="*/ 950877 w 2331026"/>
              <a:gd name="connsiteY855" fmla="*/ 315324 h 2191432"/>
              <a:gd name="connsiteX856" fmla="*/ 937689 w 2331026"/>
              <a:gd name="connsiteY856" fmla="*/ 302227 h 2191432"/>
              <a:gd name="connsiteX857" fmla="*/ 924500 w 2331026"/>
              <a:gd name="connsiteY857" fmla="*/ 258571 h 2191432"/>
              <a:gd name="connsiteX858" fmla="*/ 931644 w 2331026"/>
              <a:gd name="connsiteY858" fmla="*/ 249840 h 2191432"/>
              <a:gd name="connsiteX859" fmla="*/ 937981 w 2331026"/>
              <a:gd name="connsiteY859" fmla="*/ 252489 h 2191432"/>
              <a:gd name="connsiteX860" fmla="*/ 920912 w 2331026"/>
              <a:gd name="connsiteY860" fmla="*/ 210654 h 2191432"/>
              <a:gd name="connsiteX861" fmla="*/ 933957 w 2331026"/>
              <a:gd name="connsiteY861" fmla="*/ 201870 h 2191432"/>
              <a:gd name="connsiteX862" fmla="*/ 979207 w 2331026"/>
              <a:gd name="connsiteY862" fmla="*/ 293898 h 2191432"/>
              <a:gd name="connsiteX863" fmla="*/ 999728 w 2331026"/>
              <a:gd name="connsiteY863" fmla="*/ 303476 h 2191432"/>
              <a:gd name="connsiteX864" fmla="*/ 955266 w 2331026"/>
              <a:gd name="connsiteY864" fmla="*/ 209453 h 2191432"/>
              <a:gd name="connsiteX865" fmla="*/ 893956 w 2331026"/>
              <a:gd name="connsiteY865" fmla="*/ 114155 h 2191432"/>
              <a:gd name="connsiteX866" fmla="*/ 897240 w 2331026"/>
              <a:gd name="connsiteY866" fmla="*/ 107035 h 2191432"/>
              <a:gd name="connsiteX867" fmla="*/ 608990 w 2331026"/>
              <a:gd name="connsiteY867" fmla="*/ 607 h 2191432"/>
              <a:gd name="connsiteX868" fmla="*/ 884919 w 2331026"/>
              <a:gd name="connsiteY868" fmla="*/ 109886 h 2191432"/>
              <a:gd name="connsiteX869" fmla="*/ 913251 w 2331026"/>
              <a:gd name="connsiteY869" fmla="*/ 350231 h 2191432"/>
              <a:gd name="connsiteX870" fmla="*/ 898641 w 2331026"/>
              <a:gd name="connsiteY870" fmla="*/ 398264 h 2191432"/>
              <a:gd name="connsiteX871" fmla="*/ 876159 w 2331026"/>
              <a:gd name="connsiteY871" fmla="*/ 424608 h 2191432"/>
              <a:gd name="connsiteX872" fmla="*/ 845500 w 2331026"/>
              <a:gd name="connsiteY872" fmla="*/ 83659 h 2191432"/>
              <a:gd name="connsiteX873" fmla="*/ 503874 w 2331026"/>
              <a:gd name="connsiteY873" fmla="*/ 31205 h 2191432"/>
              <a:gd name="connsiteX874" fmla="*/ 219185 w 2331026"/>
              <a:gd name="connsiteY874" fmla="*/ 297845 h 2191432"/>
              <a:gd name="connsiteX875" fmla="*/ 201665 w 2331026"/>
              <a:gd name="connsiteY875" fmla="*/ 525145 h 2191432"/>
              <a:gd name="connsiteX876" fmla="*/ 241084 w 2331026"/>
              <a:gd name="connsiteY876" fmla="*/ 660651 h 2191432"/>
              <a:gd name="connsiteX877" fmla="*/ 232324 w 2331026"/>
              <a:gd name="connsiteY877" fmla="*/ 669393 h 2191432"/>
              <a:gd name="connsiteX878" fmla="*/ 17713 w 2331026"/>
              <a:gd name="connsiteY878" fmla="*/ 909806 h 2191432"/>
              <a:gd name="connsiteX879" fmla="*/ 31742 w 2331026"/>
              <a:gd name="connsiteY879" fmla="*/ 988760 h 2191432"/>
              <a:gd name="connsiteX880" fmla="*/ 43755 w 2331026"/>
              <a:gd name="connsiteY880" fmla="*/ 1013610 h 2191432"/>
              <a:gd name="connsiteX881" fmla="*/ 48280 w 2331026"/>
              <a:gd name="connsiteY881" fmla="*/ 992409 h 2191432"/>
              <a:gd name="connsiteX882" fmla="*/ 61436 w 2331026"/>
              <a:gd name="connsiteY882" fmla="*/ 996783 h 2191432"/>
              <a:gd name="connsiteX883" fmla="*/ 55552 w 2331026"/>
              <a:gd name="connsiteY883" fmla="*/ 1026701 h 2191432"/>
              <a:gd name="connsiteX884" fmla="*/ 56219 w 2331026"/>
              <a:gd name="connsiteY884" fmla="*/ 1039394 h 2191432"/>
              <a:gd name="connsiteX885" fmla="*/ 67533 w 2331026"/>
              <a:gd name="connsiteY885" fmla="*/ 1062797 h 2191432"/>
              <a:gd name="connsiteX886" fmla="*/ 103644 w 2331026"/>
              <a:gd name="connsiteY886" fmla="*/ 1098978 h 2191432"/>
              <a:gd name="connsiteX887" fmla="*/ 107137 w 2331026"/>
              <a:gd name="connsiteY887" fmla="*/ 1095422 h 2191432"/>
              <a:gd name="connsiteX888" fmla="*/ 113685 w 2331026"/>
              <a:gd name="connsiteY888" fmla="*/ 1102089 h 2191432"/>
              <a:gd name="connsiteX889" fmla="*/ 114057 w 2331026"/>
              <a:gd name="connsiteY889" fmla="*/ 1106247 h 2191432"/>
              <a:gd name="connsiteX890" fmla="*/ 142988 w 2331026"/>
              <a:gd name="connsiteY890" fmla="*/ 1117461 h 2191432"/>
              <a:gd name="connsiteX891" fmla="*/ 144509 w 2331026"/>
              <a:gd name="connsiteY891" fmla="*/ 1111516 h 2191432"/>
              <a:gd name="connsiteX892" fmla="*/ 150999 w 2331026"/>
              <a:gd name="connsiteY892" fmla="*/ 1110107 h 2191432"/>
              <a:gd name="connsiteX893" fmla="*/ 152678 w 2331026"/>
              <a:gd name="connsiteY893" fmla="*/ 1104510 h 2191432"/>
              <a:gd name="connsiteX894" fmla="*/ 162501 w 2331026"/>
              <a:gd name="connsiteY894" fmla="*/ 1106692 h 2191432"/>
              <a:gd name="connsiteX895" fmla="*/ 170528 w 2331026"/>
              <a:gd name="connsiteY895" fmla="*/ 1124977 h 2191432"/>
              <a:gd name="connsiteX896" fmla="*/ 188958 w 2331026"/>
              <a:gd name="connsiteY896" fmla="*/ 1124466 h 2191432"/>
              <a:gd name="connsiteX897" fmla="*/ 188958 w 2331026"/>
              <a:gd name="connsiteY897" fmla="*/ 1111128 h 2191432"/>
              <a:gd name="connsiteX898" fmla="*/ 201658 w 2331026"/>
              <a:gd name="connsiteY898" fmla="*/ 1106739 h 2191432"/>
              <a:gd name="connsiteX899" fmla="*/ 204722 w 2331026"/>
              <a:gd name="connsiteY899" fmla="*/ 1124029 h 2191432"/>
              <a:gd name="connsiteX900" fmla="*/ 206045 w 2331026"/>
              <a:gd name="connsiteY900" fmla="*/ 1123993 h 2191432"/>
              <a:gd name="connsiteX901" fmla="*/ 210425 w 2331026"/>
              <a:gd name="connsiteY901" fmla="*/ 1137106 h 2191432"/>
              <a:gd name="connsiteX902" fmla="*/ 205822 w 2331026"/>
              <a:gd name="connsiteY902" fmla="*/ 1137417 h 2191432"/>
              <a:gd name="connsiteX903" fmla="*/ 202613 w 2331026"/>
              <a:gd name="connsiteY903" fmla="*/ 1157750 h 2191432"/>
              <a:gd name="connsiteX904" fmla="*/ 222595 w 2331026"/>
              <a:gd name="connsiteY904" fmla="*/ 1156984 h 2191432"/>
              <a:gd name="connsiteX905" fmla="*/ 227963 w 2331026"/>
              <a:gd name="connsiteY905" fmla="*/ 1157913 h 2191432"/>
              <a:gd name="connsiteX906" fmla="*/ 207687 w 2331026"/>
              <a:gd name="connsiteY906" fmla="*/ 1102683 h 2191432"/>
              <a:gd name="connsiteX907" fmla="*/ 206045 w 2331026"/>
              <a:gd name="connsiteY907" fmla="*/ 940404 h 2191432"/>
              <a:gd name="connsiteX908" fmla="*/ 214257 w 2331026"/>
              <a:gd name="connsiteY908" fmla="*/ 936033 h 2191432"/>
              <a:gd name="connsiteX909" fmla="*/ 219185 w 2331026"/>
              <a:gd name="connsiteY909" fmla="*/ 944776 h 2191432"/>
              <a:gd name="connsiteX910" fmla="*/ 228269 w 2331026"/>
              <a:gd name="connsiteY910" fmla="*/ 1114354 h 2191432"/>
              <a:gd name="connsiteX911" fmla="*/ 247105 w 2331026"/>
              <a:gd name="connsiteY911" fmla="*/ 1163539 h 2191432"/>
              <a:gd name="connsiteX912" fmla="*/ 258774 w 2331026"/>
              <a:gd name="connsiteY912" fmla="*/ 1171746 h 2191432"/>
              <a:gd name="connsiteX913" fmla="*/ 288374 w 2331026"/>
              <a:gd name="connsiteY913" fmla="*/ 1216581 h 2191432"/>
              <a:gd name="connsiteX914" fmla="*/ 292376 w 2331026"/>
              <a:gd name="connsiteY914" fmla="*/ 1225514 h 2191432"/>
              <a:gd name="connsiteX915" fmla="*/ 314035 w 2331026"/>
              <a:gd name="connsiteY915" fmla="*/ 1246590 h 2191432"/>
              <a:gd name="connsiteX916" fmla="*/ 420657 w 2331026"/>
              <a:gd name="connsiteY916" fmla="*/ 1290096 h 2191432"/>
              <a:gd name="connsiteX917" fmla="*/ 495115 w 2331026"/>
              <a:gd name="connsiteY917" fmla="*/ 1311952 h 2191432"/>
              <a:gd name="connsiteX918" fmla="*/ 490735 w 2331026"/>
              <a:gd name="connsiteY918" fmla="*/ 1429973 h 2191432"/>
              <a:gd name="connsiteX919" fmla="*/ 665038 w 2331026"/>
              <a:gd name="connsiteY919" fmla="*/ 2041593 h 2191432"/>
              <a:gd name="connsiteX920" fmla="*/ 708880 w 2331026"/>
              <a:gd name="connsiteY920" fmla="*/ 2081877 h 2191432"/>
              <a:gd name="connsiteX921" fmla="*/ 733507 w 2331026"/>
              <a:gd name="connsiteY921" fmla="*/ 2113179 h 2191432"/>
              <a:gd name="connsiteX922" fmla="*/ 836740 w 2331026"/>
              <a:gd name="connsiteY922" fmla="*/ 2190553 h 2191432"/>
              <a:gd name="connsiteX923" fmla="*/ 464456 w 2331026"/>
              <a:gd name="connsiteY923" fmla="*/ 1491169 h 2191432"/>
              <a:gd name="connsiteX924" fmla="*/ 476500 w 2331026"/>
              <a:gd name="connsiteY924" fmla="*/ 1421231 h 2191432"/>
              <a:gd name="connsiteX925" fmla="*/ 479812 w 2331026"/>
              <a:gd name="connsiteY925" fmla="*/ 1378924 h 2191432"/>
              <a:gd name="connsiteX926" fmla="*/ 473651 w 2331026"/>
              <a:gd name="connsiteY926" fmla="*/ 1373789 h 2191432"/>
              <a:gd name="connsiteX927" fmla="*/ 460554 w 2331026"/>
              <a:gd name="connsiteY927" fmla="*/ 1330133 h 2191432"/>
              <a:gd name="connsiteX928" fmla="*/ 473651 w 2331026"/>
              <a:gd name="connsiteY928" fmla="*/ 1325767 h 2191432"/>
              <a:gd name="connsiteX929" fmla="*/ 481671 w 2331026"/>
              <a:gd name="connsiteY929" fmla="*/ 1355175 h 2191432"/>
              <a:gd name="connsiteX930" fmla="*/ 481975 w 2331026"/>
              <a:gd name="connsiteY930" fmla="*/ 1351292 h 2191432"/>
              <a:gd name="connsiteX931" fmla="*/ 429417 w 2331026"/>
              <a:gd name="connsiteY931" fmla="*/ 1307581 h 2191432"/>
              <a:gd name="connsiteX932" fmla="*/ 372907 w 2331026"/>
              <a:gd name="connsiteY932" fmla="*/ 1293366 h 2191432"/>
              <a:gd name="connsiteX933" fmla="*/ 365525 w 2331026"/>
              <a:gd name="connsiteY933" fmla="*/ 1289948 h 2191432"/>
              <a:gd name="connsiteX934" fmla="*/ 373497 w 2331026"/>
              <a:gd name="connsiteY934" fmla="*/ 1315383 h 2191432"/>
              <a:gd name="connsiteX935" fmla="*/ 375853 w 2331026"/>
              <a:gd name="connsiteY935" fmla="*/ 1331437 h 2191432"/>
              <a:gd name="connsiteX936" fmla="*/ 375028 w 2331026"/>
              <a:gd name="connsiteY936" fmla="*/ 1336132 h 2191432"/>
              <a:gd name="connsiteX937" fmla="*/ 376628 w 2331026"/>
              <a:gd name="connsiteY937" fmla="*/ 1337414 h 2191432"/>
              <a:gd name="connsiteX938" fmla="*/ 395678 w 2331026"/>
              <a:gd name="connsiteY938" fmla="*/ 1346030 h 2191432"/>
              <a:gd name="connsiteX939" fmla="*/ 386338 w 2331026"/>
              <a:gd name="connsiteY939" fmla="*/ 1307978 h 2191432"/>
              <a:gd name="connsiteX940" fmla="*/ 399265 w 2331026"/>
              <a:gd name="connsiteY940" fmla="*/ 1303589 h 2191432"/>
              <a:gd name="connsiteX941" fmla="*/ 407883 w 2331026"/>
              <a:gd name="connsiteY941" fmla="*/ 1329923 h 2191432"/>
              <a:gd name="connsiteX942" fmla="*/ 416190 w 2331026"/>
              <a:gd name="connsiteY942" fmla="*/ 1355306 h 2191432"/>
              <a:gd name="connsiteX943" fmla="*/ 464883 w 2331026"/>
              <a:gd name="connsiteY943" fmla="*/ 1377328 h 2191432"/>
              <a:gd name="connsiteX944" fmla="*/ 460497 w 2331026"/>
              <a:gd name="connsiteY944" fmla="*/ 1394824 h 2191432"/>
              <a:gd name="connsiteX945" fmla="*/ 379369 w 2331026"/>
              <a:gd name="connsiteY945" fmla="*/ 1358191 h 2191432"/>
              <a:gd name="connsiteX946" fmla="*/ 367548 w 2331026"/>
              <a:gd name="connsiteY946" fmla="*/ 1350366 h 2191432"/>
              <a:gd name="connsiteX947" fmla="*/ 363263 w 2331026"/>
              <a:gd name="connsiteY947" fmla="*/ 1352314 h 2191432"/>
              <a:gd name="connsiteX948" fmla="*/ 360948 w 2331026"/>
              <a:gd name="connsiteY948" fmla="*/ 1345996 h 2191432"/>
              <a:gd name="connsiteX949" fmla="*/ 340861 w 2331026"/>
              <a:gd name="connsiteY949" fmla="*/ 1332699 h 2191432"/>
              <a:gd name="connsiteX950" fmla="*/ 311397 w 2331026"/>
              <a:gd name="connsiteY950" fmla="*/ 1298595 h 2191432"/>
              <a:gd name="connsiteX951" fmla="*/ 291115 w 2331026"/>
              <a:gd name="connsiteY951" fmla="*/ 1256016 h 2191432"/>
              <a:gd name="connsiteX952" fmla="*/ 283541 w 2331026"/>
              <a:gd name="connsiteY952" fmla="*/ 1240268 h 2191432"/>
              <a:gd name="connsiteX953" fmla="*/ 237431 w 2331026"/>
              <a:gd name="connsiteY953" fmla="*/ 1180236 h 2191432"/>
              <a:gd name="connsiteX954" fmla="*/ 222424 w 2331026"/>
              <a:gd name="connsiteY954" fmla="*/ 1173788 h 2191432"/>
              <a:gd name="connsiteX955" fmla="*/ 197380 w 2331026"/>
              <a:gd name="connsiteY955" fmla="*/ 1171746 h 2191432"/>
              <a:gd name="connsiteX956" fmla="*/ 70207 w 2331026"/>
              <a:gd name="connsiteY956" fmla="*/ 1128006 h 2191432"/>
              <a:gd name="connsiteX957" fmla="*/ 42799 w 2331026"/>
              <a:gd name="connsiteY957" fmla="*/ 1063488 h 2191432"/>
              <a:gd name="connsiteX958" fmla="*/ 41765 w 2331026"/>
              <a:gd name="connsiteY958" fmla="*/ 1046924 h 2191432"/>
              <a:gd name="connsiteX959" fmla="*/ 10869 w 2331026"/>
              <a:gd name="connsiteY959" fmla="*/ 976671 h 2191432"/>
              <a:gd name="connsiteX960" fmla="*/ 193 w 2331026"/>
              <a:gd name="connsiteY960" fmla="*/ 883579 h 2191432"/>
              <a:gd name="connsiteX961" fmla="*/ 87790 w 2331026"/>
              <a:gd name="connsiteY961" fmla="*/ 695620 h 2191432"/>
              <a:gd name="connsiteX962" fmla="*/ 184146 w 2331026"/>
              <a:gd name="connsiteY962" fmla="*/ 656279 h 2191432"/>
              <a:gd name="connsiteX963" fmla="*/ 223564 w 2331026"/>
              <a:gd name="connsiteY963" fmla="*/ 612568 h 2191432"/>
              <a:gd name="connsiteX964" fmla="*/ 184146 w 2331026"/>
              <a:gd name="connsiteY964" fmla="*/ 512031 h 2191432"/>
              <a:gd name="connsiteX965" fmla="*/ 608990 w 2331026"/>
              <a:gd name="connsiteY965" fmla="*/ 607 h 21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</a:cxnLst>
            <a:rect l="l" t="t" r="r" b="b"/>
            <a:pathLst>
              <a:path w="2331026" h="2191432">
                <a:moveTo>
                  <a:pt x="841120" y="2177440"/>
                </a:moveTo>
                <a:cubicBezTo>
                  <a:pt x="849880" y="2181811"/>
                  <a:pt x="845500" y="2194924"/>
                  <a:pt x="836740" y="2190553"/>
                </a:cubicBezTo>
                <a:cubicBezTo>
                  <a:pt x="836740" y="2186182"/>
                  <a:pt x="841120" y="2181811"/>
                  <a:pt x="841120" y="2177440"/>
                </a:cubicBezTo>
                <a:close/>
                <a:moveTo>
                  <a:pt x="748801" y="2051595"/>
                </a:moveTo>
                <a:cubicBezTo>
                  <a:pt x="788437" y="2064522"/>
                  <a:pt x="823669" y="2077449"/>
                  <a:pt x="863306" y="2086067"/>
                </a:cubicBezTo>
                <a:cubicBezTo>
                  <a:pt x="872114" y="2086067"/>
                  <a:pt x="872114" y="2094684"/>
                  <a:pt x="867710" y="2098993"/>
                </a:cubicBezTo>
                <a:cubicBezTo>
                  <a:pt x="867710" y="2098993"/>
                  <a:pt x="863306" y="2098993"/>
                  <a:pt x="863306" y="2103302"/>
                </a:cubicBezTo>
                <a:cubicBezTo>
                  <a:pt x="858901" y="2105457"/>
                  <a:pt x="854497" y="2104379"/>
                  <a:pt x="852295" y="2101686"/>
                </a:cubicBezTo>
                <a:lnTo>
                  <a:pt x="853107" y="2097519"/>
                </a:lnTo>
                <a:lnTo>
                  <a:pt x="858901" y="2098993"/>
                </a:lnTo>
                <a:cubicBezTo>
                  <a:pt x="858901" y="2094684"/>
                  <a:pt x="858901" y="2090376"/>
                  <a:pt x="858901" y="2086067"/>
                </a:cubicBezTo>
                <a:cubicBezTo>
                  <a:pt x="854497" y="2090376"/>
                  <a:pt x="854497" y="2090376"/>
                  <a:pt x="854497" y="2090376"/>
                </a:cubicBezTo>
                <a:lnTo>
                  <a:pt x="853107" y="2097519"/>
                </a:lnTo>
                <a:lnTo>
                  <a:pt x="803851" y="2084989"/>
                </a:lnTo>
                <a:cubicBezTo>
                  <a:pt x="785134" y="2079603"/>
                  <a:pt x="766417" y="2073140"/>
                  <a:pt x="748801" y="2064522"/>
                </a:cubicBezTo>
                <a:cubicBezTo>
                  <a:pt x="735589" y="2064522"/>
                  <a:pt x="739993" y="2047286"/>
                  <a:pt x="748801" y="2051595"/>
                </a:cubicBezTo>
                <a:close/>
                <a:moveTo>
                  <a:pt x="701117" y="1972340"/>
                </a:moveTo>
                <a:cubicBezTo>
                  <a:pt x="753732" y="1985625"/>
                  <a:pt x="823884" y="1994481"/>
                  <a:pt x="867729" y="2034336"/>
                </a:cubicBezTo>
                <a:cubicBezTo>
                  <a:pt x="872114" y="2043193"/>
                  <a:pt x="863345" y="2052049"/>
                  <a:pt x="854576" y="2047621"/>
                </a:cubicBezTo>
                <a:cubicBezTo>
                  <a:pt x="815115" y="2007766"/>
                  <a:pt x="749347" y="1998909"/>
                  <a:pt x="696733" y="1985625"/>
                </a:cubicBezTo>
                <a:cubicBezTo>
                  <a:pt x="687964" y="1981196"/>
                  <a:pt x="692348" y="1967911"/>
                  <a:pt x="701117" y="1972340"/>
                </a:cubicBezTo>
                <a:close/>
                <a:moveTo>
                  <a:pt x="681759" y="1921391"/>
                </a:moveTo>
                <a:cubicBezTo>
                  <a:pt x="683681" y="1921254"/>
                  <a:pt x="685877" y="1922073"/>
                  <a:pt x="688074" y="1924256"/>
                </a:cubicBezTo>
                <a:cubicBezTo>
                  <a:pt x="714434" y="1941718"/>
                  <a:pt x="740794" y="1959181"/>
                  <a:pt x="771547" y="1967912"/>
                </a:cubicBezTo>
                <a:cubicBezTo>
                  <a:pt x="797907" y="1976643"/>
                  <a:pt x="824267" y="1976643"/>
                  <a:pt x="850627" y="1985375"/>
                </a:cubicBezTo>
                <a:cubicBezTo>
                  <a:pt x="859414" y="1985375"/>
                  <a:pt x="855020" y="2002837"/>
                  <a:pt x="846234" y="1998472"/>
                </a:cubicBezTo>
                <a:cubicBezTo>
                  <a:pt x="815480" y="1989740"/>
                  <a:pt x="789120" y="1989740"/>
                  <a:pt x="758367" y="1981009"/>
                </a:cubicBezTo>
                <a:cubicBezTo>
                  <a:pt x="732007" y="1967912"/>
                  <a:pt x="705647" y="1950449"/>
                  <a:pt x="679287" y="1937352"/>
                </a:cubicBezTo>
                <a:cubicBezTo>
                  <a:pt x="672697" y="1930804"/>
                  <a:pt x="675992" y="1921800"/>
                  <a:pt x="681759" y="1921391"/>
                </a:cubicBezTo>
                <a:close/>
                <a:moveTo>
                  <a:pt x="1112596" y="1618188"/>
                </a:moveTo>
                <a:lnTo>
                  <a:pt x="1114308" y="1623857"/>
                </a:lnTo>
                <a:lnTo>
                  <a:pt x="1127077" y="1626074"/>
                </a:lnTo>
                <a:lnTo>
                  <a:pt x="1126295" y="1618528"/>
                </a:lnTo>
                <a:lnTo>
                  <a:pt x="1119648" y="1618889"/>
                </a:lnTo>
                <a:close/>
                <a:moveTo>
                  <a:pt x="1089291" y="1615873"/>
                </a:moveTo>
                <a:lnTo>
                  <a:pt x="1091485" y="1622630"/>
                </a:lnTo>
                <a:lnTo>
                  <a:pt x="1091492" y="1622689"/>
                </a:lnTo>
                <a:lnTo>
                  <a:pt x="1099585" y="1622809"/>
                </a:lnTo>
                <a:lnTo>
                  <a:pt x="1097745" y="1616713"/>
                </a:lnTo>
                <a:close/>
                <a:moveTo>
                  <a:pt x="1046067" y="1611282"/>
                </a:moveTo>
                <a:lnTo>
                  <a:pt x="1047243" y="1622253"/>
                </a:lnTo>
                <a:lnTo>
                  <a:pt x="1048820" y="1622060"/>
                </a:lnTo>
                <a:lnTo>
                  <a:pt x="1076702" y="1622471"/>
                </a:lnTo>
                <a:lnTo>
                  <a:pt x="1074144" y="1614368"/>
                </a:lnTo>
                <a:lnTo>
                  <a:pt x="1047530" y="1611724"/>
                </a:lnTo>
                <a:close/>
                <a:moveTo>
                  <a:pt x="1017098" y="1602542"/>
                </a:moveTo>
                <a:lnTo>
                  <a:pt x="1019421" y="1625653"/>
                </a:lnTo>
                <a:lnTo>
                  <a:pt x="1033616" y="1623918"/>
                </a:lnTo>
                <a:lnTo>
                  <a:pt x="1030335" y="1613712"/>
                </a:lnTo>
                <a:lnTo>
                  <a:pt x="1029122" y="1606170"/>
                </a:lnTo>
                <a:close/>
                <a:moveTo>
                  <a:pt x="1516593" y="1601889"/>
                </a:moveTo>
                <a:lnTo>
                  <a:pt x="1520911" y="1613466"/>
                </a:lnTo>
                <a:cubicBezTo>
                  <a:pt x="1516515" y="1609088"/>
                  <a:pt x="1516515" y="1609088"/>
                  <a:pt x="1516515" y="1604711"/>
                </a:cubicBezTo>
                <a:close/>
                <a:moveTo>
                  <a:pt x="1320219" y="1589723"/>
                </a:moveTo>
                <a:lnTo>
                  <a:pt x="1305928" y="1594984"/>
                </a:lnTo>
                <a:cubicBezTo>
                  <a:pt x="1275816" y="1603726"/>
                  <a:pt x="1244063" y="1609190"/>
                  <a:pt x="1217784" y="1613561"/>
                </a:cubicBezTo>
                <a:lnTo>
                  <a:pt x="1141189" y="1617719"/>
                </a:lnTo>
                <a:lnTo>
                  <a:pt x="1143843" y="1628984"/>
                </a:lnTo>
                <a:lnTo>
                  <a:pt x="1187860" y="1636623"/>
                </a:lnTo>
                <a:lnTo>
                  <a:pt x="1200607" y="1637242"/>
                </a:lnTo>
                <a:lnTo>
                  <a:pt x="1200408" y="1636283"/>
                </a:lnTo>
                <a:cubicBezTo>
                  <a:pt x="1195963" y="1627710"/>
                  <a:pt x="1213743" y="1623424"/>
                  <a:pt x="1213743" y="1631997"/>
                </a:cubicBezTo>
                <a:lnTo>
                  <a:pt x="1214769" y="1637931"/>
                </a:lnTo>
                <a:lnTo>
                  <a:pt x="1266647" y="1640452"/>
                </a:lnTo>
                <a:lnTo>
                  <a:pt x="1273155" y="1639909"/>
                </a:lnTo>
                <a:lnTo>
                  <a:pt x="1262184" y="1614188"/>
                </a:lnTo>
                <a:cubicBezTo>
                  <a:pt x="1260029" y="1609858"/>
                  <a:pt x="1263261" y="1606611"/>
                  <a:pt x="1267570" y="1605529"/>
                </a:cubicBezTo>
                <a:cubicBezTo>
                  <a:pt x="1271879" y="1604446"/>
                  <a:pt x="1277265" y="1605529"/>
                  <a:pt x="1279420" y="1609858"/>
                </a:cubicBezTo>
                <a:lnTo>
                  <a:pt x="1287623" y="1638704"/>
                </a:lnTo>
                <a:lnTo>
                  <a:pt x="1319173" y="1636076"/>
                </a:lnTo>
                <a:lnTo>
                  <a:pt x="1321294" y="1635899"/>
                </a:lnTo>
                <a:lnTo>
                  <a:pt x="1315025" y="1596903"/>
                </a:lnTo>
                <a:close/>
                <a:moveTo>
                  <a:pt x="1161831" y="1588499"/>
                </a:moveTo>
                <a:cubicBezTo>
                  <a:pt x="1170563" y="1588499"/>
                  <a:pt x="1170563" y="1601199"/>
                  <a:pt x="1161831" y="1601199"/>
                </a:cubicBezTo>
                <a:cubicBezTo>
                  <a:pt x="1153100" y="1601199"/>
                  <a:pt x="1153100" y="1588499"/>
                  <a:pt x="1161831" y="1588499"/>
                </a:cubicBezTo>
                <a:close/>
                <a:moveTo>
                  <a:pt x="1231523" y="1578974"/>
                </a:moveTo>
                <a:cubicBezTo>
                  <a:pt x="1240413" y="1578974"/>
                  <a:pt x="1240413" y="1591674"/>
                  <a:pt x="1231523" y="1591674"/>
                </a:cubicBezTo>
                <a:cubicBezTo>
                  <a:pt x="1218188" y="1591674"/>
                  <a:pt x="1218188" y="1578974"/>
                  <a:pt x="1231523" y="1578974"/>
                </a:cubicBezTo>
                <a:close/>
                <a:moveTo>
                  <a:pt x="1728493" y="1576459"/>
                </a:moveTo>
                <a:lnTo>
                  <a:pt x="1738193" y="1602786"/>
                </a:lnTo>
                <a:lnTo>
                  <a:pt x="1741943" y="1625180"/>
                </a:lnTo>
                <a:lnTo>
                  <a:pt x="1774391" y="1627325"/>
                </a:lnTo>
                <a:lnTo>
                  <a:pt x="1784160" y="1628779"/>
                </a:lnTo>
                <a:lnTo>
                  <a:pt x="1755658" y="1580682"/>
                </a:lnTo>
                <a:lnTo>
                  <a:pt x="1742268" y="1580231"/>
                </a:lnTo>
                <a:close/>
                <a:moveTo>
                  <a:pt x="935003" y="1575666"/>
                </a:moveTo>
                <a:lnTo>
                  <a:pt x="946727" y="1627657"/>
                </a:lnTo>
                <a:lnTo>
                  <a:pt x="945685" y="1629345"/>
                </a:lnTo>
                <a:lnTo>
                  <a:pt x="974488" y="1628381"/>
                </a:lnTo>
                <a:lnTo>
                  <a:pt x="968498" y="1601426"/>
                </a:lnTo>
                <a:cubicBezTo>
                  <a:pt x="964189" y="1592808"/>
                  <a:pt x="977116" y="1588499"/>
                  <a:pt x="981425" y="1597117"/>
                </a:cubicBezTo>
                <a:lnTo>
                  <a:pt x="988270" y="1627919"/>
                </a:lnTo>
                <a:lnTo>
                  <a:pt x="1004869" y="1627364"/>
                </a:lnTo>
                <a:lnTo>
                  <a:pt x="1005226" y="1622631"/>
                </a:lnTo>
                <a:cubicBezTo>
                  <a:pt x="1004671" y="1614891"/>
                  <a:pt x="1003559" y="1607152"/>
                  <a:pt x="1003559" y="1600519"/>
                </a:cubicBezTo>
                <a:lnTo>
                  <a:pt x="1003645" y="1598483"/>
                </a:lnTo>
                <a:lnTo>
                  <a:pt x="944223" y="1580554"/>
                </a:lnTo>
                <a:close/>
                <a:moveTo>
                  <a:pt x="2063690" y="1570639"/>
                </a:moveTo>
                <a:cubicBezTo>
                  <a:pt x="2063690" y="1570639"/>
                  <a:pt x="2063690" y="1570639"/>
                  <a:pt x="2068135" y="1570639"/>
                </a:cubicBezTo>
                <a:lnTo>
                  <a:pt x="2065913" y="1572822"/>
                </a:lnTo>
                <a:close/>
                <a:moveTo>
                  <a:pt x="1953922" y="1560123"/>
                </a:moveTo>
                <a:cubicBezTo>
                  <a:pt x="1957169" y="1557940"/>
                  <a:pt x="1962581" y="1557940"/>
                  <a:pt x="1966911" y="1562305"/>
                </a:cubicBezTo>
                <a:cubicBezTo>
                  <a:pt x="1975570" y="1575402"/>
                  <a:pt x="1984229" y="1592865"/>
                  <a:pt x="1988558" y="1605962"/>
                </a:cubicBezTo>
                <a:cubicBezTo>
                  <a:pt x="1992888" y="1614693"/>
                  <a:pt x="1984229" y="1623424"/>
                  <a:pt x="1975570" y="1614693"/>
                </a:cubicBezTo>
                <a:cubicBezTo>
                  <a:pt x="1971240" y="1601596"/>
                  <a:pt x="1962581" y="1584134"/>
                  <a:pt x="1953922" y="1571037"/>
                </a:cubicBezTo>
                <a:cubicBezTo>
                  <a:pt x="1949592" y="1566671"/>
                  <a:pt x="1950675" y="1562305"/>
                  <a:pt x="1953922" y="1560123"/>
                </a:cubicBezTo>
                <a:close/>
                <a:moveTo>
                  <a:pt x="1901606" y="1531349"/>
                </a:moveTo>
                <a:cubicBezTo>
                  <a:pt x="1910338" y="1531349"/>
                  <a:pt x="1910338" y="1548812"/>
                  <a:pt x="1901606" y="1548812"/>
                </a:cubicBezTo>
                <a:cubicBezTo>
                  <a:pt x="1892875" y="1548812"/>
                  <a:pt x="1892875" y="1531349"/>
                  <a:pt x="1901606" y="1531349"/>
                </a:cubicBezTo>
                <a:close/>
                <a:moveTo>
                  <a:pt x="1835725" y="1531349"/>
                </a:moveTo>
                <a:cubicBezTo>
                  <a:pt x="1845250" y="1531349"/>
                  <a:pt x="1845250" y="1548812"/>
                  <a:pt x="1835725" y="1548812"/>
                </a:cubicBezTo>
                <a:cubicBezTo>
                  <a:pt x="1826200" y="1548812"/>
                  <a:pt x="1826200" y="1531349"/>
                  <a:pt x="1835725" y="1531349"/>
                </a:cubicBezTo>
                <a:close/>
                <a:moveTo>
                  <a:pt x="1589204" y="1523458"/>
                </a:moveTo>
                <a:lnTo>
                  <a:pt x="1602463" y="1555906"/>
                </a:lnTo>
                <a:cubicBezTo>
                  <a:pt x="1609011" y="1572823"/>
                  <a:pt x="1614468" y="1590285"/>
                  <a:pt x="1616651" y="1609931"/>
                </a:cubicBezTo>
                <a:lnTo>
                  <a:pt x="1616210" y="1610372"/>
                </a:lnTo>
                <a:lnTo>
                  <a:pt x="1645770" y="1616476"/>
                </a:lnTo>
                <a:lnTo>
                  <a:pt x="1647342" y="1609220"/>
                </a:lnTo>
                <a:cubicBezTo>
                  <a:pt x="1643108" y="1609220"/>
                  <a:pt x="1647342" y="1609220"/>
                  <a:pt x="1643108" y="1604875"/>
                </a:cubicBezTo>
                <a:cubicBezTo>
                  <a:pt x="1643108" y="1604875"/>
                  <a:pt x="1643108" y="1600531"/>
                  <a:pt x="1643108" y="1596186"/>
                </a:cubicBezTo>
                <a:cubicBezTo>
                  <a:pt x="1643108" y="1591841"/>
                  <a:pt x="1638875" y="1587496"/>
                  <a:pt x="1638875" y="1583152"/>
                </a:cubicBezTo>
                <a:cubicBezTo>
                  <a:pt x="1634642" y="1574462"/>
                  <a:pt x="1630408" y="1565773"/>
                  <a:pt x="1626175" y="1557083"/>
                </a:cubicBezTo>
                <a:cubicBezTo>
                  <a:pt x="1626175" y="1552739"/>
                  <a:pt x="1629350" y="1549480"/>
                  <a:pt x="1632525" y="1548394"/>
                </a:cubicBezTo>
                <a:cubicBezTo>
                  <a:pt x="1635700" y="1547308"/>
                  <a:pt x="1638875" y="1548394"/>
                  <a:pt x="1638875" y="1552739"/>
                </a:cubicBezTo>
                <a:cubicBezTo>
                  <a:pt x="1647342" y="1565773"/>
                  <a:pt x="1651575" y="1578807"/>
                  <a:pt x="1655808" y="1591841"/>
                </a:cubicBezTo>
                <a:cubicBezTo>
                  <a:pt x="1657925" y="1596186"/>
                  <a:pt x="1660042" y="1601617"/>
                  <a:pt x="1660571" y="1607048"/>
                </a:cubicBezTo>
                <a:lnTo>
                  <a:pt x="1656898" y="1618774"/>
                </a:lnTo>
                <a:lnTo>
                  <a:pt x="1663869" y="1620214"/>
                </a:lnTo>
                <a:cubicBezTo>
                  <a:pt x="1681377" y="1622128"/>
                  <a:pt x="1699159" y="1622812"/>
                  <a:pt x="1717488" y="1623564"/>
                </a:cubicBezTo>
                <a:lnTo>
                  <a:pt x="1723734" y="1623977"/>
                </a:lnTo>
                <a:lnTo>
                  <a:pt x="1713091" y="1574545"/>
                </a:lnTo>
                <a:lnTo>
                  <a:pt x="1713174" y="1572264"/>
                </a:lnTo>
                <a:lnTo>
                  <a:pt x="1678758" y="1562839"/>
                </a:lnTo>
                <a:lnTo>
                  <a:pt x="1686748" y="1584679"/>
                </a:lnTo>
                <a:cubicBezTo>
                  <a:pt x="1689476" y="1592865"/>
                  <a:pt x="1691659" y="1601596"/>
                  <a:pt x="1691659" y="1610327"/>
                </a:cubicBezTo>
                <a:cubicBezTo>
                  <a:pt x="1696025" y="1619059"/>
                  <a:pt x="1678562" y="1623424"/>
                  <a:pt x="1678562" y="1614693"/>
                </a:cubicBezTo>
                <a:cubicBezTo>
                  <a:pt x="1674197" y="1597230"/>
                  <a:pt x="1669831" y="1584134"/>
                  <a:pt x="1665466" y="1566671"/>
                </a:cubicBezTo>
                <a:lnTo>
                  <a:pt x="1666798" y="1559563"/>
                </a:lnTo>
                <a:lnTo>
                  <a:pt x="1656724" y="1556805"/>
                </a:lnTo>
                <a:close/>
                <a:moveTo>
                  <a:pt x="1871285" y="1513886"/>
                </a:moveTo>
                <a:cubicBezTo>
                  <a:pt x="1880175" y="1513886"/>
                  <a:pt x="1880175" y="1526586"/>
                  <a:pt x="1871285" y="1526586"/>
                </a:cubicBezTo>
                <a:cubicBezTo>
                  <a:pt x="1857950" y="1526586"/>
                  <a:pt x="1857950" y="1513886"/>
                  <a:pt x="1871285" y="1513886"/>
                </a:cubicBezTo>
                <a:close/>
                <a:moveTo>
                  <a:pt x="2000872" y="1507490"/>
                </a:moveTo>
                <a:lnTo>
                  <a:pt x="1993423" y="1514869"/>
                </a:lnTo>
                <a:cubicBezTo>
                  <a:pt x="1968650" y="1533515"/>
                  <a:pt x="1941550" y="1549087"/>
                  <a:pt x="1914176" y="1561108"/>
                </a:cubicBezTo>
                <a:cubicBezTo>
                  <a:pt x="1886802" y="1573128"/>
                  <a:pt x="1858333" y="1580231"/>
                  <a:pt x="1829454" y="1583168"/>
                </a:cubicBezTo>
                <a:lnTo>
                  <a:pt x="1773489" y="1581283"/>
                </a:lnTo>
                <a:lnTo>
                  <a:pt x="1786910" y="1604771"/>
                </a:lnTo>
                <a:lnTo>
                  <a:pt x="1802161" y="1631459"/>
                </a:lnTo>
                <a:lnTo>
                  <a:pt x="1868837" y="1641387"/>
                </a:lnTo>
                <a:lnTo>
                  <a:pt x="1849616" y="1609212"/>
                </a:lnTo>
                <a:cubicBezTo>
                  <a:pt x="1847433" y="1604828"/>
                  <a:pt x="1849616" y="1600443"/>
                  <a:pt x="1852890" y="1598251"/>
                </a:cubicBezTo>
                <a:cubicBezTo>
                  <a:pt x="1856164" y="1596059"/>
                  <a:pt x="1860530" y="1596059"/>
                  <a:pt x="1862712" y="1600443"/>
                </a:cubicBezTo>
                <a:cubicBezTo>
                  <a:pt x="1871444" y="1613597"/>
                  <a:pt x="1880175" y="1626750"/>
                  <a:pt x="1884541" y="1639904"/>
                </a:cubicBezTo>
                <a:lnTo>
                  <a:pt x="1885962" y="1642759"/>
                </a:lnTo>
                <a:lnTo>
                  <a:pt x="1927042" y="1643323"/>
                </a:lnTo>
                <a:lnTo>
                  <a:pt x="1936601" y="1641230"/>
                </a:lnTo>
                <a:lnTo>
                  <a:pt x="1928555" y="1617562"/>
                </a:lnTo>
                <a:cubicBezTo>
                  <a:pt x="1920419" y="1602176"/>
                  <a:pt x="1910656" y="1587888"/>
                  <a:pt x="1901977" y="1574700"/>
                </a:cubicBezTo>
                <a:cubicBezTo>
                  <a:pt x="1899808" y="1570304"/>
                  <a:pt x="1901977" y="1567006"/>
                  <a:pt x="1905232" y="1565358"/>
                </a:cubicBezTo>
                <a:cubicBezTo>
                  <a:pt x="1908486" y="1563709"/>
                  <a:pt x="1912825" y="1563709"/>
                  <a:pt x="1914995" y="1565907"/>
                </a:cubicBezTo>
                <a:cubicBezTo>
                  <a:pt x="1928012" y="1588987"/>
                  <a:pt x="1945912" y="1612067"/>
                  <a:pt x="1955878" y="1637001"/>
                </a:cubicBezTo>
                <a:lnTo>
                  <a:pt x="1955880" y="1637007"/>
                </a:lnTo>
                <a:lnTo>
                  <a:pt x="1980114" y="1631700"/>
                </a:lnTo>
                <a:lnTo>
                  <a:pt x="2024904" y="1610216"/>
                </a:lnTo>
                <a:lnTo>
                  <a:pt x="2012533" y="1557338"/>
                </a:lnTo>
                <a:close/>
                <a:moveTo>
                  <a:pt x="756672" y="1497781"/>
                </a:moveTo>
                <a:lnTo>
                  <a:pt x="758766" y="1513135"/>
                </a:lnTo>
                <a:lnTo>
                  <a:pt x="764969" y="1509092"/>
                </a:lnTo>
                <a:close/>
                <a:moveTo>
                  <a:pt x="706959" y="1476987"/>
                </a:moveTo>
                <a:lnTo>
                  <a:pt x="706381" y="1478551"/>
                </a:lnTo>
                <a:lnTo>
                  <a:pt x="704107" y="1487039"/>
                </a:lnTo>
                <a:lnTo>
                  <a:pt x="705304" y="1495631"/>
                </a:lnTo>
                <a:cubicBezTo>
                  <a:pt x="709701" y="1491265"/>
                  <a:pt x="714097" y="1491265"/>
                  <a:pt x="718493" y="1491265"/>
                </a:cubicBezTo>
                <a:cubicBezTo>
                  <a:pt x="718493" y="1486900"/>
                  <a:pt x="714097" y="1482534"/>
                  <a:pt x="714097" y="1478168"/>
                </a:cubicBezTo>
                <a:close/>
                <a:moveTo>
                  <a:pt x="2036237" y="1472453"/>
                </a:moveTo>
                <a:lnTo>
                  <a:pt x="2012486" y="1495984"/>
                </a:lnTo>
                <a:lnTo>
                  <a:pt x="2027268" y="1553528"/>
                </a:lnTo>
                <a:lnTo>
                  <a:pt x="2036835" y="1602002"/>
                </a:lnTo>
                <a:lnTo>
                  <a:pt x="2062093" y="1582952"/>
                </a:lnTo>
                <a:lnTo>
                  <a:pt x="2054800" y="1579371"/>
                </a:lnTo>
                <a:cubicBezTo>
                  <a:pt x="2054800" y="1575005"/>
                  <a:pt x="2054800" y="1570639"/>
                  <a:pt x="2054800" y="1566274"/>
                </a:cubicBezTo>
                <a:lnTo>
                  <a:pt x="2056293" y="1564319"/>
                </a:lnTo>
                <a:lnTo>
                  <a:pt x="2059245" y="1579371"/>
                </a:lnTo>
                <a:lnTo>
                  <a:pt x="2065913" y="1572822"/>
                </a:lnTo>
                <a:lnTo>
                  <a:pt x="2068135" y="1575005"/>
                </a:lnTo>
                <a:lnTo>
                  <a:pt x="2068135" y="1570639"/>
                </a:lnTo>
                <a:lnTo>
                  <a:pt x="2068135" y="1561908"/>
                </a:lnTo>
                <a:cubicBezTo>
                  <a:pt x="2068135" y="1557542"/>
                  <a:pt x="2064801" y="1556451"/>
                  <a:pt x="2061468" y="1557542"/>
                </a:cubicBezTo>
                <a:lnTo>
                  <a:pt x="2056293" y="1564319"/>
                </a:lnTo>
                <a:lnTo>
                  <a:pt x="2047577" y="1519889"/>
                </a:lnTo>
                <a:close/>
                <a:moveTo>
                  <a:pt x="1490549" y="1465142"/>
                </a:moveTo>
                <a:cubicBezTo>
                  <a:pt x="1483980" y="1464069"/>
                  <a:pt x="1477413" y="1464192"/>
                  <a:pt x="1470922" y="1465926"/>
                </a:cubicBezTo>
                <a:cubicBezTo>
                  <a:pt x="1462267" y="1468238"/>
                  <a:pt x="1453747" y="1473411"/>
                  <a:pt x="1445535" y="1482427"/>
                </a:cubicBezTo>
                <a:cubicBezTo>
                  <a:pt x="1423635" y="1508654"/>
                  <a:pt x="1406116" y="1534881"/>
                  <a:pt x="1384217" y="1556736"/>
                </a:cubicBezTo>
                <a:cubicBezTo>
                  <a:pt x="1374362" y="1565479"/>
                  <a:pt x="1362318" y="1572855"/>
                  <a:pt x="1348973" y="1579139"/>
                </a:cubicBezTo>
                <a:lnTo>
                  <a:pt x="1322482" y="1588890"/>
                </a:lnTo>
                <a:lnTo>
                  <a:pt x="1327725" y="1592514"/>
                </a:lnTo>
                <a:cubicBezTo>
                  <a:pt x="1329842" y="1601292"/>
                  <a:pt x="1333017" y="1611167"/>
                  <a:pt x="1335662" y="1621043"/>
                </a:cubicBezTo>
                <a:lnTo>
                  <a:pt x="1337911" y="1634515"/>
                </a:lnTo>
                <a:lnTo>
                  <a:pt x="1362796" y="1632442"/>
                </a:lnTo>
                <a:lnTo>
                  <a:pt x="1362424" y="1632094"/>
                </a:lnTo>
                <a:cubicBezTo>
                  <a:pt x="1358115" y="1623302"/>
                  <a:pt x="1353806" y="1610113"/>
                  <a:pt x="1349497" y="1596925"/>
                </a:cubicBezTo>
                <a:cubicBezTo>
                  <a:pt x="1347342" y="1592528"/>
                  <a:pt x="1350574" y="1589231"/>
                  <a:pt x="1354345" y="1588132"/>
                </a:cubicBezTo>
                <a:cubicBezTo>
                  <a:pt x="1358115" y="1587033"/>
                  <a:pt x="1362424" y="1588132"/>
                  <a:pt x="1362424" y="1592528"/>
                </a:cubicBezTo>
                <a:cubicBezTo>
                  <a:pt x="1366733" y="1605717"/>
                  <a:pt x="1371042" y="1618905"/>
                  <a:pt x="1375351" y="1627698"/>
                </a:cubicBezTo>
                <a:lnTo>
                  <a:pt x="1372846" y="1631745"/>
                </a:lnTo>
                <a:lnTo>
                  <a:pt x="1405685" y="1633017"/>
                </a:lnTo>
                <a:lnTo>
                  <a:pt x="1403018" y="1607351"/>
                </a:lnTo>
                <a:cubicBezTo>
                  <a:pt x="1399617" y="1596436"/>
                  <a:pt x="1395081" y="1585522"/>
                  <a:pt x="1392813" y="1574608"/>
                </a:cubicBezTo>
                <a:cubicBezTo>
                  <a:pt x="1392813" y="1570242"/>
                  <a:pt x="1396215" y="1566968"/>
                  <a:pt x="1399617" y="1565877"/>
                </a:cubicBezTo>
                <a:cubicBezTo>
                  <a:pt x="1403018" y="1564785"/>
                  <a:pt x="1406420" y="1565877"/>
                  <a:pt x="1406420" y="1570242"/>
                </a:cubicBezTo>
                <a:cubicBezTo>
                  <a:pt x="1410956" y="1581157"/>
                  <a:pt x="1415492" y="1593162"/>
                  <a:pt x="1418326" y="1605713"/>
                </a:cubicBezTo>
                <a:lnTo>
                  <a:pt x="1419441" y="1631111"/>
                </a:lnTo>
                <a:lnTo>
                  <a:pt x="1409822" y="1626996"/>
                </a:lnTo>
                <a:lnTo>
                  <a:pt x="1407449" y="1633085"/>
                </a:lnTo>
                <a:lnTo>
                  <a:pt x="1417589" y="1633478"/>
                </a:lnTo>
                <a:lnTo>
                  <a:pt x="1419544" y="1633452"/>
                </a:lnTo>
                <a:lnTo>
                  <a:pt x="1419441" y="1631111"/>
                </a:lnTo>
                <a:lnTo>
                  <a:pt x="1420027" y="1631362"/>
                </a:lnTo>
                <a:lnTo>
                  <a:pt x="1420027" y="1633446"/>
                </a:lnTo>
                <a:lnTo>
                  <a:pt x="1440926" y="1633171"/>
                </a:lnTo>
                <a:lnTo>
                  <a:pt x="1424563" y="1530583"/>
                </a:lnTo>
                <a:cubicBezTo>
                  <a:pt x="1424563" y="1526203"/>
                  <a:pt x="1427837" y="1524014"/>
                  <a:pt x="1431111" y="1524014"/>
                </a:cubicBezTo>
                <a:cubicBezTo>
                  <a:pt x="1434386" y="1524014"/>
                  <a:pt x="1437660" y="1526203"/>
                  <a:pt x="1437660" y="1530583"/>
                </a:cubicBezTo>
                <a:lnTo>
                  <a:pt x="1453611" y="1626591"/>
                </a:lnTo>
                <a:lnTo>
                  <a:pt x="1445300" y="1624738"/>
                </a:lnTo>
                <a:lnTo>
                  <a:pt x="1442785" y="1633147"/>
                </a:lnTo>
                <a:lnTo>
                  <a:pt x="1454674" y="1632991"/>
                </a:lnTo>
                <a:lnTo>
                  <a:pt x="1453611" y="1626591"/>
                </a:lnTo>
                <a:lnTo>
                  <a:pt x="1455122" y="1626928"/>
                </a:lnTo>
                <a:lnTo>
                  <a:pt x="1455122" y="1632985"/>
                </a:lnTo>
                <a:lnTo>
                  <a:pt x="1469635" y="1632794"/>
                </a:lnTo>
                <a:lnTo>
                  <a:pt x="1490603" y="1627472"/>
                </a:lnTo>
                <a:lnTo>
                  <a:pt x="1489650" y="1626996"/>
                </a:lnTo>
                <a:cubicBezTo>
                  <a:pt x="1480919" y="1622630"/>
                  <a:pt x="1480919" y="1596436"/>
                  <a:pt x="1476553" y="1587705"/>
                </a:cubicBezTo>
                <a:cubicBezTo>
                  <a:pt x="1472188" y="1557146"/>
                  <a:pt x="1463456" y="1530952"/>
                  <a:pt x="1454725" y="1504758"/>
                </a:cubicBezTo>
                <a:cubicBezTo>
                  <a:pt x="1454725" y="1498210"/>
                  <a:pt x="1457999" y="1494935"/>
                  <a:pt x="1461819" y="1494390"/>
                </a:cubicBezTo>
                <a:cubicBezTo>
                  <a:pt x="1465639" y="1493844"/>
                  <a:pt x="1470005" y="1496027"/>
                  <a:pt x="1472188" y="1500392"/>
                </a:cubicBezTo>
                <a:cubicBezTo>
                  <a:pt x="1476553" y="1526586"/>
                  <a:pt x="1485285" y="1548414"/>
                  <a:pt x="1489650" y="1574608"/>
                </a:cubicBezTo>
                <a:cubicBezTo>
                  <a:pt x="1491833" y="1578974"/>
                  <a:pt x="1492925" y="1588796"/>
                  <a:pt x="1494016" y="1598073"/>
                </a:cubicBezTo>
                <a:lnTo>
                  <a:pt x="1498310" y="1617934"/>
                </a:lnTo>
                <a:lnTo>
                  <a:pt x="1494016" y="1618264"/>
                </a:lnTo>
                <a:lnTo>
                  <a:pt x="1498382" y="1618264"/>
                </a:lnTo>
                <a:lnTo>
                  <a:pt x="1498310" y="1617934"/>
                </a:lnTo>
                <a:lnTo>
                  <a:pt x="1501110" y="1617719"/>
                </a:lnTo>
                <a:lnTo>
                  <a:pt x="1498858" y="1625376"/>
                </a:lnTo>
                <a:lnTo>
                  <a:pt x="1517578" y="1620624"/>
                </a:lnTo>
                <a:lnTo>
                  <a:pt x="1522745" y="1615596"/>
                </a:lnTo>
                <a:lnTo>
                  <a:pt x="1520911" y="1613466"/>
                </a:lnTo>
                <a:lnTo>
                  <a:pt x="1527015" y="1611440"/>
                </a:lnTo>
                <a:lnTo>
                  <a:pt x="1532567" y="1606036"/>
                </a:lnTo>
                <a:lnTo>
                  <a:pt x="1529704" y="1600333"/>
                </a:lnTo>
                <a:cubicBezTo>
                  <a:pt x="1529704" y="1593767"/>
                  <a:pt x="1519812" y="1592125"/>
                  <a:pt x="1516721" y="1597255"/>
                </a:cubicBezTo>
                <a:lnTo>
                  <a:pt x="1516593" y="1601889"/>
                </a:lnTo>
                <a:lnTo>
                  <a:pt x="1499480" y="1556009"/>
                </a:lnTo>
                <a:cubicBezTo>
                  <a:pt x="1493436" y="1535763"/>
                  <a:pt x="1487940" y="1514969"/>
                  <a:pt x="1481346" y="1495269"/>
                </a:cubicBezTo>
                <a:cubicBezTo>
                  <a:pt x="1479148" y="1490891"/>
                  <a:pt x="1481346" y="1487608"/>
                  <a:pt x="1484643" y="1486514"/>
                </a:cubicBezTo>
                <a:cubicBezTo>
                  <a:pt x="1487940" y="1485419"/>
                  <a:pt x="1492337" y="1486514"/>
                  <a:pt x="1494535" y="1490891"/>
                </a:cubicBezTo>
                <a:cubicBezTo>
                  <a:pt x="1501129" y="1510591"/>
                  <a:pt x="1507723" y="1531385"/>
                  <a:pt x="1514317" y="1551632"/>
                </a:cubicBezTo>
                <a:lnTo>
                  <a:pt x="1532928" y="1605685"/>
                </a:lnTo>
                <a:lnTo>
                  <a:pt x="1551159" y="1587943"/>
                </a:lnTo>
                <a:cubicBezTo>
                  <a:pt x="1551159" y="1583568"/>
                  <a:pt x="1555536" y="1583568"/>
                  <a:pt x="1559913" y="1583568"/>
                </a:cubicBezTo>
                <a:lnTo>
                  <a:pt x="1564512" y="1585860"/>
                </a:lnTo>
                <a:lnTo>
                  <a:pt x="1564554" y="1583203"/>
                </a:lnTo>
                <a:cubicBezTo>
                  <a:pt x="1559364" y="1567241"/>
                  <a:pt x="1541098" y="1545140"/>
                  <a:pt x="1537776" y="1535318"/>
                </a:cubicBezTo>
                <a:cubicBezTo>
                  <a:pt x="1524492" y="1522221"/>
                  <a:pt x="1515635" y="1504759"/>
                  <a:pt x="1506778" y="1487296"/>
                </a:cubicBezTo>
                <a:cubicBezTo>
                  <a:pt x="1504564" y="1482930"/>
                  <a:pt x="1507885" y="1479656"/>
                  <a:pt x="1511760" y="1478565"/>
                </a:cubicBezTo>
                <a:cubicBezTo>
                  <a:pt x="1515635" y="1477473"/>
                  <a:pt x="1520063" y="1478565"/>
                  <a:pt x="1520063" y="1482930"/>
                </a:cubicBezTo>
                <a:cubicBezTo>
                  <a:pt x="1533348" y="1509124"/>
                  <a:pt x="1551061" y="1530952"/>
                  <a:pt x="1564346" y="1552780"/>
                </a:cubicBezTo>
                <a:cubicBezTo>
                  <a:pt x="1570989" y="1562603"/>
                  <a:pt x="1580122" y="1577337"/>
                  <a:pt x="1580537" y="1591457"/>
                </a:cubicBezTo>
                <a:lnTo>
                  <a:pt x="1580079" y="1593621"/>
                </a:lnTo>
                <a:lnTo>
                  <a:pt x="1597772" y="1602441"/>
                </a:lnTo>
                <a:lnTo>
                  <a:pt x="1599188" y="1600654"/>
                </a:lnTo>
                <a:lnTo>
                  <a:pt x="1601973" y="1600770"/>
                </a:lnTo>
                <a:lnTo>
                  <a:pt x="1603459" y="1605276"/>
                </a:lnTo>
                <a:lnTo>
                  <a:pt x="1604038" y="1605565"/>
                </a:lnTo>
                <a:lnTo>
                  <a:pt x="1612285" y="1605565"/>
                </a:lnTo>
                <a:cubicBezTo>
                  <a:pt x="1612285" y="1609931"/>
                  <a:pt x="1612285" y="1601200"/>
                  <a:pt x="1612285" y="1601200"/>
                </a:cubicBezTo>
                <a:lnTo>
                  <a:pt x="1601973" y="1600770"/>
                </a:lnTo>
                <a:lnTo>
                  <a:pt x="1601508" y="1599358"/>
                </a:lnTo>
                <a:cubicBezTo>
                  <a:pt x="1597824" y="1588103"/>
                  <a:pt x="1590457" y="1565183"/>
                  <a:pt x="1590457" y="1561909"/>
                </a:cubicBezTo>
                <a:cubicBezTo>
                  <a:pt x="1581726" y="1544446"/>
                  <a:pt x="1577360" y="1526984"/>
                  <a:pt x="1568629" y="1513887"/>
                </a:cubicBezTo>
                <a:lnTo>
                  <a:pt x="1569267" y="1511759"/>
                </a:lnTo>
                <a:lnTo>
                  <a:pt x="1547776" y="1495950"/>
                </a:lnTo>
                <a:cubicBezTo>
                  <a:pt x="1529992" y="1482350"/>
                  <a:pt x="1510258" y="1468361"/>
                  <a:pt x="1490549" y="1465142"/>
                </a:cubicBezTo>
                <a:close/>
                <a:moveTo>
                  <a:pt x="2078514" y="1417944"/>
                </a:moveTo>
                <a:lnTo>
                  <a:pt x="2058710" y="1450190"/>
                </a:lnTo>
                <a:lnTo>
                  <a:pt x="2050567" y="1458257"/>
                </a:lnTo>
                <a:lnTo>
                  <a:pt x="2061468" y="1516069"/>
                </a:lnTo>
                <a:lnTo>
                  <a:pt x="2072143" y="1572688"/>
                </a:lnTo>
                <a:lnTo>
                  <a:pt x="2090948" y="1550538"/>
                </a:lnTo>
                <a:lnTo>
                  <a:pt x="2084963" y="1548018"/>
                </a:lnTo>
                <a:cubicBezTo>
                  <a:pt x="2076232" y="1521824"/>
                  <a:pt x="2067501" y="1491265"/>
                  <a:pt x="2054404" y="1465071"/>
                </a:cubicBezTo>
                <a:cubicBezTo>
                  <a:pt x="2052221" y="1460705"/>
                  <a:pt x="2054404" y="1457431"/>
                  <a:pt x="2057678" y="1456340"/>
                </a:cubicBezTo>
                <a:cubicBezTo>
                  <a:pt x="2060952" y="1455248"/>
                  <a:pt x="2065318" y="1456340"/>
                  <a:pt x="2067501" y="1460705"/>
                </a:cubicBezTo>
                <a:lnTo>
                  <a:pt x="2099485" y="1536667"/>
                </a:lnTo>
                <a:lnTo>
                  <a:pt x="2114163" y="1508087"/>
                </a:lnTo>
                <a:lnTo>
                  <a:pt x="2119457" y="1487562"/>
                </a:lnTo>
                <a:lnTo>
                  <a:pt x="2111724" y="1482859"/>
                </a:lnTo>
                <a:cubicBezTo>
                  <a:pt x="2109513" y="1469653"/>
                  <a:pt x="2103985" y="1457549"/>
                  <a:pt x="2096798" y="1445444"/>
                </a:cubicBezTo>
                <a:close/>
                <a:moveTo>
                  <a:pt x="437138" y="1311956"/>
                </a:moveTo>
                <a:cubicBezTo>
                  <a:pt x="440540" y="1310845"/>
                  <a:pt x="445076" y="1311956"/>
                  <a:pt x="447343" y="1316401"/>
                </a:cubicBezTo>
                <a:cubicBezTo>
                  <a:pt x="451879" y="1329736"/>
                  <a:pt x="456415" y="1343071"/>
                  <a:pt x="456415" y="1360851"/>
                </a:cubicBezTo>
                <a:cubicBezTo>
                  <a:pt x="460950" y="1369741"/>
                  <a:pt x="442807" y="1374186"/>
                  <a:pt x="442807" y="1360851"/>
                </a:cubicBezTo>
                <a:cubicBezTo>
                  <a:pt x="442807" y="1347516"/>
                  <a:pt x="438272" y="1334181"/>
                  <a:pt x="433736" y="1320846"/>
                </a:cubicBezTo>
                <a:cubicBezTo>
                  <a:pt x="431468" y="1316401"/>
                  <a:pt x="433736" y="1313067"/>
                  <a:pt x="437138" y="1311956"/>
                </a:cubicBezTo>
                <a:close/>
                <a:moveTo>
                  <a:pt x="307913" y="1260198"/>
                </a:moveTo>
                <a:lnTo>
                  <a:pt x="311397" y="1267976"/>
                </a:lnTo>
                <a:cubicBezTo>
                  <a:pt x="319071" y="1283285"/>
                  <a:pt x="328664" y="1296407"/>
                  <a:pt x="339696" y="1307821"/>
                </a:cubicBezTo>
                <a:lnTo>
                  <a:pt x="359265" y="1323502"/>
                </a:lnTo>
                <a:lnTo>
                  <a:pt x="358954" y="1315383"/>
                </a:lnTo>
                <a:cubicBezTo>
                  <a:pt x="356800" y="1306012"/>
                  <a:pt x="353568" y="1297193"/>
                  <a:pt x="351413" y="1290578"/>
                </a:cubicBezTo>
                <a:lnTo>
                  <a:pt x="355334" y="1285229"/>
                </a:lnTo>
                <a:lnTo>
                  <a:pt x="317320" y="1267626"/>
                </a:lnTo>
                <a:close/>
                <a:moveTo>
                  <a:pt x="188958" y="1138555"/>
                </a:moveTo>
                <a:lnTo>
                  <a:pt x="173666" y="1139587"/>
                </a:lnTo>
                <a:lnTo>
                  <a:pt x="175597" y="1154714"/>
                </a:lnTo>
                <a:lnTo>
                  <a:pt x="175461" y="1158448"/>
                </a:lnTo>
                <a:lnTo>
                  <a:pt x="179839" y="1158624"/>
                </a:lnTo>
                <a:lnTo>
                  <a:pt x="188958" y="1158274"/>
                </a:lnTo>
                <a:close/>
                <a:moveTo>
                  <a:pt x="152924" y="1135201"/>
                </a:moveTo>
                <a:lnTo>
                  <a:pt x="149007" y="1146686"/>
                </a:lnTo>
                <a:lnTo>
                  <a:pt x="142660" y="1154440"/>
                </a:lnTo>
                <a:lnTo>
                  <a:pt x="149750" y="1157411"/>
                </a:lnTo>
                <a:lnTo>
                  <a:pt x="162238" y="1157914"/>
                </a:lnTo>
                <a:lnTo>
                  <a:pt x="157589" y="1137252"/>
                </a:lnTo>
                <a:lnTo>
                  <a:pt x="157206" y="1136229"/>
                </a:lnTo>
                <a:close/>
                <a:moveTo>
                  <a:pt x="115634" y="1123914"/>
                </a:moveTo>
                <a:lnTo>
                  <a:pt x="117415" y="1143863"/>
                </a:lnTo>
                <a:lnTo>
                  <a:pt x="141443" y="1153931"/>
                </a:lnTo>
                <a:lnTo>
                  <a:pt x="135513" y="1146686"/>
                </a:lnTo>
                <a:lnTo>
                  <a:pt x="139288" y="1131928"/>
                </a:lnTo>
                <a:lnTo>
                  <a:pt x="121069" y="1127555"/>
                </a:lnTo>
                <a:close/>
                <a:moveTo>
                  <a:pt x="70885" y="1089688"/>
                </a:moveTo>
                <a:lnTo>
                  <a:pt x="79526" y="1110509"/>
                </a:lnTo>
                <a:lnTo>
                  <a:pt x="103454" y="1134189"/>
                </a:lnTo>
                <a:lnTo>
                  <a:pt x="101704" y="1114583"/>
                </a:lnTo>
                <a:lnTo>
                  <a:pt x="79235" y="1099533"/>
                </a:lnTo>
                <a:close/>
                <a:moveTo>
                  <a:pt x="2275523" y="815892"/>
                </a:moveTo>
                <a:lnTo>
                  <a:pt x="2268343" y="854612"/>
                </a:lnTo>
                <a:cubicBezTo>
                  <a:pt x="2255649" y="894960"/>
                  <a:pt x="2232894" y="932268"/>
                  <a:pt x="2199669" y="962371"/>
                </a:cubicBezTo>
                <a:lnTo>
                  <a:pt x="2188097" y="970233"/>
                </a:lnTo>
                <a:lnTo>
                  <a:pt x="2194623" y="970595"/>
                </a:lnTo>
                <a:cubicBezTo>
                  <a:pt x="2216604" y="1001368"/>
                  <a:pt x="2234188" y="1036538"/>
                  <a:pt x="2234188" y="1071707"/>
                </a:cubicBezTo>
                <a:cubicBezTo>
                  <a:pt x="2234188" y="1080499"/>
                  <a:pt x="2221000" y="1080499"/>
                  <a:pt x="2221000" y="1071707"/>
                </a:cubicBezTo>
                <a:cubicBezTo>
                  <a:pt x="2221000" y="1036538"/>
                  <a:pt x="2203415" y="1005765"/>
                  <a:pt x="2181434" y="979388"/>
                </a:cubicBezTo>
                <a:lnTo>
                  <a:pt x="2183583" y="973300"/>
                </a:lnTo>
                <a:lnTo>
                  <a:pt x="2168040" y="983860"/>
                </a:lnTo>
                <a:lnTo>
                  <a:pt x="2190809" y="1036971"/>
                </a:lnTo>
                <a:cubicBezTo>
                  <a:pt x="2198945" y="1058368"/>
                  <a:pt x="2205454" y="1080312"/>
                  <a:pt x="2207624" y="1102257"/>
                </a:cubicBezTo>
                <a:cubicBezTo>
                  <a:pt x="2211963" y="1111035"/>
                  <a:pt x="2194606" y="1115424"/>
                  <a:pt x="2194606" y="1106646"/>
                </a:cubicBezTo>
                <a:cubicBezTo>
                  <a:pt x="2190267" y="1084701"/>
                  <a:pt x="2183758" y="1062756"/>
                  <a:pt x="2176165" y="1041360"/>
                </a:cubicBezTo>
                <a:lnTo>
                  <a:pt x="2156247" y="991871"/>
                </a:lnTo>
                <a:lnTo>
                  <a:pt x="2141927" y="1001600"/>
                </a:lnTo>
                <a:cubicBezTo>
                  <a:pt x="2111268" y="1019085"/>
                  <a:pt x="2076230" y="1027827"/>
                  <a:pt x="2045571" y="1045312"/>
                </a:cubicBezTo>
                <a:cubicBezTo>
                  <a:pt x="2014912" y="1058425"/>
                  <a:pt x="1979873" y="1071539"/>
                  <a:pt x="2001773" y="1106508"/>
                </a:cubicBezTo>
                <a:lnTo>
                  <a:pt x="2036184" y="1156522"/>
                </a:lnTo>
                <a:lnTo>
                  <a:pt x="2037767" y="1155467"/>
                </a:lnTo>
                <a:cubicBezTo>
                  <a:pt x="2054999" y="1156287"/>
                  <a:pt x="2072231" y="1156338"/>
                  <a:pt x="2089203" y="1155303"/>
                </a:cubicBezTo>
                <a:lnTo>
                  <a:pt x="2101412" y="1153668"/>
                </a:lnTo>
                <a:lnTo>
                  <a:pt x="2099661" y="1150112"/>
                </a:lnTo>
                <a:cubicBezTo>
                  <a:pt x="2099593" y="1148418"/>
                  <a:pt x="2100405" y="1146792"/>
                  <a:pt x="2102570" y="1145709"/>
                </a:cubicBezTo>
                <a:cubicBezTo>
                  <a:pt x="2106899" y="1137038"/>
                  <a:pt x="2093911" y="1111028"/>
                  <a:pt x="2089581" y="1102358"/>
                </a:cubicBezTo>
                <a:cubicBezTo>
                  <a:pt x="2085252" y="1089352"/>
                  <a:pt x="2076593" y="1076347"/>
                  <a:pt x="2072263" y="1063341"/>
                </a:cubicBezTo>
                <a:cubicBezTo>
                  <a:pt x="2072263" y="1054671"/>
                  <a:pt x="2085252" y="1050336"/>
                  <a:pt x="2089581" y="1059006"/>
                </a:cubicBezTo>
                <a:cubicBezTo>
                  <a:pt x="2093911" y="1076347"/>
                  <a:pt x="2106899" y="1098022"/>
                  <a:pt x="2111229" y="1119698"/>
                </a:cubicBezTo>
                <a:cubicBezTo>
                  <a:pt x="2113394" y="1124033"/>
                  <a:pt x="2115559" y="1130536"/>
                  <a:pt x="2116100" y="1137038"/>
                </a:cubicBezTo>
                <a:lnTo>
                  <a:pt x="2111820" y="1152275"/>
                </a:lnTo>
                <a:lnTo>
                  <a:pt x="2139081" y="1148624"/>
                </a:lnTo>
                <a:lnTo>
                  <a:pt x="2156334" y="1143053"/>
                </a:lnTo>
                <a:lnTo>
                  <a:pt x="2155448" y="1141979"/>
                </a:lnTo>
                <a:cubicBezTo>
                  <a:pt x="2168783" y="1102580"/>
                  <a:pt x="2137668" y="1058803"/>
                  <a:pt x="2124333" y="1023782"/>
                </a:cubicBezTo>
                <a:cubicBezTo>
                  <a:pt x="2119888" y="1015027"/>
                  <a:pt x="2133223" y="1010649"/>
                  <a:pt x="2137668" y="1019404"/>
                </a:cubicBezTo>
                <a:cubicBezTo>
                  <a:pt x="2151003" y="1048954"/>
                  <a:pt x="2171839" y="1080965"/>
                  <a:pt x="2175798" y="1113593"/>
                </a:cubicBezTo>
                <a:lnTo>
                  <a:pt x="2173933" y="1137371"/>
                </a:lnTo>
                <a:lnTo>
                  <a:pt x="2185844" y="1133525"/>
                </a:lnTo>
                <a:cubicBezTo>
                  <a:pt x="2200739" y="1126877"/>
                  <a:pt x="2214856" y="1118509"/>
                  <a:pt x="2227933" y="1108104"/>
                </a:cubicBezTo>
                <a:lnTo>
                  <a:pt x="2256376" y="1075296"/>
                </a:lnTo>
                <a:lnTo>
                  <a:pt x="2251650" y="1071741"/>
                </a:lnTo>
                <a:cubicBezTo>
                  <a:pt x="2247285" y="1036706"/>
                  <a:pt x="2242919" y="997292"/>
                  <a:pt x="2221091" y="966637"/>
                </a:cubicBezTo>
                <a:cubicBezTo>
                  <a:pt x="2216725" y="957878"/>
                  <a:pt x="2229822" y="953499"/>
                  <a:pt x="2234188" y="957878"/>
                </a:cubicBezTo>
                <a:cubicBezTo>
                  <a:pt x="2245102" y="975396"/>
                  <a:pt x="2252742" y="994008"/>
                  <a:pt x="2258199" y="1013167"/>
                </a:cubicBezTo>
                <a:lnTo>
                  <a:pt x="2267405" y="1062574"/>
                </a:lnTo>
                <a:lnTo>
                  <a:pt x="2274090" y="1054863"/>
                </a:lnTo>
                <a:lnTo>
                  <a:pt x="2288569" y="1022899"/>
                </a:lnTo>
                <a:lnTo>
                  <a:pt x="2283302" y="1021018"/>
                </a:lnTo>
                <a:cubicBezTo>
                  <a:pt x="2282210" y="1019381"/>
                  <a:pt x="2282210" y="1017198"/>
                  <a:pt x="2282210" y="1015015"/>
                </a:cubicBezTo>
                <a:cubicBezTo>
                  <a:pt x="2277844" y="1010650"/>
                  <a:pt x="2277844" y="1006284"/>
                  <a:pt x="2280027" y="1003555"/>
                </a:cubicBezTo>
                <a:lnTo>
                  <a:pt x="2283279" y="1003068"/>
                </a:lnTo>
                <a:lnTo>
                  <a:pt x="2283847" y="1004101"/>
                </a:lnTo>
                <a:cubicBezTo>
                  <a:pt x="2285484" y="1008467"/>
                  <a:pt x="2286576" y="1012832"/>
                  <a:pt x="2286576" y="1015015"/>
                </a:cubicBezTo>
                <a:cubicBezTo>
                  <a:pt x="2286576" y="1015015"/>
                  <a:pt x="2290941" y="1010650"/>
                  <a:pt x="2290941" y="1010650"/>
                </a:cubicBezTo>
                <a:lnTo>
                  <a:pt x="2293854" y="1011232"/>
                </a:lnTo>
                <a:lnTo>
                  <a:pt x="2295549" y="1007492"/>
                </a:lnTo>
                <a:lnTo>
                  <a:pt x="2295307" y="1006284"/>
                </a:lnTo>
                <a:cubicBezTo>
                  <a:pt x="2295307" y="1006284"/>
                  <a:pt x="2290941" y="1006284"/>
                  <a:pt x="2290941" y="1001918"/>
                </a:cubicBezTo>
                <a:lnTo>
                  <a:pt x="2283279" y="1003068"/>
                </a:lnTo>
                <a:lnTo>
                  <a:pt x="2277844" y="993187"/>
                </a:lnTo>
                <a:cubicBezTo>
                  <a:pt x="2277844" y="984456"/>
                  <a:pt x="2273479" y="975724"/>
                  <a:pt x="2269113" y="966993"/>
                </a:cubicBezTo>
                <a:cubicBezTo>
                  <a:pt x="2260382" y="949531"/>
                  <a:pt x="2251651" y="936434"/>
                  <a:pt x="2242919" y="923337"/>
                </a:cubicBezTo>
                <a:cubicBezTo>
                  <a:pt x="2234188" y="914605"/>
                  <a:pt x="2247285" y="905874"/>
                  <a:pt x="2251651" y="914605"/>
                </a:cubicBezTo>
                <a:cubicBezTo>
                  <a:pt x="2264748" y="932068"/>
                  <a:pt x="2277844" y="949531"/>
                  <a:pt x="2286576" y="971359"/>
                </a:cubicBezTo>
                <a:cubicBezTo>
                  <a:pt x="2288758" y="977907"/>
                  <a:pt x="2293124" y="987730"/>
                  <a:pt x="2296398" y="997553"/>
                </a:cubicBezTo>
                <a:lnTo>
                  <a:pt x="2297188" y="1003873"/>
                </a:lnTo>
                <a:lnTo>
                  <a:pt x="2303904" y="989047"/>
                </a:lnTo>
                <a:lnTo>
                  <a:pt x="2310220" y="939108"/>
                </a:lnTo>
                <a:lnTo>
                  <a:pt x="2300070" y="920108"/>
                </a:lnTo>
                <a:cubicBezTo>
                  <a:pt x="2292331" y="906438"/>
                  <a:pt x="2284591" y="892221"/>
                  <a:pt x="2282380" y="874723"/>
                </a:cubicBezTo>
                <a:cubicBezTo>
                  <a:pt x="2277958" y="859413"/>
                  <a:pt x="2276852" y="844102"/>
                  <a:pt x="2276299" y="828792"/>
                </a:cubicBezTo>
                <a:close/>
                <a:moveTo>
                  <a:pt x="2247682" y="796336"/>
                </a:moveTo>
                <a:cubicBezTo>
                  <a:pt x="2256413" y="796336"/>
                  <a:pt x="2256413" y="809036"/>
                  <a:pt x="2247682" y="809036"/>
                </a:cubicBezTo>
                <a:cubicBezTo>
                  <a:pt x="2238950" y="809036"/>
                  <a:pt x="2238950" y="796336"/>
                  <a:pt x="2247682" y="796336"/>
                </a:cubicBezTo>
                <a:close/>
                <a:moveTo>
                  <a:pt x="1579917" y="483864"/>
                </a:moveTo>
                <a:cubicBezTo>
                  <a:pt x="1583224" y="481659"/>
                  <a:pt x="1587634" y="481659"/>
                  <a:pt x="1589839" y="486068"/>
                </a:cubicBezTo>
                <a:cubicBezTo>
                  <a:pt x="1594249" y="490478"/>
                  <a:pt x="1598659" y="499298"/>
                  <a:pt x="1603068" y="503708"/>
                </a:cubicBezTo>
                <a:cubicBezTo>
                  <a:pt x="1611888" y="508117"/>
                  <a:pt x="1598659" y="516937"/>
                  <a:pt x="1594249" y="512527"/>
                </a:cubicBezTo>
                <a:cubicBezTo>
                  <a:pt x="1585429" y="508117"/>
                  <a:pt x="1581019" y="499298"/>
                  <a:pt x="1576610" y="494888"/>
                </a:cubicBezTo>
                <a:cubicBezTo>
                  <a:pt x="1574405" y="490478"/>
                  <a:pt x="1576610" y="486068"/>
                  <a:pt x="1579917" y="483864"/>
                </a:cubicBezTo>
                <a:close/>
                <a:moveTo>
                  <a:pt x="1547316" y="386063"/>
                </a:moveTo>
                <a:lnTo>
                  <a:pt x="1553935" y="402753"/>
                </a:lnTo>
                <a:cubicBezTo>
                  <a:pt x="1559410" y="420237"/>
                  <a:pt x="1563790" y="437722"/>
                  <a:pt x="1568170" y="455207"/>
                </a:cubicBezTo>
                <a:cubicBezTo>
                  <a:pt x="1568170" y="477062"/>
                  <a:pt x="1572550" y="494547"/>
                  <a:pt x="1572550" y="516403"/>
                </a:cubicBezTo>
                <a:cubicBezTo>
                  <a:pt x="1576929" y="542629"/>
                  <a:pt x="1590069" y="525145"/>
                  <a:pt x="1607588" y="512031"/>
                </a:cubicBezTo>
                <a:lnTo>
                  <a:pt x="1619255" y="505493"/>
                </a:lnTo>
                <a:lnTo>
                  <a:pt x="1573391" y="450512"/>
                </a:lnTo>
                <a:cubicBezTo>
                  <a:pt x="1571208" y="448298"/>
                  <a:pt x="1572299" y="443870"/>
                  <a:pt x="1575028" y="441102"/>
                </a:cubicBezTo>
                <a:cubicBezTo>
                  <a:pt x="1577756" y="438334"/>
                  <a:pt x="1582122" y="437227"/>
                  <a:pt x="1586487" y="441656"/>
                </a:cubicBezTo>
                <a:lnTo>
                  <a:pt x="1633214" y="497670"/>
                </a:lnTo>
                <a:lnTo>
                  <a:pt x="1639551" y="494119"/>
                </a:lnTo>
                <a:lnTo>
                  <a:pt x="1638753" y="493943"/>
                </a:lnTo>
                <a:cubicBezTo>
                  <a:pt x="1627763" y="472179"/>
                  <a:pt x="1612376" y="454768"/>
                  <a:pt x="1595891" y="437900"/>
                </a:cubicBezTo>
                <a:close/>
                <a:moveTo>
                  <a:pt x="897240" y="107035"/>
                </a:moveTo>
                <a:cubicBezTo>
                  <a:pt x="900525" y="105392"/>
                  <a:pt x="904904" y="105392"/>
                  <a:pt x="907094" y="109774"/>
                </a:cubicBezTo>
                <a:lnTo>
                  <a:pt x="944378" y="166214"/>
                </a:lnTo>
                <a:lnTo>
                  <a:pt x="982637" y="231908"/>
                </a:lnTo>
                <a:lnTo>
                  <a:pt x="1001614" y="304356"/>
                </a:lnTo>
                <a:lnTo>
                  <a:pt x="1007880" y="307280"/>
                </a:lnTo>
                <a:lnTo>
                  <a:pt x="1008758" y="308944"/>
                </a:lnTo>
                <a:lnTo>
                  <a:pt x="1016049" y="305588"/>
                </a:lnTo>
                <a:lnTo>
                  <a:pt x="996391" y="255185"/>
                </a:lnTo>
                <a:cubicBezTo>
                  <a:pt x="988522" y="238207"/>
                  <a:pt x="979626" y="221502"/>
                  <a:pt x="970047" y="205072"/>
                </a:cubicBezTo>
                <a:lnTo>
                  <a:pt x="944378" y="166214"/>
                </a:lnTo>
                <a:lnTo>
                  <a:pt x="942129" y="162352"/>
                </a:lnTo>
                <a:cubicBezTo>
                  <a:pt x="937749" y="157970"/>
                  <a:pt x="937749" y="153589"/>
                  <a:pt x="939939" y="151398"/>
                </a:cubicBezTo>
                <a:cubicBezTo>
                  <a:pt x="942129" y="149207"/>
                  <a:pt x="946508" y="149207"/>
                  <a:pt x="950887" y="153589"/>
                </a:cubicBezTo>
                <a:cubicBezTo>
                  <a:pt x="970594" y="173306"/>
                  <a:pt x="984827" y="197404"/>
                  <a:pt x="995228" y="223693"/>
                </a:cubicBezTo>
                <a:lnTo>
                  <a:pt x="1016211" y="305514"/>
                </a:lnTo>
                <a:lnTo>
                  <a:pt x="1094601" y="269433"/>
                </a:lnTo>
                <a:cubicBezTo>
                  <a:pt x="1160709" y="246484"/>
                  <a:pt x="1231436" y="235830"/>
                  <a:pt x="1297775" y="238391"/>
                </a:cubicBezTo>
                <a:cubicBezTo>
                  <a:pt x="1319888" y="239244"/>
                  <a:pt x="1341514" y="241567"/>
                  <a:pt x="1362318" y="245391"/>
                </a:cubicBezTo>
                <a:cubicBezTo>
                  <a:pt x="1432395" y="258505"/>
                  <a:pt x="1498093" y="289103"/>
                  <a:pt x="1533131" y="350299"/>
                </a:cubicBezTo>
                <a:lnTo>
                  <a:pt x="1546654" y="384395"/>
                </a:lnTo>
                <a:lnTo>
                  <a:pt x="1549731" y="374240"/>
                </a:lnTo>
                <a:cubicBezTo>
                  <a:pt x="1553028" y="372064"/>
                  <a:pt x="1557425" y="372064"/>
                  <a:pt x="1559623" y="376417"/>
                </a:cubicBezTo>
                <a:cubicBezTo>
                  <a:pt x="1590396" y="415592"/>
                  <a:pt x="1629961" y="441709"/>
                  <a:pt x="1651942" y="485238"/>
                </a:cubicBezTo>
                <a:lnTo>
                  <a:pt x="1651235" y="487571"/>
                </a:lnTo>
                <a:lnTo>
                  <a:pt x="1671404" y="476268"/>
                </a:lnTo>
                <a:cubicBezTo>
                  <a:pt x="1830207" y="408558"/>
                  <a:pt x="2051046" y="449196"/>
                  <a:pt x="2181346" y="560114"/>
                </a:cubicBezTo>
                <a:cubicBezTo>
                  <a:pt x="2233904" y="604372"/>
                  <a:pt x="2266136" y="665227"/>
                  <a:pt x="2276658" y="728617"/>
                </a:cubicBezTo>
                <a:lnTo>
                  <a:pt x="2279102" y="776766"/>
                </a:lnTo>
                <a:lnTo>
                  <a:pt x="2286803" y="782860"/>
                </a:lnTo>
                <a:cubicBezTo>
                  <a:pt x="2291225" y="822230"/>
                  <a:pt x="2286803" y="865974"/>
                  <a:pt x="2304492" y="900970"/>
                </a:cubicBezTo>
                <a:lnTo>
                  <a:pt x="2311552" y="912822"/>
                </a:lnTo>
                <a:lnTo>
                  <a:pt x="2306092" y="852494"/>
                </a:lnTo>
                <a:cubicBezTo>
                  <a:pt x="2302263" y="828778"/>
                  <a:pt x="2297066" y="804447"/>
                  <a:pt x="2291596" y="779296"/>
                </a:cubicBezTo>
                <a:cubicBezTo>
                  <a:pt x="2291596" y="774922"/>
                  <a:pt x="2294878" y="771642"/>
                  <a:pt x="2298160" y="770548"/>
                </a:cubicBezTo>
                <a:cubicBezTo>
                  <a:pt x="2301442" y="769455"/>
                  <a:pt x="2304725" y="770548"/>
                  <a:pt x="2304725" y="774922"/>
                </a:cubicBezTo>
                <a:cubicBezTo>
                  <a:pt x="2317854" y="829598"/>
                  <a:pt x="2328795" y="883181"/>
                  <a:pt x="2327700" y="934576"/>
                </a:cubicBezTo>
                <a:lnTo>
                  <a:pt x="2326168" y="944273"/>
                </a:lnTo>
                <a:lnTo>
                  <a:pt x="2331026" y="962212"/>
                </a:lnTo>
                <a:cubicBezTo>
                  <a:pt x="2331026" y="966587"/>
                  <a:pt x="2327709" y="968774"/>
                  <a:pt x="2324393" y="968774"/>
                </a:cubicBezTo>
                <a:lnTo>
                  <a:pt x="2322581" y="966982"/>
                </a:lnTo>
                <a:lnTo>
                  <a:pt x="2315802" y="1009892"/>
                </a:lnTo>
                <a:cubicBezTo>
                  <a:pt x="2308007" y="1034360"/>
                  <a:pt x="2295972" y="1058144"/>
                  <a:pt x="2278467" y="1081108"/>
                </a:cubicBezTo>
                <a:cubicBezTo>
                  <a:pt x="2229232" y="1140158"/>
                  <a:pt x="2172613" y="1164762"/>
                  <a:pt x="2106763" y="1169682"/>
                </a:cubicBezTo>
                <a:lnTo>
                  <a:pt x="2044560" y="1168697"/>
                </a:lnTo>
                <a:lnTo>
                  <a:pt x="2058163" y="1188467"/>
                </a:lnTo>
                <a:cubicBezTo>
                  <a:pt x="2076230" y="1216879"/>
                  <a:pt x="2091559" y="1246385"/>
                  <a:pt x="2098129" y="1276983"/>
                </a:cubicBezTo>
                <a:cubicBezTo>
                  <a:pt x="2105794" y="1309766"/>
                  <a:pt x="2104972" y="1340911"/>
                  <a:pt x="2097718" y="1369938"/>
                </a:cubicBezTo>
                <a:lnTo>
                  <a:pt x="2086278" y="1400960"/>
                </a:lnTo>
                <a:lnTo>
                  <a:pt x="2110065" y="1438841"/>
                </a:lnTo>
                <a:lnTo>
                  <a:pt x="2123100" y="1473438"/>
                </a:lnTo>
                <a:lnTo>
                  <a:pt x="2124977" y="1466159"/>
                </a:lnTo>
                <a:cubicBezTo>
                  <a:pt x="2131466" y="1422624"/>
                  <a:pt x="2125105" y="1374628"/>
                  <a:pt x="2107050" y="1325401"/>
                </a:cubicBezTo>
                <a:cubicBezTo>
                  <a:pt x="2102673" y="1316650"/>
                  <a:pt x="2115804" y="1312274"/>
                  <a:pt x="2120181" y="1321026"/>
                </a:cubicBezTo>
                <a:cubicBezTo>
                  <a:pt x="2150821" y="1408540"/>
                  <a:pt x="2159575" y="1517932"/>
                  <a:pt x="2085164" y="1587943"/>
                </a:cubicBezTo>
                <a:lnTo>
                  <a:pt x="2040138" y="1618741"/>
                </a:lnTo>
                <a:lnTo>
                  <a:pt x="2040910" y="1622653"/>
                </a:lnTo>
                <a:cubicBezTo>
                  <a:pt x="2043093" y="1627007"/>
                  <a:pt x="2039819" y="1629184"/>
                  <a:pt x="2035999" y="1629184"/>
                </a:cubicBezTo>
                <a:lnTo>
                  <a:pt x="2030862" y="1625085"/>
                </a:lnTo>
                <a:lnTo>
                  <a:pt x="2022791" y="1630606"/>
                </a:lnTo>
                <a:lnTo>
                  <a:pt x="1959781" y="1651603"/>
                </a:lnTo>
                <a:lnTo>
                  <a:pt x="1962726" y="1662623"/>
                </a:lnTo>
                <a:cubicBezTo>
                  <a:pt x="1962726" y="1671415"/>
                  <a:pt x="1949708" y="1675811"/>
                  <a:pt x="1945369" y="1667019"/>
                </a:cubicBezTo>
                <a:lnTo>
                  <a:pt x="1941332" y="1655146"/>
                </a:lnTo>
                <a:lnTo>
                  <a:pt x="1910696" y="1658980"/>
                </a:lnTo>
                <a:lnTo>
                  <a:pt x="1893773" y="1658306"/>
                </a:lnTo>
                <a:lnTo>
                  <a:pt x="1896667" y="1663288"/>
                </a:lnTo>
                <a:lnTo>
                  <a:pt x="1888906" y="1674980"/>
                </a:lnTo>
                <a:cubicBezTo>
                  <a:pt x="1893272" y="1674980"/>
                  <a:pt x="1893272" y="1670596"/>
                  <a:pt x="1897637" y="1670596"/>
                </a:cubicBezTo>
                <a:cubicBezTo>
                  <a:pt x="1899820" y="1670596"/>
                  <a:pt x="1898729" y="1667307"/>
                  <a:pt x="1897092" y="1664019"/>
                </a:cubicBezTo>
                <a:lnTo>
                  <a:pt x="1896667" y="1663288"/>
                </a:lnTo>
                <a:lnTo>
                  <a:pt x="1897637" y="1661827"/>
                </a:lnTo>
                <a:cubicBezTo>
                  <a:pt x="1902003" y="1657442"/>
                  <a:pt x="1915100" y="1666211"/>
                  <a:pt x="1906369" y="1674980"/>
                </a:cubicBezTo>
                <a:cubicBezTo>
                  <a:pt x="1906369" y="1674980"/>
                  <a:pt x="1902003" y="1679365"/>
                  <a:pt x="1902003" y="1679365"/>
                </a:cubicBezTo>
                <a:cubicBezTo>
                  <a:pt x="1902003" y="1683749"/>
                  <a:pt x="1897637" y="1683749"/>
                  <a:pt x="1893272" y="1683749"/>
                </a:cubicBezTo>
                <a:cubicBezTo>
                  <a:pt x="1888906" y="1683749"/>
                  <a:pt x="1888906" y="1679365"/>
                  <a:pt x="1888906" y="1679365"/>
                </a:cubicBezTo>
                <a:cubicBezTo>
                  <a:pt x="1886723" y="1674980"/>
                  <a:pt x="1884541" y="1669499"/>
                  <a:pt x="1882358" y="1664567"/>
                </a:cubicBezTo>
                <a:lnTo>
                  <a:pt x="1878448" y="1657695"/>
                </a:lnTo>
                <a:lnTo>
                  <a:pt x="1871234" y="1657407"/>
                </a:lnTo>
                <a:lnTo>
                  <a:pt x="1811584" y="1647949"/>
                </a:lnTo>
                <a:lnTo>
                  <a:pt x="1821835" y="1665889"/>
                </a:lnTo>
                <a:cubicBezTo>
                  <a:pt x="1826201" y="1670255"/>
                  <a:pt x="1817470" y="1678986"/>
                  <a:pt x="1808738" y="1670255"/>
                </a:cubicBezTo>
                <a:lnTo>
                  <a:pt x="1793854" y="1645137"/>
                </a:lnTo>
                <a:lnTo>
                  <a:pt x="1791899" y="1644827"/>
                </a:lnTo>
                <a:cubicBezTo>
                  <a:pt x="1774391" y="1641546"/>
                  <a:pt x="1756882" y="1639905"/>
                  <a:pt x="1739511" y="1638879"/>
                </a:cubicBezTo>
                <a:lnTo>
                  <a:pt x="1738164" y="1638820"/>
                </a:lnTo>
                <a:lnTo>
                  <a:pt x="1733282" y="1641889"/>
                </a:lnTo>
                <a:lnTo>
                  <a:pt x="1729530" y="1638442"/>
                </a:lnTo>
                <a:lnTo>
                  <a:pt x="1687943" y="1636623"/>
                </a:lnTo>
                <a:cubicBezTo>
                  <a:pt x="1654020" y="1634982"/>
                  <a:pt x="1621192" y="1631700"/>
                  <a:pt x="1590553" y="1618573"/>
                </a:cubicBezTo>
                <a:cubicBezTo>
                  <a:pt x="1559913" y="1605446"/>
                  <a:pt x="1564290" y="1605446"/>
                  <a:pt x="1542404" y="1622949"/>
                </a:cubicBezTo>
                <a:cubicBezTo>
                  <a:pt x="1529273" y="1631700"/>
                  <a:pt x="1511765" y="1640452"/>
                  <a:pt x="1494256" y="1640452"/>
                </a:cubicBezTo>
                <a:lnTo>
                  <a:pt x="1452071" y="1643848"/>
                </a:lnTo>
                <a:lnTo>
                  <a:pt x="1451848" y="1644445"/>
                </a:lnTo>
                <a:lnTo>
                  <a:pt x="1450748" y="1643955"/>
                </a:lnTo>
                <a:lnTo>
                  <a:pt x="1416517" y="1646711"/>
                </a:lnTo>
                <a:lnTo>
                  <a:pt x="1414925" y="1647733"/>
                </a:lnTo>
                <a:lnTo>
                  <a:pt x="1413004" y="1646993"/>
                </a:lnTo>
                <a:lnTo>
                  <a:pt x="1412733" y="1647015"/>
                </a:lnTo>
                <a:lnTo>
                  <a:pt x="1336083" y="1652947"/>
                </a:lnTo>
                <a:lnTo>
                  <a:pt x="1331958" y="1656155"/>
                </a:lnTo>
                <a:lnTo>
                  <a:pt x="1328580" y="1653528"/>
                </a:lnTo>
                <a:lnTo>
                  <a:pt x="1327927" y="1653579"/>
                </a:lnTo>
                <a:cubicBezTo>
                  <a:pt x="1297287" y="1655767"/>
                  <a:pt x="1266647" y="1656860"/>
                  <a:pt x="1236008" y="1655767"/>
                </a:cubicBezTo>
                <a:lnTo>
                  <a:pt x="1217470" y="1653560"/>
                </a:lnTo>
                <a:lnTo>
                  <a:pt x="1218188" y="1657715"/>
                </a:lnTo>
                <a:cubicBezTo>
                  <a:pt x="1218188" y="1666287"/>
                  <a:pt x="1200408" y="1666287"/>
                  <a:pt x="1204853" y="1657715"/>
                </a:cubicBezTo>
                <a:lnTo>
                  <a:pt x="1203650" y="1651916"/>
                </a:lnTo>
                <a:lnTo>
                  <a:pt x="1144440" y="1644869"/>
                </a:lnTo>
                <a:lnTo>
                  <a:pt x="1143840" y="1657609"/>
                </a:lnTo>
                <a:cubicBezTo>
                  <a:pt x="1143840" y="1666287"/>
                  <a:pt x="1130346" y="1666287"/>
                  <a:pt x="1130346" y="1657609"/>
                </a:cubicBezTo>
                <a:lnTo>
                  <a:pt x="1128882" y="1643486"/>
                </a:lnTo>
                <a:lnTo>
                  <a:pt x="1119995" y="1642702"/>
                </a:lnTo>
                <a:lnTo>
                  <a:pt x="1121747" y="1648507"/>
                </a:lnTo>
                <a:cubicBezTo>
                  <a:pt x="1126113" y="1657185"/>
                  <a:pt x="1108650" y="1661524"/>
                  <a:pt x="1108650" y="1652846"/>
                </a:cubicBezTo>
                <a:lnTo>
                  <a:pt x="1105195" y="1641397"/>
                </a:lnTo>
                <a:lnTo>
                  <a:pt x="1093404" y="1640357"/>
                </a:lnTo>
                <a:lnTo>
                  <a:pt x="1094759" y="1652881"/>
                </a:lnTo>
                <a:cubicBezTo>
                  <a:pt x="1094759" y="1661524"/>
                  <a:pt x="1077298" y="1657203"/>
                  <a:pt x="1081662" y="1648559"/>
                </a:cubicBezTo>
                <a:lnTo>
                  <a:pt x="1079883" y="1639164"/>
                </a:lnTo>
                <a:lnTo>
                  <a:pt x="1069680" y="1638264"/>
                </a:lnTo>
                <a:lnTo>
                  <a:pt x="1044959" y="1640444"/>
                </a:lnTo>
                <a:lnTo>
                  <a:pt x="1043035" y="1644435"/>
                </a:lnTo>
                <a:cubicBezTo>
                  <a:pt x="1038801" y="1646630"/>
                  <a:pt x="1035626" y="1645532"/>
                  <a:pt x="1034039" y="1642789"/>
                </a:cubicBezTo>
                <a:lnTo>
                  <a:pt x="1034103" y="1641402"/>
                </a:lnTo>
                <a:lnTo>
                  <a:pt x="1021119" y="1642547"/>
                </a:lnTo>
                <a:lnTo>
                  <a:pt x="1021339" y="1644742"/>
                </a:lnTo>
                <a:cubicBezTo>
                  <a:pt x="1021339" y="1653587"/>
                  <a:pt x="1003559" y="1653587"/>
                  <a:pt x="1003559" y="1644742"/>
                </a:cubicBezTo>
                <a:lnTo>
                  <a:pt x="1003608" y="1644092"/>
                </a:lnTo>
                <a:lnTo>
                  <a:pt x="995269" y="1644827"/>
                </a:lnTo>
                <a:cubicBezTo>
                  <a:pt x="973384" y="1649203"/>
                  <a:pt x="947122" y="1653579"/>
                  <a:pt x="925236" y="1644827"/>
                </a:cubicBezTo>
                <a:lnTo>
                  <a:pt x="897876" y="1630323"/>
                </a:lnTo>
                <a:lnTo>
                  <a:pt x="888966" y="1640886"/>
                </a:lnTo>
                <a:cubicBezTo>
                  <a:pt x="882372" y="1640886"/>
                  <a:pt x="879075" y="1636469"/>
                  <a:pt x="879075" y="1632051"/>
                </a:cubicBezTo>
                <a:lnTo>
                  <a:pt x="887292" y="1624712"/>
                </a:lnTo>
                <a:lnTo>
                  <a:pt x="886050" y="1624054"/>
                </a:lnTo>
                <a:lnTo>
                  <a:pt x="885120" y="1624321"/>
                </a:lnTo>
                <a:lnTo>
                  <a:pt x="885040" y="1623518"/>
                </a:lnTo>
                <a:lnTo>
                  <a:pt x="853014" y="1606540"/>
                </a:lnTo>
                <a:lnTo>
                  <a:pt x="797846" y="1552411"/>
                </a:lnTo>
                <a:lnTo>
                  <a:pt x="797678" y="1552383"/>
                </a:lnTo>
                <a:lnTo>
                  <a:pt x="797514" y="1552085"/>
                </a:lnTo>
                <a:lnTo>
                  <a:pt x="793923" y="1548562"/>
                </a:lnTo>
                <a:lnTo>
                  <a:pt x="769782" y="1515653"/>
                </a:lnTo>
                <a:lnTo>
                  <a:pt x="767100" y="1518566"/>
                </a:lnTo>
                <a:cubicBezTo>
                  <a:pt x="764322" y="1519652"/>
                  <a:pt x="760989" y="1519652"/>
                  <a:pt x="758766" y="1517479"/>
                </a:cubicBezTo>
                <a:cubicBezTo>
                  <a:pt x="754321" y="1513135"/>
                  <a:pt x="754321" y="1504445"/>
                  <a:pt x="749876" y="1495756"/>
                </a:cubicBezTo>
                <a:lnTo>
                  <a:pt x="752591" y="1492218"/>
                </a:lnTo>
                <a:lnTo>
                  <a:pt x="745775" y="1482926"/>
                </a:lnTo>
                <a:lnTo>
                  <a:pt x="742872" y="1478955"/>
                </a:lnTo>
                <a:lnTo>
                  <a:pt x="740805" y="1482137"/>
                </a:lnTo>
                <a:cubicBezTo>
                  <a:pt x="736269" y="1482137"/>
                  <a:pt x="732867" y="1478896"/>
                  <a:pt x="731733" y="1475115"/>
                </a:cubicBezTo>
                <a:lnTo>
                  <a:pt x="734873" y="1468010"/>
                </a:lnTo>
                <a:lnTo>
                  <a:pt x="732564" y="1464851"/>
                </a:lnTo>
                <a:lnTo>
                  <a:pt x="731733" y="1464851"/>
                </a:lnTo>
                <a:lnTo>
                  <a:pt x="731733" y="1463786"/>
                </a:lnTo>
                <a:lnTo>
                  <a:pt x="722795" y="1452843"/>
                </a:lnTo>
                <a:cubicBezTo>
                  <a:pt x="720059" y="1450929"/>
                  <a:pt x="717597" y="1451339"/>
                  <a:pt x="714998" y="1455236"/>
                </a:cubicBezTo>
                <a:lnTo>
                  <a:pt x="712569" y="1461810"/>
                </a:lnTo>
                <a:lnTo>
                  <a:pt x="722889" y="1495631"/>
                </a:lnTo>
                <a:cubicBezTo>
                  <a:pt x="722889" y="1504362"/>
                  <a:pt x="709701" y="1504362"/>
                  <a:pt x="705304" y="1499996"/>
                </a:cubicBezTo>
                <a:lnTo>
                  <a:pt x="702708" y="1492262"/>
                </a:lnTo>
                <a:lnTo>
                  <a:pt x="695705" y="1518404"/>
                </a:lnTo>
                <a:lnTo>
                  <a:pt x="700664" y="1530911"/>
                </a:lnTo>
                <a:cubicBezTo>
                  <a:pt x="700664" y="1535290"/>
                  <a:pt x="697458" y="1538575"/>
                  <a:pt x="693719" y="1539122"/>
                </a:cubicBezTo>
                <a:lnTo>
                  <a:pt x="693675" y="1539087"/>
                </a:lnTo>
                <a:lnTo>
                  <a:pt x="692279" y="1565229"/>
                </a:lnTo>
                <a:lnTo>
                  <a:pt x="696298" y="1570772"/>
                </a:lnTo>
                <a:cubicBezTo>
                  <a:pt x="698481" y="1572988"/>
                  <a:pt x="697390" y="1577420"/>
                  <a:pt x="694661" y="1580189"/>
                </a:cubicBezTo>
                <a:lnTo>
                  <a:pt x="691398" y="1581735"/>
                </a:lnTo>
                <a:lnTo>
                  <a:pt x="690779" y="1593327"/>
                </a:lnTo>
                <a:lnTo>
                  <a:pt x="693508" y="1622572"/>
                </a:lnTo>
                <a:lnTo>
                  <a:pt x="723250" y="1653465"/>
                </a:lnTo>
                <a:cubicBezTo>
                  <a:pt x="727652" y="1657861"/>
                  <a:pt x="718848" y="1671049"/>
                  <a:pt x="710045" y="1662257"/>
                </a:cubicBezTo>
                <a:lnTo>
                  <a:pt x="695631" y="1645321"/>
                </a:lnTo>
                <a:lnTo>
                  <a:pt x="697627" y="1666706"/>
                </a:lnTo>
                <a:lnTo>
                  <a:pt x="701473" y="1684299"/>
                </a:lnTo>
                <a:lnTo>
                  <a:pt x="731223" y="1718619"/>
                </a:lnTo>
                <a:cubicBezTo>
                  <a:pt x="735589" y="1722998"/>
                  <a:pt x="726858" y="1736136"/>
                  <a:pt x="718126" y="1727378"/>
                </a:cubicBezTo>
                <a:lnTo>
                  <a:pt x="708275" y="1715415"/>
                </a:lnTo>
                <a:lnTo>
                  <a:pt x="712812" y="1736167"/>
                </a:lnTo>
                <a:lnTo>
                  <a:pt x="736306" y="1754658"/>
                </a:lnTo>
                <a:cubicBezTo>
                  <a:pt x="745114" y="1759068"/>
                  <a:pt x="736306" y="1767887"/>
                  <a:pt x="727498" y="1767887"/>
                </a:cubicBezTo>
                <a:lnTo>
                  <a:pt x="721820" y="1763418"/>
                </a:lnTo>
                <a:lnTo>
                  <a:pt x="738963" y="1802861"/>
                </a:lnTo>
                <a:lnTo>
                  <a:pt x="740153" y="1803804"/>
                </a:lnTo>
                <a:cubicBezTo>
                  <a:pt x="742909" y="1805987"/>
                  <a:pt x="745114" y="1808169"/>
                  <a:pt x="745114" y="1810352"/>
                </a:cubicBezTo>
                <a:lnTo>
                  <a:pt x="743057" y="1812281"/>
                </a:lnTo>
                <a:lnTo>
                  <a:pt x="750152" y="1828607"/>
                </a:lnTo>
                <a:cubicBezTo>
                  <a:pt x="767660" y="1859237"/>
                  <a:pt x="780792" y="1894242"/>
                  <a:pt x="807054" y="1916121"/>
                </a:cubicBezTo>
                <a:cubicBezTo>
                  <a:pt x="824563" y="1929248"/>
                  <a:pt x="850825" y="1946751"/>
                  <a:pt x="863957" y="1964254"/>
                </a:cubicBezTo>
                <a:cubicBezTo>
                  <a:pt x="890219" y="2000353"/>
                  <a:pt x="904171" y="2075834"/>
                  <a:pt x="885500" y="2127932"/>
                </a:cubicBezTo>
                <a:lnTo>
                  <a:pt x="874709" y="2142884"/>
                </a:lnTo>
                <a:lnTo>
                  <a:pt x="876082" y="2143403"/>
                </a:lnTo>
                <a:cubicBezTo>
                  <a:pt x="884814" y="2143403"/>
                  <a:pt x="880448" y="2156824"/>
                  <a:pt x="871717" y="2156824"/>
                </a:cubicBezTo>
                <a:lnTo>
                  <a:pt x="866162" y="2154727"/>
                </a:lnTo>
                <a:lnTo>
                  <a:pt x="855202" y="2169912"/>
                </a:lnTo>
                <a:cubicBezTo>
                  <a:pt x="846448" y="2174287"/>
                  <a:pt x="837694" y="2161160"/>
                  <a:pt x="846448" y="2156784"/>
                </a:cubicBezTo>
                <a:lnTo>
                  <a:pt x="851810" y="2149308"/>
                </a:lnTo>
                <a:lnTo>
                  <a:pt x="788770" y="2125507"/>
                </a:lnTo>
                <a:cubicBezTo>
                  <a:pt x="780039" y="2121033"/>
                  <a:pt x="784404" y="2107611"/>
                  <a:pt x="793135" y="2112085"/>
                </a:cubicBezTo>
                <a:lnTo>
                  <a:pt x="860317" y="2137450"/>
                </a:lnTo>
                <a:lnTo>
                  <a:pt x="866555" y="2128753"/>
                </a:lnTo>
                <a:cubicBezTo>
                  <a:pt x="880918" y="2093884"/>
                  <a:pt x="879276" y="2043016"/>
                  <a:pt x="872711" y="2016762"/>
                </a:cubicBezTo>
                <a:cubicBezTo>
                  <a:pt x="868334" y="1992696"/>
                  <a:pt x="857391" y="1977381"/>
                  <a:pt x="843713" y="1964801"/>
                </a:cubicBezTo>
                <a:lnTo>
                  <a:pt x="822317" y="1948051"/>
                </a:lnTo>
                <a:lnTo>
                  <a:pt x="821674" y="1951731"/>
                </a:lnTo>
                <a:cubicBezTo>
                  <a:pt x="818951" y="1954479"/>
                  <a:pt x="814594" y="1955578"/>
                  <a:pt x="810238" y="1951182"/>
                </a:cubicBezTo>
                <a:cubicBezTo>
                  <a:pt x="766674" y="1907220"/>
                  <a:pt x="705685" y="1894032"/>
                  <a:pt x="649052" y="1863259"/>
                </a:cubicBezTo>
                <a:cubicBezTo>
                  <a:pt x="640339" y="1863259"/>
                  <a:pt x="649052" y="1845674"/>
                  <a:pt x="657764" y="1850070"/>
                </a:cubicBezTo>
                <a:lnTo>
                  <a:pt x="743146" y="1889334"/>
                </a:lnTo>
                <a:lnTo>
                  <a:pt x="738087" y="1877164"/>
                </a:lnTo>
                <a:cubicBezTo>
                  <a:pt x="725195" y="1860126"/>
                  <a:pt x="698183" y="1843703"/>
                  <a:pt x="688360" y="1837134"/>
                </a:cubicBezTo>
                <a:cubicBezTo>
                  <a:pt x="670898" y="1823997"/>
                  <a:pt x="649070" y="1806479"/>
                  <a:pt x="627241" y="1793341"/>
                </a:cubicBezTo>
                <a:cubicBezTo>
                  <a:pt x="622876" y="1788962"/>
                  <a:pt x="627241" y="1775824"/>
                  <a:pt x="635973" y="1780203"/>
                </a:cubicBezTo>
                <a:cubicBezTo>
                  <a:pt x="662166" y="1797721"/>
                  <a:pt x="688360" y="1815238"/>
                  <a:pt x="710188" y="1832755"/>
                </a:cubicBezTo>
                <a:cubicBezTo>
                  <a:pt x="727651" y="1845893"/>
                  <a:pt x="762576" y="1867790"/>
                  <a:pt x="758210" y="1894066"/>
                </a:cubicBezTo>
                <a:lnTo>
                  <a:pt x="756057" y="1896225"/>
                </a:lnTo>
                <a:lnTo>
                  <a:pt x="785189" y="1911891"/>
                </a:lnTo>
                <a:lnTo>
                  <a:pt x="785497" y="1912138"/>
                </a:lnTo>
                <a:lnTo>
                  <a:pt x="746322" y="1859784"/>
                </a:lnTo>
                <a:lnTo>
                  <a:pt x="725607" y="1813587"/>
                </a:lnTo>
                <a:lnTo>
                  <a:pt x="723065" y="1810352"/>
                </a:lnTo>
                <a:cubicBezTo>
                  <a:pt x="718655" y="1805987"/>
                  <a:pt x="714246" y="1801621"/>
                  <a:pt x="709836" y="1801621"/>
                </a:cubicBezTo>
                <a:cubicBezTo>
                  <a:pt x="701016" y="1792890"/>
                  <a:pt x="692197" y="1784159"/>
                  <a:pt x="678968" y="1775427"/>
                </a:cubicBezTo>
                <a:cubicBezTo>
                  <a:pt x="665738" y="1757965"/>
                  <a:pt x="648100" y="1744868"/>
                  <a:pt x="630461" y="1731771"/>
                </a:cubicBezTo>
                <a:cubicBezTo>
                  <a:pt x="626051" y="1727405"/>
                  <a:pt x="634870" y="1718674"/>
                  <a:pt x="643690" y="1723040"/>
                </a:cubicBezTo>
                <a:cubicBezTo>
                  <a:pt x="661329" y="1740502"/>
                  <a:pt x="678968" y="1753599"/>
                  <a:pt x="701016" y="1771062"/>
                </a:cubicBezTo>
                <a:lnTo>
                  <a:pt x="710323" y="1778959"/>
                </a:lnTo>
                <a:lnTo>
                  <a:pt x="701193" y="1747183"/>
                </a:lnTo>
                <a:lnTo>
                  <a:pt x="697908" y="1744598"/>
                </a:lnTo>
                <a:cubicBezTo>
                  <a:pt x="671071" y="1718553"/>
                  <a:pt x="650427" y="1686307"/>
                  <a:pt x="617397" y="1666463"/>
                </a:cubicBezTo>
                <a:cubicBezTo>
                  <a:pt x="608589" y="1662053"/>
                  <a:pt x="617397" y="1648824"/>
                  <a:pt x="626205" y="1653234"/>
                </a:cubicBezTo>
                <a:cubicBezTo>
                  <a:pt x="648225" y="1666463"/>
                  <a:pt x="664740" y="1685204"/>
                  <a:pt x="681255" y="1703946"/>
                </a:cubicBezTo>
                <a:lnTo>
                  <a:pt x="692137" y="1715666"/>
                </a:lnTo>
                <a:lnTo>
                  <a:pt x="687137" y="1698263"/>
                </a:lnTo>
                <a:lnTo>
                  <a:pt x="685617" y="1687900"/>
                </a:lnTo>
                <a:lnTo>
                  <a:pt x="635180" y="1626653"/>
                </a:lnTo>
                <a:cubicBezTo>
                  <a:pt x="630814" y="1622274"/>
                  <a:pt x="639545" y="1609136"/>
                  <a:pt x="643911" y="1617895"/>
                </a:cubicBezTo>
                <a:lnTo>
                  <a:pt x="681752" y="1661549"/>
                </a:lnTo>
                <a:lnTo>
                  <a:pt x="675988" y="1622240"/>
                </a:lnTo>
                <a:lnTo>
                  <a:pt x="635216" y="1574334"/>
                </a:lnTo>
                <a:cubicBezTo>
                  <a:pt x="630814" y="1565541"/>
                  <a:pt x="639617" y="1556749"/>
                  <a:pt x="644019" y="1561145"/>
                </a:cubicBezTo>
                <a:lnTo>
                  <a:pt x="673824" y="1599972"/>
                </a:lnTo>
                <a:lnTo>
                  <a:pt x="674343" y="1567250"/>
                </a:lnTo>
                <a:lnTo>
                  <a:pt x="654279" y="1539196"/>
                </a:lnTo>
                <a:cubicBezTo>
                  <a:pt x="646094" y="1525346"/>
                  <a:pt x="639545" y="1510943"/>
                  <a:pt x="635180" y="1495432"/>
                </a:cubicBezTo>
                <a:cubicBezTo>
                  <a:pt x="630814" y="1486568"/>
                  <a:pt x="643911" y="1482136"/>
                  <a:pt x="648276" y="1491000"/>
                </a:cubicBezTo>
                <a:cubicBezTo>
                  <a:pt x="652642" y="1504295"/>
                  <a:pt x="659191" y="1517590"/>
                  <a:pt x="667376" y="1530886"/>
                </a:cubicBezTo>
                <a:lnTo>
                  <a:pt x="675503" y="1542093"/>
                </a:lnTo>
                <a:lnTo>
                  <a:pt x="680429" y="1521968"/>
                </a:lnTo>
                <a:lnTo>
                  <a:pt x="666471" y="1482191"/>
                </a:lnTo>
                <a:cubicBezTo>
                  <a:pt x="660060" y="1465222"/>
                  <a:pt x="653649" y="1447704"/>
                  <a:pt x="649375" y="1430187"/>
                </a:cubicBezTo>
                <a:cubicBezTo>
                  <a:pt x="645101" y="1421428"/>
                  <a:pt x="657923" y="1417049"/>
                  <a:pt x="662197" y="1425808"/>
                </a:cubicBezTo>
                <a:cubicBezTo>
                  <a:pt x="666471" y="1443325"/>
                  <a:pt x="672882" y="1460842"/>
                  <a:pt x="679828" y="1478359"/>
                </a:cubicBezTo>
                <a:lnTo>
                  <a:pt x="686800" y="1495945"/>
                </a:lnTo>
                <a:lnTo>
                  <a:pt x="693404" y="1468970"/>
                </a:lnTo>
                <a:lnTo>
                  <a:pt x="698385" y="1460134"/>
                </a:lnTo>
                <a:lnTo>
                  <a:pt x="692665" y="1443789"/>
                </a:lnTo>
                <a:cubicBezTo>
                  <a:pt x="685522" y="1426872"/>
                  <a:pt x="676729" y="1410501"/>
                  <a:pt x="670135" y="1395221"/>
                </a:cubicBezTo>
                <a:cubicBezTo>
                  <a:pt x="665739" y="1386490"/>
                  <a:pt x="683324" y="1382124"/>
                  <a:pt x="683324" y="1390855"/>
                </a:cubicBezTo>
                <a:cubicBezTo>
                  <a:pt x="689918" y="1408318"/>
                  <a:pt x="698710" y="1424689"/>
                  <a:pt x="706403" y="1441606"/>
                </a:cubicBezTo>
                <a:lnTo>
                  <a:pt x="707255" y="1444397"/>
                </a:lnTo>
                <a:lnTo>
                  <a:pt x="715135" y="1430418"/>
                </a:lnTo>
                <a:cubicBezTo>
                  <a:pt x="715135" y="1428230"/>
                  <a:pt x="717324" y="1427136"/>
                  <a:pt x="720059" y="1427136"/>
                </a:cubicBezTo>
                <a:lnTo>
                  <a:pt x="721807" y="1427835"/>
                </a:lnTo>
                <a:lnTo>
                  <a:pt x="718126" y="1417314"/>
                </a:lnTo>
                <a:cubicBezTo>
                  <a:pt x="718126" y="1408671"/>
                  <a:pt x="731733" y="1404349"/>
                  <a:pt x="736269" y="1412992"/>
                </a:cubicBezTo>
                <a:lnTo>
                  <a:pt x="745195" y="1455516"/>
                </a:lnTo>
                <a:lnTo>
                  <a:pt x="752354" y="1466130"/>
                </a:lnTo>
                <a:lnTo>
                  <a:pt x="749876" y="1447964"/>
                </a:lnTo>
                <a:cubicBezTo>
                  <a:pt x="749876" y="1439274"/>
                  <a:pt x="767656" y="1439274"/>
                  <a:pt x="763211" y="1447964"/>
                </a:cubicBezTo>
                <a:cubicBezTo>
                  <a:pt x="763211" y="1458826"/>
                  <a:pt x="765434" y="1469687"/>
                  <a:pt x="767656" y="1480549"/>
                </a:cubicBezTo>
                <a:lnTo>
                  <a:pt x="769070" y="1490912"/>
                </a:lnTo>
                <a:lnTo>
                  <a:pt x="784574" y="1513898"/>
                </a:lnTo>
                <a:lnTo>
                  <a:pt x="784449" y="1513093"/>
                </a:lnTo>
                <a:cubicBezTo>
                  <a:pt x="780039" y="1504361"/>
                  <a:pt x="797678" y="1504361"/>
                  <a:pt x="797678" y="1513093"/>
                </a:cubicBezTo>
                <a:lnTo>
                  <a:pt x="799134" y="1517416"/>
                </a:lnTo>
                <a:lnTo>
                  <a:pt x="800641" y="1527349"/>
                </a:lnTo>
                <a:lnTo>
                  <a:pt x="799491" y="1533676"/>
                </a:lnTo>
                <a:lnTo>
                  <a:pt x="805072" y="1539992"/>
                </a:lnTo>
                <a:lnTo>
                  <a:pt x="806498" y="1539287"/>
                </a:lnTo>
                <a:lnTo>
                  <a:pt x="799134" y="1517416"/>
                </a:lnTo>
                <a:lnTo>
                  <a:pt x="798230" y="1511455"/>
                </a:lnTo>
                <a:cubicBezTo>
                  <a:pt x="795473" y="1501087"/>
                  <a:pt x="791064" y="1491264"/>
                  <a:pt x="788859" y="1482533"/>
                </a:cubicBezTo>
                <a:cubicBezTo>
                  <a:pt x="788859" y="1469436"/>
                  <a:pt x="802088" y="1469436"/>
                  <a:pt x="806498" y="1478167"/>
                </a:cubicBezTo>
                <a:cubicBezTo>
                  <a:pt x="806498" y="1494539"/>
                  <a:pt x="813939" y="1513365"/>
                  <a:pt x="813939" y="1530965"/>
                </a:cubicBezTo>
                <a:lnTo>
                  <a:pt x="811118" y="1546834"/>
                </a:lnTo>
                <a:lnTo>
                  <a:pt x="831330" y="1569708"/>
                </a:lnTo>
                <a:lnTo>
                  <a:pt x="832568" y="1566451"/>
                </a:lnTo>
                <a:lnTo>
                  <a:pt x="835892" y="1564439"/>
                </a:lnTo>
                <a:lnTo>
                  <a:pt x="834462" y="1572267"/>
                </a:lnTo>
                <a:lnTo>
                  <a:pt x="840670" y="1577100"/>
                </a:lnTo>
                <a:lnTo>
                  <a:pt x="846034" y="1575270"/>
                </a:lnTo>
                <a:cubicBezTo>
                  <a:pt x="846034" y="1570860"/>
                  <a:pt x="846034" y="1570860"/>
                  <a:pt x="841725" y="1566451"/>
                </a:cubicBezTo>
                <a:cubicBezTo>
                  <a:pt x="840648" y="1564246"/>
                  <a:pt x="839032" y="1563419"/>
                  <a:pt x="837349" y="1563557"/>
                </a:cubicBezTo>
                <a:lnTo>
                  <a:pt x="835892" y="1564439"/>
                </a:lnTo>
                <a:lnTo>
                  <a:pt x="836002" y="1563832"/>
                </a:lnTo>
                <a:cubicBezTo>
                  <a:pt x="835800" y="1548536"/>
                  <a:pt x="827721" y="1534480"/>
                  <a:pt x="824489" y="1517944"/>
                </a:cubicBezTo>
                <a:cubicBezTo>
                  <a:pt x="824489" y="1509124"/>
                  <a:pt x="841725" y="1509124"/>
                  <a:pt x="841725" y="1517944"/>
                </a:cubicBezTo>
                <a:cubicBezTo>
                  <a:pt x="841725" y="1539992"/>
                  <a:pt x="854652" y="1562041"/>
                  <a:pt x="850343" y="1579680"/>
                </a:cubicBezTo>
                <a:lnTo>
                  <a:pt x="847269" y="1582236"/>
                </a:lnTo>
                <a:lnTo>
                  <a:pt x="877088" y="1605446"/>
                </a:lnTo>
                <a:lnTo>
                  <a:pt x="884410" y="1609161"/>
                </a:lnTo>
                <a:lnTo>
                  <a:pt x="880174" y="1587877"/>
                </a:lnTo>
                <a:cubicBezTo>
                  <a:pt x="875778" y="1574625"/>
                  <a:pt x="871382" y="1561373"/>
                  <a:pt x="866986" y="1552538"/>
                </a:cubicBezTo>
                <a:cubicBezTo>
                  <a:pt x="862589" y="1543704"/>
                  <a:pt x="875778" y="1539286"/>
                  <a:pt x="880174" y="1548121"/>
                </a:cubicBezTo>
                <a:cubicBezTo>
                  <a:pt x="882372" y="1554747"/>
                  <a:pt x="892263" y="1576834"/>
                  <a:pt x="897759" y="1597817"/>
                </a:cubicBezTo>
                <a:lnTo>
                  <a:pt x="900078" y="1617110"/>
                </a:lnTo>
                <a:lnTo>
                  <a:pt x="909868" y="1622078"/>
                </a:lnTo>
                <a:lnTo>
                  <a:pt x="932735" y="1627342"/>
                </a:lnTo>
                <a:lnTo>
                  <a:pt x="920873" y="1574740"/>
                </a:lnTo>
                <a:lnTo>
                  <a:pt x="922888" y="1569242"/>
                </a:lnTo>
                <a:lnTo>
                  <a:pt x="895712" y="1554832"/>
                </a:lnTo>
                <a:cubicBezTo>
                  <a:pt x="879964" y="1545058"/>
                  <a:pt x="864662" y="1534061"/>
                  <a:pt x="849880" y="1521767"/>
                </a:cubicBezTo>
                <a:cubicBezTo>
                  <a:pt x="801702" y="1478056"/>
                  <a:pt x="757904" y="1429973"/>
                  <a:pt x="718485" y="1373148"/>
                </a:cubicBezTo>
                <a:cubicBezTo>
                  <a:pt x="696586" y="1346921"/>
                  <a:pt x="696586" y="1316323"/>
                  <a:pt x="674687" y="1360035"/>
                </a:cubicBezTo>
                <a:cubicBezTo>
                  <a:pt x="661548" y="1390633"/>
                  <a:pt x="648408" y="1425602"/>
                  <a:pt x="639648" y="1456200"/>
                </a:cubicBezTo>
                <a:cubicBezTo>
                  <a:pt x="556432" y="1718469"/>
                  <a:pt x="587091" y="2028821"/>
                  <a:pt x="841120" y="2177440"/>
                </a:cubicBezTo>
                <a:cubicBezTo>
                  <a:pt x="807177" y="2159409"/>
                  <a:pt x="775491" y="2138851"/>
                  <a:pt x="746124" y="2116099"/>
                </a:cubicBezTo>
                <a:lnTo>
                  <a:pt x="708880" y="2081877"/>
                </a:lnTo>
                <a:lnTo>
                  <a:pt x="658810" y="2018234"/>
                </a:lnTo>
                <a:cubicBezTo>
                  <a:pt x="536449" y="1813542"/>
                  <a:pt x="571762" y="1528324"/>
                  <a:pt x="683447" y="1311952"/>
                </a:cubicBezTo>
                <a:cubicBezTo>
                  <a:pt x="683447" y="1307581"/>
                  <a:pt x="692206" y="1307581"/>
                  <a:pt x="696586" y="1311952"/>
                </a:cubicBezTo>
                <a:cubicBezTo>
                  <a:pt x="773233" y="1434344"/>
                  <a:pt x="876707" y="1553390"/>
                  <a:pt x="1018743" y="1590024"/>
                </a:cubicBezTo>
                <a:lnTo>
                  <a:pt x="1026739" y="1591341"/>
                </a:lnTo>
                <a:lnTo>
                  <a:pt x="1026101" y="1587378"/>
                </a:lnTo>
                <a:cubicBezTo>
                  <a:pt x="1026101" y="1578600"/>
                  <a:pt x="1038801" y="1574211"/>
                  <a:pt x="1043035" y="1582989"/>
                </a:cubicBezTo>
                <a:lnTo>
                  <a:pt x="1044239" y="1594224"/>
                </a:lnTo>
                <a:lnTo>
                  <a:pt x="1069077" y="1598317"/>
                </a:lnTo>
                <a:lnTo>
                  <a:pt x="1068567" y="1596701"/>
                </a:lnTo>
                <a:cubicBezTo>
                  <a:pt x="1064201" y="1588058"/>
                  <a:pt x="1077298" y="1583736"/>
                  <a:pt x="1081662" y="1592379"/>
                </a:cubicBezTo>
                <a:lnTo>
                  <a:pt x="1084315" y="1600549"/>
                </a:lnTo>
                <a:lnTo>
                  <a:pt x="1098676" y="1601177"/>
                </a:lnTo>
                <a:lnTo>
                  <a:pt x="1098828" y="1600775"/>
                </a:lnTo>
                <a:lnTo>
                  <a:pt x="1099854" y="1601229"/>
                </a:lnTo>
                <a:lnTo>
                  <a:pt x="1156945" y="1603726"/>
                </a:lnTo>
                <a:cubicBezTo>
                  <a:pt x="1238862" y="1602907"/>
                  <a:pt x="1334944" y="1587335"/>
                  <a:pt x="1384217" y="1534881"/>
                </a:cubicBezTo>
                <a:cubicBezTo>
                  <a:pt x="1414876" y="1504283"/>
                  <a:pt x="1441155" y="1447458"/>
                  <a:pt x="1493713" y="1443087"/>
                </a:cubicBezTo>
                <a:cubicBezTo>
                  <a:pt x="1511232" y="1443087"/>
                  <a:pt x="1537511" y="1473685"/>
                  <a:pt x="1555030" y="1486798"/>
                </a:cubicBezTo>
                <a:cubicBezTo>
                  <a:pt x="1594449" y="1513025"/>
                  <a:pt x="1633867" y="1534881"/>
                  <a:pt x="1677665" y="1547994"/>
                </a:cubicBezTo>
                <a:cubicBezTo>
                  <a:pt x="1697375" y="1554551"/>
                  <a:pt x="1717631" y="1559742"/>
                  <a:pt x="1738162" y="1563293"/>
                </a:cubicBezTo>
                <a:lnTo>
                  <a:pt x="1745749" y="1563960"/>
                </a:lnTo>
                <a:lnTo>
                  <a:pt x="1738888" y="1552383"/>
                </a:lnTo>
                <a:cubicBezTo>
                  <a:pt x="1738888" y="1548017"/>
                  <a:pt x="1738888" y="1539286"/>
                  <a:pt x="1743254" y="1539286"/>
                </a:cubicBezTo>
                <a:cubicBezTo>
                  <a:pt x="1760716" y="1539286"/>
                  <a:pt x="1773813" y="1539286"/>
                  <a:pt x="1786910" y="1543652"/>
                </a:cubicBezTo>
                <a:cubicBezTo>
                  <a:pt x="1795641" y="1548017"/>
                  <a:pt x="1791276" y="1561114"/>
                  <a:pt x="1782544" y="1561114"/>
                </a:cubicBezTo>
                <a:lnTo>
                  <a:pt x="1758534" y="1555112"/>
                </a:lnTo>
                <a:lnTo>
                  <a:pt x="1751985" y="1543652"/>
                </a:lnTo>
                <a:cubicBezTo>
                  <a:pt x="1751985" y="1548017"/>
                  <a:pt x="1751985" y="1552383"/>
                  <a:pt x="1747619" y="1552383"/>
                </a:cubicBezTo>
                <a:lnTo>
                  <a:pt x="1758534" y="1555112"/>
                </a:lnTo>
                <a:lnTo>
                  <a:pt x="1764534" y="1565612"/>
                </a:lnTo>
                <a:lnTo>
                  <a:pt x="1800301" y="1568757"/>
                </a:lnTo>
                <a:lnTo>
                  <a:pt x="1805165" y="1568287"/>
                </a:lnTo>
                <a:lnTo>
                  <a:pt x="1803022" y="1565481"/>
                </a:lnTo>
                <a:cubicBezTo>
                  <a:pt x="1803022" y="1561115"/>
                  <a:pt x="1805245" y="1556749"/>
                  <a:pt x="1809690" y="1556749"/>
                </a:cubicBezTo>
                <a:cubicBezTo>
                  <a:pt x="1816357" y="1556749"/>
                  <a:pt x="1819691" y="1561115"/>
                  <a:pt x="1819691" y="1565481"/>
                </a:cubicBezTo>
                <a:lnTo>
                  <a:pt x="1817887" y="1567056"/>
                </a:lnTo>
                <a:lnTo>
                  <a:pt x="1862439" y="1562747"/>
                </a:lnTo>
                <a:cubicBezTo>
                  <a:pt x="1882970" y="1558649"/>
                  <a:pt x="1903226" y="1552365"/>
                  <a:pt x="1922936" y="1543623"/>
                </a:cubicBezTo>
                <a:cubicBezTo>
                  <a:pt x="1943740" y="1532695"/>
                  <a:pt x="1966187" y="1518489"/>
                  <a:pt x="1987743" y="1501687"/>
                </a:cubicBezTo>
                <a:lnTo>
                  <a:pt x="1997343" y="1492405"/>
                </a:lnTo>
                <a:lnTo>
                  <a:pt x="1997254" y="1492024"/>
                </a:lnTo>
                <a:cubicBezTo>
                  <a:pt x="1995071" y="1487670"/>
                  <a:pt x="1998345" y="1484404"/>
                  <a:pt x="2002165" y="1483315"/>
                </a:cubicBezTo>
                <a:lnTo>
                  <a:pt x="2005118" y="1484886"/>
                </a:lnTo>
                <a:lnTo>
                  <a:pt x="2032808" y="1458109"/>
                </a:lnTo>
                <a:lnTo>
                  <a:pt x="2032575" y="1457133"/>
                </a:lnTo>
                <a:cubicBezTo>
                  <a:pt x="2032575" y="1452767"/>
                  <a:pt x="2035909" y="1449493"/>
                  <a:pt x="2039798" y="1448947"/>
                </a:cubicBezTo>
                <a:lnTo>
                  <a:pt x="2041177" y="1450017"/>
                </a:lnTo>
                <a:lnTo>
                  <a:pt x="2047213" y="1444179"/>
                </a:lnTo>
                <a:cubicBezTo>
                  <a:pt x="2055836" y="1433525"/>
                  <a:pt x="2063604" y="1422392"/>
                  <a:pt x="2070199" y="1410866"/>
                </a:cubicBezTo>
                <a:lnTo>
                  <a:pt x="2073661" y="1403125"/>
                </a:lnTo>
                <a:lnTo>
                  <a:pt x="2075239" y="1398676"/>
                </a:lnTo>
                <a:lnTo>
                  <a:pt x="2075642" y="1398698"/>
                </a:lnTo>
                <a:lnTo>
                  <a:pt x="2086153" y="1375197"/>
                </a:lnTo>
                <a:cubicBezTo>
                  <a:pt x="2094023" y="1350746"/>
                  <a:pt x="2095939" y="1325066"/>
                  <a:pt x="2089369" y="1298839"/>
                </a:cubicBezTo>
                <a:cubicBezTo>
                  <a:pt x="2067470" y="1215787"/>
                  <a:pt x="2010532" y="1154591"/>
                  <a:pt x="1971114" y="1084652"/>
                </a:cubicBezTo>
                <a:cubicBezTo>
                  <a:pt x="1966734" y="1080281"/>
                  <a:pt x="1971114" y="1075910"/>
                  <a:pt x="1975494" y="1071539"/>
                </a:cubicBezTo>
                <a:cubicBezTo>
                  <a:pt x="1993013" y="1058425"/>
                  <a:pt x="2012448" y="1047771"/>
                  <a:pt x="2032637" y="1038141"/>
                </a:cubicBezTo>
                <a:lnTo>
                  <a:pt x="2032927" y="1038012"/>
                </a:lnTo>
                <a:lnTo>
                  <a:pt x="2027734" y="1034461"/>
                </a:lnTo>
                <a:cubicBezTo>
                  <a:pt x="2027734" y="1031286"/>
                  <a:pt x="2030829" y="1028111"/>
                  <a:pt x="2037021" y="1028111"/>
                </a:cubicBezTo>
                <a:lnTo>
                  <a:pt x="2042535" y="1033766"/>
                </a:lnTo>
                <a:lnTo>
                  <a:pt x="2094297" y="1010889"/>
                </a:lnTo>
                <a:lnTo>
                  <a:pt x="2152204" y="981826"/>
                </a:lnTo>
                <a:lnTo>
                  <a:pt x="2151214" y="979366"/>
                </a:lnTo>
                <a:cubicBezTo>
                  <a:pt x="2149045" y="974977"/>
                  <a:pt x="2151214" y="971685"/>
                  <a:pt x="2154469" y="970588"/>
                </a:cubicBezTo>
                <a:lnTo>
                  <a:pt x="2162184" y="974056"/>
                </a:lnTo>
                <a:lnTo>
                  <a:pt x="2203245" y="940404"/>
                </a:lnTo>
                <a:cubicBezTo>
                  <a:pt x="2286462" y="844239"/>
                  <a:pt x="2290841" y="682506"/>
                  <a:pt x="2194485" y="590712"/>
                </a:cubicBezTo>
                <a:cubicBezTo>
                  <a:pt x="2111268" y="512031"/>
                  <a:pt x="1993013" y="468320"/>
                  <a:pt x="1874758" y="459578"/>
                </a:cubicBezTo>
                <a:cubicBezTo>
                  <a:pt x="1817820" y="455207"/>
                  <a:pt x="1760882" y="463949"/>
                  <a:pt x="1703944" y="481433"/>
                </a:cubicBezTo>
                <a:cubicBezTo>
                  <a:pt x="1651386" y="494547"/>
                  <a:pt x="1616348" y="525145"/>
                  <a:pt x="1572550" y="551372"/>
                </a:cubicBezTo>
                <a:cubicBezTo>
                  <a:pt x="1568170" y="555743"/>
                  <a:pt x="1559410" y="551372"/>
                  <a:pt x="1559410" y="542629"/>
                </a:cubicBezTo>
                <a:lnTo>
                  <a:pt x="1556308" y="508758"/>
                </a:lnTo>
                <a:lnTo>
                  <a:pt x="1550928" y="512174"/>
                </a:lnTo>
                <a:cubicBezTo>
                  <a:pt x="1542038" y="512174"/>
                  <a:pt x="1542038" y="499474"/>
                  <a:pt x="1550928" y="499474"/>
                </a:cubicBezTo>
                <a:lnTo>
                  <a:pt x="1555738" y="502528"/>
                </a:lnTo>
                <a:lnTo>
                  <a:pt x="1552097" y="462778"/>
                </a:lnTo>
                <a:lnTo>
                  <a:pt x="1550769" y="464549"/>
                </a:lnTo>
                <a:cubicBezTo>
                  <a:pt x="1546404" y="464549"/>
                  <a:pt x="1544221" y="460183"/>
                  <a:pt x="1544221" y="455817"/>
                </a:cubicBezTo>
                <a:lnTo>
                  <a:pt x="1550672" y="447216"/>
                </a:lnTo>
                <a:lnTo>
                  <a:pt x="1550103" y="441000"/>
                </a:lnTo>
                <a:cubicBezTo>
                  <a:pt x="1542986" y="407124"/>
                  <a:pt x="1530941" y="374340"/>
                  <a:pt x="1511232" y="345928"/>
                </a:cubicBezTo>
                <a:cubicBezTo>
                  <a:pt x="1471814" y="289103"/>
                  <a:pt x="1401736" y="258505"/>
                  <a:pt x="1327279" y="254134"/>
                </a:cubicBezTo>
                <a:cubicBezTo>
                  <a:pt x="1169606" y="245391"/>
                  <a:pt x="981275" y="297845"/>
                  <a:pt x="889299" y="433351"/>
                </a:cubicBezTo>
                <a:cubicBezTo>
                  <a:pt x="884919" y="437722"/>
                  <a:pt x="871779" y="433351"/>
                  <a:pt x="876159" y="424608"/>
                </a:cubicBezTo>
                <a:cubicBezTo>
                  <a:pt x="880539" y="424608"/>
                  <a:pt x="884919" y="428980"/>
                  <a:pt x="889299" y="428980"/>
                </a:cubicBezTo>
                <a:lnTo>
                  <a:pt x="898641" y="398264"/>
                </a:lnTo>
                <a:lnTo>
                  <a:pt x="919145" y="374238"/>
                </a:lnTo>
                <a:lnTo>
                  <a:pt x="938729" y="359401"/>
                </a:lnTo>
                <a:lnTo>
                  <a:pt x="920850" y="337549"/>
                </a:lnTo>
                <a:cubicBezTo>
                  <a:pt x="916563" y="328817"/>
                  <a:pt x="925136" y="320086"/>
                  <a:pt x="929422" y="324452"/>
                </a:cubicBezTo>
                <a:lnTo>
                  <a:pt x="948658" y="351880"/>
                </a:lnTo>
                <a:lnTo>
                  <a:pt x="994758" y="316955"/>
                </a:lnTo>
                <a:lnTo>
                  <a:pt x="969831" y="307006"/>
                </a:lnTo>
                <a:cubicBezTo>
                  <a:pt x="963308" y="301447"/>
                  <a:pt x="958009" y="294499"/>
                  <a:pt x="953474" y="286740"/>
                </a:cubicBezTo>
                <a:lnTo>
                  <a:pt x="943743" y="265965"/>
                </a:lnTo>
                <a:lnTo>
                  <a:pt x="945931" y="281491"/>
                </a:lnTo>
                <a:cubicBezTo>
                  <a:pt x="948679" y="290222"/>
                  <a:pt x="953075" y="297862"/>
                  <a:pt x="959669" y="302227"/>
                </a:cubicBezTo>
                <a:cubicBezTo>
                  <a:pt x="959669" y="306593"/>
                  <a:pt x="968462" y="306593"/>
                  <a:pt x="968462" y="306593"/>
                </a:cubicBezTo>
                <a:cubicBezTo>
                  <a:pt x="972858" y="310959"/>
                  <a:pt x="977254" y="315324"/>
                  <a:pt x="977254" y="319690"/>
                </a:cubicBezTo>
                <a:cubicBezTo>
                  <a:pt x="981650" y="328421"/>
                  <a:pt x="968462" y="332787"/>
                  <a:pt x="964066" y="324056"/>
                </a:cubicBezTo>
                <a:cubicBezTo>
                  <a:pt x="964066" y="319690"/>
                  <a:pt x="955273" y="319690"/>
                  <a:pt x="950877" y="315324"/>
                </a:cubicBezTo>
                <a:cubicBezTo>
                  <a:pt x="946481" y="315324"/>
                  <a:pt x="942085" y="306593"/>
                  <a:pt x="937689" y="302227"/>
                </a:cubicBezTo>
                <a:cubicBezTo>
                  <a:pt x="933293" y="289130"/>
                  <a:pt x="928896" y="276033"/>
                  <a:pt x="924500" y="258571"/>
                </a:cubicBezTo>
                <a:cubicBezTo>
                  <a:pt x="924500" y="254205"/>
                  <a:pt x="927797" y="250931"/>
                  <a:pt x="931644" y="249840"/>
                </a:cubicBezTo>
                <a:lnTo>
                  <a:pt x="937981" y="252489"/>
                </a:lnTo>
                <a:lnTo>
                  <a:pt x="920912" y="210654"/>
                </a:lnTo>
                <a:cubicBezTo>
                  <a:pt x="916563" y="201870"/>
                  <a:pt x="929609" y="193086"/>
                  <a:pt x="933957" y="201870"/>
                </a:cubicBezTo>
                <a:cubicBezTo>
                  <a:pt x="950263" y="228223"/>
                  <a:pt x="956786" y="271869"/>
                  <a:pt x="979207" y="293898"/>
                </a:cubicBezTo>
                <a:lnTo>
                  <a:pt x="999728" y="303476"/>
                </a:lnTo>
                <a:lnTo>
                  <a:pt x="955266" y="209453"/>
                </a:lnTo>
                <a:cubicBezTo>
                  <a:pt x="936654" y="176592"/>
                  <a:pt x="915853" y="144826"/>
                  <a:pt x="893956" y="114155"/>
                </a:cubicBezTo>
                <a:cubicBezTo>
                  <a:pt x="891766" y="111965"/>
                  <a:pt x="893956" y="108679"/>
                  <a:pt x="897240" y="107035"/>
                </a:cubicBezTo>
                <a:close/>
                <a:moveTo>
                  <a:pt x="608990" y="607"/>
                </a:moveTo>
                <a:cubicBezTo>
                  <a:pt x="705346" y="-3764"/>
                  <a:pt x="832361" y="13720"/>
                  <a:pt x="884919" y="109886"/>
                </a:cubicBezTo>
                <a:cubicBezTo>
                  <a:pt x="927622" y="182010"/>
                  <a:pt x="930907" y="268886"/>
                  <a:pt x="913251" y="350231"/>
                </a:cubicBezTo>
                <a:lnTo>
                  <a:pt x="898641" y="398264"/>
                </a:lnTo>
                <a:lnTo>
                  <a:pt x="876159" y="424608"/>
                </a:lnTo>
                <a:cubicBezTo>
                  <a:pt x="911198" y="324072"/>
                  <a:pt x="937477" y="162340"/>
                  <a:pt x="845500" y="83659"/>
                </a:cubicBezTo>
                <a:cubicBezTo>
                  <a:pt x="757904" y="4978"/>
                  <a:pt x="613370" y="-3764"/>
                  <a:pt x="503874" y="31205"/>
                </a:cubicBezTo>
                <a:cubicBezTo>
                  <a:pt x="381239" y="74917"/>
                  <a:pt x="271742" y="179824"/>
                  <a:pt x="219185" y="297845"/>
                </a:cubicBezTo>
                <a:cubicBezTo>
                  <a:pt x="188526" y="372155"/>
                  <a:pt x="175386" y="446464"/>
                  <a:pt x="201665" y="525145"/>
                </a:cubicBezTo>
                <a:cubicBezTo>
                  <a:pt x="219185" y="568856"/>
                  <a:pt x="245463" y="612568"/>
                  <a:pt x="241084" y="660651"/>
                </a:cubicBezTo>
                <a:cubicBezTo>
                  <a:pt x="241084" y="665022"/>
                  <a:pt x="236704" y="669393"/>
                  <a:pt x="232324" y="669393"/>
                </a:cubicBezTo>
                <a:cubicBezTo>
                  <a:pt x="92170" y="669393"/>
                  <a:pt x="8953" y="774301"/>
                  <a:pt x="17713" y="909806"/>
                </a:cubicBezTo>
                <a:cubicBezTo>
                  <a:pt x="18808" y="934940"/>
                  <a:pt x="23461" y="962260"/>
                  <a:pt x="31742" y="988760"/>
                </a:cubicBezTo>
                <a:lnTo>
                  <a:pt x="43755" y="1013610"/>
                </a:lnTo>
                <a:lnTo>
                  <a:pt x="48280" y="992409"/>
                </a:lnTo>
                <a:cubicBezTo>
                  <a:pt x="48280" y="983661"/>
                  <a:pt x="65822" y="988035"/>
                  <a:pt x="61436" y="996783"/>
                </a:cubicBezTo>
                <a:cubicBezTo>
                  <a:pt x="58147" y="1006625"/>
                  <a:pt x="56229" y="1016672"/>
                  <a:pt x="55552" y="1026701"/>
                </a:cubicBezTo>
                <a:lnTo>
                  <a:pt x="56219" y="1039394"/>
                </a:lnTo>
                <a:lnTo>
                  <a:pt x="67533" y="1062797"/>
                </a:lnTo>
                <a:lnTo>
                  <a:pt x="103644" y="1098978"/>
                </a:lnTo>
                <a:lnTo>
                  <a:pt x="107137" y="1095422"/>
                </a:lnTo>
                <a:cubicBezTo>
                  <a:pt x="110411" y="1095422"/>
                  <a:pt x="113685" y="1097644"/>
                  <a:pt x="113685" y="1102089"/>
                </a:cubicBezTo>
                <a:lnTo>
                  <a:pt x="114057" y="1106247"/>
                </a:lnTo>
                <a:lnTo>
                  <a:pt x="142988" y="1117461"/>
                </a:lnTo>
                <a:lnTo>
                  <a:pt x="144509" y="1111516"/>
                </a:lnTo>
                <a:lnTo>
                  <a:pt x="150999" y="1110107"/>
                </a:lnTo>
                <a:lnTo>
                  <a:pt x="152678" y="1104510"/>
                </a:lnTo>
                <a:cubicBezTo>
                  <a:pt x="155952" y="1102327"/>
                  <a:pt x="160318" y="1102327"/>
                  <a:pt x="162501" y="1106692"/>
                </a:cubicBezTo>
                <a:lnTo>
                  <a:pt x="170528" y="1124977"/>
                </a:lnTo>
                <a:lnTo>
                  <a:pt x="188958" y="1124466"/>
                </a:lnTo>
                <a:lnTo>
                  <a:pt x="188958" y="1111128"/>
                </a:lnTo>
                <a:cubicBezTo>
                  <a:pt x="184725" y="1102350"/>
                  <a:pt x="201658" y="1097961"/>
                  <a:pt x="201658" y="1106739"/>
                </a:cubicBezTo>
                <a:lnTo>
                  <a:pt x="204722" y="1124029"/>
                </a:lnTo>
                <a:lnTo>
                  <a:pt x="206045" y="1123993"/>
                </a:lnTo>
                <a:cubicBezTo>
                  <a:pt x="214805" y="1119622"/>
                  <a:pt x="219185" y="1137106"/>
                  <a:pt x="210425" y="1137106"/>
                </a:cubicBezTo>
                <a:lnTo>
                  <a:pt x="205822" y="1137417"/>
                </a:lnTo>
                <a:lnTo>
                  <a:pt x="202613" y="1157750"/>
                </a:lnTo>
                <a:lnTo>
                  <a:pt x="222595" y="1156984"/>
                </a:lnTo>
                <a:lnTo>
                  <a:pt x="227963" y="1157913"/>
                </a:lnTo>
                <a:lnTo>
                  <a:pt x="207687" y="1102683"/>
                </a:lnTo>
                <a:cubicBezTo>
                  <a:pt x="196190" y="1050776"/>
                  <a:pt x="197285" y="995044"/>
                  <a:pt x="206045" y="940404"/>
                </a:cubicBezTo>
                <a:cubicBezTo>
                  <a:pt x="206045" y="936033"/>
                  <a:pt x="210425" y="934940"/>
                  <a:pt x="214257" y="936033"/>
                </a:cubicBezTo>
                <a:cubicBezTo>
                  <a:pt x="218090" y="937126"/>
                  <a:pt x="221374" y="940404"/>
                  <a:pt x="219185" y="944776"/>
                </a:cubicBezTo>
                <a:cubicBezTo>
                  <a:pt x="210972" y="1002147"/>
                  <a:pt x="213231" y="1061362"/>
                  <a:pt x="228269" y="1114354"/>
                </a:cubicBezTo>
                <a:lnTo>
                  <a:pt x="247105" y="1163539"/>
                </a:lnTo>
                <a:lnTo>
                  <a:pt x="258774" y="1171746"/>
                </a:lnTo>
                <a:cubicBezTo>
                  <a:pt x="271929" y="1184869"/>
                  <a:pt x="280700" y="1200178"/>
                  <a:pt x="288374" y="1216581"/>
                </a:cubicBezTo>
                <a:lnTo>
                  <a:pt x="292376" y="1225514"/>
                </a:lnTo>
                <a:lnTo>
                  <a:pt x="314035" y="1246590"/>
                </a:lnTo>
                <a:cubicBezTo>
                  <a:pt x="342641" y="1268240"/>
                  <a:pt x="377954" y="1283539"/>
                  <a:pt x="420657" y="1290096"/>
                </a:cubicBezTo>
                <a:cubicBezTo>
                  <a:pt x="442556" y="1294467"/>
                  <a:pt x="481975" y="1290096"/>
                  <a:pt x="495115" y="1311952"/>
                </a:cubicBezTo>
                <a:cubicBezTo>
                  <a:pt x="512634" y="1342550"/>
                  <a:pt x="495115" y="1399375"/>
                  <a:pt x="490735" y="1429973"/>
                </a:cubicBezTo>
                <a:cubicBezTo>
                  <a:pt x="454601" y="1652902"/>
                  <a:pt x="517013" y="1880748"/>
                  <a:pt x="665038" y="2041593"/>
                </a:cubicBezTo>
                <a:lnTo>
                  <a:pt x="708880" y="2081877"/>
                </a:lnTo>
                <a:lnTo>
                  <a:pt x="733507" y="2113179"/>
                </a:lnTo>
                <a:cubicBezTo>
                  <a:pt x="763036" y="2142129"/>
                  <a:pt x="797322" y="2168151"/>
                  <a:pt x="836740" y="2190553"/>
                </a:cubicBezTo>
                <a:cubicBezTo>
                  <a:pt x="587091" y="2059419"/>
                  <a:pt x="433797" y="1766552"/>
                  <a:pt x="464456" y="1491169"/>
                </a:cubicBezTo>
                <a:cubicBezTo>
                  <a:pt x="468836" y="1467128"/>
                  <a:pt x="473216" y="1444179"/>
                  <a:pt x="476500" y="1421231"/>
                </a:cubicBezTo>
                <a:lnTo>
                  <a:pt x="479812" y="1378924"/>
                </a:lnTo>
                <a:lnTo>
                  <a:pt x="473651" y="1373789"/>
                </a:lnTo>
                <a:cubicBezTo>
                  <a:pt x="469285" y="1360692"/>
                  <a:pt x="464920" y="1343230"/>
                  <a:pt x="460554" y="1330133"/>
                </a:cubicBezTo>
                <a:cubicBezTo>
                  <a:pt x="456188" y="1321402"/>
                  <a:pt x="469285" y="1317036"/>
                  <a:pt x="473651" y="1325767"/>
                </a:cubicBezTo>
                <a:lnTo>
                  <a:pt x="481671" y="1355175"/>
                </a:lnTo>
                <a:lnTo>
                  <a:pt x="481975" y="1351292"/>
                </a:lnTo>
                <a:cubicBezTo>
                  <a:pt x="486355" y="1316323"/>
                  <a:pt x="464456" y="1311952"/>
                  <a:pt x="429417" y="1307581"/>
                </a:cubicBezTo>
                <a:cubicBezTo>
                  <a:pt x="411350" y="1304303"/>
                  <a:pt x="392051" y="1299795"/>
                  <a:pt x="372907" y="1293366"/>
                </a:cubicBezTo>
                <a:lnTo>
                  <a:pt x="365525" y="1289948"/>
                </a:lnTo>
                <a:lnTo>
                  <a:pt x="373497" y="1315383"/>
                </a:lnTo>
                <a:cubicBezTo>
                  <a:pt x="374844" y="1320620"/>
                  <a:pt x="375786" y="1325994"/>
                  <a:pt x="375853" y="1331437"/>
                </a:cubicBezTo>
                <a:lnTo>
                  <a:pt x="375028" y="1336132"/>
                </a:lnTo>
                <a:lnTo>
                  <a:pt x="376628" y="1337414"/>
                </a:lnTo>
                <a:lnTo>
                  <a:pt x="395678" y="1346030"/>
                </a:lnTo>
                <a:lnTo>
                  <a:pt x="386338" y="1307978"/>
                </a:lnTo>
                <a:cubicBezTo>
                  <a:pt x="386338" y="1299200"/>
                  <a:pt x="399265" y="1294811"/>
                  <a:pt x="399265" y="1303589"/>
                </a:cubicBezTo>
                <a:cubicBezTo>
                  <a:pt x="403574" y="1312367"/>
                  <a:pt x="405729" y="1321145"/>
                  <a:pt x="407883" y="1329923"/>
                </a:cubicBezTo>
                <a:lnTo>
                  <a:pt x="416190" y="1355306"/>
                </a:lnTo>
                <a:lnTo>
                  <a:pt x="464883" y="1377328"/>
                </a:lnTo>
                <a:cubicBezTo>
                  <a:pt x="473653" y="1381702"/>
                  <a:pt x="473653" y="1394824"/>
                  <a:pt x="460497" y="1394824"/>
                </a:cubicBezTo>
                <a:cubicBezTo>
                  <a:pt x="436378" y="1383889"/>
                  <a:pt x="406777" y="1372954"/>
                  <a:pt x="379369" y="1358191"/>
                </a:cubicBezTo>
                <a:lnTo>
                  <a:pt x="367548" y="1350366"/>
                </a:lnTo>
                <a:lnTo>
                  <a:pt x="363263" y="1352314"/>
                </a:lnTo>
                <a:lnTo>
                  <a:pt x="360948" y="1345996"/>
                </a:lnTo>
                <a:lnTo>
                  <a:pt x="340861" y="1332699"/>
                </a:lnTo>
                <a:cubicBezTo>
                  <a:pt x="329212" y="1322925"/>
                  <a:pt x="319071" y="1311717"/>
                  <a:pt x="311397" y="1298595"/>
                </a:cubicBezTo>
                <a:cubicBezTo>
                  <a:pt x="303723" y="1285472"/>
                  <a:pt x="297419" y="1270710"/>
                  <a:pt x="291115" y="1256016"/>
                </a:cubicBezTo>
                <a:lnTo>
                  <a:pt x="283541" y="1240268"/>
                </a:lnTo>
                <a:lnTo>
                  <a:pt x="237431" y="1180236"/>
                </a:lnTo>
                <a:lnTo>
                  <a:pt x="222424" y="1173788"/>
                </a:lnTo>
                <a:cubicBezTo>
                  <a:pt x="214989" y="1171951"/>
                  <a:pt x="206699" y="1171200"/>
                  <a:pt x="197380" y="1171746"/>
                </a:cubicBezTo>
                <a:cubicBezTo>
                  <a:pt x="144757" y="1176120"/>
                  <a:pt x="100904" y="1171746"/>
                  <a:pt x="70207" y="1128006"/>
                </a:cubicBezTo>
                <a:cubicBezTo>
                  <a:pt x="57051" y="1108322"/>
                  <a:pt x="47184" y="1086452"/>
                  <a:pt x="42799" y="1063488"/>
                </a:cubicBezTo>
                <a:lnTo>
                  <a:pt x="41765" y="1046924"/>
                </a:lnTo>
                <a:lnTo>
                  <a:pt x="10869" y="976671"/>
                </a:lnTo>
                <a:cubicBezTo>
                  <a:pt x="2657" y="945322"/>
                  <a:pt x="-902" y="913085"/>
                  <a:pt x="193" y="883579"/>
                </a:cubicBezTo>
                <a:cubicBezTo>
                  <a:pt x="4573" y="809270"/>
                  <a:pt x="30852" y="743702"/>
                  <a:pt x="87790" y="695620"/>
                </a:cubicBezTo>
                <a:cubicBezTo>
                  <a:pt x="114069" y="673764"/>
                  <a:pt x="149107" y="665022"/>
                  <a:pt x="184146" y="656279"/>
                </a:cubicBezTo>
                <a:cubicBezTo>
                  <a:pt x="214805" y="651908"/>
                  <a:pt x="236704" y="660651"/>
                  <a:pt x="223564" y="612568"/>
                </a:cubicBezTo>
                <a:cubicBezTo>
                  <a:pt x="210425" y="577599"/>
                  <a:pt x="192906" y="547001"/>
                  <a:pt x="184146" y="512031"/>
                </a:cubicBezTo>
                <a:cubicBezTo>
                  <a:pt x="118449" y="267247"/>
                  <a:pt x="372479" y="9349"/>
                  <a:pt x="608990" y="6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951507" y="2948470"/>
            <a:ext cx="3660852" cy="1326098"/>
            <a:chOff x="-73186" y="3379043"/>
            <a:chExt cx="4085627" cy="1533504"/>
          </a:xfrm>
        </p:grpSpPr>
        <p:sp>
          <p:nvSpPr>
            <p:cNvPr id="122" name="文本框 121"/>
            <p:cNvSpPr txBox="1"/>
            <p:nvPr/>
          </p:nvSpPr>
          <p:spPr>
            <a:xfrm>
              <a:off x="1160894" y="337904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212842" y="3382116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985476" y="3988346"/>
              <a:ext cx="202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研究背景</a:t>
              </a: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114280"/>
            <a:stretch/>
          </p:blipFill>
          <p:spPr>
            <a:xfrm rot="16200000" flipH="1">
              <a:off x="1746441" y="2566522"/>
              <a:ext cx="311754" cy="3951007"/>
            </a:xfrm>
            <a:prstGeom prst="rect">
              <a:avLst/>
            </a:prstGeom>
          </p:spPr>
        </p:pic>
      </p:grpSp>
      <p:grpSp>
        <p:nvGrpSpPr>
          <p:cNvPr id="101" name="组合 100"/>
          <p:cNvGrpSpPr/>
          <p:nvPr/>
        </p:nvGrpSpPr>
        <p:grpSpPr>
          <a:xfrm>
            <a:off x="1975305" y="4465058"/>
            <a:ext cx="3612990" cy="1339085"/>
            <a:chOff x="-19771" y="3406633"/>
            <a:chExt cx="4032212" cy="1548524"/>
          </a:xfrm>
        </p:grpSpPr>
        <p:sp>
          <p:nvSpPr>
            <p:cNvPr id="123" name="文本框 122"/>
            <p:cNvSpPr txBox="1"/>
            <p:nvPr/>
          </p:nvSpPr>
          <p:spPr>
            <a:xfrm>
              <a:off x="1189781" y="3424726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241801" y="340663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985476" y="3988346"/>
              <a:ext cx="202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数据处理</a:t>
              </a:r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114280"/>
            <a:stretch/>
          </p:blipFill>
          <p:spPr>
            <a:xfrm rot="16200000" flipH="1">
              <a:off x="1799856" y="2573899"/>
              <a:ext cx="311754" cy="3951007"/>
            </a:xfrm>
            <a:prstGeom prst="rect">
              <a:avLst/>
            </a:prstGeom>
          </p:spPr>
        </p:pic>
      </p:grpSp>
      <p:grpSp>
        <p:nvGrpSpPr>
          <p:cNvPr id="106" name="组合 105"/>
          <p:cNvGrpSpPr/>
          <p:nvPr/>
        </p:nvGrpSpPr>
        <p:grpSpPr>
          <a:xfrm>
            <a:off x="5899504" y="2948470"/>
            <a:ext cx="4062642" cy="1328643"/>
            <a:chOff x="-50957" y="3376502"/>
            <a:chExt cx="4534038" cy="1536449"/>
          </a:xfrm>
        </p:grpSpPr>
        <p:sp>
          <p:nvSpPr>
            <p:cNvPr id="124" name="文本框 123"/>
            <p:cNvSpPr txBox="1"/>
            <p:nvPr/>
          </p:nvSpPr>
          <p:spPr>
            <a:xfrm>
              <a:off x="1233238" y="3376502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290082" y="3382520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3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85476" y="3988346"/>
              <a:ext cx="2497605" cy="46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模型选择</a:t>
              </a:r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114280"/>
            <a:stretch/>
          </p:blipFill>
          <p:spPr>
            <a:xfrm rot="16200000" flipH="1">
              <a:off x="1921749" y="2435566"/>
              <a:ext cx="337981" cy="4283393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5785336" y="4403969"/>
            <a:ext cx="5166240" cy="1327719"/>
            <a:chOff x="-217470" y="3213634"/>
            <a:chExt cx="5765688" cy="1535380"/>
          </a:xfrm>
        </p:grpSpPr>
        <p:sp>
          <p:nvSpPr>
            <p:cNvPr id="125" name="文本框 124"/>
            <p:cNvSpPr txBox="1"/>
            <p:nvPr/>
          </p:nvSpPr>
          <p:spPr>
            <a:xfrm>
              <a:off x="1183123" y="3218583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80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222962" y="3213634"/>
              <a:ext cx="566723" cy="15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80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009589" y="3849989"/>
              <a:ext cx="3538629" cy="46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用户偏好及用户画像分析</a:t>
              </a:r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114280"/>
            <a:stretch/>
          </p:blipFill>
          <p:spPr>
            <a:xfrm rot="16200000" flipH="1">
              <a:off x="2116806" y="1971611"/>
              <a:ext cx="399927" cy="5068480"/>
            </a:xfrm>
            <a:prstGeom prst="rect">
              <a:avLst/>
            </a:prstGeom>
          </p:spPr>
        </p:pic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74" y="2951053"/>
            <a:ext cx="678302" cy="500248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5674" y="4418527"/>
            <a:ext cx="678302" cy="500248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11" y="2937396"/>
            <a:ext cx="678302" cy="500248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2490" y="4443232"/>
            <a:ext cx="678302" cy="5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777967" y="722011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357609" y="3789040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884CFF9-3FBC-4C57-A7F6-E3DAC2066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32" y="880912"/>
            <a:ext cx="7934858" cy="4491573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D1879038-CCC7-4929-B1D7-1F2907115F81}"/>
              </a:ext>
            </a:extLst>
          </p:cNvPr>
          <p:cNvGrpSpPr/>
          <p:nvPr/>
        </p:nvGrpSpPr>
        <p:grpSpPr>
          <a:xfrm>
            <a:off x="514205" y="839799"/>
            <a:ext cx="1491486" cy="1158334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076D6C4-B494-4585-95DE-E2C88B2A2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D68E61-84BB-49EA-97AE-9DD28D7A6C81}"/>
                </a:ext>
              </a:extLst>
            </p:cNvPr>
            <p:cNvSpPr txBox="1"/>
            <p:nvPr/>
          </p:nvSpPr>
          <p:spPr>
            <a:xfrm>
              <a:off x="2850904" y="4431654"/>
              <a:ext cx="636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随机森林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197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777967" y="722011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357609" y="3789040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F44E2B-2A15-4891-A5B0-BB752ADB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64" y="880912"/>
            <a:ext cx="7876691" cy="5165882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87428C7A-CA1B-4ACA-A0C8-0729FF4AD0DE}"/>
              </a:ext>
            </a:extLst>
          </p:cNvPr>
          <p:cNvGrpSpPr/>
          <p:nvPr/>
        </p:nvGrpSpPr>
        <p:grpSpPr>
          <a:xfrm>
            <a:off x="513010" y="820857"/>
            <a:ext cx="1544858" cy="962025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3AB53C2-2220-4039-BFE6-955E1A646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3A6987F-650F-4933-8E8D-408825BD1B92}"/>
                </a:ext>
              </a:extLst>
            </p:cNvPr>
            <p:cNvSpPr txBox="1"/>
            <p:nvPr/>
          </p:nvSpPr>
          <p:spPr>
            <a:xfrm>
              <a:off x="2612209" y="4431654"/>
              <a:ext cx="1030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Adaboos</a:t>
              </a:r>
              <a:r>
                <a:rPr lang="en-US" altLang="zh-CN" dirty="0" err="1">
                  <a:solidFill>
                    <a:srgbClr val="DE8D56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t</a:t>
              </a:r>
              <a:endParaRPr lang="zh-CN" altLang="en-US" dirty="0">
                <a:solidFill>
                  <a:srgbClr val="DE8D56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040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777967" y="722011"/>
            <a:ext cx="1587999" cy="1752381"/>
            <a:chOff x="4427538" y="954088"/>
            <a:chExt cx="3333750" cy="3729038"/>
          </a:xfrm>
        </p:grpSpPr>
        <p:sp>
          <p:nvSpPr>
            <p:cNvPr id="12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-357609" y="3789040"/>
            <a:ext cx="2224916" cy="2585600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55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srgbClr val="00579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57ECEC4-D381-469C-AF0A-F6C38F66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05" y="737677"/>
            <a:ext cx="7926016" cy="4547435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0B9050-AFC5-4568-A394-4F231DC0A0DD}"/>
              </a:ext>
            </a:extLst>
          </p:cNvPr>
          <p:cNvGrpSpPr/>
          <p:nvPr/>
        </p:nvGrpSpPr>
        <p:grpSpPr>
          <a:xfrm>
            <a:off x="501495" y="753532"/>
            <a:ext cx="1706854" cy="962025"/>
            <a:chOff x="2524125" y="4210050"/>
            <a:chExt cx="1276350" cy="9620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12616E9-A52C-4592-9DA7-7E61B1F19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86E7AA-793F-4857-91A4-E0823BEAEEE6}"/>
                </a:ext>
              </a:extLst>
            </p:cNvPr>
            <p:cNvSpPr txBox="1"/>
            <p:nvPr/>
          </p:nvSpPr>
          <p:spPr>
            <a:xfrm>
              <a:off x="2766809" y="4431654"/>
              <a:ext cx="88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xgboost</a:t>
              </a:r>
              <a:endPara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5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51" y="965445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ROC</a:t>
            </a:r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曲线</a:t>
            </a:r>
          </a:p>
        </p:txBody>
      </p:sp>
      <p:sp>
        <p:nvSpPr>
          <p:cNvPr id="5" name="矩形 4"/>
          <p:cNvSpPr/>
          <p:nvPr/>
        </p:nvSpPr>
        <p:spPr>
          <a:xfrm>
            <a:off x="1027750" y="1327431"/>
            <a:ext cx="3637735" cy="158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、逻辑回归与朴素贝叶斯的分数相差不大，故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ROC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曲线只显示其中一条；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、从所有模型中的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roc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曲线中可以看出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Adaboost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与随机森林两种模型要优于其他模型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并且随机森林曲线下的面积要略大于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Adaboost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一点；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、综上所述模型的最终预测模型选择随机森林。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21441" y="3148223"/>
            <a:ext cx="2640162" cy="2744332"/>
            <a:chOff x="6932464" y="2088411"/>
            <a:chExt cx="2640162" cy="27443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464" y="2088411"/>
              <a:ext cx="2640162" cy="2744332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58050" y="2637032"/>
              <a:ext cx="2009776" cy="171589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BDF25AF-1553-4F92-978D-06CAD68A3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55" y="1211627"/>
            <a:ext cx="611590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8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6207" y="1136900"/>
            <a:ext cx="3500282" cy="578661"/>
            <a:chOff x="5038726" y="1373966"/>
            <a:chExt cx="2171702" cy="578661"/>
          </a:xfrm>
        </p:grpSpPr>
        <p:sp>
          <p:nvSpPr>
            <p:cNvPr id="3" name="文本框 2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影响客户流失关键特征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654FABD-A06F-4D16-A9AA-CC2BC5D46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07" y="2973487"/>
            <a:ext cx="8789577" cy="264334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9A9D3C-F6EE-4EF2-931A-C734B92D4056}"/>
              </a:ext>
            </a:extLst>
          </p:cNvPr>
          <p:cNvGrpSpPr/>
          <p:nvPr/>
        </p:nvGrpSpPr>
        <p:grpSpPr>
          <a:xfrm>
            <a:off x="1286207" y="1829921"/>
            <a:ext cx="6949489" cy="732922"/>
            <a:chOff x="5329978" y="2898488"/>
            <a:chExt cx="3508223" cy="732922"/>
          </a:xfrm>
        </p:grpSpPr>
        <p:sp>
          <p:nvSpPr>
            <p:cNvPr id="24" name="椭圆 31">
              <a:extLst>
                <a:ext uri="{FF2B5EF4-FFF2-40B4-BE49-F238E27FC236}">
                  <a16:creationId xmlns:a16="http://schemas.microsoft.com/office/drawing/2014/main" id="{14DB5815-2170-4329-9480-D8645C285170}"/>
                </a:ext>
              </a:extLst>
            </p:cNvPr>
            <p:cNvSpPr/>
            <p:nvPr/>
          </p:nvSpPr>
          <p:spPr>
            <a:xfrm>
              <a:off x="5417140" y="3121429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7FABDD-67D6-4F27-BB71-CD12AC00A6C0}"/>
                </a:ext>
              </a:extLst>
            </p:cNvPr>
            <p:cNvSpPr txBox="1"/>
            <p:nvPr/>
          </p:nvSpPr>
          <p:spPr>
            <a:xfrm>
              <a:off x="5766267" y="3226639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取出随机森林模型预测中排名前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20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的特征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501C6A7-97A8-4A0E-84BD-C39D1E89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933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280826" y="-311855"/>
            <a:ext cx="1062431" cy="3209893"/>
            <a:chOff x="5280826" y="-39141"/>
            <a:chExt cx="1062431" cy="3209893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16042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4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3EE017-DDFB-42D8-9A9E-F7104BF09373}"/>
              </a:ext>
            </a:extLst>
          </p:cNvPr>
          <p:cNvGrpSpPr/>
          <p:nvPr/>
        </p:nvGrpSpPr>
        <p:grpSpPr>
          <a:xfrm>
            <a:off x="2382254" y="2447841"/>
            <a:ext cx="7543800" cy="1566696"/>
            <a:chOff x="2875547" y="1636159"/>
            <a:chExt cx="6882064" cy="142926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794D8A8-AB56-43A8-99BF-EFB6F0FE8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F4832AD-DBB8-49B1-806F-DD509A911C37}"/>
                </a:ext>
              </a:extLst>
            </p:cNvPr>
            <p:cNvSpPr txBox="1"/>
            <p:nvPr/>
          </p:nvSpPr>
          <p:spPr>
            <a:xfrm>
              <a:off x="4900100" y="1988109"/>
              <a:ext cx="2832958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用户行为偏好分析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8B8306-5371-42D2-9C44-C5730D6FBEA0}"/>
              </a:ext>
            </a:extLst>
          </p:cNvPr>
          <p:cNvGrpSpPr/>
          <p:nvPr/>
        </p:nvGrpSpPr>
        <p:grpSpPr>
          <a:xfrm>
            <a:off x="3133387" y="4091296"/>
            <a:ext cx="2833852" cy="1429453"/>
            <a:chOff x="4842021" y="3490472"/>
            <a:chExt cx="2833852" cy="14294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75AA1A-6B88-44D0-A354-05FC11CC3B7F}"/>
                </a:ext>
              </a:extLst>
            </p:cNvPr>
            <p:cNvSpPr txBox="1"/>
            <p:nvPr/>
          </p:nvSpPr>
          <p:spPr>
            <a:xfrm>
              <a:off x="4842021" y="3490472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01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访问时间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3A99BD-0378-4ABB-89BC-E8B75502B7B6}"/>
                </a:ext>
              </a:extLst>
            </p:cNvPr>
            <p:cNvSpPr txBox="1"/>
            <p:nvPr/>
          </p:nvSpPr>
          <p:spPr>
            <a:xfrm>
              <a:off x="4842021" y="4005144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02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消费能力指数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D48625A-090F-4BBC-ADF3-64FB6CB8EC80}"/>
                </a:ext>
              </a:extLst>
            </p:cNvPr>
            <p:cNvSpPr txBox="1"/>
            <p:nvPr/>
          </p:nvSpPr>
          <p:spPr>
            <a:xfrm>
              <a:off x="4842021" y="4519815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03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价格敏感指数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67EAF9-882B-4236-9DF8-EDE9A85A3E6E}"/>
              </a:ext>
            </a:extLst>
          </p:cNvPr>
          <p:cNvGrpSpPr/>
          <p:nvPr/>
        </p:nvGrpSpPr>
        <p:grpSpPr>
          <a:xfrm>
            <a:off x="6334546" y="4091296"/>
            <a:ext cx="2833852" cy="1429453"/>
            <a:chOff x="4842021" y="3490472"/>
            <a:chExt cx="2833852" cy="142945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713900-9B06-4626-B6DE-FF17E1E085A0}"/>
                </a:ext>
              </a:extLst>
            </p:cNvPr>
            <p:cNvSpPr txBox="1"/>
            <p:nvPr/>
          </p:nvSpPr>
          <p:spPr>
            <a:xfrm>
              <a:off x="4842021" y="3490472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04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酒店价格偏好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E5CAEA-CF27-40DB-B312-A34E7F8E713B}"/>
                </a:ext>
              </a:extLst>
            </p:cNvPr>
            <p:cNvSpPr txBox="1"/>
            <p:nvPr/>
          </p:nvSpPr>
          <p:spPr>
            <a:xfrm>
              <a:off x="4842021" y="4005144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05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酒店星级偏好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ACE6B5-B49E-4125-B45E-62A483E021C1}"/>
                </a:ext>
              </a:extLst>
            </p:cNvPr>
            <p:cNvSpPr txBox="1"/>
            <p:nvPr/>
          </p:nvSpPr>
          <p:spPr>
            <a:xfrm>
              <a:off x="4842021" y="4519815"/>
              <a:ext cx="283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06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客户年订单数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554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967343" y="815782"/>
            <a:ext cx="5021300" cy="2361197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  <a:cxn ang="0">
                <a:pos x="connsiteX4-137" y="connsiteY4-138"/>
              </a:cxn>
              <a:cxn ang="0">
                <a:pos x="connsiteX5-139" y="connsiteY5-140"/>
              </a:cxn>
              <a:cxn ang="0">
                <a:pos x="connsiteX6-141" y="connsiteY6-142"/>
              </a:cxn>
              <a:cxn ang="0">
                <a:pos x="connsiteX7-143" y="connsiteY7-144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46036" y="1571600"/>
            <a:ext cx="2773572" cy="3230981"/>
            <a:chOff x="4427538" y="929668"/>
            <a:chExt cx="3333750" cy="3753458"/>
          </a:xfrm>
        </p:grpSpPr>
        <p:sp>
          <p:nvSpPr>
            <p:cNvPr id="5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984236" y="1083426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访问时间</a:t>
            </a:r>
          </a:p>
        </p:txBody>
      </p:sp>
      <p:sp>
        <p:nvSpPr>
          <p:cNvPr id="49" name="矩形 48"/>
          <p:cNvSpPr/>
          <p:nvPr/>
        </p:nvSpPr>
        <p:spPr>
          <a:xfrm>
            <a:off x="5984236" y="1445412"/>
            <a:ext cx="3587140" cy="170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、由下图数据可看出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访问时间从早上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点开始成上升趋势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一直持续到晚上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点达到峰值，凌晨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3-5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点浏览量最低，因为这个点大多数人在睡觉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、高峰时间段集中在晚上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-23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点这三个小时之间，浏览量达到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40000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人以上。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B05EBA5E-805C-48B3-A4A4-40B718D7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50" y="3307103"/>
            <a:ext cx="5777742" cy="25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2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8555" y="920836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消费能力指数</a:t>
            </a:r>
          </a:p>
        </p:txBody>
      </p:sp>
      <p:sp>
        <p:nvSpPr>
          <p:cNvPr id="6" name="矩形 5"/>
          <p:cNvSpPr/>
          <p:nvPr/>
        </p:nvSpPr>
        <p:spPr>
          <a:xfrm>
            <a:off x="5638555" y="1290168"/>
            <a:ext cx="358714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、数据基本呈正态分布，大部门人数集中在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20-30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这个数据段以内，可见消费能力不是很高；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、消费能力指数在最高点人数也很多，也是存在不少高消费群体的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、个体之间差异较大。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8794" y="2040786"/>
            <a:ext cx="2640162" cy="2744332"/>
            <a:chOff x="2617639" y="2040786"/>
            <a:chExt cx="2640162" cy="27443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639" y="2040786"/>
              <a:ext cx="2640162" cy="274433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984" y="2484383"/>
              <a:ext cx="1735192" cy="1735192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9376">
            <a:off x="9546866" y="1848232"/>
            <a:ext cx="486821" cy="1023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855C39-BACC-4F82-B3B2-47D2A4116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92" y="3082429"/>
            <a:ext cx="717332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8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1089" y="898258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价格敏感指数</a:t>
            </a:r>
          </a:p>
        </p:txBody>
      </p:sp>
      <p:sp>
        <p:nvSpPr>
          <p:cNvPr id="6" name="矩形 5"/>
          <p:cNvSpPr/>
          <p:nvPr/>
        </p:nvSpPr>
        <p:spPr>
          <a:xfrm>
            <a:off x="6011089" y="1260244"/>
            <a:ext cx="358714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、大部门人数集中在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这个数据段以内，可见大部分消费者对价格不敏感，定价这块不用花太多精力；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、针对价格敏感指数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的群体，可以采用打折的方式进行吸引。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9376">
            <a:off x="9919400" y="1825654"/>
            <a:ext cx="486821" cy="10233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3812B8-A653-47AD-A7A2-871D71C6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15" y="2901805"/>
            <a:ext cx="7163800" cy="269595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6F9843-450D-4DD9-AABC-CEC139AFC17F}"/>
              </a:ext>
            </a:extLst>
          </p:cNvPr>
          <p:cNvGrpSpPr/>
          <p:nvPr/>
        </p:nvGrpSpPr>
        <p:grpSpPr>
          <a:xfrm>
            <a:off x="959653" y="1786091"/>
            <a:ext cx="2773572" cy="3230981"/>
            <a:chOff x="4427538" y="929668"/>
            <a:chExt cx="3333750" cy="375345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1DAD569-F134-40CA-AD8A-F43D5DF06F19}"/>
                </a:ext>
              </a:extLst>
            </p:cNvPr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BF69538-6C35-4485-844E-B0E6CEE31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261E66-508F-4F65-8C5E-84B38957910A}"/>
                </a:ext>
              </a:extLst>
            </p:cNvPr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C3F41B1-AF6F-427B-97B5-1F1BD31E64E7}"/>
                </a:ext>
              </a:extLst>
            </p:cNvPr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BADB495-00E5-4F7E-9967-AEEDA4262765}"/>
                </a:ext>
              </a:extLst>
            </p:cNvPr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79F5D01-332A-43C7-88A3-097B48460724}"/>
                </a:ext>
              </a:extLst>
            </p:cNvPr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34567CE-F58F-4DC6-86FD-B2DD182E4161}"/>
                </a:ext>
              </a:extLst>
            </p:cNvPr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DECAB3-AB78-425E-BEE2-3FC0836EA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B6C6FDB-AC49-42A1-B52C-78196A138C65}"/>
                </a:ext>
              </a:extLst>
            </p:cNvPr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12D008-2138-4A18-A031-A3F0BE158122}"/>
                </a:ext>
              </a:extLst>
            </p:cNvPr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C196D6-F22A-4936-A7AC-0CEC757D109F}"/>
                </a:ext>
              </a:extLst>
            </p:cNvPr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9E29759-AC0C-412D-AE42-C40E517A9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358F3C-ACBF-4A32-AB3C-B2986C3FA452}"/>
                </a:ext>
              </a:extLst>
            </p:cNvPr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6D64487-F054-403C-B2B6-8B6BA270A1C0}"/>
                </a:ext>
              </a:extLst>
            </p:cNvPr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75EB820-3DED-4066-8390-7017375E85FE}"/>
                </a:ext>
              </a:extLst>
            </p:cNvPr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D714FF0-F29C-44DB-832D-7C5A5A067966}"/>
                </a:ext>
              </a:extLst>
            </p:cNvPr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8D9804D-AAC2-4C99-B8D1-57F6403519BA}"/>
                </a:ext>
              </a:extLst>
            </p:cNvPr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F587C43-6A57-425D-95BB-35A9F4A8376F}"/>
                </a:ext>
              </a:extLst>
            </p:cNvPr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0CA269F-B3FB-4827-9D7A-15CF3EC47B1D}"/>
                </a:ext>
              </a:extLst>
            </p:cNvPr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3961DAA-1B1A-4B20-B4A5-60C8C77295DF}"/>
                </a:ext>
              </a:extLst>
            </p:cNvPr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2650456-51A9-4113-AC7F-9853D06F1D71}"/>
                </a:ext>
              </a:extLst>
            </p:cNvPr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681B74E-D481-4A2D-93CB-F74118D7EAB1}"/>
                </a:ext>
              </a:extLst>
            </p:cNvPr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4A0805-35BB-4F43-A029-53AEA89054B3}"/>
                </a:ext>
              </a:extLst>
            </p:cNvPr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836AFAB1-D6B3-4969-BFD8-7BA7D4EA00FD}"/>
                </a:ext>
              </a:extLst>
            </p:cNvPr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0BF0BB4-4B8F-4961-A7C9-41E534FCD3FB}"/>
                </a:ext>
              </a:extLst>
            </p:cNvPr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D647390-A33F-47DF-92C4-9CE29EBC2F31}"/>
                </a:ext>
              </a:extLst>
            </p:cNvPr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467EF4E-1903-460D-93E5-ECFE531D0302}"/>
                </a:ext>
              </a:extLst>
            </p:cNvPr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4272F219-4360-415F-9216-B17236D1E977}"/>
                </a:ext>
              </a:extLst>
            </p:cNvPr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3DEB4155-C47D-4884-9152-3A43584D2E55}"/>
                </a:ext>
              </a:extLst>
            </p:cNvPr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22F6978F-B55C-4079-AAE3-C501002585BB}"/>
                </a:ext>
              </a:extLst>
            </p:cNvPr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1D209F2-01FD-47DF-BB10-B335F72ABFDF}"/>
                </a:ext>
              </a:extLst>
            </p:cNvPr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E51E7A98-20D9-4C1A-B25D-CF8B6BB9D2EA}"/>
                </a:ext>
              </a:extLst>
            </p:cNvPr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A57CC40F-89A0-40C0-B83F-08710E60C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2D079EF6-26B0-409F-BDE2-FC424C8F6C8D}"/>
                </a:ext>
              </a:extLst>
            </p:cNvPr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59BBF63F-3339-4B80-85B2-7C8FC1F56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60882B0-482A-4F06-B0DE-E0DD8DDDB98F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C182834-B2DE-40ED-A4CA-454C512A3A19}"/>
                </a:ext>
              </a:extLst>
            </p:cNvPr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F461E35-A3CA-4A25-9181-16F351EE1F3B}"/>
                </a:ext>
              </a:extLst>
            </p:cNvPr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E99399E8-8412-44FC-AA54-8B500A7F8C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0EF9A8EF-650F-4527-98F0-87EC3F59FB56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BA9D1CA5-3382-438B-920E-B972B916846A}"/>
                </a:ext>
              </a:extLst>
            </p:cNvPr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012BE5A8-2ED5-4ADC-AC37-B1D3DAE89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631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1089" y="898258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酒店价格偏好</a:t>
            </a:r>
          </a:p>
        </p:txBody>
      </p:sp>
      <p:sp>
        <p:nvSpPr>
          <p:cNvPr id="6" name="矩形 5"/>
          <p:cNvSpPr/>
          <p:nvPr/>
        </p:nvSpPr>
        <p:spPr>
          <a:xfrm>
            <a:off x="6011088" y="1260245"/>
            <a:ext cx="3595755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、从酒店平均价格来看，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200-400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价格区间的人数最多，快捷酒店类居多；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、最便宜价格区间段偏好价格不多，可见并不是价格越低越有市场；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8482" y="2040786"/>
            <a:ext cx="2640162" cy="2744332"/>
            <a:chOff x="2617639" y="2040786"/>
            <a:chExt cx="2640162" cy="27443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639" y="2040786"/>
              <a:ext cx="2640162" cy="274433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984" y="2484383"/>
              <a:ext cx="1735192" cy="1735192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9376">
            <a:off x="9919400" y="1645030"/>
            <a:ext cx="486821" cy="1023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0303FE-26DD-4932-AFA9-8A1517F60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0" y="2608562"/>
            <a:ext cx="7191280" cy="31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82254" y="2463883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研究背景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829989" y="3827354"/>
            <a:ext cx="2833852" cy="1614118"/>
            <a:chOff x="4842021" y="3490472"/>
            <a:chExt cx="2833852" cy="1614118"/>
          </a:xfrm>
        </p:grpSpPr>
        <p:sp>
          <p:nvSpPr>
            <p:cNvPr id="129" name="文本框 128"/>
            <p:cNvSpPr txBox="1"/>
            <p:nvPr/>
          </p:nvSpPr>
          <p:spPr>
            <a:xfrm>
              <a:off x="4842021" y="3490472"/>
              <a:ext cx="2833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01 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行业现状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4842021" y="4005144"/>
              <a:ext cx="2833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02 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数据说明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842021" y="4519815"/>
              <a:ext cx="2833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03 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研究目的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80826" y="-39141"/>
            <a:ext cx="1062431" cy="3201902"/>
            <a:chOff x="5280826" y="-39141"/>
            <a:chExt cx="1062431" cy="3201902"/>
          </a:xfrm>
        </p:grpSpPr>
        <p:sp>
          <p:nvSpPr>
            <p:cNvPr id="4" name="文本框 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02452" y="805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1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62863" y="-10587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黑体简体" panose="02010601030101010101" pitchFamily="2" charset="-122"/>
                <a:ea typeface="方正黑体简体" panose="02010601030101010101" pitchFamily="2" charset="-122"/>
              </a:rPr>
              <a:t>yanchi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869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96598" y="898258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酒店星级偏好</a:t>
            </a:r>
          </a:p>
        </p:txBody>
      </p:sp>
      <p:sp>
        <p:nvSpPr>
          <p:cNvPr id="6" name="矩形 5"/>
          <p:cNvSpPr/>
          <p:nvPr/>
        </p:nvSpPr>
        <p:spPr>
          <a:xfrm>
            <a:off x="5796598" y="1260244"/>
            <a:ext cx="3587140" cy="142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、数据大体分布在后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60%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，可见用户对酒店星级是有要求的，且星级在中高档；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、数据呈现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个峰值，可见不同用户对星级偏好有较大差异；</a:t>
            </a: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9376">
            <a:off x="9704909" y="1825654"/>
            <a:ext cx="486821" cy="102331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6AED8B-E492-48F6-9F0E-3729AAD22152}"/>
              </a:ext>
            </a:extLst>
          </p:cNvPr>
          <p:cNvGrpSpPr/>
          <p:nvPr/>
        </p:nvGrpSpPr>
        <p:grpSpPr>
          <a:xfrm>
            <a:off x="962210" y="1819958"/>
            <a:ext cx="2773572" cy="3230981"/>
            <a:chOff x="4427538" y="929668"/>
            <a:chExt cx="3333750" cy="375345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CB609F9-AA8F-4C13-B2F9-FF56F2500859}"/>
                </a:ext>
              </a:extLst>
            </p:cNvPr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A9B1C65-05B4-483D-9035-7421A1838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0EB0718-92D3-4C6B-88D7-2EE9A002CFF9}"/>
                </a:ext>
              </a:extLst>
            </p:cNvPr>
            <p:cNvSpPr/>
            <p:nvPr/>
          </p:nvSpPr>
          <p:spPr bwMode="auto">
            <a:xfrm>
              <a:off x="5011670" y="124881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45E962-8E07-4681-8696-D7CFCADCDC27}"/>
                </a:ext>
              </a:extLst>
            </p:cNvPr>
            <p:cNvSpPr/>
            <p:nvPr/>
          </p:nvSpPr>
          <p:spPr bwMode="auto">
            <a:xfrm>
              <a:off x="5988051" y="968820"/>
              <a:ext cx="188912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A2ACE8-1105-49CE-8383-3A4E79E08316}"/>
                </a:ext>
              </a:extLst>
            </p:cNvPr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EC3A020-0757-428F-A097-A0642BD1D58A}"/>
                </a:ext>
              </a:extLst>
            </p:cNvPr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9BEDA45-A916-4098-B522-7CC57E160A93}"/>
                </a:ext>
              </a:extLst>
            </p:cNvPr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FBB188-1048-4EC2-B81C-A3F1BC703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F0328C6-6F66-405A-BDDD-0FFC1AB6C544}"/>
                </a:ext>
              </a:extLst>
            </p:cNvPr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306CE51-E16F-479A-9CAE-AA6751440CFD}"/>
                </a:ext>
              </a:extLst>
            </p:cNvPr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2D14CAF-27CE-40F9-B699-A98BE3E05268}"/>
                </a:ext>
              </a:extLst>
            </p:cNvPr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7993F2F-C4CD-429F-ACC8-C57D4AEBE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015755E-D2B0-426E-88C9-3963F60CF790}"/>
                </a:ext>
              </a:extLst>
            </p:cNvPr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FD71153-D1FB-40CB-A07B-FD55F4E41EAF}"/>
                </a:ext>
              </a:extLst>
            </p:cNvPr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A7646D7-2341-4349-9CAE-2EE31914AE81}"/>
                </a:ext>
              </a:extLst>
            </p:cNvPr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2DF97A2-4F0B-444D-B8AF-BCE8A8F09E0F}"/>
                </a:ext>
              </a:extLst>
            </p:cNvPr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E2B3801-8F34-4F3E-A069-BE57199D80B8}"/>
                </a:ext>
              </a:extLst>
            </p:cNvPr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17A0B96-020D-454C-9BB1-211D1AB1C691}"/>
                </a:ext>
              </a:extLst>
            </p:cNvPr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8C29ADC-3282-4CAD-85D0-ED9261ACACC3}"/>
                </a:ext>
              </a:extLst>
            </p:cNvPr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970AB0EB-641E-4EF4-A89B-92DF95BAFB2F}"/>
                </a:ext>
              </a:extLst>
            </p:cNvPr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205D360-ADAC-4F3B-80C0-106351351DB6}"/>
                </a:ext>
              </a:extLst>
            </p:cNvPr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9B4A9CF-9991-42DB-8BC4-69A416F0A134}"/>
                </a:ext>
              </a:extLst>
            </p:cNvPr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37216A1-AA45-48E1-8CA8-D2D16571D26B}"/>
                </a:ext>
              </a:extLst>
            </p:cNvPr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E06F4C-56B1-41BD-B619-74F18C663B83}"/>
                </a:ext>
              </a:extLst>
            </p:cNvPr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4E96B55-42D3-49C8-BACD-20B70CD3DD17}"/>
                </a:ext>
              </a:extLst>
            </p:cNvPr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F155D37D-D012-4A30-ABB1-F9957BA6246E}"/>
                </a:ext>
              </a:extLst>
            </p:cNvPr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C3FF82-0548-4FB1-94F2-DD0A2B7BFCDF}"/>
                </a:ext>
              </a:extLst>
            </p:cNvPr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A5F7712-0312-4ADA-A880-59E44119CE52}"/>
                </a:ext>
              </a:extLst>
            </p:cNvPr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5727F0B-4D3F-4A77-80EA-46855ABD9795}"/>
                </a:ext>
              </a:extLst>
            </p:cNvPr>
            <p:cNvSpPr/>
            <p:nvPr/>
          </p:nvSpPr>
          <p:spPr bwMode="auto">
            <a:xfrm>
              <a:off x="4987926" y="1218969"/>
              <a:ext cx="360363" cy="398462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716154F-FBEE-47AC-BFB4-75414CE2306A}"/>
                </a:ext>
              </a:extLst>
            </p:cNvPr>
            <p:cNvSpPr/>
            <p:nvPr/>
          </p:nvSpPr>
          <p:spPr bwMode="auto">
            <a:xfrm>
              <a:off x="5984876" y="92966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EC840B79-BF2D-4A3B-ABD4-BDC7999B8F6C}"/>
                </a:ext>
              </a:extLst>
            </p:cNvPr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4264D54-C2FF-4E1A-97A7-8C669E38CBAD}"/>
                </a:ext>
              </a:extLst>
            </p:cNvPr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962644D5-5D1A-446A-9BBF-3847391F4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EE2CC1-D32B-4590-A114-B45D3FF05737}"/>
                </a:ext>
              </a:extLst>
            </p:cNvPr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1CFBF453-D85F-443B-806D-A524708A0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5050F620-3943-4BD2-ACCF-D0176AD74349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043A00DA-B171-4F98-857D-7E21CB273583}"/>
                </a:ext>
              </a:extLst>
            </p:cNvPr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CF261EBE-7EBC-41D0-8186-2F1DB24523FE}"/>
                </a:ext>
              </a:extLst>
            </p:cNvPr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A65D371-56A3-4AEE-8EC1-A4E94E237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C5925074-A177-44E2-A57F-17CBD942C05E}"/>
                </a:ext>
              </a:extLst>
            </p:cNvPr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E8DAE3CB-9B9D-4C7F-A8A2-25591AFEEA15}"/>
                </a:ext>
              </a:extLst>
            </p:cNvPr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1DF6D0A9-AFF6-4BEA-AD5D-305DA3FA5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4237E54-5919-4488-B7E4-36D1AA39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6" y="2758357"/>
            <a:ext cx="6410374" cy="28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3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1089" y="898258"/>
            <a:ext cx="28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客户年订单数</a:t>
            </a:r>
          </a:p>
        </p:txBody>
      </p:sp>
      <p:sp>
        <p:nvSpPr>
          <p:cNvPr id="6" name="矩形 5"/>
          <p:cNvSpPr/>
          <p:nvPr/>
        </p:nvSpPr>
        <p:spPr>
          <a:xfrm>
            <a:off x="6011089" y="1260244"/>
            <a:ext cx="3587140" cy="114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、年订单数为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1-2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个的客户最多，大部分用户年订单数在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以内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、存在部分频繁入住酒店的用户，需重点维护。</a:t>
            </a: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8482" y="2040786"/>
            <a:ext cx="2640162" cy="2744332"/>
            <a:chOff x="2617639" y="2040786"/>
            <a:chExt cx="2640162" cy="27443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639" y="2040786"/>
              <a:ext cx="2640162" cy="274433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984" y="2484383"/>
              <a:ext cx="1735192" cy="1735192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29376">
            <a:off x="9919400" y="1825654"/>
            <a:ext cx="486821" cy="10233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46DE60-6807-4C63-AA93-765CAD06F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14" y="2484383"/>
            <a:ext cx="4795959" cy="31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3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82254" y="2463883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585269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用户画像分析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829989" y="3827354"/>
            <a:ext cx="2833852" cy="1491008"/>
            <a:chOff x="4842021" y="3490472"/>
            <a:chExt cx="2833852" cy="1491008"/>
          </a:xfrm>
        </p:grpSpPr>
        <p:sp>
          <p:nvSpPr>
            <p:cNvPr id="129" name="文本框 128"/>
            <p:cNvSpPr txBox="1"/>
            <p:nvPr/>
          </p:nvSpPr>
          <p:spPr>
            <a:xfrm>
              <a:off x="4842021" y="3490472"/>
              <a:ext cx="283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01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重要特征选取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4842021" y="4005144"/>
              <a:ext cx="283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02 K-means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聚类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842021" y="4519815"/>
              <a:ext cx="283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03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客户价值分析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280826" y="-311855"/>
            <a:ext cx="1062431" cy="3209893"/>
            <a:chOff x="5280826" y="-39141"/>
            <a:chExt cx="1062431" cy="3209893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5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16042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5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3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6207" y="1136900"/>
            <a:ext cx="2171702" cy="578661"/>
            <a:chOff x="5038726" y="1373966"/>
            <a:chExt cx="2171702" cy="578661"/>
          </a:xfrm>
        </p:grpSpPr>
        <p:sp>
          <p:nvSpPr>
            <p:cNvPr id="3" name="文本框 2"/>
            <p:cNvSpPr txBox="1"/>
            <p:nvPr/>
          </p:nvSpPr>
          <p:spPr>
            <a:xfrm>
              <a:off x="5251914" y="1373966"/>
              <a:ext cx="172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特征选取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9A9D3C-F6EE-4EF2-931A-C734B92D4056}"/>
              </a:ext>
            </a:extLst>
          </p:cNvPr>
          <p:cNvGrpSpPr/>
          <p:nvPr/>
        </p:nvGrpSpPr>
        <p:grpSpPr>
          <a:xfrm>
            <a:off x="1286207" y="1829921"/>
            <a:ext cx="6949489" cy="732922"/>
            <a:chOff x="5329978" y="2898488"/>
            <a:chExt cx="3508223" cy="732922"/>
          </a:xfrm>
        </p:grpSpPr>
        <p:sp>
          <p:nvSpPr>
            <p:cNvPr id="24" name="椭圆 31">
              <a:extLst>
                <a:ext uri="{FF2B5EF4-FFF2-40B4-BE49-F238E27FC236}">
                  <a16:creationId xmlns:a16="http://schemas.microsoft.com/office/drawing/2014/main" id="{14DB5815-2170-4329-9480-D8645C285170}"/>
                </a:ext>
              </a:extLst>
            </p:cNvPr>
            <p:cNvSpPr/>
            <p:nvPr/>
          </p:nvSpPr>
          <p:spPr>
            <a:xfrm>
              <a:off x="5417140" y="3121429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7FABDD-67D6-4F27-BB71-CD12AC00A6C0}"/>
                </a:ext>
              </a:extLst>
            </p:cNvPr>
            <p:cNvSpPr txBox="1"/>
            <p:nvPr/>
          </p:nvSpPr>
          <p:spPr>
            <a:xfrm>
              <a:off x="5766267" y="3226639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选取重要特征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501C6A7-97A8-4A0E-84BD-C39D1E89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F05224D-0200-41BA-A4B2-B5928E76E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5" y="3056717"/>
            <a:ext cx="6766545" cy="1616883"/>
          </a:xfrm>
          <a:prstGeom prst="rect">
            <a:avLst/>
          </a:prstGeom>
        </p:spPr>
      </p:pic>
      <p:grpSp>
        <p:nvGrpSpPr>
          <p:cNvPr id="11" name="Group 114">
            <a:extLst>
              <a:ext uri="{FF2B5EF4-FFF2-40B4-BE49-F238E27FC236}">
                <a16:creationId xmlns:a16="http://schemas.microsoft.com/office/drawing/2014/main" id="{5692AC01-EBC7-4F86-8877-D445D72284C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074043" y="3429000"/>
            <a:ext cx="1933671" cy="1872994"/>
            <a:chOff x="2053710" y="1590342"/>
            <a:chExt cx="345538" cy="334695"/>
          </a:xfrm>
          <a:solidFill>
            <a:schemeClr val="tx1">
              <a:lumMod val="95000"/>
              <a:lumOff val="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Oval 204">
              <a:extLst>
                <a:ext uri="{FF2B5EF4-FFF2-40B4-BE49-F238E27FC236}">
                  <a16:creationId xmlns:a16="http://schemas.microsoft.com/office/drawing/2014/main" id="{8D82F8A2-1904-4269-A37C-E60203D2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829" y="1590342"/>
              <a:ext cx="71566" cy="715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205">
              <a:extLst>
                <a:ext uri="{FF2B5EF4-FFF2-40B4-BE49-F238E27FC236}">
                  <a16:creationId xmlns:a16="http://schemas.microsoft.com/office/drawing/2014/main" id="{50721D78-7C8F-4EBF-B76F-64926C414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710" y="1656847"/>
              <a:ext cx="345538" cy="268190"/>
            </a:xfrm>
            <a:custGeom>
              <a:avLst/>
              <a:gdLst>
                <a:gd name="T0" fmla="*/ 383 w 478"/>
                <a:gd name="T1" fmla="*/ 76 h 371"/>
                <a:gd name="T2" fmla="*/ 331 w 478"/>
                <a:gd name="T3" fmla="*/ 35 h 371"/>
                <a:gd name="T4" fmla="*/ 242 w 478"/>
                <a:gd name="T5" fmla="*/ 0 h 371"/>
                <a:gd name="T6" fmla="*/ 133 w 478"/>
                <a:gd name="T7" fmla="*/ 0 h 371"/>
                <a:gd name="T8" fmla="*/ 78 w 478"/>
                <a:gd name="T9" fmla="*/ 118 h 371"/>
                <a:gd name="T10" fmla="*/ 64 w 478"/>
                <a:gd name="T11" fmla="*/ 114 h 371"/>
                <a:gd name="T12" fmla="*/ 59 w 478"/>
                <a:gd name="T13" fmla="*/ 128 h 371"/>
                <a:gd name="T14" fmla="*/ 57 w 478"/>
                <a:gd name="T15" fmla="*/ 132 h 371"/>
                <a:gd name="T16" fmla="*/ 55 w 478"/>
                <a:gd name="T17" fmla="*/ 137 h 371"/>
                <a:gd name="T18" fmla="*/ 38 w 478"/>
                <a:gd name="T19" fmla="*/ 130 h 371"/>
                <a:gd name="T20" fmla="*/ 0 w 478"/>
                <a:gd name="T21" fmla="*/ 220 h 371"/>
                <a:gd name="T22" fmla="*/ 90 w 478"/>
                <a:gd name="T23" fmla="*/ 258 h 371"/>
                <a:gd name="T24" fmla="*/ 97 w 478"/>
                <a:gd name="T25" fmla="*/ 260 h 371"/>
                <a:gd name="T26" fmla="*/ 97 w 478"/>
                <a:gd name="T27" fmla="*/ 258 h 371"/>
                <a:gd name="T28" fmla="*/ 135 w 478"/>
                <a:gd name="T29" fmla="*/ 170 h 371"/>
                <a:gd name="T30" fmla="*/ 119 w 478"/>
                <a:gd name="T31" fmla="*/ 163 h 371"/>
                <a:gd name="T32" fmla="*/ 121 w 478"/>
                <a:gd name="T33" fmla="*/ 159 h 371"/>
                <a:gd name="T34" fmla="*/ 123 w 478"/>
                <a:gd name="T35" fmla="*/ 154 h 371"/>
                <a:gd name="T36" fmla="*/ 128 w 478"/>
                <a:gd name="T37" fmla="*/ 140 h 371"/>
                <a:gd name="T38" fmla="*/ 114 w 478"/>
                <a:gd name="T39" fmla="*/ 135 h 371"/>
                <a:gd name="T40" fmla="*/ 156 w 478"/>
                <a:gd name="T41" fmla="*/ 38 h 371"/>
                <a:gd name="T42" fmla="*/ 227 w 478"/>
                <a:gd name="T43" fmla="*/ 38 h 371"/>
                <a:gd name="T44" fmla="*/ 178 w 478"/>
                <a:gd name="T45" fmla="*/ 175 h 371"/>
                <a:gd name="T46" fmla="*/ 166 w 478"/>
                <a:gd name="T47" fmla="*/ 251 h 371"/>
                <a:gd name="T48" fmla="*/ 145 w 478"/>
                <a:gd name="T49" fmla="*/ 253 h 371"/>
                <a:gd name="T50" fmla="*/ 135 w 478"/>
                <a:gd name="T51" fmla="*/ 277 h 371"/>
                <a:gd name="T52" fmla="*/ 130 w 478"/>
                <a:gd name="T53" fmla="*/ 286 h 371"/>
                <a:gd name="T54" fmla="*/ 121 w 478"/>
                <a:gd name="T55" fmla="*/ 282 h 371"/>
                <a:gd name="T56" fmla="*/ 64 w 478"/>
                <a:gd name="T57" fmla="*/ 260 h 371"/>
                <a:gd name="T58" fmla="*/ 57 w 478"/>
                <a:gd name="T59" fmla="*/ 260 h 371"/>
                <a:gd name="T60" fmla="*/ 59 w 478"/>
                <a:gd name="T61" fmla="*/ 310 h 371"/>
                <a:gd name="T62" fmla="*/ 208 w 478"/>
                <a:gd name="T63" fmla="*/ 298 h 371"/>
                <a:gd name="T64" fmla="*/ 225 w 478"/>
                <a:gd name="T65" fmla="*/ 208 h 371"/>
                <a:gd name="T66" fmla="*/ 227 w 478"/>
                <a:gd name="T67" fmla="*/ 211 h 371"/>
                <a:gd name="T68" fmla="*/ 286 w 478"/>
                <a:gd name="T69" fmla="*/ 253 h 371"/>
                <a:gd name="T70" fmla="*/ 291 w 478"/>
                <a:gd name="T71" fmla="*/ 371 h 371"/>
                <a:gd name="T72" fmla="*/ 341 w 478"/>
                <a:gd name="T73" fmla="*/ 369 h 371"/>
                <a:gd name="T74" fmla="*/ 334 w 478"/>
                <a:gd name="T75" fmla="*/ 227 h 371"/>
                <a:gd name="T76" fmla="*/ 263 w 478"/>
                <a:gd name="T77" fmla="*/ 175 h 371"/>
                <a:gd name="T78" fmla="*/ 315 w 478"/>
                <a:gd name="T79" fmla="*/ 69 h 371"/>
                <a:gd name="T80" fmla="*/ 383 w 478"/>
                <a:gd name="T81" fmla="*/ 123 h 371"/>
                <a:gd name="T82" fmla="*/ 478 w 478"/>
                <a:gd name="T83" fmla="*/ 43 h 371"/>
                <a:gd name="T84" fmla="*/ 454 w 478"/>
                <a:gd name="T85" fmla="*/ 14 h 371"/>
                <a:gd name="T86" fmla="*/ 383 w 478"/>
                <a:gd name="T87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371">
                  <a:moveTo>
                    <a:pt x="383" y="76"/>
                  </a:moveTo>
                  <a:lnTo>
                    <a:pt x="331" y="35"/>
                  </a:lnTo>
                  <a:lnTo>
                    <a:pt x="242" y="0"/>
                  </a:lnTo>
                  <a:lnTo>
                    <a:pt x="133" y="0"/>
                  </a:lnTo>
                  <a:lnTo>
                    <a:pt x="78" y="118"/>
                  </a:lnTo>
                  <a:lnTo>
                    <a:pt x="64" y="114"/>
                  </a:lnTo>
                  <a:lnTo>
                    <a:pt x="59" y="128"/>
                  </a:lnTo>
                  <a:lnTo>
                    <a:pt x="57" y="132"/>
                  </a:lnTo>
                  <a:lnTo>
                    <a:pt x="55" y="137"/>
                  </a:lnTo>
                  <a:lnTo>
                    <a:pt x="38" y="130"/>
                  </a:lnTo>
                  <a:lnTo>
                    <a:pt x="0" y="220"/>
                  </a:lnTo>
                  <a:lnTo>
                    <a:pt x="90" y="258"/>
                  </a:lnTo>
                  <a:lnTo>
                    <a:pt x="97" y="260"/>
                  </a:lnTo>
                  <a:lnTo>
                    <a:pt x="97" y="258"/>
                  </a:lnTo>
                  <a:lnTo>
                    <a:pt x="135" y="170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3" y="154"/>
                  </a:lnTo>
                  <a:lnTo>
                    <a:pt x="128" y="140"/>
                  </a:lnTo>
                  <a:lnTo>
                    <a:pt x="114" y="135"/>
                  </a:lnTo>
                  <a:lnTo>
                    <a:pt x="156" y="38"/>
                  </a:lnTo>
                  <a:lnTo>
                    <a:pt x="227" y="38"/>
                  </a:lnTo>
                  <a:lnTo>
                    <a:pt x="178" y="175"/>
                  </a:lnTo>
                  <a:lnTo>
                    <a:pt x="166" y="251"/>
                  </a:lnTo>
                  <a:lnTo>
                    <a:pt x="145" y="253"/>
                  </a:lnTo>
                  <a:lnTo>
                    <a:pt x="135" y="277"/>
                  </a:lnTo>
                  <a:lnTo>
                    <a:pt x="130" y="286"/>
                  </a:lnTo>
                  <a:lnTo>
                    <a:pt x="121" y="282"/>
                  </a:lnTo>
                  <a:lnTo>
                    <a:pt x="64" y="260"/>
                  </a:lnTo>
                  <a:lnTo>
                    <a:pt x="57" y="260"/>
                  </a:lnTo>
                  <a:lnTo>
                    <a:pt x="59" y="310"/>
                  </a:lnTo>
                  <a:lnTo>
                    <a:pt x="208" y="298"/>
                  </a:lnTo>
                  <a:lnTo>
                    <a:pt x="225" y="208"/>
                  </a:lnTo>
                  <a:lnTo>
                    <a:pt x="227" y="211"/>
                  </a:lnTo>
                  <a:lnTo>
                    <a:pt x="286" y="253"/>
                  </a:lnTo>
                  <a:lnTo>
                    <a:pt x="291" y="371"/>
                  </a:lnTo>
                  <a:lnTo>
                    <a:pt x="341" y="369"/>
                  </a:lnTo>
                  <a:lnTo>
                    <a:pt x="334" y="227"/>
                  </a:lnTo>
                  <a:lnTo>
                    <a:pt x="263" y="175"/>
                  </a:lnTo>
                  <a:lnTo>
                    <a:pt x="315" y="69"/>
                  </a:lnTo>
                  <a:lnTo>
                    <a:pt x="383" y="123"/>
                  </a:lnTo>
                  <a:lnTo>
                    <a:pt x="478" y="43"/>
                  </a:lnTo>
                  <a:lnTo>
                    <a:pt x="454" y="14"/>
                  </a:lnTo>
                  <a:lnTo>
                    <a:pt x="3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60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6207" y="1136900"/>
            <a:ext cx="2171702" cy="578661"/>
            <a:chOff x="5038726" y="1373966"/>
            <a:chExt cx="2171702" cy="578661"/>
          </a:xfrm>
        </p:grpSpPr>
        <p:sp>
          <p:nvSpPr>
            <p:cNvPr id="3" name="文本框 2"/>
            <p:cNvSpPr txBox="1"/>
            <p:nvPr/>
          </p:nvSpPr>
          <p:spPr>
            <a:xfrm>
              <a:off x="5251914" y="1373966"/>
              <a:ext cx="1958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KMeans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聚类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9A9D3C-F6EE-4EF2-931A-C734B92D4056}"/>
              </a:ext>
            </a:extLst>
          </p:cNvPr>
          <p:cNvGrpSpPr/>
          <p:nvPr/>
        </p:nvGrpSpPr>
        <p:grpSpPr>
          <a:xfrm>
            <a:off x="1286207" y="1829921"/>
            <a:ext cx="6949489" cy="732922"/>
            <a:chOff x="5329978" y="2898488"/>
            <a:chExt cx="3508223" cy="732922"/>
          </a:xfrm>
        </p:grpSpPr>
        <p:sp>
          <p:nvSpPr>
            <p:cNvPr id="24" name="椭圆 31">
              <a:extLst>
                <a:ext uri="{FF2B5EF4-FFF2-40B4-BE49-F238E27FC236}">
                  <a16:creationId xmlns:a16="http://schemas.microsoft.com/office/drawing/2014/main" id="{14DB5815-2170-4329-9480-D8645C285170}"/>
                </a:ext>
              </a:extLst>
            </p:cNvPr>
            <p:cNvSpPr/>
            <p:nvPr/>
          </p:nvSpPr>
          <p:spPr>
            <a:xfrm>
              <a:off x="5417140" y="3121429"/>
              <a:ext cx="3421061" cy="50998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7FABDD-67D6-4F27-BB71-CD12AC00A6C0}"/>
                </a:ext>
              </a:extLst>
            </p:cNvPr>
            <p:cNvSpPr txBox="1"/>
            <p:nvPr/>
          </p:nvSpPr>
          <p:spPr>
            <a:xfrm>
              <a:off x="5766267" y="3226639"/>
              <a:ext cx="2741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导入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Kmeans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模型进行预测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501C6A7-97A8-4A0E-84BD-C39D1E89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978" y="2898488"/>
              <a:ext cx="465627" cy="465627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81D1CAF-8C6E-4348-82F3-A0FAE3F2F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47" y="2729685"/>
            <a:ext cx="4826319" cy="3167272"/>
          </a:xfrm>
          <a:prstGeom prst="rect">
            <a:avLst/>
          </a:prstGeom>
        </p:spPr>
      </p:pic>
      <p:grpSp>
        <p:nvGrpSpPr>
          <p:cNvPr id="12" name="Group 114">
            <a:extLst>
              <a:ext uri="{FF2B5EF4-FFF2-40B4-BE49-F238E27FC236}">
                <a16:creationId xmlns:a16="http://schemas.microsoft.com/office/drawing/2014/main" id="{5FC8FB50-C4BD-47D5-84C5-F3F2DB68654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707039" y="3345940"/>
            <a:ext cx="1933671" cy="1872994"/>
            <a:chOff x="2053710" y="1590342"/>
            <a:chExt cx="345538" cy="334695"/>
          </a:xfrm>
          <a:solidFill>
            <a:schemeClr val="tx1">
              <a:lumMod val="95000"/>
              <a:lumOff val="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Oval 204">
              <a:extLst>
                <a:ext uri="{FF2B5EF4-FFF2-40B4-BE49-F238E27FC236}">
                  <a16:creationId xmlns:a16="http://schemas.microsoft.com/office/drawing/2014/main" id="{3CC65056-C937-495D-9A62-34D12908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829" y="1590342"/>
              <a:ext cx="71566" cy="715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205">
              <a:extLst>
                <a:ext uri="{FF2B5EF4-FFF2-40B4-BE49-F238E27FC236}">
                  <a16:creationId xmlns:a16="http://schemas.microsoft.com/office/drawing/2014/main" id="{278255E3-96E2-4035-AD53-473FE57FB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710" y="1656847"/>
              <a:ext cx="345538" cy="268190"/>
            </a:xfrm>
            <a:custGeom>
              <a:avLst/>
              <a:gdLst>
                <a:gd name="T0" fmla="*/ 383 w 478"/>
                <a:gd name="T1" fmla="*/ 76 h 371"/>
                <a:gd name="T2" fmla="*/ 331 w 478"/>
                <a:gd name="T3" fmla="*/ 35 h 371"/>
                <a:gd name="T4" fmla="*/ 242 w 478"/>
                <a:gd name="T5" fmla="*/ 0 h 371"/>
                <a:gd name="T6" fmla="*/ 133 w 478"/>
                <a:gd name="T7" fmla="*/ 0 h 371"/>
                <a:gd name="T8" fmla="*/ 78 w 478"/>
                <a:gd name="T9" fmla="*/ 118 h 371"/>
                <a:gd name="T10" fmla="*/ 64 w 478"/>
                <a:gd name="T11" fmla="*/ 114 h 371"/>
                <a:gd name="T12" fmla="*/ 59 w 478"/>
                <a:gd name="T13" fmla="*/ 128 h 371"/>
                <a:gd name="T14" fmla="*/ 57 w 478"/>
                <a:gd name="T15" fmla="*/ 132 h 371"/>
                <a:gd name="T16" fmla="*/ 55 w 478"/>
                <a:gd name="T17" fmla="*/ 137 h 371"/>
                <a:gd name="T18" fmla="*/ 38 w 478"/>
                <a:gd name="T19" fmla="*/ 130 h 371"/>
                <a:gd name="T20" fmla="*/ 0 w 478"/>
                <a:gd name="T21" fmla="*/ 220 h 371"/>
                <a:gd name="T22" fmla="*/ 90 w 478"/>
                <a:gd name="T23" fmla="*/ 258 h 371"/>
                <a:gd name="T24" fmla="*/ 97 w 478"/>
                <a:gd name="T25" fmla="*/ 260 h 371"/>
                <a:gd name="T26" fmla="*/ 97 w 478"/>
                <a:gd name="T27" fmla="*/ 258 h 371"/>
                <a:gd name="T28" fmla="*/ 135 w 478"/>
                <a:gd name="T29" fmla="*/ 170 h 371"/>
                <a:gd name="T30" fmla="*/ 119 w 478"/>
                <a:gd name="T31" fmla="*/ 163 h 371"/>
                <a:gd name="T32" fmla="*/ 121 w 478"/>
                <a:gd name="T33" fmla="*/ 159 h 371"/>
                <a:gd name="T34" fmla="*/ 123 w 478"/>
                <a:gd name="T35" fmla="*/ 154 h 371"/>
                <a:gd name="T36" fmla="*/ 128 w 478"/>
                <a:gd name="T37" fmla="*/ 140 h 371"/>
                <a:gd name="T38" fmla="*/ 114 w 478"/>
                <a:gd name="T39" fmla="*/ 135 h 371"/>
                <a:gd name="T40" fmla="*/ 156 w 478"/>
                <a:gd name="T41" fmla="*/ 38 h 371"/>
                <a:gd name="T42" fmla="*/ 227 w 478"/>
                <a:gd name="T43" fmla="*/ 38 h 371"/>
                <a:gd name="T44" fmla="*/ 178 w 478"/>
                <a:gd name="T45" fmla="*/ 175 h 371"/>
                <a:gd name="T46" fmla="*/ 166 w 478"/>
                <a:gd name="T47" fmla="*/ 251 h 371"/>
                <a:gd name="T48" fmla="*/ 145 w 478"/>
                <a:gd name="T49" fmla="*/ 253 h 371"/>
                <a:gd name="T50" fmla="*/ 135 w 478"/>
                <a:gd name="T51" fmla="*/ 277 h 371"/>
                <a:gd name="T52" fmla="*/ 130 w 478"/>
                <a:gd name="T53" fmla="*/ 286 h 371"/>
                <a:gd name="T54" fmla="*/ 121 w 478"/>
                <a:gd name="T55" fmla="*/ 282 h 371"/>
                <a:gd name="T56" fmla="*/ 64 w 478"/>
                <a:gd name="T57" fmla="*/ 260 h 371"/>
                <a:gd name="T58" fmla="*/ 57 w 478"/>
                <a:gd name="T59" fmla="*/ 260 h 371"/>
                <a:gd name="T60" fmla="*/ 59 w 478"/>
                <a:gd name="T61" fmla="*/ 310 h 371"/>
                <a:gd name="T62" fmla="*/ 208 w 478"/>
                <a:gd name="T63" fmla="*/ 298 h 371"/>
                <a:gd name="T64" fmla="*/ 225 w 478"/>
                <a:gd name="T65" fmla="*/ 208 h 371"/>
                <a:gd name="T66" fmla="*/ 227 w 478"/>
                <a:gd name="T67" fmla="*/ 211 h 371"/>
                <a:gd name="T68" fmla="*/ 286 w 478"/>
                <a:gd name="T69" fmla="*/ 253 h 371"/>
                <a:gd name="T70" fmla="*/ 291 w 478"/>
                <a:gd name="T71" fmla="*/ 371 h 371"/>
                <a:gd name="T72" fmla="*/ 341 w 478"/>
                <a:gd name="T73" fmla="*/ 369 h 371"/>
                <a:gd name="T74" fmla="*/ 334 w 478"/>
                <a:gd name="T75" fmla="*/ 227 h 371"/>
                <a:gd name="T76" fmla="*/ 263 w 478"/>
                <a:gd name="T77" fmla="*/ 175 h 371"/>
                <a:gd name="T78" fmla="*/ 315 w 478"/>
                <a:gd name="T79" fmla="*/ 69 h 371"/>
                <a:gd name="T80" fmla="*/ 383 w 478"/>
                <a:gd name="T81" fmla="*/ 123 h 371"/>
                <a:gd name="T82" fmla="*/ 478 w 478"/>
                <a:gd name="T83" fmla="*/ 43 h 371"/>
                <a:gd name="T84" fmla="*/ 454 w 478"/>
                <a:gd name="T85" fmla="*/ 14 h 371"/>
                <a:gd name="T86" fmla="*/ 383 w 478"/>
                <a:gd name="T87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371">
                  <a:moveTo>
                    <a:pt x="383" y="76"/>
                  </a:moveTo>
                  <a:lnTo>
                    <a:pt x="331" y="35"/>
                  </a:lnTo>
                  <a:lnTo>
                    <a:pt x="242" y="0"/>
                  </a:lnTo>
                  <a:lnTo>
                    <a:pt x="133" y="0"/>
                  </a:lnTo>
                  <a:lnTo>
                    <a:pt x="78" y="118"/>
                  </a:lnTo>
                  <a:lnTo>
                    <a:pt x="64" y="114"/>
                  </a:lnTo>
                  <a:lnTo>
                    <a:pt x="59" y="128"/>
                  </a:lnTo>
                  <a:lnTo>
                    <a:pt x="57" y="132"/>
                  </a:lnTo>
                  <a:lnTo>
                    <a:pt x="55" y="137"/>
                  </a:lnTo>
                  <a:lnTo>
                    <a:pt x="38" y="130"/>
                  </a:lnTo>
                  <a:lnTo>
                    <a:pt x="0" y="220"/>
                  </a:lnTo>
                  <a:lnTo>
                    <a:pt x="90" y="258"/>
                  </a:lnTo>
                  <a:lnTo>
                    <a:pt x="97" y="260"/>
                  </a:lnTo>
                  <a:lnTo>
                    <a:pt x="97" y="258"/>
                  </a:lnTo>
                  <a:lnTo>
                    <a:pt x="135" y="170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3" y="154"/>
                  </a:lnTo>
                  <a:lnTo>
                    <a:pt x="128" y="140"/>
                  </a:lnTo>
                  <a:lnTo>
                    <a:pt x="114" y="135"/>
                  </a:lnTo>
                  <a:lnTo>
                    <a:pt x="156" y="38"/>
                  </a:lnTo>
                  <a:lnTo>
                    <a:pt x="227" y="38"/>
                  </a:lnTo>
                  <a:lnTo>
                    <a:pt x="178" y="175"/>
                  </a:lnTo>
                  <a:lnTo>
                    <a:pt x="166" y="251"/>
                  </a:lnTo>
                  <a:lnTo>
                    <a:pt x="145" y="253"/>
                  </a:lnTo>
                  <a:lnTo>
                    <a:pt x="135" y="277"/>
                  </a:lnTo>
                  <a:lnTo>
                    <a:pt x="130" y="286"/>
                  </a:lnTo>
                  <a:lnTo>
                    <a:pt x="121" y="282"/>
                  </a:lnTo>
                  <a:lnTo>
                    <a:pt x="64" y="260"/>
                  </a:lnTo>
                  <a:lnTo>
                    <a:pt x="57" y="260"/>
                  </a:lnTo>
                  <a:lnTo>
                    <a:pt x="59" y="310"/>
                  </a:lnTo>
                  <a:lnTo>
                    <a:pt x="208" y="298"/>
                  </a:lnTo>
                  <a:lnTo>
                    <a:pt x="225" y="208"/>
                  </a:lnTo>
                  <a:lnTo>
                    <a:pt x="227" y="211"/>
                  </a:lnTo>
                  <a:lnTo>
                    <a:pt x="286" y="253"/>
                  </a:lnTo>
                  <a:lnTo>
                    <a:pt x="291" y="371"/>
                  </a:lnTo>
                  <a:lnTo>
                    <a:pt x="341" y="369"/>
                  </a:lnTo>
                  <a:lnTo>
                    <a:pt x="334" y="227"/>
                  </a:lnTo>
                  <a:lnTo>
                    <a:pt x="263" y="175"/>
                  </a:lnTo>
                  <a:lnTo>
                    <a:pt x="315" y="69"/>
                  </a:lnTo>
                  <a:lnTo>
                    <a:pt x="383" y="123"/>
                  </a:lnTo>
                  <a:lnTo>
                    <a:pt x="478" y="43"/>
                  </a:lnTo>
                  <a:lnTo>
                    <a:pt x="454" y="14"/>
                  </a:lnTo>
                  <a:lnTo>
                    <a:pt x="3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688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6207" y="1136900"/>
            <a:ext cx="2171702" cy="578661"/>
            <a:chOff x="5038726" y="1373966"/>
            <a:chExt cx="2171702" cy="578661"/>
          </a:xfrm>
        </p:grpSpPr>
        <p:sp>
          <p:nvSpPr>
            <p:cNvPr id="3" name="文本框 2"/>
            <p:cNvSpPr txBox="1"/>
            <p:nvPr/>
          </p:nvSpPr>
          <p:spPr>
            <a:xfrm>
              <a:off x="5251914" y="1373966"/>
              <a:ext cx="1958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分类结果呈现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8"/>
            <a:stretch/>
          </p:blipFill>
          <p:spPr>
            <a:xfrm rot="16200000" flipH="1">
              <a:off x="5981702" y="723901"/>
              <a:ext cx="285750" cy="2171702"/>
            </a:xfrm>
            <a:prstGeom prst="rect">
              <a:avLst/>
            </a:prstGeom>
          </p:spPr>
        </p:pic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5EB31B-ADD6-451A-BBDD-40870F20D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69958"/>
              </p:ext>
            </p:extLst>
          </p:nvPr>
        </p:nvGraphicFramePr>
        <p:xfrm>
          <a:off x="1319198" y="1715562"/>
          <a:ext cx="5078589" cy="2318796"/>
        </p:xfrm>
        <a:graphic>
          <a:graphicData uri="http://schemas.openxmlformats.org/drawingml/2006/table">
            <a:tbl>
              <a:tblPr/>
              <a:tblGrid>
                <a:gridCol w="2298340">
                  <a:extLst>
                    <a:ext uri="{9D8B030D-6E8A-4147-A177-3AD203B41FA5}">
                      <a16:colId xmlns:a16="http://schemas.microsoft.com/office/drawing/2014/main" val="2296620557"/>
                    </a:ext>
                  </a:extLst>
                </a:gridCol>
                <a:gridCol w="1078737">
                  <a:extLst>
                    <a:ext uri="{9D8B030D-6E8A-4147-A177-3AD203B41FA5}">
                      <a16:colId xmlns:a16="http://schemas.microsoft.com/office/drawing/2014/main" val="3107449331"/>
                    </a:ext>
                  </a:extLst>
                </a:gridCol>
                <a:gridCol w="900800">
                  <a:extLst>
                    <a:ext uri="{9D8B030D-6E8A-4147-A177-3AD203B41FA5}">
                      <a16:colId xmlns:a16="http://schemas.microsoft.com/office/drawing/2014/main" val="3774826487"/>
                    </a:ext>
                  </a:extLst>
                </a:gridCol>
                <a:gridCol w="800712">
                  <a:extLst>
                    <a:ext uri="{9D8B030D-6E8A-4147-A177-3AD203B41FA5}">
                      <a16:colId xmlns:a16="http://schemas.microsoft.com/office/drawing/2014/main" val="2672077369"/>
                    </a:ext>
                  </a:extLst>
                </a:gridCol>
              </a:tblGrid>
              <a:tr h="1932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用户分类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37407"/>
                  </a:ext>
                </a:extLst>
              </a:tr>
              <a:tr h="193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48599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消费能力指数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-0.64262861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1.1846455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-0.23547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57958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价格敏感指数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0.315449311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0.3797152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-0.66863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36702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近一年客户价值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-0.11212898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1.913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031589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星级偏好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0.36402451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0.9334279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-0.93495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1002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年订单数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-0.10555013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2.1350842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-0.52243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68230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酒店平均价格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0.103956066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-0.36845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6633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用户近一年内取消订单数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-0.1537476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1.8975949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-0.36107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63246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一年内距上次访问时长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0.050024402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-0.285263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0.007922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4088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一年内距上次下单时长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0.364202046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-0.271094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-0.53795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83238"/>
                  </a:ext>
                </a:extLst>
              </a:tr>
              <a:tr h="19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0.029652994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1.0679953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-0.40335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6764"/>
                  </a:ext>
                </a:extLst>
              </a:tr>
            </a:tbl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F3BC30E1-4F03-4BA1-9DAA-76E629005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611257"/>
              </p:ext>
            </p:extLst>
          </p:nvPr>
        </p:nvGraphicFramePr>
        <p:xfrm>
          <a:off x="6781005" y="14298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B932787-2831-4D47-9CB2-F8BEEABEC154}"/>
              </a:ext>
            </a:extLst>
          </p:cNvPr>
          <p:cNvSpPr txBox="1"/>
          <p:nvPr/>
        </p:nvSpPr>
        <p:spPr>
          <a:xfrm>
            <a:off x="1402080" y="4551680"/>
            <a:ext cx="954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中等价值用户占比居多，占所有用户人数的</a:t>
            </a:r>
            <a:r>
              <a:rPr lang="en-US" altLang="zh-CN" dirty="0"/>
              <a:t>76%</a:t>
            </a:r>
            <a:r>
              <a:rPr lang="zh-CN" altLang="en-US" dirty="0"/>
              <a:t>，可结合该群体流失情况分析流失客户因素，进行   该群体市场的开拓。</a:t>
            </a:r>
          </a:p>
          <a:p>
            <a:r>
              <a:rPr lang="zh-CN" altLang="en-US" dirty="0"/>
              <a:t>低价值，是潜在客户群体，占总用户人数的</a:t>
            </a:r>
            <a:r>
              <a:rPr lang="en-US" altLang="zh-CN" dirty="0"/>
              <a:t>15%</a:t>
            </a:r>
            <a:r>
              <a:rPr lang="zh-CN" altLang="en-US" dirty="0"/>
              <a:t>，可对该部分用户实施一些营销策略，进而刺激消费。</a:t>
            </a:r>
          </a:p>
          <a:p>
            <a:r>
              <a:rPr lang="zh-CN" altLang="en-US" dirty="0"/>
              <a:t>高价值用户，能给我们带来较优的收益，可对这类群体实施个性化营销策略。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78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908236" y="826498"/>
            <a:ext cx="1276350" cy="962025"/>
            <a:chOff x="2524125" y="4210050"/>
            <a:chExt cx="1276350" cy="9620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759100" y="4450266"/>
              <a:ext cx="797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高价值用户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360" y="826499"/>
            <a:ext cx="10271760" cy="5299982"/>
            <a:chOff x="2336321" y="2069915"/>
            <a:chExt cx="2252640" cy="1802839"/>
          </a:xfrm>
        </p:grpSpPr>
        <p:grpSp>
          <p:nvGrpSpPr>
            <p:cNvPr id="21" name="组合 20"/>
            <p:cNvGrpSpPr/>
            <p:nvPr/>
          </p:nvGrpSpPr>
          <p:grpSpPr>
            <a:xfrm flipH="1">
              <a:off x="2336321" y="2069915"/>
              <a:ext cx="2252640" cy="1802839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" name="Freeform 5"/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4"/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5"/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6"/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7"/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8"/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21"/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22"/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23"/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24"/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5"/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26"/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7"/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8"/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9"/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30"/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31"/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32"/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33"/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34"/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35"/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36"/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37"/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38"/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39"/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40"/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41"/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42"/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43"/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44"/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45"/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46"/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47"/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48"/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49"/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50"/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51"/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52"/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53"/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54"/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55"/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56"/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57"/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58"/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59"/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60"/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61"/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62"/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63"/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64"/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65"/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66"/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67"/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68"/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69"/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70"/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71"/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72"/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73"/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74"/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75"/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76"/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7"/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78"/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79"/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80"/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81"/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82"/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83"/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84"/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85"/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86"/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87"/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88"/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89"/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90"/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91"/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92"/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13" name="文本框 112"/>
            <p:cNvSpPr txBox="1"/>
            <p:nvPr/>
          </p:nvSpPr>
          <p:spPr>
            <a:xfrm>
              <a:off x="2742687" y="2452873"/>
              <a:ext cx="1606085" cy="11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600" dirty="0"/>
            </a:p>
            <a:p>
              <a:r>
                <a:rPr lang="zh-CN" altLang="en-US" sz="1600" dirty="0"/>
                <a:t>用户描述：</a:t>
              </a:r>
            </a:p>
            <a:p>
              <a:r>
                <a:rPr lang="zh-CN" altLang="en-US" sz="1600" dirty="0"/>
                <a:t>    商务人群单个订单所带来的经济效益比其他类用户的要高许多，他们要么对其生活水平要求高，要么就是商务人员，需要经常出差。</a:t>
              </a:r>
            </a:p>
            <a:p>
              <a:endParaRPr lang="zh-CN" altLang="en-US" sz="1600" dirty="0"/>
            </a:p>
            <a:p>
              <a:r>
                <a:rPr lang="zh-CN" altLang="en-US" sz="1600" dirty="0"/>
                <a:t>建议：</a:t>
              </a:r>
            </a:p>
            <a:p>
              <a:r>
                <a:rPr lang="zh-CN" altLang="en-US" sz="1600" dirty="0"/>
                <a:t>因为这类用户能给我们带来较优的收益，可对这类群体实施个性化营销策略。如：</a:t>
              </a:r>
            </a:p>
            <a:p>
              <a:r>
                <a:rPr lang="en-US" altLang="zh-CN" sz="1600" dirty="0"/>
                <a:t>Ø1.</a:t>
              </a:r>
              <a:r>
                <a:rPr lang="zh-CN" altLang="en-US" sz="1600" dirty="0"/>
                <a:t>为客户提供更多差旅地酒店信息。</a:t>
              </a:r>
            </a:p>
            <a:p>
              <a:r>
                <a:rPr lang="en-US" altLang="zh-CN" sz="1600" dirty="0"/>
                <a:t>Ø2.</a:t>
              </a:r>
              <a:r>
                <a:rPr lang="zh-CN" altLang="en-US" sz="1600" dirty="0"/>
                <a:t>推荐口碑好、性价比高的商务连锁酒店房源吸引用户。</a:t>
              </a:r>
            </a:p>
            <a:p>
              <a:r>
                <a:rPr lang="en-US" altLang="zh-CN" sz="1600" dirty="0">
                  <a:solidFill>
                    <a:srgbClr val="404040"/>
                  </a:solidFill>
                  <a:latin typeface="-apple-system"/>
                </a:rPr>
                <a:t>Ø3.</a:t>
              </a:r>
              <a:r>
                <a:rPr lang="zh-CN" altLang="en-US" sz="1600" dirty="0">
                  <a:solidFill>
                    <a:srgbClr val="404040"/>
                  </a:solidFill>
                  <a:latin typeface="-apple-system"/>
                </a:rPr>
                <a:t>和景区酒店代理商合作，针对此类用户制定个性化推荐。</a:t>
              </a:r>
              <a:endParaRPr lang="en-US" altLang="zh-CN" sz="1600" dirty="0">
                <a:solidFill>
                  <a:srgbClr val="404040"/>
                </a:solidFill>
                <a:latin typeface="-apple-system"/>
              </a:endParaRPr>
            </a:p>
            <a:p>
              <a:r>
                <a:rPr lang="en-US" altLang="zh-CN" sz="1600" dirty="0">
                  <a:solidFill>
                    <a:srgbClr val="404040"/>
                  </a:solidFill>
                  <a:latin typeface="-apple-system"/>
                </a:rPr>
                <a:t>Ø4.</a:t>
              </a:r>
              <a:r>
                <a:rPr lang="zh-CN" altLang="en-US" sz="1600" dirty="0">
                  <a:solidFill>
                    <a:srgbClr val="404040"/>
                  </a:solidFill>
                  <a:latin typeface="-apple-system"/>
                </a:rPr>
                <a:t>推送高端酒店以及当地的旅行资讯，吸引用户关注。</a:t>
              </a:r>
              <a:br>
                <a:rPr lang="zh-CN" altLang="en-US" sz="1600" dirty="0"/>
              </a:br>
              <a:br>
                <a:rPr lang="zh-CN" altLang="en-US" sz="1600" dirty="0"/>
              </a:b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077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908236" y="826498"/>
            <a:ext cx="1276350" cy="962025"/>
            <a:chOff x="2524125" y="4210050"/>
            <a:chExt cx="1276350" cy="9620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812738" y="4452897"/>
              <a:ext cx="797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低价值用户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360" y="826499"/>
            <a:ext cx="10271760" cy="5299982"/>
            <a:chOff x="2336321" y="2069915"/>
            <a:chExt cx="2252640" cy="1802839"/>
          </a:xfrm>
        </p:grpSpPr>
        <p:grpSp>
          <p:nvGrpSpPr>
            <p:cNvPr id="21" name="组合 20"/>
            <p:cNvGrpSpPr/>
            <p:nvPr/>
          </p:nvGrpSpPr>
          <p:grpSpPr>
            <a:xfrm flipH="1">
              <a:off x="2336321" y="2069915"/>
              <a:ext cx="2252640" cy="1802839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" name="Freeform 5"/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4"/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5"/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6"/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7"/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8"/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21"/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22"/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23"/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24"/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5"/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26"/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7"/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8"/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9"/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30"/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31"/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32"/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33"/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34"/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35"/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36"/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37"/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38"/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39"/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40"/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41"/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42"/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43"/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44"/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45"/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46"/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47"/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48"/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49"/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50"/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51"/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52"/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53"/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54"/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55"/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56"/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57"/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58"/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59"/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60"/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61"/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62"/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63"/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64"/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65"/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66"/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67"/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68"/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69"/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70"/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71"/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72"/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73"/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74"/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75"/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76"/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7"/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78"/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79"/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80"/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81"/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82"/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83"/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84"/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85"/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86"/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87"/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88"/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89"/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90"/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91"/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92"/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13" name="文本框 112"/>
            <p:cNvSpPr txBox="1"/>
            <p:nvPr/>
          </p:nvSpPr>
          <p:spPr>
            <a:xfrm>
              <a:off x="2753730" y="2497256"/>
              <a:ext cx="1606085" cy="8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600" dirty="0"/>
            </a:p>
            <a:p>
              <a:r>
                <a:rPr lang="zh-CN" altLang="en-US" sz="1600" dirty="0"/>
                <a:t>用户描述：</a:t>
              </a:r>
            </a:p>
            <a:p>
              <a:r>
                <a:rPr lang="zh-CN" altLang="en-US" sz="1600" dirty="0"/>
                <a:t>低收入水平客户或者为新客户，这类客户属于低价值沉默客户，产品可按常规流失客户处理。</a:t>
              </a:r>
            </a:p>
            <a:p>
              <a:endParaRPr lang="en-US" altLang="zh-CN" sz="1600" dirty="0"/>
            </a:p>
            <a:p>
              <a:r>
                <a:rPr lang="zh-CN" altLang="en-US" sz="1600" dirty="0"/>
                <a:t>建议：</a:t>
              </a:r>
            </a:p>
            <a:p>
              <a:r>
                <a:rPr lang="en-US" altLang="zh-CN" sz="1600" dirty="0"/>
                <a:t>Ø1.</a:t>
              </a:r>
              <a:r>
                <a:rPr lang="zh-CN" altLang="en-US" sz="1600" dirty="0">
                  <a:solidFill>
                    <a:srgbClr val="404040"/>
                  </a:solidFill>
                  <a:latin typeface="-apple-system"/>
                </a:rPr>
                <a:t>建议把握新用户初期体验（如初期消费有优惠、打卡活动等），还可以定期推送实惠的酒店给此类用户</a:t>
              </a:r>
              <a:r>
                <a:rPr lang="zh-CN" altLang="en-US" sz="1600" dirty="0"/>
                <a:t>，进行该群体市场的开拓。</a:t>
              </a:r>
            </a:p>
            <a:p>
              <a:r>
                <a:rPr lang="en-US" altLang="zh-CN" sz="1600" dirty="0"/>
                <a:t>Ø2.</a:t>
              </a:r>
              <a:r>
                <a:rPr lang="zh-CN" altLang="en-US" sz="1600" dirty="0"/>
                <a:t>提供低价酒店促销活动为主。</a:t>
              </a:r>
            </a:p>
            <a:p>
              <a:r>
                <a:rPr lang="en-US" altLang="zh-CN" sz="1600" dirty="0"/>
                <a:t>Ø3.</a:t>
              </a:r>
              <a:r>
                <a:rPr lang="zh-CN" altLang="en-US" sz="1600" dirty="0"/>
                <a:t>暂不对这部分客户这部分用户做特定渠道运营。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42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908236" y="826498"/>
            <a:ext cx="1276350" cy="962025"/>
            <a:chOff x="2524125" y="4210050"/>
            <a:chExt cx="1276350" cy="9620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16061" b="10202"/>
            <a:stretch/>
          </p:blipFill>
          <p:spPr>
            <a:xfrm>
              <a:off x="2524125" y="4210050"/>
              <a:ext cx="1276350" cy="96202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850904" y="4431654"/>
              <a:ext cx="797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DE8D56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中等价值用户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360" y="826499"/>
            <a:ext cx="10271760" cy="5299982"/>
            <a:chOff x="2336321" y="2069915"/>
            <a:chExt cx="2252640" cy="1802839"/>
          </a:xfrm>
        </p:grpSpPr>
        <p:grpSp>
          <p:nvGrpSpPr>
            <p:cNvPr id="21" name="组合 20"/>
            <p:cNvGrpSpPr/>
            <p:nvPr/>
          </p:nvGrpSpPr>
          <p:grpSpPr>
            <a:xfrm flipH="1">
              <a:off x="2336321" y="2069915"/>
              <a:ext cx="2252640" cy="1802839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" name="Freeform 5"/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4"/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5"/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6"/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7"/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8"/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21"/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22"/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23"/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24"/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5"/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26"/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7"/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8"/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9"/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30"/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31"/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32"/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33"/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34"/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35"/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36"/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37"/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38"/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39"/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40"/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41"/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42"/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43"/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44"/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45"/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46"/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47"/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48"/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49"/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50"/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51"/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52"/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53"/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54"/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55"/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56"/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57"/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58"/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59"/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60"/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61"/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62"/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63"/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64"/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65"/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66"/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67"/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68"/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69"/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70"/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71"/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72"/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73"/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74"/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75"/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76"/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7"/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78"/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79"/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80"/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81"/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82"/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83"/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84"/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85"/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86"/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87"/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88"/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89"/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90"/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91"/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92"/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13" name="文本框 112"/>
            <p:cNvSpPr txBox="1"/>
            <p:nvPr/>
          </p:nvSpPr>
          <p:spPr>
            <a:xfrm>
              <a:off x="2746537" y="2508337"/>
              <a:ext cx="1606085" cy="952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600" dirty="0"/>
            </a:p>
            <a:p>
              <a:r>
                <a:rPr lang="zh-CN" altLang="en-US" sz="1600" dirty="0"/>
                <a:t>用户描述：</a:t>
              </a:r>
            </a:p>
            <a:p>
              <a:r>
                <a:rPr lang="zh-CN" altLang="en-US" sz="1600" dirty="0"/>
                <a:t>订单显示为平均单笔消费良好，且访问或下单次数较多，偏好中等酒店的用户。</a:t>
              </a:r>
              <a:endParaRPr lang="en-US" altLang="zh-CN" sz="1600" dirty="0"/>
            </a:p>
            <a:p>
              <a:endParaRPr lang="en-US" altLang="zh-CN" sz="1600" dirty="0"/>
            </a:p>
            <a:p>
              <a:r>
                <a:rPr lang="zh-CN" altLang="en-US" sz="1600" dirty="0"/>
                <a:t>建议：</a:t>
              </a:r>
            </a:p>
            <a:p>
              <a:r>
                <a:rPr lang="en-US" altLang="zh-CN" sz="1600" dirty="0"/>
                <a:t>Ø1.</a:t>
              </a:r>
              <a:r>
                <a:rPr lang="zh-CN" altLang="en-US" sz="1600" dirty="0"/>
                <a:t> 建议把握用户使用体验，继续培养客户消费惯性，。</a:t>
              </a:r>
            </a:p>
            <a:p>
              <a:r>
                <a:rPr lang="en-US" altLang="zh-CN" sz="1600" dirty="0"/>
                <a:t>Ø2.</a:t>
              </a:r>
              <a:r>
                <a:rPr lang="zh-CN" altLang="en-US" sz="1600" dirty="0"/>
                <a:t>建议花费过多营销预算。</a:t>
              </a:r>
            </a:p>
            <a:p>
              <a:r>
                <a:rPr lang="en-US" altLang="zh-CN" sz="1600" dirty="0"/>
                <a:t>Ø3.</a:t>
              </a:r>
              <a:r>
                <a:rPr lang="zh-CN" altLang="en-US" sz="1600" dirty="0"/>
                <a:t> 定期对其进行客户回访，针对该类用户进行定制销售。</a:t>
              </a:r>
            </a:p>
            <a:p>
              <a:br>
                <a:rPr lang="zh-CN" altLang="en-US" sz="1600" dirty="0"/>
              </a:br>
              <a:br>
                <a:rPr lang="zh-CN" altLang="en-US" sz="1600" dirty="0"/>
              </a:b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934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58"/>
          <p:cNvSpPr/>
          <p:nvPr/>
        </p:nvSpPr>
        <p:spPr>
          <a:xfrm>
            <a:off x="1381656" y="4325915"/>
            <a:ext cx="2489304" cy="459445"/>
          </a:xfrm>
          <a:prstGeom prst="roundRect">
            <a:avLst>
              <a:gd name="adj" fmla="val 50000"/>
            </a:avLst>
          </a:prstGeom>
          <a:solidFill>
            <a:srgbClr val="FF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467" i="1" dirty="0">
                <a:solidFill>
                  <a:schemeClr val="tx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汇报人：第二组全体成员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80" y="920331"/>
            <a:ext cx="4975942" cy="5120272"/>
          </a:xfrm>
          <a:prstGeom prst="rect">
            <a:avLst/>
          </a:prstGeom>
        </p:spPr>
      </p:pic>
      <p:grpSp>
        <p:nvGrpSpPr>
          <p:cNvPr id="31" name="PA_组合 14"/>
          <p:cNvGrpSpPr/>
          <p:nvPr>
            <p:custDataLst>
              <p:tags r:id="rId1"/>
            </p:custDataLst>
          </p:nvPr>
        </p:nvGrpSpPr>
        <p:grpSpPr>
          <a:xfrm>
            <a:off x="1235015" y="3365841"/>
            <a:ext cx="4726955" cy="771782"/>
            <a:chOff x="-3645645" y="1580388"/>
            <a:chExt cx="4726955" cy="771782"/>
          </a:xfrm>
        </p:grpSpPr>
        <p:sp>
          <p:nvSpPr>
            <p:cNvPr id="32" name="矩形 31"/>
            <p:cNvSpPr/>
            <p:nvPr/>
          </p:nvSpPr>
          <p:spPr>
            <a:xfrm>
              <a:off x="-3617412" y="1582729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ln w="76200">
                    <a:solidFill>
                      <a:schemeClr val="tx1"/>
                    </a:solidFill>
                  </a:ln>
                  <a:latin typeface="方正黑体简体" panose="02010601030101010101" pitchFamily="2" charset="-122"/>
                  <a:ea typeface="方正少儿简体" panose="03000509000000000000" pitchFamily="65" charset="-122"/>
                </a:rPr>
                <a:t>客户流失案例分析</a:t>
              </a:r>
              <a:endParaRPr lang="zh-CN" altLang="en-US" sz="4400" dirty="0">
                <a:ln w="76200">
                  <a:solidFill>
                    <a:schemeClr val="tx1"/>
                  </a:solidFill>
                </a:ln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3645645" y="1580388"/>
              <a:ext cx="4698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少儿简体" panose="03000509000000000000" pitchFamily="65" charset="-122"/>
                </a:rPr>
                <a:t>客户流失案例分析</a:t>
              </a:r>
              <a:endParaRPr lang="zh-CN" altLang="en-US" sz="4400" dirty="0"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8"/>
          <a:stretch/>
        </p:blipFill>
        <p:spPr>
          <a:xfrm rot="16200000" flipH="1">
            <a:off x="3538632" y="794473"/>
            <a:ext cx="637639" cy="484606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180151" y="1812675"/>
            <a:ext cx="6109365" cy="1631216"/>
            <a:chOff x="962392" y="512424"/>
            <a:chExt cx="6109365" cy="1631216"/>
          </a:xfrm>
        </p:grpSpPr>
        <p:sp>
          <p:nvSpPr>
            <p:cNvPr id="12" name="文本框 11"/>
            <p:cNvSpPr txBox="1"/>
            <p:nvPr/>
          </p:nvSpPr>
          <p:spPr>
            <a:xfrm>
              <a:off x="962392" y="512424"/>
              <a:ext cx="577113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0" b="1" spc="-300" dirty="0">
                  <a:latin typeface="站酷快乐体 " panose="02010600030101010101" pitchFamily="2" charset="-122"/>
                  <a:ea typeface="站酷快乐体 " panose="02010600030101010101" pitchFamily="2" charset="-122"/>
                </a:rPr>
                <a:t>感谢观看</a:t>
              </a:r>
              <a:r>
                <a:rPr lang="en-US" altLang="zh-CN" sz="10000" b="1" spc="-300" dirty="0">
                  <a:latin typeface="站酷快乐体 " panose="02010600030101010101" pitchFamily="2" charset="-122"/>
                  <a:ea typeface="站酷快乐体 " panose="02010600030101010101" pitchFamily="2" charset="-122"/>
                </a:rPr>
                <a:t>!</a:t>
              </a:r>
              <a:endParaRPr lang="zh-CN" altLang="en-US" sz="10000" b="1" spc="-300" dirty="0">
                <a:latin typeface="站酷快乐体 " panose="02010600030101010101" pitchFamily="2" charset="-122"/>
                <a:ea typeface="站酷快乐体 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2392" y="524983"/>
              <a:ext cx="610936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spc="300" dirty="0">
                  <a:solidFill>
                    <a:srgbClr val="FFD800"/>
                  </a:solidFill>
                  <a:latin typeface="站酷快乐体 " panose="02010600030101010101" pitchFamily="2" charset="-122"/>
                  <a:ea typeface="站酷快乐体 " panose="02010600030101010101" pitchFamily="2" charset="-122"/>
                </a:rPr>
                <a:t>感谢观看</a:t>
              </a:r>
              <a:r>
                <a:rPr lang="en-US" altLang="zh-CN" sz="9600" spc="300" dirty="0">
                  <a:solidFill>
                    <a:srgbClr val="FFD800"/>
                  </a:solidFill>
                  <a:latin typeface="站酷快乐体 " panose="02010600030101010101" pitchFamily="2" charset="-122"/>
                  <a:ea typeface="站酷快乐体 " panose="02010600030101010101" pitchFamily="2" charset="-122"/>
                </a:rPr>
                <a:t>!</a:t>
              </a:r>
              <a:endParaRPr lang="zh-CN" altLang="en-US" sz="9600" spc="300" dirty="0">
                <a:solidFill>
                  <a:srgbClr val="FFD800"/>
                </a:solidFill>
                <a:latin typeface="站酷快乐体 " panose="02010600030101010101" pitchFamily="2" charset="-122"/>
                <a:ea typeface="站酷快乐体 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972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2076324" y="994631"/>
            <a:ext cx="1019653" cy="1725730"/>
            <a:chOff x="1449" y="1496"/>
            <a:chExt cx="730" cy="1260"/>
          </a:xfrm>
          <a:solidFill>
            <a:schemeClr val="tx1"/>
          </a:solidFill>
        </p:grpSpPr>
        <p:sp>
          <p:nvSpPr>
            <p:cNvPr id="3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Freeform 18"/>
            <p:cNvSpPr/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Group 21"/>
          <p:cNvGrpSpPr>
            <a:grpSpLocks noChangeAspect="1"/>
          </p:cNvGrpSpPr>
          <p:nvPr/>
        </p:nvGrpSpPr>
        <p:grpSpPr bwMode="auto">
          <a:xfrm>
            <a:off x="5263202" y="994631"/>
            <a:ext cx="1064350" cy="1707926"/>
            <a:chOff x="3270" y="1510"/>
            <a:chExt cx="762" cy="1247"/>
          </a:xfrm>
          <a:solidFill>
            <a:schemeClr val="tx1"/>
          </a:solidFill>
        </p:grpSpPr>
        <p:sp>
          <p:nvSpPr>
            <p:cNvPr id="6" name="Freeform 22"/>
            <p:cNvSpPr/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Group 26"/>
          <p:cNvGrpSpPr>
            <a:grpSpLocks noChangeAspect="1"/>
          </p:cNvGrpSpPr>
          <p:nvPr/>
        </p:nvGrpSpPr>
        <p:grpSpPr bwMode="auto">
          <a:xfrm>
            <a:off x="8240174" y="994631"/>
            <a:ext cx="1055968" cy="1702448"/>
            <a:chOff x="5100" y="1511"/>
            <a:chExt cx="756" cy="1243"/>
          </a:xfrm>
          <a:solidFill>
            <a:schemeClr val="tx1"/>
          </a:solidFill>
        </p:grpSpPr>
        <p:sp>
          <p:nvSpPr>
            <p:cNvPr id="9" name="Freeform 27"/>
            <p:cNvSpPr/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7" name="Freeform 5"/>
          <p:cNvSpPr/>
          <p:nvPr/>
        </p:nvSpPr>
        <p:spPr bwMode="auto">
          <a:xfrm rot="5844680">
            <a:off x="3879516" y="1618029"/>
            <a:ext cx="582681" cy="60480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8" name="Freeform 5"/>
          <p:cNvSpPr/>
          <p:nvPr/>
        </p:nvSpPr>
        <p:spPr bwMode="auto">
          <a:xfrm rot="5844680">
            <a:off x="7128556" y="1558203"/>
            <a:ext cx="582681" cy="60480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84232" y="2829450"/>
            <a:ext cx="1732600" cy="2482408"/>
            <a:chOff x="2209183" y="4266785"/>
            <a:chExt cx="1732600" cy="2482408"/>
          </a:xfrm>
        </p:grpSpPr>
        <p:sp>
          <p:nvSpPr>
            <p:cNvPr id="23" name="文本框 22"/>
            <p:cNvSpPr txBox="1"/>
            <p:nvPr/>
          </p:nvSpPr>
          <p:spPr>
            <a:xfrm>
              <a:off x="2369101" y="4266785"/>
              <a:ext cx="1483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行业现状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09183" y="4717868"/>
              <a:ext cx="17326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携程作为中国领先的综合性旅行服务公司，每天向超过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2.5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亿会员提供全方位的旅行服务，然而随着国外公司大举进入中国市场，携程的一些客流失，领先地位可能不保。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80190" y="2818868"/>
            <a:ext cx="1732600" cy="2492989"/>
            <a:chOff x="2218989" y="4291526"/>
            <a:chExt cx="1732600" cy="2492989"/>
          </a:xfrm>
        </p:grpSpPr>
        <p:sp>
          <p:nvSpPr>
            <p:cNvPr id="27" name="文本框 26"/>
            <p:cNvSpPr txBox="1"/>
            <p:nvPr/>
          </p:nvSpPr>
          <p:spPr>
            <a:xfrm>
              <a:off x="2382399" y="4291526"/>
              <a:ext cx="1483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数据说明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218989" y="4753190"/>
              <a:ext cx="17326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此次数据是携程用户的访问数据，为保护客户隐私，已经将数据进行了</a:t>
              </a:r>
              <a:r>
                <a:rPr lang="zh-CN" altLang="en-US" sz="1400" dirty="0">
                  <a:solidFill>
                    <a:srgbClr val="FF000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脱敏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，和实际商品的订单量、浏览量、转化率等有一些差距，不影响问题的可解性。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936" y="2829450"/>
            <a:ext cx="1732600" cy="2266965"/>
            <a:chOff x="2209183" y="4266785"/>
            <a:chExt cx="1732600" cy="2266965"/>
          </a:xfrm>
        </p:grpSpPr>
        <p:sp>
          <p:nvSpPr>
            <p:cNvPr id="30" name="文本框 29"/>
            <p:cNvSpPr txBox="1"/>
            <p:nvPr/>
          </p:nvSpPr>
          <p:spPr>
            <a:xfrm>
              <a:off x="2435082" y="4266785"/>
              <a:ext cx="1483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研究目的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209183" y="4717868"/>
              <a:ext cx="17326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深入了解</a:t>
              </a:r>
              <a:r>
                <a:rPr lang="zh-CN" altLang="en-US" sz="1400" dirty="0">
                  <a:solidFill>
                    <a:srgbClr val="FF000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用户画像及行为偏好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，挖掘出影响用户流失的关键因素，并通过</a:t>
              </a:r>
              <a:r>
                <a:rPr lang="zh-CN" altLang="en-US" sz="1400" dirty="0">
                  <a:solidFill>
                    <a:srgbClr val="FF000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算法预测客户访问的转化结果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，从而更好地完善产品设计、提升用户体验。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028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2316720" y="3161661"/>
            <a:ext cx="7543800" cy="1566696"/>
            <a:chOff x="2875547" y="1636159"/>
            <a:chExt cx="6882064" cy="1429266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6" b="40904"/>
            <a:stretch/>
          </p:blipFill>
          <p:spPr>
            <a:xfrm>
              <a:off x="2875547" y="1636159"/>
              <a:ext cx="6882064" cy="142926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19545" y="1979387"/>
              <a:ext cx="2394067" cy="47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数据处理</a:t>
              </a:r>
            </a:p>
          </p:txBody>
        </p:sp>
      </p:grpSp>
      <p:pic>
        <p:nvPicPr>
          <p:cNvPr id="134" name="图片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3" y="978699"/>
            <a:ext cx="849486" cy="860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3" y="5209015"/>
            <a:ext cx="834903" cy="61574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240186" y="598700"/>
            <a:ext cx="1062431" cy="3200802"/>
            <a:chOff x="5280826" y="-39141"/>
            <a:chExt cx="1062431" cy="3200802"/>
          </a:xfrm>
        </p:grpSpPr>
        <p:sp>
          <p:nvSpPr>
            <p:cNvPr id="14" name="文本框 13"/>
            <p:cNvSpPr txBox="1"/>
            <p:nvPr/>
          </p:nvSpPr>
          <p:spPr>
            <a:xfrm>
              <a:off x="5280826" y="-3914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19900" dirty="0"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02452" y="6951"/>
              <a:ext cx="104080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D800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2</a:t>
              </a:r>
              <a:endParaRPr lang="zh-CN" altLang="en-US" sz="19900" dirty="0">
                <a:solidFill>
                  <a:srgbClr val="FFD8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62863" y="-10587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黑体简体" panose="02010601030101010101" pitchFamily="2" charset="-122"/>
                <a:ea typeface="方正黑体简体" panose="02010601030101010101" pitchFamily="2" charset="-122"/>
              </a:rPr>
              <a:t>yanchi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388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5AE2BEC-0BE3-436F-A2A4-21345FBA8E6A}"/>
              </a:ext>
            </a:extLst>
          </p:cNvPr>
          <p:cNvSpPr txBox="1"/>
          <p:nvPr/>
        </p:nvSpPr>
        <p:spPr>
          <a:xfrm>
            <a:off x="1222768" y="1052627"/>
            <a:ext cx="28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DE8D56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查看数据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64F17-F18D-4020-8F89-C2D0FB8A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81" y="2202764"/>
            <a:ext cx="4789409" cy="22621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F3B9F8-661C-4694-B03B-B978A443B0AB}"/>
              </a:ext>
            </a:extLst>
          </p:cNvPr>
          <p:cNvSpPr txBox="1"/>
          <p:nvPr/>
        </p:nvSpPr>
        <p:spPr>
          <a:xfrm>
            <a:off x="1920240" y="1925320"/>
            <a:ext cx="8087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、导包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、导入数据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D1A30E-4742-490B-A470-5FB638E6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81" y="4464476"/>
            <a:ext cx="4763931" cy="5850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63C266-09B3-4194-B82D-335F068E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681" y="5691066"/>
            <a:ext cx="4385961" cy="3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F3B9F8-661C-4694-B03B-B978A443B0AB}"/>
              </a:ext>
            </a:extLst>
          </p:cNvPr>
          <p:cNvSpPr txBox="1"/>
          <p:nvPr/>
        </p:nvSpPr>
        <p:spPr>
          <a:xfrm>
            <a:off x="1132840" y="799521"/>
            <a:ext cx="8087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E8D56"/>
                </a:solidFill>
                <a:ea typeface="方正黑体简体" panose="02010601030101010101" pitchFamily="2" charset="-122"/>
                <a:cs typeface="+mn-ea"/>
              </a:rPr>
              <a:t>数据预处理</a:t>
            </a:r>
            <a:endParaRPr lang="en-US" altLang="zh-CN" sz="2800" dirty="0">
              <a:solidFill>
                <a:srgbClr val="DE8D56"/>
              </a:solidFill>
              <a:ea typeface="方正黑体简体" panose="02010601030101010101" pitchFamily="2" charset="-122"/>
              <a:cs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E4AEC0-F502-4606-B3C8-A40ECAE2DED1}"/>
              </a:ext>
            </a:extLst>
          </p:cNvPr>
          <p:cNvSpPr txBox="1"/>
          <p:nvPr/>
        </p:nvSpPr>
        <p:spPr>
          <a:xfrm>
            <a:off x="1127760" y="1371600"/>
            <a:ext cx="4866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df1.isnull().mean()[df1.isnull().mean()&gt;0.5]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删除大于</a:t>
            </a:r>
            <a:r>
              <a:rPr lang="en-US" altLang="zh-CN" dirty="0"/>
              <a:t>70%</a:t>
            </a:r>
            <a:r>
              <a:rPr lang="zh-CN" altLang="en-US" dirty="0"/>
              <a:t>的数据</a:t>
            </a:r>
          </a:p>
          <a:p>
            <a:r>
              <a:rPr lang="en-US" altLang="zh-CN" dirty="0"/>
              <a:t>df1.drop(labels='historyvisit_7ordernum',axis = 1,inplace = True)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对部分连续变量用均值填充</a:t>
            </a:r>
          </a:p>
          <a:p>
            <a:r>
              <a:rPr lang="en-US" altLang="zh-CN" dirty="0"/>
              <a:t>df1.fillna(value = {'</a:t>
            </a:r>
            <a:r>
              <a:rPr lang="en-US" altLang="zh-CN" dirty="0" err="1"/>
              <a:t>hotelcr</a:t>
            </a:r>
            <a:r>
              <a:rPr lang="en-US" altLang="zh-CN" dirty="0"/>
              <a:t>' : df['</a:t>
            </a:r>
            <a:r>
              <a:rPr lang="en-US" altLang="zh-CN" dirty="0" err="1"/>
              <a:t>hotelcr</a:t>
            </a:r>
            <a:r>
              <a:rPr lang="en-US" altLang="zh-CN" dirty="0"/>
              <a:t>'].mean(),</a:t>
            </a:r>
          </a:p>
          <a:p>
            <a:r>
              <a:rPr lang="en-US" altLang="zh-CN" dirty="0"/>
              <a:t>                   '</a:t>
            </a:r>
            <a:r>
              <a:rPr lang="en-US" altLang="zh-CN" dirty="0" err="1"/>
              <a:t>ordercanceledprecent</a:t>
            </a:r>
            <a:r>
              <a:rPr lang="en-US" altLang="zh-CN" dirty="0"/>
              <a:t>' : df['</a:t>
            </a:r>
            <a:r>
              <a:rPr lang="en-US" altLang="zh-CN" dirty="0" err="1"/>
              <a:t>ordercanceledprecent</a:t>
            </a:r>
            <a:r>
              <a:rPr lang="en-US" altLang="zh-CN" dirty="0"/>
              <a:t>'].mean(),</a:t>
            </a:r>
          </a:p>
          <a:p>
            <a:r>
              <a:rPr lang="en-US" altLang="zh-CN" dirty="0"/>
              <a:t>                   '</a:t>
            </a:r>
            <a:r>
              <a:rPr lang="en-US" altLang="zh-CN" dirty="0" err="1"/>
              <a:t>cancelrate</a:t>
            </a:r>
            <a:r>
              <a:rPr lang="en-US" altLang="zh-CN" dirty="0"/>
              <a:t>' : df['</a:t>
            </a:r>
            <a:r>
              <a:rPr lang="en-US" altLang="zh-CN" dirty="0" err="1"/>
              <a:t>cancelrate</a:t>
            </a:r>
            <a:r>
              <a:rPr lang="en-US" altLang="zh-CN" dirty="0"/>
              <a:t>'].mean(),</a:t>
            </a:r>
          </a:p>
          <a:p>
            <a:r>
              <a:rPr lang="en-US" altLang="zh-CN" dirty="0"/>
              <a:t>                   '</a:t>
            </a:r>
            <a:r>
              <a:rPr lang="en-US" altLang="zh-CN" dirty="0" err="1"/>
              <a:t>cr_pre</a:t>
            </a:r>
            <a:r>
              <a:rPr lang="en-US" altLang="zh-CN" dirty="0"/>
              <a:t>' : df['</a:t>
            </a:r>
            <a:r>
              <a:rPr lang="en-US" altLang="zh-CN" dirty="0" err="1"/>
              <a:t>cr_pre</a:t>
            </a:r>
            <a:r>
              <a:rPr lang="en-US" altLang="zh-CN" dirty="0"/>
              <a:t>'].mean(),</a:t>
            </a:r>
          </a:p>
          <a:p>
            <a:r>
              <a:rPr lang="en-US" altLang="zh-CN" dirty="0"/>
              <a:t>                   '</a:t>
            </a:r>
            <a:r>
              <a:rPr lang="en-US" altLang="zh-CN" dirty="0" err="1"/>
              <a:t>cancelrate_pre</a:t>
            </a:r>
            <a:r>
              <a:rPr lang="en-US" altLang="zh-CN" dirty="0"/>
              <a:t>' : df['</a:t>
            </a:r>
            <a:r>
              <a:rPr lang="en-US" altLang="zh-CN" dirty="0" err="1"/>
              <a:t>cancelrate_pre</a:t>
            </a:r>
            <a:r>
              <a:rPr lang="en-US" altLang="zh-CN" dirty="0"/>
              <a:t>'].mean(),</a:t>
            </a:r>
          </a:p>
          <a:p>
            <a:r>
              <a:rPr lang="en-US" altLang="zh-CN" dirty="0"/>
              <a:t>                   '</a:t>
            </a:r>
            <a:r>
              <a:rPr lang="en-US" altLang="zh-CN" dirty="0" err="1"/>
              <a:t>cr</a:t>
            </a:r>
            <a:r>
              <a:rPr lang="en-US" altLang="zh-CN" dirty="0"/>
              <a:t>' : df['</a:t>
            </a:r>
            <a:r>
              <a:rPr lang="en-US" altLang="zh-CN" dirty="0" err="1"/>
              <a:t>cr</a:t>
            </a:r>
            <a:r>
              <a:rPr lang="en-US" altLang="zh-CN" dirty="0"/>
              <a:t>'].mean()</a:t>
            </a:r>
          </a:p>
          <a:p>
            <a:r>
              <a:rPr lang="en-US" altLang="zh-CN" dirty="0"/>
              <a:t>                },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inplace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         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A9D37-7DC9-49CD-A100-263B03BD7B40}"/>
              </a:ext>
            </a:extLst>
          </p:cNvPr>
          <p:cNvSpPr txBox="1"/>
          <p:nvPr/>
        </p:nvSpPr>
        <p:spPr>
          <a:xfrm>
            <a:off x="6299200" y="1534164"/>
            <a:ext cx="5201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对剩余变量用众数填充</a:t>
            </a:r>
          </a:p>
          <a:p>
            <a:r>
              <a:rPr lang="en-US" altLang="zh-CN" dirty="0"/>
              <a:t>NA = df1.isnull().sum()</a:t>
            </a:r>
          </a:p>
          <a:p>
            <a:r>
              <a:rPr lang="en-US" altLang="zh-CN" dirty="0"/>
              <a:t>NA = </a:t>
            </a:r>
            <a:r>
              <a:rPr lang="en-US" altLang="zh-CN" dirty="0" err="1"/>
              <a:t>NA.reset_index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NA.columns</a:t>
            </a:r>
            <a:r>
              <a:rPr lang="en-US" altLang="zh-CN" dirty="0"/>
              <a:t> = ['feature','</a:t>
            </a:r>
            <a:r>
              <a:rPr lang="en-US" altLang="zh-CN" dirty="0" err="1"/>
              <a:t>missing_counts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NA = NA[</a:t>
            </a:r>
            <a:r>
              <a:rPr lang="en-US" altLang="zh-CN" dirty="0" err="1"/>
              <a:t>NA.missing_counts</a:t>
            </a:r>
            <a:r>
              <a:rPr lang="en-US" altLang="zh-CN" dirty="0"/>
              <a:t>&gt;0].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对每一行，做操作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fillna_apply</a:t>
            </a:r>
            <a:r>
              <a:rPr lang="en-US" altLang="zh-CN" dirty="0"/>
              <a:t>(data):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将这一行的</a:t>
            </a:r>
            <a:r>
              <a:rPr lang="en-US" altLang="zh-CN" dirty="0" err="1"/>
              <a:t>featrues</a:t>
            </a:r>
            <a:r>
              <a:rPr lang="zh-CN" altLang="en-US" dirty="0"/>
              <a:t>提出来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colname</a:t>
            </a:r>
            <a:r>
              <a:rPr lang="en-US" altLang="zh-CN" dirty="0"/>
              <a:t> = </a:t>
            </a:r>
            <a:r>
              <a:rPr lang="en-US" altLang="zh-CN" dirty="0" err="1"/>
              <a:t>data.values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colname</a:t>
            </a:r>
            <a:r>
              <a:rPr lang="en-US" altLang="zh-CN" dirty="0"/>
              <a:t> != '</a:t>
            </a:r>
            <a:r>
              <a:rPr lang="en-US" altLang="zh-CN" dirty="0" err="1"/>
              <a:t>historyvisit_visit_detailpagenum</a:t>
            </a:r>
            <a:r>
              <a:rPr lang="en-US" altLang="zh-CN" dirty="0"/>
              <a:t>':</a:t>
            </a:r>
          </a:p>
          <a:p>
            <a:r>
              <a:rPr lang="en-US" altLang="zh-CN" dirty="0"/>
              <a:t>        df1[</a:t>
            </a:r>
            <a:r>
              <a:rPr lang="en-US" altLang="zh-CN" dirty="0" err="1"/>
              <a:t>colname</a:t>
            </a:r>
            <a:r>
              <a:rPr lang="en-US" altLang="zh-CN" dirty="0"/>
              <a:t>].</a:t>
            </a:r>
            <a:r>
              <a:rPr lang="en-US" altLang="zh-CN" dirty="0" err="1"/>
              <a:t>fillna</a:t>
            </a:r>
            <a:r>
              <a:rPr lang="en-US" altLang="zh-CN" dirty="0"/>
              <a:t>(df1[</a:t>
            </a:r>
            <a:r>
              <a:rPr lang="en-US" altLang="zh-CN" dirty="0" err="1"/>
              <a:t>colname</a:t>
            </a:r>
            <a:r>
              <a:rPr lang="en-US" altLang="zh-CN" dirty="0"/>
              <a:t>].mode()[0], </a:t>
            </a:r>
            <a:r>
              <a:rPr lang="en-US" altLang="zh-CN" dirty="0" err="1"/>
              <a:t>inplace</a:t>
            </a:r>
            <a:r>
              <a:rPr lang="en-US" altLang="zh-CN" dirty="0"/>
              <a:t> = True)</a:t>
            </a:r>
          </a:p>
          <a:p>
            <a:r>
              <a:rPr lang="en-US" altLang="zh-CN" dirty="0" err="1"/>
              <a:t>NA.apply</a:t>
            </a:r>
            <a:r>
              <a:rPr lang="en-US" altLang="zh-CN" dirty="0"/>
              <a:t>(lambda </a:t>
            </a:r>
            <a:r>
              <a:rPr lang="en-US" altLang="zh-CN" dirty="0" err="1"/>
              <a:t>i</a:t>
            </a:r>
            <a:r>
              <a:rPr lang="en-US" altLang="zh-CN" dirty="0"/>
              <a:t> : </a:t>
            </a:r>
            <a:r>
              <a:rPr lang="en-US" altLang="zh-CN" dirty="0" err="1"/>
              <a:t>fillna_apply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), axis = 1)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C14AC48-EF0C-4F39-AC12-DF65AB39E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3601" y="2611123"/>
            <a:ext cx="4074157" cy="1330959"/>
          </a:xfrm>
          <a:prstGeom prst="bentConnector3">
            <a:avLst>
              <a:gd name="adj1" fmla="val 1093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672172-8126-46BA-94CB-D6CDD56F4B47}"/>
              </a:ext>
            </a:extLst>
          </p:cNvPr>
          <p:cNvCxnSpPr>
            <a:cxnSpLocks/>
          </p:cNvCxnSpPr>
          <p:nvPr/>
        </p:nvCxnSpPr>
        <p:spPr>
          <a:xfrm>
            <a:off x="4257040" y="5293360"/>
            <a:ext cx="1838960" cy="20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96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F3B9F8-661C-4694-B03B-B978A443B0AB}"/>
              </a:ext>
            </a:extLst>
          </p:cNvPr>
          <p:cNvSpPr txBox="1"/>
          <p:nvPr/>
        </p:nvSpPr>
        <p:spPr>
          <a:xfrm>
            <a:off x="1127760" y="786337"/>
            <a:ext cx="81381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　对日期变量进行处理</a:t>
            </a:r>
          </a:p>
          <a:p>
            <a:r>
              <a:rPr lang="en-US" altLang="zh-CN" sz="1600" dirty="0"/>
              <a:t>import datetime</a:t>
            </a:r>
          </a:p>
          <a:p>
            <a:r>
              <a:rPr lang="en-US" altLang="zh-CN" sz="1600" dirty="0"/>
              <a:t>df1['arrival'] = </a:t>
            </a:r>
            <a:r>
              <a:rPr lang="en-US" altLang="zh-CN" sz="1600" dirty="0" err="1"/>
              <a:t>pd.to_datetime</a:t>
            </a:r>
            <a:r>
              <a:rPr lang="en-US" altLang="zh-CN" sz="1600" dirty="0"/>
              <a:t>(df1['arrival'])</a:t>
            </a:r>
          </a:p>
          <a:p>
            <a:r>
              <a:rPr lang="en-US" altLang="zh-CN" sz="1600" dirty="0"/>
              <a:t>df1['d'] = </a:t>
            </a:r>
            <a:r>
              <a:rPr lang="en-US" altLang="zh-CN" sz="1600" dirty="0" err="1"/>
              <a:t>pd.to_datetime</a:t>
            </a:r>
            <a:r>
              <a:rPr lang="en-US" altLang="zh-CN" sz="1600" dirty="0"/>
              <a:t>(df1['d'])</a:t>
            </a:r>
          </a:p>
          <a:p>
            <a:r>
              <a:rPr lang="en-US" altLang="zh-CN" sz="1600" dirty="0"/>
              <a:t>df1['</a:t>
            </a:r>
            <a:r>
              <a:rPr lang="en-US" altLang="zh-CN" sz="1600" dirty="0" err="1"/>
              <a:t>time_interval</a:t>
            </a:r>
            <a:r>
              <a:rPr lang="en-US" altLang="zh-CN" sz="1600" dirty="0"/>
              <a:t>'] = (df1['arrival'] - df1['d']).</a:t>
            </a:r>
            <a:r>
              <a:rPr lang="en-US" altLang="zh-CN" sz="1600" dirty="0" err="1"/>
              <a:t>astype</a:t>
            </a:r>
            <a:r>
              <a:rPr lang="en-US" altLang="zh-CN" sz="1600" dirty="0"/>
              <a:t>('int64')/(60*60*24*1000000000)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将标签置后</a:t>
            </a:r>
          </a:p>
          <a:p>
            <a:r>
              <a:rPr lang="en-US" altLang="zh-CN" sz="1600" dirty="0"/>
              <a:t>label = df1.pop('label')</a:t>
            </a:r>
          </a:p>
          <a:p>
            <a:r>
              <a:rPr lang="en-US" altLang="zh-CN" sz="1600" dirty="0"/>
              <a:t>df1['label'] = label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删除无用变量</a:t>
            </a:r>
          </a:p>
          <a:p>
            <a:r>
              <a:rPr lang="en-US" altLang="zh-CN" sz="1600" dirty="0"/>
              <a:t>df1.drop(labels = ['</a:t>
            </a:r>
            <a:r>
              <a:rPr lang="en-US" altLang="zh-CN" sz="1600" dirty="0" err="1"/>
              <a:t>sampleid</a:t>
            </a:r>
            <a:r>
              <a:rPr lang="en-US" altLang="zh-CN" sz="1600" dirty="0"/>
              <a:t>','</a:t>
            </a:r>
            <a:r>
              <a:rPr lang="en-US" altLang="zh-CN" sz="1600" dirty="0" err="1"/>
              <a:t>d','arrival</a:t>
            </a:r>
            <a:r>
              <a:rPr lang="en-US" altLang="zh-CN" sz="1600" dirty="0"/>
              <a:t>'],axis = 1,inplace = True)</a:t>
            </a:r>
          </a:p>
          <a:p>
            <a:r>
              <a:rPr lang="en-US" altLang="zh-CN" sz="1600" dirty="0"/>
              <a:t>df1.head(20)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对缺失值超过</a:t>
            </a:r>
            <a:r>
              <a:rPr lang="en-US" altLang="zh-CN" sz="1600" dirty="0"/>
              <a:t>50%</a:t>
            </a:r>
            <a:r>
              <a:rPr lang="zh-CN" altLang="en-US" sz="1600" dirty="0"/>
              <a:t>的数据用</a:t>
            </a:r>
            <a:r>
              <a:rPr lang="en-US" altLang="zh-CN" sz="1600" dirty="0"/>
              <a:t>KNN</a:t>
            </a:r>
            <a:r>
              <a:rPr lang="zh-CN" altLang="en-US" sz="1600" dirty="0"/>
              <a:t>回归算法进行填补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划分数据集</a:t>
            </a:r>
          </a:p>
          <a:p>
            <a:r>
              <a:rPr lang="en-US" altLang="zh-CN" sz="1600" dirty="0" err="1"/>
              <a:t>nomissing</a:t>
            </a:r>
            <a:r>
              <a:rPr lang="en-US" altLang="zh-CN" sz="1600" dirty="0"/>
              <a:t> = df1.loc[~df1['</a:t>
            </a:r>
            <a:r>
              <a:rPr lang="en-US" altLang="zh-CN" sz="1600" dirty="0" err="1"/>
              <a:t>historyvisit_visit_detailpagenum</a:t>
            </a:r>
            <a:r>
              <a:rPr lang="en-US" altLang="zh-CN" sz="1600" dirty="0"/>
              <a:t>'].</a:t>
            </a:r>
            <a:r>
              <a:rPr lang="en-US" altLang="zh-CN" sz="1600" dirty="0" err="1"/>
              <a:t>isnull</a:t>
            </a:r>
            <a:r>
              <a:rPr lang="en-US" altLang="zh-CN" sz="1600" dirty="0"/>
              <a:t>(),]</a:t>
            </a:r>
          </a:p>
          <a:p>
            <a:r>
              <a:rPr lang="en-US" altLang="zh-CN" sz="1600" dirty="0"/>
              <a:t>missing = df1.loc[df1['</a:t>
            </a:r>
            <a:r>
              <a:rPr lang="en-US" altLang="zh-CN" sz="1600" dirty="0" err="1"/>
              <a:t>historyvisit_visit_detailpagenum</a:t>
            </a:r>
            <a:r>
              <a:rPr lang="en-US" altLang="zh-CN" sz="1600" dirty="0"/>
              <a:t>'].</a:t>
            </a:r>
            <a:r>
              <a:rPr lang="en-US" altLang="zh-CN" sz="1600" dirty="0" err="1"/>
              <a:t>isnull</a:t>
            </a:r>
            <a:r>
              <a:rPr lang="en-US" altLang="zh-CN" sz="1600" dirty="0"/>
              <a:t>(),]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训练数据集</a:t>
            </a:r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sklearn</a:t>
            </a:r>
            <a:r>
              <a:rPr lang="en-US" altLang="zh-CN" sz="1600" dirty="0"/>
              <a:t> import neighbors </a:t>
            </a:r>
          </a:p>
          <a:p>
            <a:r>
              <a:rPr lang="en-US" altLang="zh-CN" sz="1600" dirty="0"/>
              <a:t>X = </a:t>
            </a:r>
            <a:r>
              <a:rPr lang="en-US" altLang="zh-CN" sz="1600" dirty="0" err="1"/>
              <a:t>nomissing.columns</a:t>
            </a:r>
            <a:r>
              <a:rPr lang="en-US" altLang="zh-CN" sz="1600" dirty="0"/>
              <a:t>[</a:t>
            </a:r>
            <a:r>
              <a:rPr lang="en-US" altLang="zh-CN" sz="1600" dirty="0" err="1"/>
              <a:t>nomissing.columns</a:t>
            </a:r>
            <a:r>
              <a:rPr lang="en-US" altLang="zh-CN" sz="1600" dirty="0"/>
              <a:t> != '</a:t>
            </a:r>
            <a:r>
              <a:rPr lang="en-US" altLang="zh-CN" sz="1600" dirty="0" err="1"/>
              <a:t>historyvisit_visit_detailpagenum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 err="1"/>
              <a:t>knn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neighbors.KNeighborsRegressor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knn.fit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nomissing</a:t>
            </a:r>
            <a:r>
              <a:rPr lang="en-US" altLang="zh-CN" sz="1600" dirty="0"/>
              <a:t>[X],</a:t>
            </a:r>
            <a:r>
              <a:rPr lang="en-US" altLang="zh-CN" sz="1600" dirty="0" err="1"/>
              <a:t>nomissing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historyvisit_visit_detailpagenum</a:t>
            </a:r>
            <a:r>
              <a:rPr lang="en-US" altLang="zh-CN" sz="1600" dirty="0"/>
              <a:t>’])</a:t>
            </a:r>
          </a:p>
          <a:p>
            <a:r>
              <a:rPr lang="en-US" altLang="zh-CN" sz="1600" dirty="0"/>
              <a:t>#</a:t>
            </a:r>
            <a:r>
              <a:rPr lang="zh-CN" altLang="en-US" sz="1600" dirty="0"/>
              <a:t>看处理后的数据是否有缺失值</a:t>
            </a:r>
            <a:endParaRPr lang="en-US" altLang="zh-CN" sz="1600" dirty="0"/>
          </a:p>
          <a:p>
            <a:r>
              <a:rPr lang="en-US" altLang="zh-CN" sz="1600" dirty="0"/>
              <a:t>df1.isnull().sum()------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结果为：均无缺失值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54400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F3B9F8-661C-4694-B03B-B978A443B0AB}"/>
              </a:ext>
            </a:extLst>
          </p:cNvPr>
          <p:cNvSpPr txBox="1"/>
          <p:nvPr/>
        </p:nvSpPr>
        <p:spPr>
          <a:xfrm>
            <a:off x="1107440" y="825579"/>
            <a:ext cx="63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异常值处理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DA66C0-25B9-496B-9584-9E4E11964745}"/>
              </a:ext>
            </a:extLst>
          </p:cNvPr>
          <p:cNvSpPr txBox="1"/>
          <p:nvPr/>
        </p:nvSpPr>
        <p:spPr>
          <a:xfrm>
            <a:off x="1107440" y="1289953"/>
            <a:ext cx="76841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def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(x):</a:t>
            </a:r>
          </a:p>
          <a:p>
            <a:r>
              <a:rPr lang="en-US" altLang="zh-CN" sz="1600" dirty="0"/>
              <a:t>    if x&lt;0:</a:t>
            </a:r>
          </a:p>
          <a:p>
            <a:r>
              <a:rPr lang="en-US" altLang="zh-CN" sz="1600" dirty="0"/>
              <a:t>        x = 0</a:t>
            </a:r>
          </a:p>
          <a:p>
            <a:r>
              <a:rPr lang="en-US" altLang="zh-CN" sz="1600" dirty="0"/>
              <a:t>    return x</a:t>
            </a:r>
          </a:p>
          <a:p>
            <a:r>
              <a:rPr lang="en-US" altLang="zh-CN" sz="1600" dirty="0"/>
              <a:t>def fill_abnormal2(x):</a:t>
            </a:r>
          </a:p>
          <a:p>
            <a:r>
              <a:rPr lang="en-US" altLang="zh-CN" sz="1600" dirty="0"/>
              <a:t>    if x&gt;24:</a:t>
            </a:r>
          </a:p>
          <a:p>
            <a:r>
              <a:rPr lang="en-US" altLang="zh-CN" sz="1600" dirty="0"/>
              <a:t>        x = 24</a:t>
            </a:r>
          </a:p>
          <a:p>
            <a:r>
              <a:rPr lang="en-US" altLang="zh-CN" sz="1600" dirty="0"/>
              <a:t>    return x</a:t>
            </a:r>
          </a:p>
          <a:p>
            <a:r>
              <a:rPr lang="en-US" altLang="zh-CN" sz="1600" dirty="0"/>
              <a:t>df1.delta_price1 =df1.delta_price1.apply(lambda x :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 )</a:t>
            </a:r>
          </a:p>
          <a:p>
            <a:r>
              <a:rPr lang="en-US" altLang="zh-CN" sz="1600" dirty="0"/>
              <a:t>df1.delta_price2 = df1.delta_price2.apply(lambda x :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(x))</a:t>
            </a:r>
          </a:p>
          <a:p>
            <a:r>
              <a:rPr lang="en-US" altLang="zh-CN" sz="1600" dirty="0"/>
              <a:t>df1.lowestprice = df1.lowestprice.apply(lambda x :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(x))</a:t>
            </a:r>
          </a:p>
          <a:p>
            <a:r>
              <a:rPr lang="en-US" altLang="zh-CN" sz="1600" dirty="0"/>
              <a:t>df1.customer_value_profit = df1.customer_value_profit.apply(lambda x :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(x))</a:t>
            </a:r>
          </a:p>
          <a:p>
            <a:r>
              <a:rPr lang="en-US" altLang="zh-CN" sz="1600" dirty="0"/>
              <a:t>df1.ctrip_profits = df1.ctrip_profits.apply(lambda x : </a:t>
            </a:r>
            <a:r>
              <a:rPr lang="en-US" altLang="zh-CN" sz="1600" dirty="0" err="1"/>
              <a:t>fill_abnormal</a:t>
            </a:r>
            <a:r>
              <a:rPr lang="en-US" altLang="zh-CN" sz="1600" dirty="0"/>
              <a:t>(x))</a:t>
            </a:r>
          </a:p>
          <a:p>
            <a:r>
              <a:rPr lang="en-US" altLang="zh-CN" sz="1600" dirty="0"/>
              <a:t>df1.landhalfhours = df1.landhalfhours.apply(lambda x : fill_abnormal2(x))</a:t>
            </a:r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df1.columns:</a:t>
            </a:r>
          </a:p>
          <a:p>
            <a:r>
              <a:rPr lang="en-US" altLang="zh-CN" sz="1600" dirty="0"/>
              <a:t>    df1.loc[df1[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</a:t>
            </a:r>
            <a:r>
              <a:rPr lang="en-US" altLang="zh-CN" sz="1600" dirty="0" err="1"/>
              <a:t>np.percentile</a:t>
            </a:r>
            <a:r>
              <a:rPr lang="en-US" altLang="zh-CN" sz="1600" dirty="0"/>
              <a:t>(df1[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],1),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</a:t>
            </a:r>
            <a:r>
              <a:rPr lang="en-US" altLang="zh-CN" sz="1600" dirty="0" err="1"/>
              <a:t>np.percentile</a:t>
            </a:r>
            <a:r>
              <a:rPr lang="en-US" altLang="zh-CN" sz="1600" dirty="0"/>
              <a:t>(df1[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],1)</a:t>
            </a:r>
          </a:p>
          <a:p>
            <a:r>
              <a:rPr lang="en-US" altLang="zh-CN" sz="1600" dirty="0"/>
              <a:t>    df1.loc[df1[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]&gt;</a:t>
            </a:r>
            <a:r>
              <a:rPr lang="en-US" altLang="zh-CN" sz="1600" dirty="0" err="1"/>
              <a:t>np.percentile</a:t>
            </a:r>
            <a:r>
              <a:rPr lang="en-US" altLang="zh-CN" sz="1600" dirty="0"/>
              <a:t>(df1[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],99),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</a:t>
            </a:r>
            <a:r>
              <a:rPr lang="en-US" altLang="zh-CN" sz="1600" dirty="0" err="1"/>
              <a:t>np.percentile</a:t>
            </a:r>
            <a:r>
              <a:rPr lang="en-US" altLang="zh-CN" sz="1600" dirty="0"/>
              <a:t>(df1[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],99)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2729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CA58137-879C-4D64-9FB1-1C0B18BC2F3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教学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x0o3ad5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Microsoft Office PowerPoint</Application>
  <PresentationFormat>宽屏</PresentationFormat>
  <Paragraphs>350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-apple-system</vt:lpstr>
      <vt:lpstr>FZZhengHeiS-R-GB</vt:lpstr>
      <vt:lpstr>Lato Hairline</vt:lpstr>
      <vt:lpstr>Lato Light</vt:lpstr>
      <vt:lpstr>Lato Regular</vt:lpstr>
      <vt:lpstr>等线</vt:lpstr>
      <vt:lpstr>方正黑体简体</vt:lpstr>
      <vt:lpstr>方正少儿简体</vt:lpstr>
      <vt:lpstr>站酷快乐体 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2018-09-21T03:17:01Z</dcterms:created>
  <dcterms:modified xsi:type="dcterms:W3CDTF">2020-07-10T01:26:33Z</dcterms:modified>
</cp:coreProperties>
</file>