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62" r:id="rId4"/>
    <p:sldId id="260" r:id="rId5"/>
    <p:sldId id="261" r:id="rId6"/>
    <p:sldId id="259" r:id="rId7"/>
    <p:sldId id="271" r:id="rId8"/>
    <p:sldId id="27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BC00"/>
    <a:srgbClr val="404040"/>
    <a:srgbClr val="4FA638"/>
    <a:srgbClr val="50A7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1590019805806"/>
          <c:y val="0.103605191680629"/>
          <c:w val="0.82976740254093995"/>
          <c:h val="0.80397645659249173"/>
        </c:manualLayout>
      </c:layout>
      <c:barChart>
        <c:barDir val="col"/>
        <c:grouping val="stacked"/>
        <c:varyColors val="0"/>
        <c:ser>
          <c:idx val="0"/>
          <c:order val="0"/>
          <c:tx>
            <c:strRef>
              <c:f>Sheet1!$B$1</c:f>
              <c:strCache>
                <c:ptCount val="1"/>
                <c:pt idx="0">
                  <c:v>标签 3</c:v>
                </c:pt>
              </c:strCache>
            </c:strRef>
          </c:tx>
          <c:spPr>
            <a:solidFill>
              <a:schemeClr val="accent6"/>
            </a:solidFill>
            <a:ln w="19050">
              <a:solidFill>
                <a:prstClr val="white"/>
              </a:solidFill>
            </a:ln>
          </c:spPr>
          <c:invertIfNegative val="0"/>
          <c:cat>
            <c:numRef>
              <c:f>Sheet1!$A$2:$A$6</c:f>
              <c:numCache>
                <c:formatCode>General</c:formatCode>
                <c:ptCount val="5"/>
                <c:pt idx="0">
                  <c:v>2008</c:v>
                </c:pt>
                <c:pt idx="1">
                  <c:v>2009</c:v>
                </c:pt>
                <c:pt idx="2">
                  <c:v>2010</c:v>
                </c:pt>
                <c:pt idx="3">
                  <c:v>2011</c:v>
                </c:pt>
                <c:pt idx="4">
                  <c:v>2012</c:v>
                </c:pt>
              </c:numCache>
            </c:numRef>
          </c:cat>
          <c:val>
            <c:numRef>
              <c:f>Sheet1!$B$2:$B$6</c:f>
              <c:numCache>
                <c:formatCode>General</c:formatCode>
                <c:ptCount val="5"/>
                <c:pt idx="0">
                  <c:v>4.3</c:v>
                </c:pt>
                <c:pt idx="1">
                  <c:v>2.5</c:v>
                </c:pt>
                <c:pt idx="2">
                  <c:v>3.5</c:v>
                </c:pt>
                <c:pt idx="3">
                  <c:v>4.5</c:v>
                </c:pt>
                <c:pt idx="4">
                  <c:v>4</c:v>
                </c:pt>
              </c:numCache>
            </c:numRef>
          </c:val>
          <c:extLst>
            <c:ext xmlns:c16="http://schemas.microsoft.com/office/drawing/2014/chart" uri="{C3380CC4-5D6E-409C-BE32-E72D297353CC}">
              <c16:uniqueId val="{00000000-DC8D-4264-ACA1-4BA70497EC76}"/>
            </c:ext>
          </c:extLst>
        </c:ser>
        <c:ser>
          <c:idx val="1"/>
          <c:order val="1"/>
          <c:tx>
            <c:strRef>
              <c:f>Sheet1!$C$1</c:f>
              <c:strCache>
                <c:ptCount val="1"/>
                <c:pt idx="0">
                  <c:v>标签 2</c:v>
                </c:pt>
              </c:strCache>
            </c:strRef>
          </c:tx>
          <c:spPr>
            <a:solidFill>
              <a:schemeClr val="accent3"/>
            </a:solidFill>
            <a:ln w="19050">
              <a:solidFill>
                <a:schemeClr val="bg1"/>
              </a:solidFill>
            </a:ln>
          </c:spPr>
          <c:invertIfNegative val="0"/>
          <c:cat>
            <c:numRef>
              <c:f>Sheet1!$A$2:$A$6</c:f>
              <c:numCache>
                <c:formatCode>General</c:formatCode>
                <c:ptCount val="5"/>
                <c:pt idx="0">
                  <c:v>2008</c:v>
                </c:pt>
                <c:pt idx="1">
                  <c:v>2009</c:v>
                </c:pt>
                <c:pt idx="2">
                  <c:v>2010</c:v>
                </c:pt>
                <c:pt idx="3">
                  <c:v>2011</c:v>
                </c:pt>
                <c:pt idx="4">
                  <c:v>2012</c:v>
                </c:pt>
              </c:numCache>
            </c:numRef>
          </c:cat>
          <c:val>
            <c:numRef>
              <c:f>Sheet1!$C$2:$C$6</c:f>
              <c:numCache>
                <c:formatCode>General</c:formatCode>
                <c:ptCount val="5"/>
                <c:pt idx="0">
                  <c:v>2.4</c:v>
                </c:pt>
                <c:pt idx="1">
                  <c:v>4.4000000000000004</c:v>
                </c:pt>
                <c:pt idx="2">
                  <c:v>1.8</c:v>
                </c:pt>
                <c:pt idx="3">
                  <c:v>2.8</c:v>
                </c:pt>
                <c:pt idx="4">
                  <c:v>5</c:v>
                </c:pt>
              </c:numCache>
            </c:numRef>
          </c:val>
          <c:extLst>
            <c:ext xmlns:c16="http://schemas.microsoft.com/office/drawing/2014/chart" uri="{C3380CC4-5D6E-409C-BE32-E72D297353CC}">
              <c16:uniqueId val="{00000001-DC8D-4264-ACA1-4BA70497EC76}"/>
            </c:ext>
          </c:extLst>
        </c:ser>
        <c:ser>
          <c:idx val="2"/>
          <c:order val="2"/>
          <c:tx>
            <c:strRef>
              <c:f>Sheet1!$D$1</c:f>
              <c:strCache>
                <c:ptCount val="1"/>
                <c:pt idx="0">
                  <c:v>标签 1</c:v>
                </c:pt>
              </c:strCache>
            </c:strRef>
          </c:tx>
          <c:spPr>
            <a:solidFill>
              <a:schemeClr val="accent4"/>
            </a:solidFill>
            <a:ln w="19050">
              <a:solidFill>
                <a:prstClr val="white"/>
              </a:solidFill>
            </a:ln>
          </c:spPr>
          <c:invertIfNegative val="0"/>
          <c:cat>
            <c:numRef>
              <c:f>Sheet1!$A$2:$A$6</c:f>
              <c:numCache>
                <c:formatCode>General</c:formatCode>
                <c:ptCount val="5"/>
                <c:pt idx="0">
                  <c:v>2008</c:v>
                </c:pt>
                <c:pt idx="1">
                  <c:v>2009</c:v>
                </c:pt>
                <c:pt idx="2">
                  <c:v>2010</c:v>
                </c:pt>
                <c:pt idx="3">
                  <c:v>2011</c:v>
                </c:pt>
                <c:pt idx="4">
                  <c:v>2012</c:v>
                </c:pt>
              </c:numCache>
            </c:numRef>
          </c:cat>
          <c:val>
            <c:numRef>
              <c:f>Sheet1!$D$2:$D$6</c:f>
              <c:numCache>
                <c:formatCode>General</c:formatCode>
                <c:ptCount val="5"/>
                <c:pt idx="0">
                  <c:v>2</c:v>
                </c:pt>
                <c:pt idx="1">
                  <c:v>2</c:v>
                </c:pt>
                <c:pt idx="2">
                  <c:v>3</c:v>
                </c:pt>
                <c:pt idx="3">
                  <c:v>5</c:v>
                </c:pt>
                <c:pt idx="4">
                  <c:v>3</c:v>
                </c:pt>
              </c:numCache>
            </c:numRef>
          </c:val>
          <c:extLst>
            <c:ext xmlns:c16="http://schemas.microsoft.com/office/drawing/2014/chart" uri="{C3380CC4-5D6E-409C-BE32-E72D297353CC}">
              <c16:uniqueId val="{00000002-DC8D-4264-ACA1-4BA70497EC76}"/>
            </c:ext>
          </c:extLst>
        </c:ser>
        <c:dLbls>
          <c:showLegendKey val="0"/>
          <c:showVal val="0"/>
          <c:showCatName val="0"/>
          <c:showSerName val="0"/>
          <c:showPercent val="0"/>
          <c:showBubbleSize val="0"/>
        </c:dLbls>
        <c:gapWidth val="75"/>
        <c:overlap val="100"/>
        <c:axId val="22825216"/>
        <c:axId val="22831488"/>
      </c:barChart>
      <c:catAx>
        <c:axId val="22825216"/>
        <c:scaling>
          <c:orientation val="minMax"/>
        </c:scaling>
        <c:delete val="0"/>
        <c:axPos val="b"/>
        <c:numFmt formatCode="General" sourceLinked="1"/>
        <c:majorTickMark val="none"/>
        <c:minorTickMark val="none"/>
        <c:tickLblPos val="nextTo"/>
        <c:txPr>
          <a:bodyPr/>
          <a:lstStyle/>
          <a:p>
            <a:pPr>
              <a:defRPr sz="1000">
                <a:solidFill>
                  <a:schemeClr val="tx2"/>
                </a:solidFill>
              </a:defRPr>
            </a:pPr>
            <a:endParaRPr lang="zh-CN"/>
          </a:p>
        </c:txPr>
        <c:crossAx val="22831488"/>
        <c:crosses val="autoZero"/>
        <c:auto val="1"/>
        <c:lblAlgn val="ctr"/>
        <c:lblOffset val="100"/>
        <c:noMultiLvlLbl val="0"/>
      </c:catAx>
      <c:valAx>
        <c:axId val="22831488"/>
        <c:scaling>
          <c:orientation val="minMax"/>
        </c:scaling>
        <c:delete val="0"/>
        <c:axPos val="l"/>
        <c:numFmt formatCode="General" sourceLinked="1"/>
        <c:majorTickMark val="none"/>
        <c:minorTickMark val="none"/>
        <c:tickLblPos val="nextTo"/>
        <c:txPr>
          <a:bodyPr/>
          <a:lstStyle/>
          <a:p>
            <a:pPr>
              <a:defRPr sz="1000">
                <a:solidFill>
                  <a:srgbClr val="313131"/>
                </a:solidFill>
              </a:defRPr>
            </a:pPr>
            <a:endParaRPr lang="zh-CN"/>
          </a:p>
        </c:txPr>
        <c:crossAx val="22825216"/>
        <c:crosses val="autoZero"/>
        <c:crossBetween val="between"/>
      </c:valAx>
      <c:spPr>
        <a:ln>
          <a:noFill/>
        </a:ln>
      </c:spPr>
    </c:plotArea>
    <c:plotVisOnly val="1"/>
    <c:dispBlanksAs val="gap"/>
    <c:showDLblsOverMax val="0"/>
  </c:chart>
  <c:spPr>
    <a:ln>
      <a:noFill/>
    </a:ln>
  </c:spPr>
  <c:txPr>
    <a:bodyPr/>
    <a:lstStyle/>
    <a:p>
      <a:pPr>
        <a:defRPr sz="1800"/>
      </a:pPr>
      <a:endParaRPr lang="zh-CN"/>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526524-CC3D-4BFE-8C1C-F529428D90F1}" type="doc">
      <dgm:prSet loTypeId="urn:microsoft.com/office/officeart/2005/8/layout/pyramid3" loCatId="pyramid" qsTypeId="urn:microsoft.com/office/officeart/2005/8/quickstyle/simple1" qsCatId="simple" csTypeId="urn:microsoft.com/office/officeart/2005/8/colors/accent6_4" csCatId="accent6" phldr="1"/>
      <dgm:spPr/>
    </dgm:pt>
    <dgm:pt modelId="{0E000CBA-0795-4380-9007-DD8B1BB676F9}">
      <dgm:prSet phldrT="[文本]"/>
      <dgm:spPr/>
      <dgm:t>
        <a:bodyPr/>
        <a:lstStyle/>
        <a:p>
          <a:r>
            <a:rPr lang="zh-CN" altLang="en-US" dirty="0">
              <a:latin typeface="+mn-ea"/>
              <a:ea typeface="+mn-ea"/>
            </a:rPr>
            <a:t>潜在</a:t>
          </a:r>
        </a:p>
      </dgm:t>
    </dgm:pt>
    <dgm:pt modelId="{C349CEE1-FAE7-43EF-B4EF-C46C39F7686D}" type="parTrans" cxnId="{2C55AAFD-6616-4F35-90DC-576CFC2A90B2}">
      <dgm:prSet/>
      <dgm:spPr/>
      <dgm:t>
        <a:bodyPr/>
        <a:lstStyle/>
        <a:p>
          <a:endParaRPr lang="zh-CN" altLang="en-US">
            <a:latin typeface="+mn-ea"/>
            <a:ea typeface="+mn-ea"/>
          </a:endParaRPr>
        </a:p>
      </dgm:t>
    </dgm:pt>
    <dgm:pt modelId="{89F9A055-CB36-4B0D-AE55-6107878EC320}" type="sibTrans" cxnId="{2C55AAFD-6616-4F35-90DC-576CFC2A90B2}">
      <dgm:prSet/>
      <dgm:spPr/>
      <dgm:t>
        <a:bodyPr/>
        <a:lstStyle/>
        <a:p>
          <a:endParaRPr lang="zh-CN" altLang="en-US">
            <a:latin typeface="+mn-ea"/>
            <a:ea typeface="+mn-ea"/>
          </a:endParaRPr>
        </a:p>
      </dgm:t>
    </dgm:pt>
    <dgm:pt modelId="{95868C0B-08CA-4E22-86E0-6DC43BEA1944}">
      <dgm:prSet phldrT="[文本]"/>
      <dgm:spPr/>
      <dgm:t>
        <a:bodyPr/>
        <a:lstStyle/>
        <a:p>
          <a:r>
            <a:rPr lang="zh-CN" altLang="en-US" dirty="0">
              <a:latin typeface="+mn-ea"/>
              <a:ea typeface="+mn-ea"/>
            </a:rPr>
            <a:t>接触</a:t>
          </a:r>
        </a:p>
      </dgm:t>
    </dgm:pt>
    <dgm:pt modelId="{9CFA6C8C-A6FB-45B1-957D-6CDEC3A3BFA2}" type="parTrans" cxnId="{1703132E-BD91-4AFD-B9F3-83CADAA2E8D7}">
      <dgm:prSet/>
      <dgm:spPr/>
      <dgm:t>
        <a:bodyPr/>
        <a:lstStyle/>
        <a:p>
          <a:endParaRPr lang="zh-CN" altLang="en-US">
            <a:latin typeface="+mn-ea"/>
            <a:ea typeface="+mn-ea"/>
          </a:endParaRPr>
        </a:p>
      </dgm:t>
    </dgm:pt>
    <dgm:pt modelId="{A06EABD9-0148-40F7-947A-3600DD7D8A78}" type="sibTrans" cxnId="{1703132E-BD91-4AFD-B9F3-83CADAA2E8D7}">
      <dgm:prSet/>
      <dgm:spPr/>
      <dgm:t>
        <a:bodyPr/>
        <a:lstStyle/>
        <a:p>
          <a:endParaRPr lang="zh-CN" altLang="en-US">
            <a:latin typeface="+mn-ea"/>
            <a:ea typeface="+mn-ea"/>
          </a:endParaRPr>
        </a:p>
      </dgm:t>
    </dgm:pt>
    <dgm:pt modelId="{96BF1EEA-28D2-4414-8559-8DD48A669BA2}">
      <dgm:prSet phldrT="[文本]"/>
      <dgm:spPr/>
      <dgm:t>
        <a:bodyPr/>
        <a:lstStyle/>
        <a:p>
          <a:r>
            <a:rPr lang="zh-CN" altLang="en-US" dirty="0">
              <a:latin typeface="+mn-ea"/>
              <a:ea typeface="+mn-ea"/>
            </a:rPr>
            <a:t>意向</a:t>
          </a:r>
        </a:p>
      </dgm:t>
    </dgm:pt>
    <dgm:pt modelId="{045074DD-0E28-410B-9200-A442A8632E42}" type="parTrans" cxnId="{9BAF382F-530F-4279-8421-7D0A4AC5DB82}">
      <dgm:prSet/>
      <dgm:spPr/>
      <dgm:t>
        <a:bodyPr/>
        <a:lstStyle/>
        <a:p>
          <a:endParaRPr lang="zh-CN" altLang="en-US">
            <a:latin typeface="+mn-ea"/>
            <a:ea typeface="+mn-ea"/>
          </a:endParaRPr>
        </a:p>
      </dgm:t>
    </dgm:pt>
    <dgm:pt modelId="{5DD345EF-0B0D-4595-AB54-015477FC7525}" type="sibTrans" cxnId="{9BAF382F-530F-4279-8421-7D0A4AC5DB82}">
      <dgm:prSet/>
      <dgm:spPr/>
      <dgm:t>
        <a:bodyPr/>
        <a:lstStyle/>
        <a:p>
          <a:endParaRPr lang="zh-CN" altLang="en-US">
            <a:latin typeface="+mn-ea"/>
            <a:ea typeface="+mn-ea"/>
          </a:endParaRPr>
        </a:p>
      </dgm:t>
    </dgm:pt>
    <dgm:pt modelId="{5661F0CD-46EB-421A-88F2-82259B438FB1}">
      <dgm:prSet phldrT="[文本]"/>
      <dgm:spPr/>
      <dgm:t>
        <a:bodyPr/>
        <a:lstStyle/>
        <a:p>
          <a:r>
            <a:rPr lang="zh-CN" altLang="en-US" dirty="0">
              <a:latin typeface="+mn-ea"/>
              <a:ea typeface="+mn-ea"/>
            </a:rPr>
            <a:t>成交</a:t>
          </a:r>
        </a:p>
      </dgm:t>
    </dgm:pt>
    <dgm:pt modelId="{BD4AA625-E284-4AE0-A544-6A929AD7A3F3}" type="parTrans" cxnId="{EC58D480-488C-44B2-A17D-7BF6DE91EC4E}">
      <dgm:prSet/>
      <dgm:spPr/>
      <dgm:t>
        <a:bodyPr/>
        <a:lstStyle/>
        <a:p>
          <a:endParaRPr lang="zh-CN" altLang="en-US">
            <a:latin typeface="+mn-ea"/>
            <a:ea typeface="+mn-ea"/>
          </a:endParaRPr>
        </a:p>
      </dgm:t>
    </dgm:pt>
    <dgm:pt modelId="{535C2D54-D563-4954-82B9-680BFC0CA734}" type="sibTrans" cxnId="{EC58D480-488C-44B2-A17D-7BF6DE91EC4E}">
      <dgm:prSet/>
      <dgm:spPr/>
      <dgm:t>
        <a:bodyPr/>
        <a:lstStyle/>
        <a:p>
          <a:endParaRPr lang="zh-CN" altLang="en-US">
            <a:latin typeface="+mn-ea"/>
            <a:ea typeface="+mn-ea"/>
          </a:endParaRPr>
        </a:p>
      </dgm:t>
    </dgm:pt>
    <dgm:pt modelId="{EE5EB8B7-2344-4121-B527-64D728E58DFD}">
      <dgm:prSet phldrT="[文本]"/>
      <dgm:spPr/>
      <dgm:t>
        <a:bodyPr/>
        <a:lstStyle/>
        <a:p>
          <a:r>
            <a:rPr lang="zh-CN" altLang="en-US" dirty="0">
              <a:latin typeface="+mn-ea"/>
              <a:ea typeface="+mn-ea"/>
            </a:rPr>
            <a:t>明确</a:t>
          </a:r>
        </a:p>
      </dgm:t>
    </dgm:pt>
    <dgm:pt modelId="{8372D12D-6D3D-4803-9326-98BF5AE51B78}" type="parTrans" cxnId="{80600327-0525-4401-9EAA-296F878D91B0}">
      <dgm:prSet/>
      <dgm:spPr/>
      <dgm:t>
        <a:bodyPr/>
        <a:lstStyle/>
        <a:p>
          <a:endParaRPr lang="zh-CN" altLang="en-US">
            <a:latin typeface="+mn-ea"/>
            <a:ea typeface="+mn-ea"/>
          </a:endParaRPr>
        </a:p>
      </dgm:t>
    </dgm:pt>
    <dgm:pt modelId="{457B4AB1-A2B1-414E-9205-132E75B0074A}" type="sibTrans" cxnId="{80600327-0525-4401-9EAA-296F878D91B0}">
      <dgm:prSet/>
      <dgm:spPr/>
      <dgm:t>
        <a:bodyPr/>
        <a:lstStyle/>
        <a:p>
          <a:endParaRPr lang="zh-CN" altLang="en-US">
            <a:latin typeface="+mn-ea"/>
            <a:ea typeface="+mn-ea"/>
          </a:endParaRPr>
        </a:p>
      </dgm:t>
    </dgm:pt>
    <dgm:pt modelId="{259AC827-E02C-4FA2-B047-3035659146D3}">
      <dgm:prSet phldrT="[文本]"/>
      <dgm:spPr/>
      <dgm:t>
        <a:bodyPr/>
        <a:lstStyle/>
        <a:p>
          <a:r>
            <a:rPr lang="zh-CN" altLang="en-US" dirty="0">
              <a:latin typeface="+mn-ea"/>
              <a:ea typeface="+mn-ea"/>
            </a:rPr>
            <a:t>投入</a:t>
          </a:r>
        </a:p>
      </dgm:t>
    </dgm:pt>
    <dgm:pt modelId="{AA1E76D5-8877-491C-8968-B7C5C517BB8F}" type="parTrans" cxnId="{27F47F84-B823-40FC-B36F-44A3FCA4B770}">
      <dgm:prSet/>
      <dgm:spPr/>
      <dgm:t>
        <a:bodyPr/>
        <a:lstStyle/>
        <a:p>
          <a:endParaRPr lang="zh-CN" altLang="en-US">
            <a:latin typeface="+mn-ea"/>
            <a:ea typeface="+mn-ea"/>
          </a:endParaRPr>
        </a:p>
      </dgm:t>
    </dgm:pt>
    <dgm:pt modelId="{8392E187-2762-4937-821B-8C9289A1A6FA}" type="sibTrans" cxnId="{27F47F84-B823-40FC-B36F-44A3FCA4B770}">
      <dgm:prSet/>
      <dgm:spPr/>
      <dgm:t>
        <a:bodyPr/>
        <a:lstStyle/>
        <a:p>
          <a:endParaRPr lang="zh-CN" altLang="en-US">
            <a:latin typeface="+mn-ea"/>
            <a:ea typeface="+mn-ea"/>
          </a:endParaRPr>
        </a:p>
      </dgm:t>
    </dgm:pt>
    <dgm:pt modelId="{F4FE8FBE-DC7C-469C-9C67-EE19A4C40587}">
      <dgm:prSet phldrT="[文本]"/>
      <dgm:spPr/>
      <dgm:t>
        <a:bodyPr/>
        <a:lstStyle/>
        <a:p>
          <a:r>
            <a:rPr lang="zh-CN" altLang="en-US" dirty="0">
              <a:latin typeface="+mn-ea"/>
              <a:ea typeface="+mn-ea"/>
            </a:rPr>
            <a:t>谈判</a:t>
          </a:r>
        </a:p>
      </dgm:t>
    </dgm:pt>
    <dgm:pt modelId="{471FE81E-1212-498B-9EFF-91CA5C9DB46C}" type="parTrans" cxnId="{EB67B036-DBEF-4F9D-8299-A62C5396B19D}">
      <dgm:prSet/>
      <dgm:spPr/>
      <dgm:t>
        <a:bodyPr/>
        <a:lstStyle/>
        <a:p>
          <a:endParaRPr lang="zh-CN" altLang="en-US">
            <a:latin typeface="+mn-ea"/>
            <a:ea typeface="+mn-ea"/>
          </a:endParaRPr>
        </a:p>
      </dgm:t>
    </dgm:pt>
    <dgm:pt modelId="{8ECA0EFC-8EC8-4F48-B9DC-AC4882F02E34}" type="sibTrans" cxnId="{EB67B036-DBEF-4F9D-8299-A62C5396B19D}">
      <dgm:prSet/>
      <dgm:spPr/>
      <dgm:t>
        <a:bodyPr/>
        <a:lstStyle/>
        <a:p>
          <a:endParaRPr lang="zh-CN" altLang="en-US">
            <a:latin typeface="+mn-ea"/>
            <a:ea typeface="+mn-ea"/>
          </a:endParaRPr>
        </a:p>
      </dgm:t>
    </dgm:pt>
    <dgm:pt modelId="{6D25353F-E6F2-4BDE-B55B-1055137F9BAF}" type="pres">
      <dgm:prSet presAssocID="{C5526524-CC3D-4BFE-8C1C-F529428D90F1}" presName="Name0" presStyleCnt="0">
        <dgm:presLayoutVars>
          <dgm:dir/>
          <dgm:animLvl val="lvl"/>
          <dgm:resizeHandles val="exact"/>
        </dgm:presLayoutVars>
      </dgm:prSet>
      <dgm:spPr/>
    </dgm:pt>
    <dgm:pt modelId="{9D8CE19C-CE50-4C3F-9240-D14C2797E987}" type="pres">
      <dgm:prSet presAssocID="{0E000CBA-0795-4380-9007-DD8B1BB676F9}" presName="Name8" presStyleCnt="0"/>
      <dgm:spPr/>
    </dgm:pt>
    <dgm:pt modelId="{E85EC135-17F3-497F-9136-DC9687F393D4}" type="pres">
      <dgm:prSet presAssocID="{0E000CBA-0795-4380-9007-DD8B1BB676F9}" presName="level" presStyleLbl="node1" presStyleIdx="0" presStyleCnt="7" custLinFactY="-227002" custLinFactNeighborX="-65781" custLinFactNeighborY="-300000">
        <dgm:presLayoutVars>
          <dgm:chMax val="1"/>
          <dgm:bulletEnabled val="1"/>
        </dgm:presLayoutVars>
      </dgm:prSet>
      <dgm:spPr/>
    </dgm:pt>
    <dgm:pt modelId="{FF337FFE-D085-4C93-AB53-4DB9D342CE6A}" type="pres">
      <dgm:prSet presAssocID="{0E000CBA-0795-4380-9007-DD8B1BB676F9}" presName="levelTx" presStyleLbl="revTx" presStyleIdx="0" presStyleCnt="0">
        <dgm:presLayoutVars>
          <dgm:chMax val="1"/>
          <dgm:bulletEnabled val="1"/>
        </dgm:presLayoutVars>
      </dgm:prSet>
      <dgm:spPr/>
    </dgm:pt>
    <dgm:pt modelId="{73796A5B-1961-482B-BC88-6026F3468C23}" type="pres">
      <dgm:prSet presAssocID="{95868C0B-08CA-4E22-86E0-6DC43BEA1944}" presName="Name8" presStyleCnt="0"/>
      <dgm:spPr/>
    </dgm:pt>
    <dgm:pt modelId="{24642733-5B06-418F-BC9D-CAF16D0C7C4A}" type="pres">
      <dgm:prSet presAssocID="{95868C0B-08CA-4E22-86E0-6DC43BEA1944}" presName="level" presStyleLbl="node1" presStyleIdx="1" presStyleCnt="7">
        <dgm:presLayoutVars>
          <dgm:chMax val="1"/>
          <dgm:bulletEnabled val="1"/>
        </dgm:presLayoutVars>
      </dgm:prSet>
      <dgm:spPr/>
    </dgm:pt>
    <dgm:pt modelId="{0E6FDC93-55E9-4F41-B614-C909B497034E}" type="pres">
      <dgm:prSet presAssocID="{95868C0B-08CA-4E22-86E0-6DC43BEA1944}" presName="levelTx" presStyleLbl="revTx" presStyleIdx="0" presStyleCnt="0">
        <dgm:presLayoutVars>
          <dgm:chMax val="1"/>
          <dgm:bulletEnabled val="1"/>
        </dgm:presLayoutVars>
      </dgm:prSet>
      <dgm:spPr/>
    </dgm:pt>
    <dgm:pt modelId="{1D8FE965-78E8-4E02-8990-F8D7039B3BED}" type="pres">
      <dgm:prSet presAssocID="{96BF1EEA-28D2-4414-8559-8DD48A669BA2}" presName="Name8" presStyleCnt="0"/>
      <dgm:spPr/>
    </dgm:pt>
    <dgm:pt modelId="{65C1123C-2319-4535-8C8F-B0C5DF245ACA}" type="pres">
      <dgm:prSet presAssocID="{96BF1EEA-28D2-4414-8559-8DD48A669BA2}" presName="level" presStyleLbl="node1" presStyleIdx="2" presStyleCnt="7">
        <dgm:presLayoutVars>
          <dgm:chMax val="1"/>
          <dgm:bulletEnabled val="1"/>
        </dgm:presLayoutVars>
      </dgm:prSet>
      <dgm:spPr/>
    </dgm:pt>
    <dgm:pt modelId="{A4BBF0FA-4351-47AE-83B8-61078EA5EA43}" type="pres">
      <dgm:prSet presAssocID="{96BF1EEA-28D2-4414-8559-8DD48A669BA2}" presName="levelTx" presStyleLbl="revTx" presStyleIdx="0" presStyleCnt="0">
        <dgm:presLayoutVars>
          <dgm:chMax val="1"/>
          <dgm:bulletEnabled val="1"/>
        </dgm:presLayoutVars>
      </dgm:prSet>
      <dgm:spPr/>
    </dgm:pt>
    <dgm:pt modelId="{9070195F-F4EC-4370-9CFE-47E56E84EEA2}" type="pres">
      <dgm:prSet presAssocID="{EE5EB8B7-2344-4121-B527-64D728E58DFD}" presName="Name8" presStyleCnt="0"/>
      <dgm:spPr/>
    </dgm:pt>
    <dgm:pt modelId="{587AE218-7FB6-4715-AEE9-9AABB75FDD81}" type="pres">
      <dgm:prSet presAssocID="{EE5EB8B7-2344-4121-B527-64D728E58DFD}" presName="level" presStyleLbl="node1" presStyleIdx="3" presStyleCnt="7">
        <dgm:presLayoutVars>
          <dgm:chMax val="1"/>
          <dgm:bulletEnabled val="1"/>
        </dgm:presLayoutVars>
      </dgm:prSet>
      <dgm:spPr/>
    </dgm:pt>
    <dgm:pt modelId="{165C530E-9265-44CD-9A00-63C61D8B0047}" type="pres">
      <dgm:prSet presAssocID="{EE5EB8B7-2344-4121-B527-64D728E58DFD}" presName="levelTx" presStyleLbl="revTx" presStyleIdx="0" presStyleCnt="0">
        <dgm:presLayoutVars>
          <dgm:chMax val="1"/>
          <dgm:bulletEnabled val="1"/>
        </dgm:presLayoutVars>
      </dgm:prSet>
      <dgm:spPr/>
    </dgm:pt>
    <dgm:pt modelId="{272E838C-45F5-4A63-9885-C2D94250EF1A}" type="pres">
      <dgm:prSet presAssocID="{259AC827-E02C-4FA2-B047-3035659146D3}" presName="Name8" presStyleCnt="0"/>
      <dgm:spPr/>
    </dgm:pt>
    <dgm:pt modelId="{B9A32A99-A2F8-4BA0-B48E-EF1B49C8B356}" type="pres">
      <dgm:prSet presAssocID="{259AC827-E02C-4FA2-B047-3035659146D3}" presName="level" presStyleLbl="node1" presStyleIdx="4" presStyleCnt="7">
        <dgm:presLayoutVars>
          <dgm:chMax val="1"/>
          <dgm:bulletEnabled val="1"/>
        </dgm:presLayoutVars>
      </dgm:prSet>
      <dgm:spPr/>
    </dgm:pt>
    <dgm:pt modelId="{11F8B93E-7C5A-4F3A-9443-8525D1FC474B}" type="pres">
      <dgm:prSet presAssocID="{259AC827-E02C-4FA2-B047-3035659146D3}" presName="levelTx" presStyleLbl="revTx" presStyleIdx="0" presStyleCnt="0">
        <dgm:presLayoutVars>
          <dgm:chMax val="1"/>
          <dgm:bulletEnabled val="1"/>
        </dgm:presLayoutVars>
      </dgm:prSet>
      <dgm:spPr/>
    </dgm:pt>
    <dgm:pt modelId="{91443082-8F45-4519-BA92-415F792F0612}" type="pres">
      <dgm:prSet presAssocID="{F4FE8FBE-DC7C-469C-9C67-EE19A4C40587}" presName="Name8" presStyleCnt="0"/>
      <dgm:spPr/>
    </dgm:pt>
    <dgm:pt modelId="{A9680D03-BD88-4FF2-BDAB-392628AD69A0}" type="pres">
      <dgm:prSet presAssocID="{F4FE8FBE-DC7C-469C-9C67-EE19A4C40587}" presName="level" presStyleLbl="node1" presStyleIdx="5" presStyleCnt="7">
        <dgm:presLayoutVars>
          <dgm:chMax val="1"/>
          <dgm:bulletEnabled val="1"/>
        </dgm:presLayoutVars>
      </dgm:prSet>
      <dgm:spPr/>
    </dgm:pt>
    <dgm:pt modelId="{F4BF0892-5EBA-45E2-8FCC-8993AE52F4B2}" type="pres">
      <dgm:prSet presAssocID="{F4FE8FBE-DC7C-469C-9C67-EE19A4C40587}" presName="levelTx" presStyleLbl="revTx" presStyleIdx="0" presStyleCnt="0">
        <dgm:presLayoutVars>
          <dgm:chMax val="1"/>
          <dgm:bulletEnabled val="1"/>
        </dgm:presLayoutVars>
      </dgm:prSet>
      <dgm:spPr/>
    </dgm:pt>
    <dgm:pt modelId="{503FA7BF-4CFC-4A5B-AB50-D4F060967988}" type="pres">
      <dgm:prSet presAssocID="{5661F0CD-46EB-421A-88F2-82259B438FB1}" presName="Name8" presStyleCnt="0"/>
      <dgm:spPr/>
    </dgm:pt>
    <dgm:pt modelId="{83757AA2-776C-4B79-B462-0D5423FFC289}" type="pres">
      <dgm:prSet presAssocID="{5661F0CD-46EB-421A-88F2-82259B438FB1}" presName="level" presStyleLbl="node1" presStyleIdx="6" presStyleCnt="7" custScaleX="101954">
        <dgm:presLayoutVars>
          <dgm:chMax val="1"/>
          <dgm:bulletEnabled val="1"/>
        </dgm:presLayoutVars>
      </dgm:prSet>
      <dgm:spPr/>
    </dgm:pt>
    <dgm:pt modelId="{E7D7332F-88EA-4BF7-A615-2FDCC96A7474}" type="pres">
      <dgm:prSet presAssocID="{5661F0CD-46EB-421A-88F2-82259B438FB1}" presName="levelTx" presStyleLbl="revTx" presStyleIdx="0" presStyleCnt="0">
        <dgm:presLayoutVars>
          <dgm:chMax val="1"/>
          <dgm:bulletEnabled val="1"/>
        </dgm:presLayoutVars>
      </dgm:prSet>
      <dgm:spPr/>
    </dgm:pt>
  </dgm:ptLst>
  <dgm:cxnLst>
    <dgm:cxn modelId="{8608DC07-FC2F-4390-9A29-273AB3CEFDB6}" type="presOf" srcId="{F4FE8FBE-DC7C-469C-9C67-EE19A4C40587}" destId="{A9680D03-BD88-4FF2-BDAB-392628AD69A0}" srcOrd="0" destOrd="0" presId="urn:microsoft.com/office/officeart/2005/8/layout/pyramid3"/>
    <dgm:cxn modelId="{80600327-0525-4401-9EAA-296F878D91B0}" srcId="{C5526524-CC3D-4BFE-8C1C-F529428D90F1}" destId="{EE5EB8B7-2344-4121-B527-64D728E58DFD}" srcOrd="3" destOrd="0" parTransId="{8372D12D-6D3D-4803-9326-98BF5AE51B78}" sibTransId="{457B4AB1-A2B1-414E-9205-132E75B0074A}"/>
    <dgm:cxn modelId="{1703132E-BD91-4AFD-B9F3-83CADAA2E8D7}" srcId="{C5526524-CC3D-4BFE-8C1C-F529428D90F1}" destId="{95868C0B-08CA-4E22-86E0-6DC43BEA1944}" srcOrd="1" destOrd="0" parTransId="{9CFA6C8C-A6FB-45B1-957D-6CDEC3A3BFA2}" sibTransId="{A06EABD9-0148-40F7-947A-3600DD7D8A78}"/>
    <dgm:cxn modelId="{9BAF382F-530F-4279-8421-7D0A4AC5DB82}" srcId="{C5526524-CC3D-4BFE-8C1C-F529428D90F1}" destId="{96BF1EEA-28D2-4414-8559-8DD48A669BA2}" srcOrd="2" destOrd="0" parTransId="{045074DD-0E28-410B-9200-A442A8632E42}" sibTransId="{5DD345EF-0B0D-4595-AB54-015477FC7525}"/>
    <dgm:cxn modelId="{386AD835-55D7-44FA-85DD-2905D97CC7C4}" type="presOf" srcId="{95868C0B-08CA-4E22-86E0-6DC43BEA1944}" destId="{0E6FDC93-55E9-4F41-B614-C909B497034E}" srcOrd="1" destOrd="0" presId="urn:microsoft.com/office/officeart/2005/8/layout/pyramid3"/>
    <dgm:cxn modelId="{893DA036-6E2E-4085-9F0C-FD8CDB9ABDFC}" type="presOf" srcId="{96BF1EEA-28D2-4414-8559-8DD48A669BA2}" destId="{A4BBF0FA-4351-47AE-83B8-61078EA5EA43}" srcOrd="1" destOrd="0" presId="urn:microsoft.com/office/officeart/2005/8/layout/pyramid3"/>
    <dgm:cxn modelId="{EB67B036-DBEF-4F9D-8299-A62C5396B19D}" srcId="{C5526524-CC3D-4BFE-8C1C-F529428D90F1}" destId="{F4FE8FBE-DC7C-469C-9C67-EE19A4C40587}" srcOrd="5" destOrd="0" parTransId="{471FE81E-1212-498B-9EFF-91CA5C9DB46C}" sibTransId="{8ECA0EFC-8EC8-4F48-B9DC-AC4882F02E34}"/>
    <dgm:cxn modelId="{36291741-2D09-4144-BD6D-99118E2BFFF6}" type="presOf" srcId="{95868C0B-08CA-4E22-86E0-6DC43BEA1944}" destId="{24642733-5B06-418F-BC9D-CAF16D0C7C4A}" srcOrd="0" destOrd="0" presId="urn:microsoft.com/office/officeart/2005/8/layout/pyramid3"/>
    <dgm:cxn modelId="{83F9BC62-B564-42A5-8574-3CC7EBB29BBE}" type="presOf" srcId="{259AC827-E02C-4FA2-B047-3035659146D3}" destId="{B9A32A99-A2F8-4BA0-B48E-EF1B49C8B356}" srcOrd="0" destOrd="0" presId="urn:microsoft.com/office/officeart/2005/8/layout/pyramid3"/>
    <dgm:cxn modelId="{31297847-E847-46B0-9CDF-7ED0B79B66D4}" type="presOf" srcId="{C5526524-CC3D-4BFE-8C1C-F529428D90F1}" destId="{6D25353F-E6F2-4BDE-B55B-1055137F9BAF}" srcOrd="0" destOrd="0" presId="urn:microsoft.com/office/officeart/2005/8/layout/pyramid3"/>
    <dgm:cxn modelId="{CBAF6269-05E8-41EE-923E-FD726E1AC877}" type="presOf" srcId="{0E000CBA-0795-4380-9007-DD8B1BB676F9}" destId="{E85EC135-17F3-497F-9136-DC9687F393D4}" srcOrd="0" destOrd="0" presId="urn:microsoft.com/office/officeart/2005/8/layout/pyramid3"/>
    <dgm:cxn modelId="{3F38A27D-AC9C-4E13-B3C0-ECDFD8C2CBB3}" type="presOf" srcId="{F4FE8FBE-DC7C-469C-9C67-EE19A4C40587}" destId="{F4BF0892-5EBA-45E2-8FCC-8993AE52F4B2}" srcOrd="1" destOrd="0" presId="urn:microsoft.com/office/officeart/2005/8/layout/pyramid3"/>
    <dgm:cxn modelId="{EC58D480-488C-44B2-A17D-7BF6DE91EC4E}" srcId="{C5526524-CC3D-4BFE-8C1C-F529428D90F1}" destId="{5661F0CD-46EB-421A-88F2-82259B438FB1}" srcOrd="6" destOrd="0" parTransId="{BD4AA625-E284-4AE0-A544-6A929AD7A3F3}" sibTransId="{535C2D54-D563-4954-82B9-680BFC0CA734}"/>
    <dgm:cxn modelId="{27F47F84-B823-40FC-B36F-44A3FCA4B770}" srcId="{C5526524-CC3D-4BFE-8C1C-F529428D90F1}" destId="{259AC827-E02C-4FA2-B047-3035659146D3}" srcOrd="4" destOrd="0" parTransId="{AA1E76D5-8877-491C-8968-B7C5C517BB8F}" sibTransId="{8392E187-2762-4937-821B-8C9289A1A6FA}"/>
    <dgm:cxn modelId="{D4E07B94-0CED-499E-8E4C-30FFD36EEBCF}" type="presOf" srcId="{EE5EB8B7-2344-4121-B527-64D728E58DFD}" destId="{587AE218-7FB6-4715-AEE9-9AABB75FDD81}" srcOrd="0" destOrd="0" presId="urn:microsoft.com/office/officeart/2005/8/layout/pyramid3"/>
    <dgm:cxn modelId="{DF396CBC-83C8-423E-B0E3-FFC05966BB64}" type="presOf" srcId="{259AC827-E02C-4FA2-B047-3035659146D3}" destId="{11F8B93E-7C5A-4F3A-9443-8525D1FC474B}" srcOrd="1" destOrd="0" presId="urn:microsoft.com/office/officeart/2005/8/layout/pyramid3"/>
    <dgm:cxn modelId="{5BCF0DD5-37FD-4200-BD1E-38D7A9D148B8}" type="presOf" srcId="{0E000CBA-0795-4380-9007-DD8B1BB676F9}" destId="{FF337FFE-D085-4C93-AB53-4DB9D342CE6A}" srcOrd="1" destOrd="0" presId="urn:microsoft.com/office/officeart/2005/8/layout/pyramid3"/>
    <dgm:cxn modelId="{DE5451E7-D112-40F0-98C3-84B39A70CEB4}" type="presOf" srcId="{5661F0CD-46EB-421A-88F2-82259B438FB1}" destId="{83757AA2-776C-4B79-B462-0D5423FFC289}" srcOrd="0" destOrd="0" presId="urn:microsoft.com/office/officeart/2005/8/layout/pyramid3"/>
    <dgm:cxn modelId="{100398EE-E4C2-4568-9322-12017FAA1836}" type="presOf" srcId="{5661F0CD-46EB-421A-88F2-82259B438FB1}" destId="{E7D7332F-88EA-4BF7-A615-2FDCC96A7474}" srcOrd="1" destOrd="0" presId="urn:microsoft.com/office/officeart/2005/8/layout/pyramid3"/>
    <dgm:cxn modelId="{2C55AAFD-6616-4F35-90DC-576CFC2A90B2}" srcId="{C5526524-CC3D-4BFE-8C1C-F529428D90F1}" destId="{0E000CBA-0795-4380-9007-DD8B1BB676F9}" srcOrd="0" destOrd="0" parTransId="{C349CEE1-FAE7-43EF-B4EF-C46C39F7686D}" sibTransId="{89F9A055-CB36-4B0D-AE55-6107878EC320}"/>
    <dgm:cxn modelId="{B4E284FE-5267-47BD-894C-16568D2048CD}" type="presOf" srcId="{96BF1EEA-28D2-4414-8559-8DD48A669BA2}" destId="{65C1123C-2319-4535-8C8F-B0C5DF245ACA}" srcOrd="0" destOrd="0" presId="urn:microsoft.com/office/officeart/2005/8/layout/pyramid3"/>
    <dgm:cxn modelId="{97EB43FF-88FC-4749-B961-90362B922E8D}" type="presOf" srcId="{EE5EB8B7-2344-4121-B527-64D728E58DFD}" destId="{165C530E-9265-44CD-9A00-63C61D8B0047}" srcOrd="1" destOrd="0" presId="urn:microsoft.com/office/officeart/2005/8/layout/pyramid3"/>
    <dgm:cxn modelId="{4086B809-6B61-4A83-A7C4-215F2A30E50E}" type="presParOf" srcId="{6D25353F-E6F2-4BDE-B55B-1055137F9BAF}" destId="{9D8CE19C-CE50-4C3F-9240-D14C2797E987}" srcOrd="0" destOrd="0" presId="urn:microsoft.com/office/officeart/2005/8/layout/pyramid3"/>
    <dgm:cxn modelId="{D87D2E6E-87D1-407A-ABFD-6BCA259C81B2}" type="presParOf" srcId="{9D8CE19C-CE50-4C3F-9240-D14C2797E987}" destId="{E85EC135-17F3-497F-9136-DC9687F393D4}" srcOrd="0" destOrd="0" presId="urn:microsoft.com/office/officeart/2005/8/layout/pyramid3"/>
    <dgm:cxn modelId="{9091B689-0F89-4075-B133-EB306B77D0CC}" type="presParOf" srcId="{9D8CE19C-CE50-4C3F-9240-D14C2797E987}" destId="{FF337FFE-D085-4C93-AB53-4DB9D342CE6A}" srcOrd="1" destOrd="0" presId="urn:microsoft.com/office/officeart/2005/8/layout/pyramid3"/>
    <dgm:cxn modelId="{BC4D3AB3-78AA-492F-AFBC-C0CE913536B0}" type="presParOf" srcId="{6D25353F-E6F2-4BDE-B55B-1055137F9BAF}" destId="{73796A5B-1961-482B-BC88-6026F3468C23}" srcOrd="1" destOrd="0" presId="urn:microsoft.com/office/officeart/2005/8/layout/pyramid3"/>
    <dgm:cxn modelId="{D3A0D7F2-19FD-47F6-A87B-E6A5B0A67609}" type="presParOf" srcId="{73796A5B-1961-482B-BC88-6026F3468C23}" destId="{24642733-5B06-418F-BC9D-CAF16D0C7C4A}" srcOrd="0" destOrd="0" presId="urn:microsoft.com/office/officeart/2005/8/layout/pyramid3"/>
    <dgm:cxn modelId="{B863B588-7180-4C44-8B35-9B4F414BFBA5}" type="presParOf" srcId="{73796A5B-1961-482B-BC88-6026F3468C23}" destId="{0E6FDC93-55E9-4F41-B614-C909B497034E}" srcOrd="1" destOrd="0" presId="urn:microsoft.com/office/officeart/2005/8/layout/pyramid3"/>
    <dgm:cxn modelId="{E2A44900-FD83-4BE5-B4E2-35A5A69DD86A}" type="presParOf" srcId="{6D25353F-E6F2-4BDE-B55B-1055137F9BAF}" destId="{1D8FE965-78E8-4E02-8990-F8D7039B3BED}" srcOrd="2" destOrd="0" presId="urn:microsoft.com/office/officeart/2005/8/layout/pyramid3"/>
    <dgm:cxn modelId="{256B45E8-424F-4BAA-B3EB-5E29F53873F9}" type="presParOf" srcId="{1D8FE965-78E8-4E02-8990-F8D7039B3BED}" destId="{65C1123C-2319-4535-8C8F-B0C5DF245ACA}" srcOrd="0" destOrd="0" presId="urn:microsoft.com/office/officeart/2005/8/layout/pyramid3"/>
    <dgm:cxn modelId="{F557DEB0-3662-440E-B415-CA5819171C04}" type="presParOf" srcId="{1D8FE965-78E8-4E02-8990-F8D7039B3BED}" destId="{A4BBF0FA-4351-47AE-83B8-61078EA5EA43}" srcOrd="1" destOrd="0" presId="urn:microsoft.com/office/officeart/2005/8/layout/pyramid3"/>
    <dgm:cxn modelId="{B2E9A85E-580A-46AB-A587-5D2F2D4A673F}" type="presParOf" srcId="{6D25353F-E6F2-4BDE-B55B-1055137F9BAF}" destId="{9070195F-F4EC-4370-9CFE-47E56E84EEA2}" srcOrd="3" destOrd="0" presId="urn:microsoft.com/office/officeart/2005/8/layout/pyramid3"/>
    <dgm:cxn modelId="{BF801E76-D940-4203-ADA5-D8C9D961248D}" type="presParOf" srcId="{9070195F-F4EC-4370-9CFE-47E56E84EEA2}" destId="{587AE218-7FB6-4715-AEE9-9AABB75FDD81}" srcOrd="0" destOrd="0" presId="urn:microsoft.com/office/officeart/2005/8/layout/pyramid3"/>
    <dgm:cxn modelId="{87F7D51E-E25A-462E-9524-92ACC67A85AA}" type="presParOf" srcId="{9070195F-F4EC-4370-9CFE-47E56E84EEA2}" destId="{165C530E-9265-44CD-9A00-63C61D8B0047}" srcOrd="1" destOrd="0" presId="urn:microsoft.com/office/officeart/2005/8/layout/pyramid3"/>
    <dgm:cxn modelId="{2149D8AD-8EC4-4012-8555-6A3D7ABC68FF}" type="presParOf" srcId="{6D25353F-E6F2-4BDE-B55B-1055137F9BAF}" destId="{272E838C-45F5-4A63-9885-C2D94250EF1A}" srcOrd="4" destOrd="0" presId="urn:microsoft.com/office/officeart/2005/8/layout/pyramid3"/>
    <dgm:cxn modelId="{DBEA17DC-0F5F-4194-86A5-233F682A3CF2}" type="presParOf" srcId="{272E838C-45F5-4A63-9885-C2D94250EF1A}" destId="{B9A32A99-A2F8-4BA0-B48E-EF1B49C8B356}" srcOrd="0" destOrd="0" presId="urn:microsoft.com/office/officeart/2005/8/layout/pyramid3"/>
    <dgm:cxn modelId="{B31E99DB-DA1F-4CED-818D-B50E30FB136F}" type="presParOf" srcId="{272E838C-45F5-4A63-9885-C2D94250EF1A}" destId="{11F8B93E-7C5A-4F3A-9443-8525D1FC474B}" srcOrd="1" destOrd="0" presId="urn:microsoft.com/office/officeart/2005/8/layout/pyramid3"/>
    <dgm:cxn modelId="{88EDA7B7-9E41-44CA-B3DD-C45D43E11770}" type="presParOf" srcId="{6D25353F-E6F2-4BDE-B55B-1055137F9BAF}" destId="{91443082-8F45-4519-BA92-415F792F0612}" srcOrd="5" destOrd="0" presId="urn:microsoft.com/office/officeart/2005/8/layout/pyramid3"/>
    <dgm:cxn modelId="{2674FEC8-B00A-47E0-96BF-20E535FB01E4}" type="presParOf" srcId="{91443082-8F45-4519-BA92-415F792F0612}" destId="{A9680D03-BD88-4FF2-BDAB-392628AD69A0}" srcOrd="0" destOrd="0" presId="urn:microsoft.com/office/officeart/2005/8/layout/pyramid3"/>
    <dgm:cxn modelId="{D1D6D2EE-0481-4658-AFF3-1CDEB4D23624}" type="presParOf" srcId="{91443082-8F45-4519-BA92-415F792F0612}" destId="{F4BF0892-5EBA-45E2-8FCC-8993AE52F4B2}" srcOrd="1" destOrd="0" presId="urn:microsoft.com/office/officeart/2005/8/layout/pyramid3"/>
    <dgm:cxn modelId="{D292966D-5B8D-49BE-AEF1-4654DCB4EB58}" type="presParOf" srcId="{6D25353F-E6F2-4BDE-B55B-1055137F9BAF}" destId="{503FA7BF-4CFC-4A5B-AB50-D4F060967988}" srcOrd="6" destOrd="0" presId="urn:microsoft.com/office/officeart/2005/8/layout/pyramid3"/>
    <dgm:cxn modelId="{E9E6050E-B9C6-4EC8-BEBC-DF122BC29110}" type="presParOf" srcId="{503FA7BF-4CFC-4A5B-AB50-D4F060967988}" destId="{83757AA2-776C-4B79-B462-0D5423FFC289}" srcOrd="0" destOrd="0" presId="urn:microsoft.com/office/officeart/2005/8/layout/pyramid3"/>
    <dgm:cxn modelId="{C3F5EAC9-1BC0-432A-BABA-5D90002E0422}" type="presParOf" srcId="{503FA7BF-4CFC-4A5B-AB50-D4F060967988}" destId="{E7D7332F-88EA-4BF7-A615-2FDCC96A7474}"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526524-CC3D-4BFE-8C1C-F529428D90F1}" type="doc">
      <dgm:prSet loTypeId="urn:microsoft.com/office/officeart/2005/8/layout/pyramid3" loCatId="pyramid" qsTypeId="urn:microsoft.com/office/officeart/2005/8/quickstyle/simple1" qsCatId="simple" csTypeId="urn:microsoft.com/office/officeart/2005/8/colors/accent5_4" csCatId="accent5" phldr="1"/>
      <dgm:spPr/>
    </dgm:pt>
    <dgm:pt modelId="{0E000CBA-0795-4380-9007-DD8B1BB676F9}">
      <dgm:prSet phldrT="[文本]" custT="1"/>
      <dgm:spPr/>
      <dgm:t>
        <a:bodyPr/>
        <a:lstStyle/>
        <a:p>
          <a:r>
            <a:rPr lang="zh-CN" altLang="en-US" sz="1800" dirty="0">
              <a:latin typeface="+mn-ea"/>
              <a:ea typeface="+mn-ea"/>
            </a:rPr>
            <a:t>确认</a:t>
          </a:r>
        </a:p>
      </dgm:t>
    </dgm:pt>
    <dgm:pt modelId="{C349CEE1-FAE7-43EF-B4EF-C46C39F7686D}" type="parTrans" cxnId="{2C55AAFD-6616-4F35-90DC-576CFC2A90B2}">
      <dgm:prSet/>
      <dgm:spPr/>
      <dgm:t>
        <a:bodyPr/>
        <a:lstStyle/>
        <a:p>
          <a:endParaRPr lang="zh-CN" altLang="en-US" sz="1800">
            <a:latin typeface="+mn-ea"/>
            <a:ea typeface="+mn-ea"/>
          </a:endParaRPr>
        </a:p>
      </dgm:t>
    </dgm:pt>
    <dgm:pt modelId="{89F9A055-CB36-4B0D-AE55-6107878EC320}" type="sibTrans" cxnId="{2C55AAFD-6616-4F35-90DC-576CFC2A90B2}">
      <dgm:prSet/>
      <dgm:spPr/>
      <dgm:t>
        <a:bodyPr/>
        <a:lstStyle/>
        <a:p>
          <a:endParaRPr lang="zh-CN" altLang="en-US" sz="1800">
            <a:latin typeface="+mn-ea"/>
            <a:ea typeface="+mn-ea"/>
          </a:endParaRPr>
        </a:p>
      </dgm:t>
    </dgm:pt>
    <dgm:pt modelId="{5661F0CD-46EB-421A-88F2-82259B438FB1}">
      <dgm:prSet phldrT="[文本]" custT="1"/>
      <dgm:spPr/>
      <dgm:t>
        <a:bodyPr/>
        <a:lstStyle/>
        <a:p>
          <a:r>
            <a:rPr lang="zh-CN" altLang="en-US" sz="1800" dirty="0">
              <a:latin typeface="+mn-ea"/>
              <a:ea typeface="+mn-ea"/>
            </a:rPr>
            <a:t>成交</a:t>
          </a:r>
        </a:p>
      </dgm:t>
    </dgm:pt>
    <dgm:pt modelId="{BD4AA625-E284-4AE0-A544-6A929AD7A3F3}" type="parTrans" cxnId="{EC58D480-488C-44B2-A17D-7BF6DE91EC4E}">
      <dgm:prSet/>
      <dgm:spPr/>
      <dgm:t>
        <a:bodyPr/>
        <a:lstStyle/>
        <a:p>
          <a:endParaRPr lang="zh-CN" altLang="en-US" sz="1800">
            <a:latin typeface="+mn-ea"/>
            <a:ea typeface="+mn-ea"/>
          </a:endParaRPr>
        </a:p>
      </dgm:t>
    </dgm:pt>
    <dgm:pt modelId="{535C2D54-D563-4954-82B9-680BFC0CA734}" type="sibTrans" cxnId="{EC58D480-488C-44B2-A17D-7BF6DE91EC4E}">
      <dgm:prSet/>
      <dgm:spPr/>
      <dgm:t>
        <a:bodyPr/>
        <a:lstStyle/>
        <a:p>
          <a:endParaRPr lang="zh-CN" altLang="en-US" sz="1800">
            <a:latin typeface="+mn-ea"/>
            <a:ea typeface="+mn-ea"/>
          </a:endParaRPr>
        </a:p>
      </dgm:t>
    </dgm:pt>
    <dgm:pt modelId="{EE5EB8B7-2344-4121-B527-64D728E58DFD}">
      <dgm:prSet phldrT="[文本]" custT="1"/>
      <dgm:spPr/>
      <dgm:t>
        <a:bodyPr/>
        <a:lstStyle/>
        <a:p>
          <a:r>
            <a:rPr lang="zh-CN" altLang="en-US" sz="1800" dirty="0">
              <a:latin typeface="+mn-ea"/>
              <a:ea typeface="+mn-ea"/>
            </a:rPr>
            <a:t>明确</a:t>
          </a:r>
        </a:p>
      </dgm:t>
    </dgm:pt>
    <dgm:pt modelId="{8372D12D-6D3D-4803-9326-98BF5AE51B78}" type="parTrans" cxnId="{80600327-0525-4401-9EAA-296F878D91B0}">
      <dgm:prSet/>
      <dgm:spPr/>
      <dgm:t>
        <a:bodyPr/>
        <a:lstStyle/>
        <a:p>
          <a:endParaRPr lang="zh-CN" altLang="en-US" sz="1800">
            <a:latin typeface="+mn-ea"/>
            <a:ea typeface="+mn-ea"/>
          </a:endParaRPr>
        </a:p>
      </dgm:t>
    </dgm:pt>
    <dgm:pt modelId="{457B4AB1-A2B1-414E-9205-132E75B0074A}" type="sibTrans" cxnId="{80600327-0525-4401-9EAA-296F878D91B0}">
      <dgm:prSet/>
      <dgm:spPr/>
      <dgm:t>
        <a:bodyPr/>
        <a:lstStyle/>
        <a:p>
          <a:endParaRPr lang="zh-CN" altLang="en-US" sz="1800">
            <a:latin typeface="+mn-ea"/>
            <a:ea typeface="+mn-ea"/>
          </a:endParaRPr>
        </a:p>
      </dgm:t>
    </dgm:pt>
    <dgm:pt modelId="{F4FE8FBE-DC7C-469C-9C67-EE19A4C40587}">
      <dgm:prSet phldrT="[文本]" custT="1"/>
      <dgm:spPr/>
      <dgm:t>
        <a:bodyPr/>
        <a:lstStyle/>
        <a:p>
          <a:r>
            <a:rPr lang="zh-CN" altLang="en-US" sz="1800" dirty="0">
              <a:latin typeface="+mn-ea"/>
              <a:ea typeface="+mn-ea"/>
            </a:rPr>
            <a:t>合意</a:t>
          </a:r>
        </a:p>
      </dgm:t>
    </dgm:pt>
    <dgm:pt modelId="{471FE81E-1212-498B-9EFF-91CA5C9DB46C}" type="parTrans" cxnId="{EB67B036-DBEF-4F9D-8299-A62C5396B19D}">
      <dgm:prSet/>
      <dgm:spPr/>
      <dgm:t>
        <a:bodyPr/>
        <a:lstStyle/>
        <a:p>
          <a:endParaRPr lang="zh-CN" altLang="en-US" sz="1800">
            <a:latin typeface="+mn-ea"/>
            <a:ea typeface="+mn-ea"/>
          </a:endParaRPr>
        </a:p>
      </dgm:t>
    </dgm:pt>
    <dgm:pt modelId="{8ECA0EFC-8EC8-4F48-B9DC-AC4882F02E34}" type="sibTrans" cxnId="{EB67B036-DBEF-4F9D-8299-A62C5396B19D}">
      <dgm:prSet/>
      <dgm:spPr/>
      <dgm:t>
        <a:bodyPr/>
        <a:lstStyle/>
        <a:p>
          <a:endParaRPr lang="zh-CN" altLang="en-US" sz="1800">
            <a:latin typeface="+mn-ea"/>
            <a:ea typeface="+mn-ea"/>
          </a:endParaRPr>
        </a:p>
      </dgm:t>
    </dgm:pt>
    <dgm:pt modelId="{6D25353F-E6F2-4BDE-B55B-1055137F9BAF}" type="pres">
      <dgm:prSet presAssocID="{C5526524-CC3D-4BFE-8C1C-F529428D90F1}" presName="Name0" presStyleCnt="0">
        <dgm:presLayoutVars>
          <dgm:dir/>
          <dgm:animLvl val="lvl"/>
          <dgm:resizeHandles val="exact"/>
        </dgm:presLayoutVars>
      </dgm:prSet>
      <dgm:spPr/>
    </dgm:pt>
    <dgm:pt modelId="{9D8CE19C-CE50-4C3F-9240-D14C2797E987}" type="pres">
      <dgm:prSet presAssocID="{0E000CBA-0795-4380-9007-DD8B1BB676F9}" presName="Name8" presStyleCnt="0"/>
      <dgm:spPr/>
    </dgm:pt>
    <dgm:pt modelId="{E85EC135-17F3-497F-9136-DC9687F393D4}" type="pres">
      <dgm:prSet presAssocID="{0E000CBA-0795-4380-9007-DD8B1BB676F9}" presName="level" presStyleLbl="node1" presStyleIdx="0" presStyleCnt="4" custLinFactY="-227002" custLinFactNeighborX="-65781" custLinFactNeighborY="-300000">
        <dgm:presLayoutVars>
          <dgm:chMax val="1"/>
          <dgm:bulletEnabled val="1"/>
        </dgm:presLayoutVars>
      </dgm:prSet>
      <dgm:spPr/>
    </dgm:pt>
    <dgm:pt modelId="{FF337FFE-D085-4C93-AB53-4DB9D342CE6A}" type="pres">
      <dgm:prSet presAssocID="{0E000CBA-0795-4380-9007-DD8B1BB676F9}" presName="levelTx" presStyleLbl="revTx" presStyleIdx="0" presStyleCnt="0">
        <dgm:presLayoutVars>
          <dgm:chMax val="1"/>
          <dgm:bulletEnabled val="1"/>
        </dgm:presLayoutVars>
      </dgm:prSet>
      <dgm:spPr/>
    </dgm:pt>
    <dgm:pt modelId="{9070195F-F4EC-4370-9CFE-47E56E84EEA2}" type="pres">
      <dgm:prSet presAssocID="{EE5EB8B7-2344-4121-B527-64D728E58DFD}" presName="Name8" presStyleCnt="0"/>
      <dgm:spPr/>
    </dgm:pt>
    <dgm:pt modelId="{587AE218-7FB6-4715-AEE9-9AABB75FDD81}" type="pres">
      <dgm:prSet presAssocID="{EE5EB8B7-2344-4121-B527-64D728E58DFD}" presName="level" presStyleLbl="node1" presStyleIdx="1" presStyleCnt="4">
        <dgm:presLayoutVars>
          <dgm:chMax val="1"/>
          <dgm:bulletEnabled val="1"/>
        </dgm:presLayoutVars>
      </dgm:prSet>
      <dgm:spPr/>
    </dgm:pt>
    <dgm:pt modelId="{165C530E-9265-44CD-9A00-63C61D8B0047}" type="pres">
      <dgm:prSet presAssocID="{EE5EB8B7-2344-4121-B527-64D728E58DFD}" presName="levelTx" presStyleLbl="revTx" presStyleIdx="0" presStyleCnt="0">
        <dgm:presLayoutVars>
          <dgm:chMax val="1"/>
          <dgm:bulletEnabled val="1"/>
        </dgm:presLayoutVars>
      </dgm:prSet>
      <dgm:spPr/>
    </dgm:pt>
    <dgm:pt modelId="{91443082-8F45-4519-BA92-415F792F0612}" type="pres">
      <dgm:prSet presAssocID="{F4FE8FBE-DC7C-469C-9C67-EE19A4C40587}" presName="Name8" presStyleCnt="0"/>
      <dgm:spPr/>
    </dgm:pt>
    <dgm:pt modelId="{A9680D03-BD88-4FF2-BDAB-392628AD69A0}" type="pres">
      <dgm:prSet presAssocID="{F4FE8FBE-DC7C-469C-9C67-EE19A4C40587}" presName="level" presStyleLbl="node1" presStyleIdx="2" presStyleCnt="4">
        <dgm:presLayoutVars>
          <dgm:chMax val="1"/>
          <dgm:bulletEnabled val="1"/>
        </dgm:presLayoutVars>
      </dgm:prSet>
      <dgm:spPr/>
    </dgm:pt>
    <dgm:pt modelId="{F4BF0892-5EBA-45E2-8FCC-8993AE52F4B2}" type="pres">
      <dgm:prSet presAssocID="{F4FE8FBE-DC7C-469C-9C67-EE19A4C40587}" presName="levelTx" presStyleLbl="revTx" presStyleIdx="0" presStyleCnt="0">
        <dgm:presLayoutVars>
          <dgm:chMax val="1"/>
          <dgm:bulletEnabled val="1"/>
        </dgm:presLayoutVars>
      </dgm:prSet>
      <dgm:spPr/>
    </dgm:pt>
    <dgm:pt modelId="{503FA7BF-4CFC-4A5B-AB50-D4F060967988}" type="pres">
      <dgm:prSet presAssocID="{5661F0CD-46EB-421A-88F2-82259B438FB1}" presName="Name8" presStyleCnt="0"/>
      <dgm:spPr/>
    </dgm:pt>
    <dgm:pt modelId="{83757AA2-776C-4B79-B462-0D5423FFC289}" type="pres">
      <dgm:prSet presAssocID="{5661F0CD-46EB-421A-88F2-82259B438FB1}" presName="level" presStyleLbl="node1" presStyleIdx="3" presStyleCnt="4" custScaleX="100042">
        <dgm:presLayoutVars>
          <dgm:chMax val="1"/>
          <dgm:bulletEnabled val="1"/>
        </dgm:presLayoutVars>
      </dgm:prSet>
      <dgm:spPr/>
    </dgm:pt>
    <dgm:pt modelId="{E7D7332F-88EA-4BF7-A615-2FDCC96A7474}" type="pres">
      <dgm:prSet presAssocID="{5661F0CD-46EB-421A-88F2-82259B438FB1}" presName="levelTx" presStyleLbl="revTx" presStyleIdx="0" presStyleCnt="0">
        <dgm:presLayoutVars>
          <dgm:chMax val="1"/>
          <dgm:bulletEnabled val="1"/>
        </dgm:presLayoutVars>
      </dgm:prSet>
      <dgm:spPr/>
    </dgm:pt>
  </dgm:ptLst>
  <dgm:cxnLst>
    <dgm:cxn modelId="{8608DC07-FC2F-4390-9A29-273AB3CEFDB6}" type="presOf" srcId="{F4FE8FBE-DC7C-469C-9C67-EE19A4C40587}" destId="{A9680D03-BD88-4FF2-BDAB-392628AD69A0}" srcOrd="0" destOrd="0" presId="urn:microsoft.com/office/officeart/2005/8/layout/pyramid3"/>
    <dgm:cxn modelId="{80600327-0525-4401-9EAA-296F878D91B0}" srcId="{C5526524-CC3D-4BFE-8C1C-F529428D90F1}" destId="{EE5EB8B7-2344-4121-B527-64D728E58DFD}" srcOrd="1" destOrd="0" parTransId="{8372D12D-6D3D-4803-9326-98BF5AE51B78}" sibTransId="{457B4AB1-A2B1-414E-9205-132E75B0074A}"/>
    <dgm:cxn modelId="{EB67B036-DBEF-4F9D-8299-A62C5396B19D}" srcId="{C5526524-CC3D-4BFE-8C1C-F529428D90F1}" destId="{F4FE8FBE-DC7C-469C-9C67-EE19A4C40587}" srcOrd="2" destOrd="0" parTransId="{471FE81E-1212-498B-9EFF-91CA5C9DB46C}" sibTransId="{8ECA0EFC-8EC8-4F48-B9DC-AC4882F02E34}"/>
    <dgm:cxn modelId="{31297847-E847-46B0-9CDF-7ED0B79B66D4}" type="presOf" srcId="{C5526524-CC3D-4BFE-8C1C-F529428D90F1}" destId="{6D25353F-E6F2-4BDE-B55B-1055137F9BAF}" srcOrd="0" destOrd="0" presId="urn:microsoft.com/office/officeart/2005/8/layout/pyramid3"/>
    <dgm:cxn modelId="{CBAF6269-05E8-41EE-923E-FD726E1AC877}" type="presOf" srcId="{0E000CBA-0795-4380-9007-DD8B1BB676F9}" destId="{E85EC135-17F3-497F-9136-DC9687F393D4}" srcOrd="0" destOrd="0" presId="urn:microsoft.com/office/officeart/2005/8/layout/pyramid3"/>
    <dgm:cxn modelId="{3F38A27D-AC9C-4E13-B3C0-ECDFD8C2CBB3}" type="presOf" srcId="{F4FE8FBE-DC7C-469C-9C67-EE19A4C40587}" destId="{F4BF0892-5EBA-45E2-8FCC-8993AE52F4B2}" srcOrd="1" destOrd="0" presId="urn:microsoft.com/office/officeart/2005/8/layout/pyramid3"/>
    <dgm:cxn modelId="{EC58D480-488C-44B2-A17D-7BF6DE91EC4E}" srcId="{C5526524-CC3D-4BFE-8C1C-F529428D90F1}" destId="{5661F0CD-46EB-421A-88F2-82259B438FB1}" srcOrd="3" destOrd="0" parTransId="{BD4AA625-E284-4AE0-A544-6A929AD7A3F3}" sibTransId="{535C2D54-D563-4954-82B9-680BFC0CA734}"/>
    <dgm:cxn modelId="{D4E07B94-0CED-499E-8E4C-30FFD36EEBCF}" type="presOf" srcId="{EE5EB8B7-2344-4121-B527-64D728E58DFD}" destId="{587AE218-7FB6-4715-AEE9-9AABB75FDD81}" srcOrd="0" destOrd="0" presId="urn:microsoft.com/office/officeart/2005/8/layout/pyramid3"/>
    <dgm:cxn modelId="{5BCF0DD5-37FD-4200-BD1E-38D7A9D148B8}" type="presOf" srcId="{0E000CBA-0795-4380-9007-DD8B1BB676F9}" destId="{FF337FFE-D085-4C93-AB53-4DB9D342CE6A}" srcOrd="1" destOrd="0" presId="urn:microsoft.com/office/officeart/2005/8/layout/pyramid3"/>
    <dgm:cxn modelId="{DE5451E7-D112-40F0-98C3-84B39A70CEB4}" type="presOf" srcId="{5661F0CD-46EB-421A-88F2-82259B438FB1}" destId="{83757AA2-776C-4B79-B462-0D5423FFC289}" srcOrd="0" destOrd="0" presId="urn:microsoft.com/office/officeart/2005/8/layout/pyramid3"/>
    <dgm:cxn modelId="{100398EE-E4C2-4568-9322-12017FAA1836}" type="presOf" srcId="{5661F0CD-46EB-421A-88F2-82259B438FB1}" destId="{E7D7332F-88EA-4BF7-A615-2FDCC96A7474}" srcOrd="1" destOrd="0" presId="urn:microsoft.com/office/officeart/2005/8/layout/pyramid3"/>
    <dgm:cxn modelId="{2C55AAFD-6616-4F35-90DC-576CFC2A90B2}" srcId="{C5526524-CC3D-4BFE-8C1C-F529428D90F1}" destId="{0E000CBA-0795-4380-9007-DD8B1BB676F9}" srcOrd="0" destOrd="0" parTransId="{C349CEE1-FAE7-43EF-B4EF-C46C39F7686D}" sibTransId="{89F9A055-CB36-4B0D-AE55-6107878EC320}"/>
    <dgm:cxn modelId="{97EB43FF-88FC-4749-B961-90362B922E8D}" type="presOf" srcId="{EE5EB8B7-2344-4121-B527-64D728E58DFD}" destId="{165C530E-9265-44CD-9A00-63C61D8B0047}" srcOrd="1" destOrd="0" presId="urn:microsoft.com/office/officeart/2005/8/layout/pyramid3"/>
    <dgm:cxn modelId="{4086B809-6B61-4A83-A7C4-215F2A30E50E}" type="presParOf" srcId="{6D25353F-E6F2-4BDE-B55B-1055137F9BAF}" destId="{9D8CE19C-CE50-4C3F-9240-D14C2797E987}" srcOrd="0" destOrd="0" presId="urn:microsoft.com/office/officeart/2005/8/layout/pyramid3"/>
    <dgm:cxn modelId="{D87D2E6E-87D1-407A-ABFD-6BCA259C81B2}" type="presParOf" srcId="{9D8CE19C-CE50-4C3F-9240-D14C2797E987}" destId="{E85EC135-17F3-497F-9136-DC9687F393D4}" srcOrd="0" destOrd="0" presId="urn:microsoft.com/office/officeart/2005/8/layout/pyramid3"/>
    <dgm:cxn modelId="{9091B689-0F89-4075-B133-EB306B77D0CC}" type="presParOf" srcId="{9D8CE19C-CE50-4C3F-9240-D14C2797E987}" destId="{FF337FFE-D085-4C93-AB53-4DB9D342CE6A}" srcOrd="1" destOrd="0" presId="urn:microsoft.com/office/officeart/2005/8/layout/pyramid3"/>
    <dgm:cxn modelId="{B2E9A85E-580A-46AB-A587-5D2F2D4A673F}" type="presParOf" srcId="{6D25353F-E6F2-4BDE-B55B-1055137F9BAF}" destId="{9070195F-F4EC-4370-9CFE-47E56E84EEA2}" srcOrd="1" destOrd="0" presId="urn:microsoft.com/office/officeart/2005/8/layout/pyramid3"/>
    <dgm:cxn modelId="{BF801E76-D940-4203-ADA5-D8C9D961248D}" type="presParOf" srcId="{9070195F-F4EC-4370-9CFE-47E56E84EEA2}" destId="{587AE218-7FB6-4715-AEE9-9AABB75FDD81}" srcOrd="0" destOrd="0" presId="urn:microsoft.com/office/officeart/2005/8/layout/pyramid3"/>
    <dgm:cxn modelId="{87F7D51E-E25A-462E-9524-92ACC67A85AA}" type="presParOf" srcId="{9070195F-F4EC-4370-9CFE-47E56E84EEA2}" destId="{165C530E-9265-44CD-9A00-63C61D8B0047}" srcOrd="1" destOrd="0" presId="urn:microsoft.com/office/officeart/2005/8/layout/pyramid3"/>
    <dgm:cxn modelId="{88EDA7B7-9E41-44CA-B3DD-C45D43E11770}" type="presParOf" srcId="{6D25353F-E6F2-4BDE-B55B-1055137F9BAF}" destId="{91443082-8F45-4519-BA92-415F792F0612}" srcOrd="2" destOrd="0" presId="urn:microsoft.com/office/officeart/2005/8/layout/pyramid3"/>
    <dgm:cxn modelId="{2674FEC8-B00A-47E0-96BF-20E535FB01E4}" type="presParOf" srcId="{91443082-8F45-4519-BA92-415F792F0612}" destId="{A9680D03-BD88-4FF2-BDAB-392628AD69A0}" srcOrd="0" destOrd="0" presId="urn:microsoft.com/office/officeart/2005/8/layout/pyramid3"/>
    <dgm:cxn modelId="{D1D6D2EE-0481-4658-AFF3-1CDEB4D23624}" type="presParOf" srcId="{91443082-8F45-4519-BA92-415F792F0612}" destId="{F4BF0892-5EBA-45E2-8FCC-8993AE52F4B2}" srcOrd="1" destOrd="0" presId="urn:microsoft.com/office/officeart/2005/8/layout/pyramid3"/>
    <dgm:cxn modelId="{D292966D-5B8D-49BE-AEF1-4654DCB4EB58}" type="presParOf" srcId="{6D25353F-E6F2-4BDE-B55B-1055137F9BAF}" destId="{503FA7BF-4CFC-4A5B-AB50-D4F060967988}" srcOrd="3" destOrd="0" presId="urn:microsoft.com/office/officeart/2005/8/layout/pyramid3"/>
    <dgm:cxn modelId="{E9E6050E-B9C6-4EC8-BEBC-DF122BC29110}" type="presParOf" srcId="{503FA7BF-4CFC-4A5B-AB50-D4F060967988}" destId="{83757AA2-776C-4B79-B462-0D5423FFC289}" srcOrd="0" destOrd="0" presId="urn:microsoft.com/office/officeart/2005/8/layout/pyramid3"/>
    <dgm:cxn modelId="{C3F5EAC9-1BC0-432A-BABA-5D90002E0422}" type="presParOf" srcId="{503FA7BF-4CFC-4A5B-AB50-D4F060967988}" destId="{E7D7332F-88EA-4BF7-A615-2FDCC96A7474}" srcOrd="1" destOrd="0" presId="urn:microsoft.com/office/officeart/2005/8/layout/pyramid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526524-CC3D-4BFE-8C1C-F529428D90F1}" type="doc">
      <dgm:prSet loTypeId="urn:microsoft.com/office/officeart/2005/8/layout/pyramid3" loCatId="pyramid" qsTypeId="urn:microsoft.com/office/officeart/2005/8/quickstyle/simple1" qsCatId="simple" csTypeId="urn:microsoft.com/office/officeart/2005/8/colors/accent4_4" csCatId="accent4" phldr="1"/>
      <dgm:spPr/>
    </dgm:pt>
    <dgm:pt modelId="{0E000CBA-0795-4380-9007-DD8B1BB676F9}">
      <dgm:prSet phldrT="[文本]" custT="1"/>
      <dgm:spPr/>
      <dgm:t>
        <a:bodyPr/>
        <a:lstStyle/>
        <a:p>
          <a:r>
            <a:rPr lang="zh-CN" altLang="en-US" sz="1800" dirty="0">
              <a:latin typeface="+mn-ea"/>
              <a:ea typeface="+mn-ea"/>
            </a:rPr>
            <a:t>潜在</a:t>
          </a:r>
        </a:p>
      </dgm:t>
    </dgm:pt>
    <dgm:pt modelId="{C349CEE1-FAE7-43EF-B4EF-C46C39F7686D}" type="parTrans" cxnId="{2C55AAFD-6616-4F35-90DC-576CFC2A90B2}">
      <dgm:prSet/>
      <dgm:spPr/>
      <dgm:t>
        <a:bodyPr/>
        <a:lstStyle/>
        <a:p>
          <a:endParaRPr lang="zh-CN" altLang="en-US" sz="1800">
            <a:latin typeface="+mn-ea"/>
            <a:ea typeface="+mn-ea"/>
          </a:endParaRPr>
        </a:p>
      </dgm:t>
    </dgm:pt>
    <dgm:pt modelId="{89F9A055-CB36-4B0D-AE55-6107878EC320}" type="sibTrans" cxnId="{2C55AAFD-6616-4F35-90DC-576CFC2A90B2}">
      <dgm:prSet/>
      <dgm:spPr/>
      <dgm:t>
        <a:bodyPr/>
        <a:lstStyle/>
        <a:p>
          <a:endParaRPr lang="zh-CN" altLang="en-US" sz="1800">
            <a:latin typeface="+mn-ea"/>
            <a:ea typeface="+mn-ea"/>
          </a:endParaRPr>
        </a:p>
      </dgm:t>
    </dgm:pt>
    <dgm:pt modelId="{5661F0CD-46EB-421A-88F2-82259B438FB1}">
      <dgm:prSet phldrT="[文本]" custT="1"/>
      <dgm:spPr/>
      <dgm:t>
        <a:bodyPr/>
        <a:lstStyle/>
        <a:p>
          <a:r>
            <a:rPr lang="zh-CN" altLang="en-US" sz="1800" dirty="0">
              <a:latin typeface="+mn-ea"/>
              <a:ea typeface="+mn-ea"/>
            </a:rPr>
            <a:t>回复</a:t>
          </a:r>
        </a:p>
      </dgm:t>
    </dgm:pt>
    <dgm:pt modelId="{BD4AA625-E284-4AE0-A544-6A929AD7A3F3}" type="parTrans" cxnId="{EC58D480-488C-44B2-A17D-7BF6DE91EC4E}">
      <dgm:prSet/>
      <dgm:spPr/>
      <dgm:t>
        <a:bodyPr/>
        <a:lstStyle/>
        <a:p>
          <a:endParaRPr lang="zh-CN" altLang="en-US" sz="1800">
            <a:latin typeface="+mn-ea"/>
            <a:ea typeface="+mn-ea"/>
          </a:endParaRPr>
        </a:p>
      </dgm:t>
    </dgm:pt>
    <dgm:pt modelId="{535C2D54-D563-4954-82B9-680BFC0CA734}" type="sibTrans" cxnId="{EC58D480-488C-44B2-A17D-7BF6DE91EC4E}">
      <dgm:prSet/>
      <dgm:spPr/>
      <dgm:t>
        <a:bodyPr/>
        <a:lstStyle/>
        <a:p>
          <a:endParaRPr lang="zh-CN" altLang="en-US" sz="1800">
            <a:latin typeface="+mn-ea"/>
            <a:ea typeface="+mn-ea"/>
          </a:endParaRPr>
        </a:p>
      </dgm:t>
    </dgm:pt>
    <dgm:pt modelId="{EE5EB8B7-2344-4121-B527-64D728E58DFD}">
      <dgm:prSet phldrT="[文本]" custT="1"/>
      <dgm:spPr/>
      <dgm:t>
        <a:bodyPr/>
        <a:lstStyle/>
        <a:p>
          <a:r>
            <a:rPr lang="zh-CN" altLang="en-US" sz="1800" dirty="0">
              <a:latin typeface="+mn-ea"/>
              <a:ea typeface="+mn-ea"/>
            </a:rPr>
            <a:t>明确</a:t>
          </a:r>
        </a:p>
      </dgm:t>
    </dgm:pt>
    <dgm:pt modelId="{8372D12D-6D3D-4803-9326-98BF5AE51B78}" type="parTrans" cxnId="{80600327-0525-4401-9EAA-296F878D91B0}">
      <dgm:prSet/>
      <dgm:spPr/>
      <dgm:t>
        <a:bodyPr/>
        <a:lstStyle/>
        <a:p>
          <a:endParaRPr lang="zh-CN" altLang="en-US" sz="1800">
            <a:latin typeface="+mn-ea"/>
            <a:ea typeface="+mn-ea"/>
          </a:endParaRPr>
        </a:p>
      </dgm:t>
    </dgm:pt>
    <dgm:pt modelId="{457B4AB1-A2B1-414E-9205-132E75B0074A}" type="sibTrans" cxnId="{80600327-0525-4401-9EAA-296F878D91B0}">
      <dgm:prSet/>
      <dgm:spPr/>
      <dgm:t>
        <a:bodyPr/>
        <a:lstStyle/>
        <a:p>
          <a:endParaRPr lang="zh-CN" altLang="en-US" sz="1800">
            <a:latin typeface="+mn-ea"/>
            <a:ea typeface="+mn-ea"/>
          </a:endParaRPr>
        </a:p>
      </dgm:t>
    </dgm:pt>
    <dgm:pt modelId="{F4FE8FBE-DC7C-469C-9C67-EE19A4C40587}">
      <dgm:prSet phldrT="[文本]" custT="1"/>
      <dgm:spPr/>
      <dgm:t>
        <a:bodyPr/>
        <a:lstStyle/>
        <a:p>
          <a:r>
            <a:rPr lang="zh-CN" altLang="en-US" sz="1800" dirty="0">
              <a:latin typeface="+mn-ea"/>
              <a:ea typeface="+mn-ea"/>
            </a:rPr>
            <a:t>提出</a:t>
          </a:r>
        </a:p>
      </dgm:t>
    </dgm:pt>
    <dgm:pt modelId="{471FE81E-1212-498B-9EFF-91CA5C9DB46C}" type="parTrans" cxnId="{EB67B036-DBEF-4F9D-8299-A62C5396B19D}">
      <dgm:prSet/>
      <dgm:spPr/>
      <dgm:t>
        <a:bodyPr/>
        <a:lstStyle/>
        <a:p>
          <a:endParaRPr lang="zh-CN" altLang="en-US" sz="1800">
            <a:latin typeface="+mn-ea"/>
            <a:ea typeface="+mn-ea"/>
          </a:endParaRPr>
        </a:p>
      </dgm:t>
    </dgm:pt>
    <dgm:pt modelId="{8ECA0EFC-8EC8-4F48-B9DC-AC4882F02E34}" type="sibTrans" cxnId="{EB67B036-DBEF-4F9D-8299-A62C5396B19D}">
      <dgm:prSet/>
      <dgm:spPr/>
      <dgm:t>
        <a:bodyPr/>
        <a:lstStyle/>
        <a:p>
          <a:endParaRPr lang="zh-CN" altLang="en-US" sz="1800">
            <a:latin typeface="+mn-ea"/>
            <a:ea typeface="+mn-ea"/>
          </a:endParaRPr>
        </a:p>
      </dgm:t>
    </dgm:pt>
    <dgm:pt modelId="{A02D1E9E-F8D8-44EA-8173-71FAFEEB45CE}">
      <dgm:prSet phldrT="[文本]" custT="1"/>
      <dgm:spPr/>
      <dgm:t>
        <a:bodyPr/>
        <a:lstStyle/>
        <a:p>
          <a:r>
            <a:rPr lang="zh-CN" altLang="en-US" sz="1800" dirty="0">
              <a:latin typeface="+mn-ea"/>
              <a:ea typeface="+mn-ea"/>
            </a:rPr>
            <a:t>合意</a:t>
          </a:r>
        </a:p>
      </dgm:t>
    </dgm:pt>
    <dgm:pt modelId="{4220F22A-543C-40A2-8523-E2BAFC99B00B}" type="parTrans" cxnId="{DADBA481-A497-4D1F-811B-ECB853F8BD63}">
      <dgm:prSet/>
      <dgm:spPr/>
      <dgm:t>
        <a:bodyPr/>
        <a:lstStyle/>
        <a:p>
          <a:endParaRPr lang="zh-CN" altLang="en-US"/>
        </a:p>
      </dgm:t>
    </dgm:pt>
    <dgm:pt modelId="{6DE5F9FC-0BD1-4325-A729-7DE72FC6F003}" type="sibTrans" cxnId="{DADBA481-A497-4D1F-811B-ECB853F8BD63}">
      <dgm:prSet/>
      <dgm:spPr/>
      <dgm:t>
        <a:bodyPr/>
        <a:lstStyle/>
        <a:p>
          <a:endParaRPr lang="zh-CN" altLang="en-US"/>
        </a:p>
      </dgm:t>
    </dgm:pt>
    <dgm:pt modelId="{BA2580F6-CA88-479F-9180-6CCC54594C97}">
      <dgm:prSet phldrT="[文本]" custT="1"/>
      <dgm:spPr/>
      <dgm:t>
        <a:bodyPr/>
        <a:lstStyle/>
        <a:p>
          <a:r>
            <a:rPr lang="zh-CN" altLang="en-US" sz="1800" dirty="0">
              <a:latin typeface="+mn-ea"/>
              <a:ea typeface="+mn-ea"/>
            </a:rPr>
            <a:t>再提出</a:t>
          </a:r>
        </a:p>
      </dgm:t>
    </dgm:pt>
    <dgm:pt modelId="{7DE963F4-86AD-4DEE-8037-32AEB6868B24}" type="parTrans" cxnId="{0058ADA8-572F-458B-B98A-54368AD4685E}">
      <dgm:prSet/>
      <dgm:spPr/>
      <dgm:t>
        <a:bodyPr/>
        <a:lstStyle/>
        <a:p>
          <a:endParaRPr lang="zh-CN" altLang="en-US"/>
        </a:p>
      </dgm:t>
    </dgm:pt>
    <dgm:pt modelId="{628E5031-098F-41A4-A6EE-21043B58BBAE}" type="sibTrans" cxnId="{0058ADA8-572F-458B-B98A-54368AD4685E}">
      <dgm:prSet/>
      <dgm:spPr/>
      <dgm:t>
        <a:bodyPr/>
        <a:lstStyle/>
        <a:p>
          <a:endParaRPr lang="zh-CN" altLang="en-US"/>
        </a:p>
      </dgm:t>
    </dgm:pt>
    <dgm:pt modelId="{13D86768-8BB9-4B19-8271-67A3CE8DA303}">
      <dgm:prSet phldrT="[文本]" custT="1"/>
      <dgm:spPr/>
      <dgm:t>
        <a:bodyPr/>
        <a:lstStyle/>
        <a:p>
          <a:r>
            <a:rPr lang="zh-CN" altLang="en-US" sz="1800" dirty="0">
              <a:latin typeface="+mn-ea"/>
              <a:ea typeface="+mn-ea"/>
            </a:rPr>
            <a:t>成交</a:t>
          </a:r>
        </a:p>
      </dgm:t>
    </dgm:pt>
    <dgm:pt modelId="{1E790E5C-933A-4126-BE14-8C312CA25F65}" type="parTrans" cxnId="{D4C59B03-BBFF-435E-8B92-FB634C116994}">
      <dgm:prSet/>
      <dgm:spPr/>
      <dgm:t>
        <a:bodyPr/>
        <a:lstStyle/>
        <a:p>
          <a:endParaRPr lang="zh-CN" altLang="en-US"/>
        </a:p>
      </dgm:t>
    </dgm:pt>
    <dgm:pt modelId="{79130FAF-E6F0-4F09-9B4B-20D47CCED3D5}" type="sibTrans" cxnId="{D4C59B03-BBFF-435E-8B92-FB634C116994}">
      <dgm:prSet/>
      <dgm:spPr/>
      <dgm:t>
        <a:bodyPr/>
        <a:lstStyle/>
        <a:p>
          <a:endParaRPr lang="zh-CN" altLang="en-US"/>
        </a:p>
      </dgm:t>
    </dgm:pt>
    <dgm:pt modelId="{6D25353F-E6F2-4BDE-B55B-1055137F9BAF}" type="pres">
      <dgm:prSet presAssocID="{C5526524-CC3D-4BFE-8C1C-F529428D90F1}" presName="Name0" presStyleCnt="0">
        <dgm:presLayoutVars>
          <dgm:dir/>
          <dgm:animLvl val="lvl"/>
          <dgm:resizeHandles val="exact"/>
        </dgm:presLayoutVars>
      </dgm:prSet>
      <dgm:spPr/>
    </dgm:pt>
    <dgm:pt modelId="{9D8CE19C-CE50-4C3F-9240-D14C2797E987}" type="pres">
      <dgm:prSet presAssocID="{0E000CBA-0795-4380-9007-DD8B1BB676F9}" presName="Name8" presStyleCnt="0"/>
      <dgm:spPr/>
    </dgm:pt>
    <dgm:pt modelId="{E85EC135-17F3-497F-9136-DC9687F393D4}" type="pres">
      <dgm:prSet presAssocID="{0E000CBA-0795-4380-9007-DD8B1BB676F9}" presName="level" presStyleLbl="node1" presStyleIdx="0" presStyleCnt="7" custLinFactY="-227002" custLinFactNeighborX="-65781" custLinFactNeighborY="-300000">
        <dgm:presLayoutVars>
          <dgm:chMax val="1"/>
          <dgm:bulletEnabled val="1"/>
        </dgm:presLayoutVars>
      </dgm:prSet>
      <dgm:spPr/>
    </dgm:pt>
    <dgm:pt modelId="{FF337FFE-D085-4C93-AB53-4DB9D342CE6A}" type="pres">
      <dgm:prSet presAssocID="{0E000CBA-0795-4380-9007-DD8B1BB676F9}" presName="levelTx" presStyleLbl="revTx" presStyleIdx="0" presStyleCnt="0">
        <dgm:presLayoutVars>
          <dgm:chMax val="1"/>
          <dgm:bulletEnabled val="1"/>
        </dgm:presLayoutVars>
      </dgm:prSet>
      <dgm:spPr/>
    </dgm:pt>
    <dgm:pt modelId="{9070195F-F4EC-4370-9CFE-47E56E84EEA2}" type="pres">
      <dgm:prSet presAssocID="{EE5EB8B7-2344-4121-B527-64D728E58DFD}" presName="Name8" presStyleCnt="0"/>
      <dgm:spPr/>
    </dgm:pt>
    <dgm:pt modelId="{587AE218-7FB6-4715-AEE9-9AABB75FDD81}" type="pres">
      <dgm:prSet presAssocID="{EE5EB8B7-2344-4121-B527-64D728E58DFD}" presName="level" presStyleLbl="node1" presStyleIdx="1" presStyleCnt="7">
        <dgm:presLayoutVars>
          <dgm:chMax val="1"/>
          <dgm:bulletEnabled val="1"/>
        </dgm:presLayoutVars>
      </dgm:prSet>
      <dgm:spPr/>
    </dgm:pt>
    <dgm:pt modelId="{165C530E-9265-44CD-9A00-63C61D8B0047}" type="pres">
      <dgm:prSet presAssocID="{EE5EB8B7-2344-4121-B527-64D728E58DFD}" presName="levelTx" presStyleLbl="revTx" presStyleIdx="0" presStyleCnt="0">
        <dgm:presLayoutVars>
          <dgm:chMax val="1"/>
          <dgm:bulletEnabled val="1"/>
        </dgm:presLayoutVars>
      </dgm:prSet>
      <dgm:spPr/>
    </dgm:pt>
    <dgm:pt modelId="{91443082-8F45-4519-BA92-415F792F0612}" type="pres">
      <dgm:prSet presAssocID="{F4FE8FBE-DC7C-469C-9C67-EE19A4C40587}" presName="Name8" presStyleCnt="0"/>
      <dgm:spPr/>
    </dgm:pt>
    <dgm:pt modelId="{A9680D03-BD88-4FF2-BDAB-392628AD69A0}" type="pres">
      <dgm:prSet presAssocID="{F4FE8FBE-DC7C-469C-9C67-EE19A4C40587}" presName="level" presStyleLbl="node1" presStyleIdx="2" presStyleCnt="7">
        <dgm:presLayoutVars>
          <dgm:chMax val="1"/>
          <dgm:bulletEnabled val="1"/>
        </dgm:presLayoutVars>
      </dgm:prSet>
      <dgm:spPr/>
    </dgm:pt>
    <dgm:pt modelId="{F4BF0892-5EBA-45E2-8FCC-8993AE52F4B2}" type="pres">
      <dgm:prSet presAssocID="{F4FE8FBE-DC7C-469C-9C67-EE19A4C40587}" presName="levelTx" presStyleLbl="revTx" presStyleIdx="0" presStyleCnt="0">
        <dgm:presLayoutVars>
          <dgm:chMax val="1"/>
          <dgm:bulletEnabled val="1"/>
        </dgm:presLayoutVars>
      </dgm:prSet>
      <dgm:spPr/>
    </dgm:pt>
    <dgm:pt modelId="{503FA7BF-4CFC-4A5B-AB50-D4F060967988}" type="pres">
      <dgm:prSet presAssocID="{5661F0CD-46EB-421A-88F2-82259B438FB1}" presName="Name8" presStyleCnt="0"/>
      <dgm:spPr/>
    </dgm:pt>
    <dgm:pt modelId="{83757AA2-776C-4B79-B462-0D5423FFC289}" type="pres">
      <dgm:prSet presAssocID="{5661F0CD-46EB-421A-88F2-82259B438FB1}" presName="level" presStyleLbl="node1" presStyleIdx="3" presStyleCnt="7" custScaleX="100042">
        <dgm:presLayoutVars>
          <dgm:chMax val="1"/>
          <dgm:bulletEnabled val="1"/>
        </dgm:presLayoutVars>
      </dgm:prSet>
      <dgm:spPr/>
    </dgm:pt>
    <dgm:pt modelId="{E7D7332F-88EA-4BF7-A615-2FDCC96A7474}" type="pres">
      <dgm:prSet presAssocID="{5661F0CD-46EB-421A-88F2-82259B438FB1}" presName="levelTx" presStyleLbl="revTx" presStyleIdx="0" presStyleCnt="0">
        <dgm:presLayoutVars>
          <dgm:chMax val="1"/>
          <dgm:bulletEnabled val="1"/>
        </dgm:presLayoutVars>
      </dgm:prSet>
      <dgm:spPr/>
    </dgm:pt>
    <dgm:pt modelId="{EA26B27A-89ED-44D7-8842-619ECB777BE3}" type="pres">
      <dgm:prSet presAssocID="{BA2580F6-CA88-479F-9180-6CCC54594C97}" presName="Name8" presStyleCnt="0"/>
      <dgm:spPr/>
    </dgm:pt>
    <dgm:pt modelId="{235321C0-ADCA-44F1-B1F0-175B6EC7C86F}" type="pres">
      <dgm:prSet presAssocID="{BA2580F6-CA88-479F-9180-6CCC54594C97}" presName="level" presStyleLbl="node1" presStyleIdx="4" presStyleCnt="7">
        <dgm:presLayoutVars>
          <dgm:chMax val="1"/>
          <dgm:bulletEnabled val="1"/>
        </dgm:presLayoutVars>
      </dgm:prSet>
      <dgm:spPr/>
    </dgm:pt>
    <dgm:pt modelId="{FE4E6B65-060C-470B-8722-652E956A103A}" type="pres">
      <dgm:prSet presAssocID="{BA2580F6-CA88-479F-9180-6CCC54594C97}" presName="levelTx" presStyleLbl="revTx" presStyleIdx="0" presStyleCnt="0">
        <dgm:presLayoutVars>
          <dgm:chMax val="1"/>
          <dgm:bulletEnabled val="1"/>
        </dgm:presLayoutVars>
      </dgm:prSet>
      <dgm:spPr/>
    </dgm:pt>
    <dgm:pt modelId="{012C490A-2F87-4567-B62B-0108A0EFA671}" type="pres">
      <dgm:prSet presAssocID="{A02D1E9E-F8D8-44EA-8173-71FAFEEB45CE}" presName="Name8" presStyleCnt="0"/>
      <dgm:spPr/>
    </dgm:pt>
    <dgm:pt modelId="{67812E83-2CF4-40EB-B207-B9CB7374B2D6}" type="pres">
      <dgm:prSet presAssocID="{A02D1E9E-F8D8-44EA-8173-71FAFEEB45CE}" presName="level" presStyleLbl="node1" presStyleIdx="5" presStyleCnt="7">
        <dgm:presLayoutVars>
          <dgm:chMax val="1"/>
          <dgm:bulletEnabled val="1"/>
        </dgm:presLayoutVars>
      </dgm:prSet>
      <dgm:spPr/>
    </dgm:pt>
    <dgm:pt modelId="{96B16AF9-D621-48DD-A2AE-9C98075C7FFF}" type="pres">
      <dgm:prSet presAssocID="{A02D1E9E-F8D8-44EA-8173-71FAFEEB45CE}" presName="levelTx" presStyleLbl="revTx" presStyleIdx="0" presStyleCnt="0">
        <dgm:presLayoutVars>
          <dgm:chMax val="1"/>
          <dgm:bulletEnabled val="1"/>
        </dgm:presLayoutVars>
      </dgm:prSet>
      <dgm:spPr/>
    </dgm:pt>
    <dgm:pt modelId="{748CA15C-0700-496B-B20F-7A12396C7710}" type="pres">
      <dgm:prSet presAssocID="{13D86768-8BB9-4B19-8271-67A3CE8DA303}" presName="Name8" presStyleCnt="0"/>
      <dgm:spPr/>
    </dgm:pt>
    <dgm:pt modelId="{5DB24186-9EA0-4E1A-8205-0A17FB71E70B}" type="pres">
      <dgm:prSet presAssocID="{13D86768-8BB9-4B19-8271-67A3CE8DA303}" presName="level" presStyleLbl="node1" presStyleIdx="6" presStyleCnt="7">
        <dgm:presLayoutVars>
          <dgm:chMax val="1"/>
          <dgm:bulletEnabled val="1"/>
        </dgm:presLayoutVars>
      </dgm:prSet>
      <dgm:spPr/>
    </dgm:pt>
    <dgm:pt modelId="{71B0DA4B-C0F1-437D-85E5-B1A85F1E2308}" type="pres">
      <dgm:prSet presAssocID="{13D86768-8BB9-4B19-8271-67A3CE8DA303}" presName="levelTx" presStyleLbl="revTx" presStyleIdx="0" presStyleCnt="0">
        <dgm:presLayoutVars>
          <dgm:chMax val="1"/>
          <dgm:bulletEnabled val="1"/>
        </dgm:presLayoutVars>
      </dgm:prSet>
      <dgm:spPr/>
    </dgm:pt>
  </dgm:ptLst>
  <dgm:cxnLst>
    <dgm:cxn modelId="{D4C59B03-BBFF-435E-8B92-FB634C116994}" srcId="{C5526524-CC3D-4BFE-8C1C-F529428D90F1}" destId="{13D86768-8BB9-4B19-8271-67A3CE8DA303}" srcOrd="6" destOrd="0" parTransId="{1E790E5C-933A-4126-BE14-8C312CA25F65}" sibTransId="{79130FAF-E6F0-4F09-9B4B-20D47CCED3D5}"/>
    <dgm:cxn modelId="{8608DC07-FC2F-4390-9A29-273AB3CEFDB6}" type="presOf" srcId="{F4FE8FBE-DC7C-469C-9C67-EE19A4C40587}" destId="{A9680D03-BD88-4FF2-BDAB-392628AD69A0}" srcOrd="0" destOrd="0" presId="urn:microsoft.com/office/officeart/2005/8/layout/pyramid3"/>
    <dgm:cxn modelId="{80600327-0525-4401-9EAA-296F878D91B0}" srcId="{C5526524-CC3D-4BFE-8C1C-F529428D90F1}" destId="{EE5EB8B7-2344-4121-B527-64D728E58DFD}" srcOrd="1" destOrd="0" parTransId="{8372D12D-6D3D-4803-9326-98BF5AE51B78}" sibTransId="{457B4AB1-A2B1-414E-9205-132E75B0074A}"/>
    <dgm:cxn modelId="{719CE82F-3C43-43F7-B964-21554224361B}" type="presOf" srcId="{13D86768-8BB9-4B19-8271-67A3CE8DA303}" destId="{5DB24186-9EA0-4E1A-8205-0A17FB71E70B}" srcOrd="0" destOrd="0" presId="urn:microsoft.com/office/officeart/2005/8/layout/pyramid3"/>
    <dgm:cxn modelId="{EB67B036-DBEF-4F9D-8299-A62C5396B19D}" srcId="{C5526524-CC3D-4BFE-8C1C-F529428D90F1}" destId="{F4FE8FBE-DC7C-469C-9C67-EE19A4C40587}" srcOrd="2" destOrd="0" parTransId="{471FE81E-1212-498B-9EFF-91CA5C9DB46C}" sibTransId="{8ECA0EFC-8EC8-4F48-B9DC-AC4882F02E34}"/>
    <dgm:cxn modelId="{D1DBD43C-36DE-45B8-A9F8-263B1AA60CEC}" type="presOf" srcId="{BA2580F6-CA88-479F-9180-6CCC54594C97}" destId="{FE4E6B65-060C-470B-8722-652E956A103A}" srcOrd="1" destOrd="0" presId="urn:microsoft.com/office/officeart/2005/8/layout/pyramid3"/>
    <dgm:cxn modelId="{31297847-E847-46B0-9CDF-7ED0B79B66D4}" type="presOf" srcId="{C5526524-CC3D-4BFE-8C1C-F529428D90F1}" destId="{6D25353F-E6F2-4BDE-B55B-1055137F9BAF}" srcOrd="0" destOrd="0" presId="urn:microsoft.com/office/officeart/2005/8/layout/pyramid3"/>
    <dgm:cxn modelId="{CBAF6269-05E8-41EE-923E-FD726E1AC877}" type="presOf" srcId="{0E000CBA-0795-4380-9007-DD8B1BB676F9}" destId="{E85EC135-17F3-497F-9136-DC9687F393D4}" srcOrd="0" destOrd="0" presId="urn:microsoft.com/office/officeart/2005/8/layout/pyramid3"/>
    <dgm:cxn modelId="{3F38A27D-AC9C-4E13-B3C0-ECDFD8C2CBB3}" type="presOf" srcId="{F4FE8FBE-DC7C-469C-9C67-EE19A4C40587}" destId="{F4BF0892-5EBA-45E2-8FCC-8993AE52F4B2}" srcOrd="1" destOrd="0" presId="urn:microsoft.com/office/officeart/2005/8/layout/pyramid3"/>
    <dgm:cxn modelId="{EC58D480-488C-44B2-A17D-7BF6DE91EC4E}" srcId="{C5526524-CC3D-4BFE-8C1C-F529428D90F1}" destId="{5661F0CD-46EB-421A-88F2-82259B438FB1}" srcOrd="3" destOrd="0" parTransId="{BD4AA625-E284-4AE0-A544-6A929AD7A3F3}" sibTransId="{535C2D54-D563-4954-82B9-680BFC0CA734}"/>
    <dgm:cxn modelId="{DADBA481-A497-4D1F-811B-ECB853F8BD63}" srcId="{C5526524-CC3D-4BFE-8C1C-F529428D90F1}" destId="{A02D1E9E-F8D8-44EA-8173-71FAFEEB45CE}" srcOrd="5" destOrd="0" parTransId="{4220F22A-543C-40A2-8523-E2BAFC99B00B}" sibTransId="{6DE5F9FC-0BD1-4325-A729-7DE72FC6F003}"/>
    <dgm:cxn modelId="{D4E07B94-0CED-499E-8E4C-30FFD36EEBCF}" type="presOf" srcId="{EE5EB8B7-2344-4121-B527-64D728E58DFD}" destId="{587AE218-7FB6-4715-AEE9-9AABB75FDD81}" srcOrd="0" destOrd="0" presId="urn:microsoft.com/office/officeart/2005/8/layout/pyramid3"/>
    <dgm:cxn modelId="{92227995-9B6E-4CD2-BC39-F2E303B85246}" type="presOf" srcId="{13D86768-8BB9-4B19-8271-67A3CE8DA303}" destId="{71B0DA4B-C0F1-437D-85E5-B1A85F1E2308}" srcOrd="1" destOrd="0" presId="urn:microsoft.com/office/officeart/2005/8/layout/pyramid3"/>
    <dgm:cxn modelId="{2F0B639E-B88B-4B22-8CF4-060223F80F0D}" type="presOf" srcId="{A02D1E9E-F8D8-44EA-8173-71FAFEEB45CE}" destId="{96B16AF9-D621-48DD-A2AE-9C98075C7FFF}" srcOrd="1" destOrd="0" presId="urn:microsoft.com/office/officeart/2005/8/layout/pyramid3"/>
    <dgm:cxn modelId="{0058ADA8-572F-458B-B98A-54368AD4685E}" srcId="{C5526524-CC3D-4BFE-8C1C-F529428D90F1}" destId="{BA2580F6-CA88-479F-9180-6CCC54594C97}" srcOrd="4" destOrd="0" parTransId="{7DE963F4-86AD-4DEE-8037-32AEB6868B24}" sibTransId="{628E5031-098F-41A4-A6EE-21043B58BBAE}"/>
    <dgm:cxn modelId="{5BCF0DD5-37FD-4200-BD1E-38D7A9D148B8}" type="presOf" srcId="{0E000CBA-0795-4380-9007-DD8B1BB676F9}" destId="{FF337FFE-D085-4C93-AB53-4DB9D342CE6A}" srcOrd="1" destOrd="0" presId="urn:microsoft.com/office/officeart/2005/8/layout/pyramid3"/>
    <dgm:cxn modelId="{DE5451E7-D112-40F0-98C3-84B39A70CEB4}" type="presOf" srcId="{5661F0CD-46EB-421A-88F2-82259B438FB1}" destId="{83757AA2-776C-4B79-B462-0D5423FFC289}" srcOrd="0" destOrd="0" presId="urn:microsoft.com/office/officeart/2005/8/layout/pyramid3"/>
    <dgm:cxn modelId="{100398EE-E4C2-4568-9322-12017FAA1836}" type="presOf" srcId="{5661F0CD-46EB-421A-88F2-82259B438FB1}" destId="{E7D7332F-88EA-4BF7-A615-2FDCC96A7474}" srcOrd="1" destOrd="0" presId="urn:microsoft.com/office/officeart/2005/8/layout/pyramid3"/>
    <dgm:cxn modelId="{061C30F6-AE9A-4891-B7AD-B48E165155E5}" type="presOf" srcId="{A02D1E9E-F8D8-44EA-8173-71FAFEEB45CE}" destId="{67812E83-2CF4-40EB-B207-B9CB7374B2D6}" srcOrd="0" destOrd="0" presId="urn:microsoft.com/office/officeart/2005/8/layout/pyramid3"/>
    <dgm:cxn modelId="{0BCA42F9-1E7F-4A70-B170-1FDB11A41D1F}" type="presOf" srcId="{BA2580F6-CA88-479F-9180-6CCC54594C97}" destId="{235321C0-ADCA-44F1-B1F0-175B6EC7C86F}" srcOrd="0" destOrd="0" presId="urn:microsoft.com/office/officeart/2005/8/layout/pyramid3"/>
    <dgm:cxn modelId="{2C55AAFD-6616-4F35-90DC-576CFC2A90B2}" srcId="{C5526524-CC3D-4BFE-8C1C-F529428D90F1}" destId="{0E000CBA-0795-4380-9007-DD8B1BB676F9}" srcOrd="0" destOrd="0" parTransId="{C349CEE1-FAE7-43EF-B4EF-C46C39F7686D}" sibTransId="{89F9A055-CB36-4B0D-AE55-6107878EC320}"/>
    <dgm:cxn modelId="{97EB43FF-88FC-4749-B961-90362B922E8D}" type="presOf" srcId="{EE5EB8B7-2344-4121-B527-64D728E58DFD}" destId="{165C530E-9265-44CD-9A00-63C61D8B0047}" srcOrd="1" destOrd="0" presId="urn:microsoft.com/office/officeart/2005/8/layout/pyramid3"/>
    <dgm:cxn modelId="{4086B809-6B61-4A83-A7C4-215F2A30E50E}" type="presParOf" srcId="{6D25353F-E6F2-4BDE-B55B-1055137F9BAF}" destId="{9D8CE19C-CE50-4C3F-9240-D14C2797E987}" srcOrd="0" destOrd="0" presId="urn:microsoft.com/office/officeart/2005/8/layout/pyramid3"/>
    <dgm:cxn modelId="{D87D2E6E-87D1-407A-ABFD-6BCA259C81B2}" type="presParOf" srcId="{9D8CE19C-CE50-4C3F-9240-D14C2797E987}" destId="{E85EC135-17F3-497F-9136-DC9687F393D4}" srcOrd="0" destOrd="0" presId="urn:microsoft.com/office/officeart/2005/8/layout/pyramid3"/>
    <dgm:cxn modelId="{9091B689-0F89-4075-B133-EB306B77D0CC}" type="presParOf" srcId="{9D8CE19C-CE50-4C3F-9240-D14C2797E987}" destId="{FF337FFE-D085-4C93-AB53-4DB9D342CE6A}" srcOrd="1" destOrd="0" presId="urn:microsoft.com/office/officeart/2005/8/layout/pyramid3"/>
    <dgm:cxn modelId="{B2E9A85E-580A-46AB-A587-5D2F2D4A673F}" type="presParOf" srcId="{6D25353F-E6F2-4BDE-B55B-1055137F9BAF}" destId="{9070195F-F4EC-4370-9CFE-47E56E84EEA2}" srcOrd="1" destOrd="0" presId="urn:microsoft.com/office/officeart/2005/8/layout/pyramid3"/>
    <dgm:cxn modelId="{BF801E76-D940-4203-ADA5-D8C9D961248D}" type="presParOf" srcId="{9070195F-F4EC-4370-9CFE-47E56E84EEA2}" destId="{587AE218-7FB6-4715-AEE9-9AABB75FDD81}" srcOrd="0" destOrd="0" presId="urn:microsoft.com/office/officeart/2005/8/layout/pyramid3"/>
    <dgm:cxn modelId="{87F7D51E-E25A-462E-9524-92ACC67A85AA}" type="presParOf" srcId="{9070195F-F4EC-4370-9CFE-47E56E84EEA2}" destId="{165C530E-9265-44CD-9A00-63C61D8B0047}" srcOrd="1" destOrd="0" presId="urn:microsoft.com/office/officeart/2005/8/layout/pyramid3"/>
    <dgm:cxn modelId="{88EDA7B7-9E41-44CA-B3DD-C45D43E11770}" type="presParOf" srcId="{6D25353F-E6F2-4BDE-B55B-1055137F9BAF}" destId="{91443082-8F45-4519-BA92-415F792F0612}" srcOrd="2" destOrd="0" presId="urn:microsoft.com/office/officeart/2005/8/layout/pyramid3"/>
    <dgm:cxn modelId="{2674FEC8-B00A-47E0-96BF-20E535FB01E4}" type="presParOf" srcId="{91443082-8F45-4519-BA92-415F792F0612}" destId="{A9680D03-BD88-4FF2-BDAB-392628AD69A0}" srcOrd="0" destOrd="0" presId="urn:microsoft.com/office/officeart/2005/8/layout/pyramid3"/>
    <dgm:cxn modelId="{D1D6D2EE-0481-4658-AFF3-1CDEB4D23624}" type="presParOf" srcId="{91443082-8F45-4519-BA92-415F792F0612}" destId="{F4BF0892-5EBA-45E2-8FCC-8993AE52F4B2}" srcOrd="1" destOrd="0" presId="urn:microsoft.com/office/officeart/2005/8/layout/pyramid3"/>
    <dgm:cxn modelId="{D292966D-5B8D-49BE-AEF1-4654DCB4EB58}" type="presParOf" srcId="{6D25353F-E6F2-4BDE-B55B-1055137F9BAF}" destId="{503FA7BF-4CFC-4A5B-AB50-D4F060967988}" srcOrd="3" destOrd="0" presId="urn:microsoft.com/office/officeart/2005/8/layout/pyramid3"/>
    <dgm:cxn modelId="{E9E6050E-B9C6-4EC8-BEBC-DF122BC29110}" type="presParOf" srcId="{503FA7BF-4CFC-4A5B-AB50-D4F060967988}" destId="{83757AA2-776C-4B79-B462-0D5423FFC289}" srcOrd="0" destOrd="0" presId="urn:microsoft.com/office/officeart/2005/8/layout/pyramid3"/>
    <dgm:cxn modelId="{C3F5EAC9-1BC0-432A-BABA-5D90002E0422}" type="presParOf" srcId="{503FA7BF-4CFC-4A5B-AB50-D4F060967988}" destId="{E7D7332F-88EA-4BF7-A615-2FDCC96A7474}" srcOrd="1" destOrd="0" presId="urn:microsoft.com/office/officeart/2005/8/layout/pyramid3"/>
    <dgm:cxn modelId="{04FAB1AE-4B82-4430-8E42-1A904674D2D6}" type="presParOf" srcId="{6D25353F-E6F2-4BDE-B55B-1055137F9BAF}" destId="{EA26B27A-89ED-44D7-8842-619ECB777BE3}" srcOrd="4" destOrd="0" presId="urn:microsoft.com/office/officeart/2005/8/layout/pyramid3"/>
    <dgm:cxn modelId="{A7D7A7C8-23C8-4E80-B866-F5CCFD5643F0}" type="presParOf" srcId="{EA26B27A-89ED-44D7-8842-619ECB777BE3}" destId="{235321C0-ADCA-44F1-B1F0-175B6EC7C86F}" srcOrd="0" destOrd="0" presId="urn:microsoft.com/office/officeart/2005/8/layout/pyramid3"/>
    <dgm:cxn modelId="{89F493D5-7896-4324-9777-DBB50FCCAE50}" type="presParOf" srcId="{EA26B27A-89ED-44D7-8842-619ECB777BE3}" destId="{FE4E6B65-060C-470B-8722-652E956A103A}" srcOrd="1" destOrd="0" presId="urn:microsoft.com/office/officeart/2005/8/layout/pyramid3"/>
    <dgm:cxn modelId="{4B6F58A4-FE1C-435F-940A-174DE83A6A55}" type="presParOf" srcId="{6D25353F-E6F2-4BDE-B55B-1055137F9BAF}" destId="{012C490A-2F87-4567-B62B-0108A0EFA671}" srcOrd="5" destOrd="0" presId="urn:microsoft.com/office/officeart/2005/8/layout/pyramid3"/>
    <dgm:cxn modelId="{B3D192AF-3BDE-40A2-B577-64574EDD4012}" type="presParOf" srcId="{012C490A-2F87-4567-B62B-0108A0EFA671}" destId="{67812E83-2CF4-40EB-B207-B9CB7374B2D6}" srcOrd="0" destOrd="0" presId="urn:microsoft.com/office/officeart/2005/8/layout/pyramid3"/>
    <dgm:cxn modelId="{14E3A169-A419-40E9-8AC0-4CB085A461DF}" type="presParOf" srcId="{012C490A-2F87-4567-B62B-0108A0EFA671}" destId="{96B16AF9-D621-48DD-A2AE-9C98075C7FFF}" srcOrd="1" destOrd="0" presId="urn:microsoft.com/office/officeart/2005/8/layout/pyramid3"/>
    <dgm:cxn modelId="{78CAB406-036F-4184-AA30-D98A58783D15}" type="presParOf" srcId="{6D25353F-E6F2-4BDE-B55B-1055137F9BAF}" destId="{748CA15C-0700-496B-B20F-7A12396C7710}" srcOrd="6" destOrd="0" presId="urn:microsoft.com/office/officeart/2005/8/layout/pyramid3"/>
    <dgm:cxn modelId="{6AB6CABA-EF68-453E-91BF-E64C220EDD0B}" type="presParOf" srcId="{748CA15C-0700-496B-B20F-7A12396C7710}" destId="{5DB24186-9EA0-4E1A-8205-0A17FB71E70B}" srcOrd="0" destOrd="0" presId="urn:microsoft.com/office/officeart/2005/8/layout/pyramid3"/>
    <dgm:cxn modelId="{B3761CF1-0191-4C56-BBF0-785B3373AAF4}" type="presParOf" srcId="{748CA15C-0700-496B-B20F-7A12396C7710}" destId="{71B0DA4B-C0F1-437D-85E5-B1A85F1E2308}" srcOrd="1" destOrd="0" presId="urn:microsoft.com/office/officeart/2005/8/layout/pyramid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EC135-17F3-497F-9136-DC9687F393D4}">
      <dsp:nvSpPr>
        <dsp:cNvPr id="0" name=""/>
        <dsp:cNvSpPr/>
      </dsp:nvSpPr>
      <dsp:spPr>
        <a:xfrm rot="10800000">
          <a:off x="0" y="0"/>
          <a:ext cx="3467352" cy="628502"/>
        </a:xfrm>
        <a:prstGeom prst="trapezoid">
          <a:avLst>
            <a:gd name="adj" fmla="val 39406"/>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mn-ea"/>
              <a:ea typeface="+mn-ea"/>
            </a:rPr>
            <a:t>潜在</a:t>
          </a:r>
        </a:p>
      </dsp:txBody>
      <dsp:txXfrm rot="-10800000">
        <a:off x="606786" y="0"/>
        <a:ext cx="2253778" cy="628502"/>
      </dsp:txXfrm>
    </dsp:sp>
    <dsp:sp modelId="{24642733-5B06-418F-BC9D-CAF16D0C7C4A}">
      <dsp:nvSpPr>
        <dsp:cNvPr id="0" name=""/>
        <dsp:cNvSpPr/>
      </dsp:nvSpPr>
      <dsp:spPr>
        <a:xfrm rot="10800000">
          <a:off x="247667" y="628502"/>
          <a:ext cx="2972016" cy="628502"/>
        </a:xfrm>
        <a:prstGeom prst="trapezoid">
          <a:avLst>
            <a:gd name="adj" fmla="val 39406"/>
          </a:avLst>
        </a:prstGeom>
        <a:solidFill>
          <a:schemeClr val="accent6">
            <a:shade val="50000"/>
            <a:hueOff val="105264"/>
            <a:satOff val="-4601"/>
            <a:lumOff val="125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mn-ea"/>
              <a:ea typeface="+mn-ea"/>
            </a:rPr>
            <a:t>接触</a:t>
          </a:r>
        </a:p>
      </dsp:txBody>
      <dsp:txXfrm rot="-10800000">
        <a:off x="767770" y="628502"/>
        <a:ext cx="1931810" cy="628502"/>
      </dsp:txXfrm>
    </dsp:sp>
    <dsp:sp modelId="{65C1123C-2319-4535-8C8F-B0C5DF245ACA}">
      <dsp:nvSpPr>
        <dsp:cNvPr id="0" name=""/>
        <dsp:cNvSpPr/>
      </dsp:nvSpPr>
      <dsp:spPr>
        <a:xfrm rot="10800000">
          <a:off x="495335" y="1257005"/>
          <a:ext cx="2476680" cy="628502"/>
        </a:xfrm>
        <a:prstGeom prst="trapezoid">
          <a:avLst>
            <a:gd name="adj" fmla="val 39406"/>
          </a:avLst>
        </a:prstGeom>
        <a:solidFill>
          <a:schemeClr val="accent6">
            <a:shade val="50000"/>
            <a:hueOff val="210528"/>
            <a:satOff val="-9203"/>
            <a:lumOff val="25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mn-ea"/>
              <a:ea typeface="+mn-ea"/>
            </a:rPr>
            <a:t>意向</a:t>
          </a:r>
        </a:p>
      </dsp:txBody>
      <dsp:txXfrm rot="-10800000">
        <a:off x="928754" y="1257005"/>
        <a:ext cx="1609842" cy="628502"/>
      </dsp:txXfrm>
    </dsp:sp>
    <dsp:sp modelId="{587AE218-7FB6-4715-AEE9-9AABB75FDD81}">
      <dsp:nvSpPr>
        <dsp:cNvPr id="0" name=""/>
        <dsp:cNvSpPr/>
      </dsp:nvSpPr>
      <dsp:spPr>
        <a:xfrm rot="10800000">
          <a:off x="743003" y="1885508"/>
          <a:ext cx="1981344" cy="628502"/>
        </a:xfrm>
        <a:prstGeom prst="trapezoid">
          <a:avLst>
            <a:gd name="adj" fmla="val 39406"/>
          </a:avLst>
        </a:prstGeom>
        <a:solidFill>
          <a:schemeClr val="accent6">
            <a:shade val="50000"/>
            <a:hueOff val="315792"/>
            <a:satOff val="-13804"/>
            <a:lumOff val="37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mn-ea"/>
              <a:ea typeface="+mn-ea"/>
            </a:rPr>
            <a:t>明确</a:t>
          </a:r>
        </a:p>
      </dsp:txBody>
      <dsp:txXfrm rot="-10800000">
        <a:off x="1089739" y="1885508"/>
        <a:ext cx="1287873" cy="628502"/>
      </dsp:txXfrm>
    </dsp:sp>
    <dsp:sp modelId="{B9A32A99-A2F8-4BA0-B48E-EF1B49C8B356}">
      <dsp:nvSpPr>
        <dsp:cNvPr id="0" name=""/>
        <dsp:cNvSpPr/>
      </dsp:nvSpPr>
      <dsp:spPr>
        <a:xfrm rot="10800000">
          <a:off x="990672" y="2514010"/>
          <a:ext cx="1486008" cy="628502"/>
        </a:xfrm>
        <a:prstGeom prst="trapezoid">
          <a:avLst>
            <a:gd name="adj" fmla="val 39406"/>
          </a:avLst>
        </a:prstGeom>
        <a:solidFill>
          <a:schemeClr val="accent6">
            <a:shade val="50000"/>
            <a:hueOff val="315792"/>
            <a:satOff val="-13804"/>
            <a:lumOff val="37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mn-ea"/>
              <a:ea typeface="+mn-ea"/>
            </a:rPr>
            <a:t>投入</a:t>
          </a:r>
        </a:p>
      </dsp:txBody>
      <dsp:txXfrm rot="-10800000">
        <a:off x="1250723" y="2514010"/>
        <a:ext cx="965905" cy="628502"/>
      </dsp:txXfrm>
    </dsp:sp>
    <dsp:sp modelId="{A9680D03-BD88-4FF2-BDAB-392628AD69A0}">
      <dsp:nvSpPr>
        <dsp:cNvPr id="0" name=""/>
        <dsp:cNvSpPr/>
      </dsp:nvSpPr>
      <dsp:spPr>
        <a:xfrm rot="10800000">
          <a:off x="1238339" y="3142513"/>
          <a:ext cx="990672" cy="628502"/>
        </a:xfrm>
        <a:prstGeom prst="trapezoid">
          <a:avLst>
            <a:gd name="adj" fmla="val 39406"/>
          </a:avLst>
        </a:prstGeom>
        <a:solidFill>
          <a:schemeClr val="accent6">
            <a:shade val="50000"/>
            <a:hueOff val="210528"/>
            <a:satOff val="-9203"/>
            <a:lumOff val="25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mn-ea"/>
              <a:ea typeface="+mn-ea"/>
            </a:rPr>
            <a:t>谈判</a:t>
          </a:r>
        </a:p>
      </dsp:txBody>
      <dsp:txXfrm rot="-10800000">
        <a:off x="1411707" y="3142513"/>
        <a:ext cx="643936" cy="628502"/>
      </dsp:txXfrm>
    </dsp:sp>
    <dsp:sp modelId="{83757AA2-776C-4B79-B462-0D5423FFC289}">
      <dsp:nvSpPr>
        <dsp:cNvPr id="0" name=""/>
        <dsp:cNvSpPr/>
      </dsp:nvSpPr>
      <dsp:spPr>
        <a:xfrm rot="10800000">
          <a:off x="1481168" y="3771016"/>
          <a:ext cx="505014" cy="628502"/>
        </a:xfrm>
        <a:prstGeom prst="trapezoid">
          <a:avLst>
            <a:gd name="adj" fmla="val 49042"/>
          </a:avLst>
        </a:prstGeom>
        <a:solidFill>
          <a:schemeClr val="accent6">
            <a:shade val="50000"/>
            <a:hueOff val="105264"/>
            <a:satOff val="-4601"/>
            <a:lumOff val="125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mn-ea"/>
              <a:ea typeface="+mn-ea"/>
            </a:rPr>
            <a:t>成交</a:t>
          </a:r>
        </a:p>
      </dsp:txBody>
      <dsp:txXfrm rot="-10800000">
        <a:off x="1481168" y="3771016"/>
        <a:ext cx="505014" cy="628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EC135-17F3-497F-9136-DC9687F393D4}">
      <dsp:nvSpPr>
        <dsp:cNvPr id="0" name=""/>
        <dsp:cNvSpPr/>
      </dsp:nvSpPr>
      <dsp:spPr>
        <a:xfrm rot="10800000">
          <a:off x="0" y="0"/>
          <a:ext cx="3467352" cy="1099879"/>
        </a:xfrm>
        <a:prstGeom prst="trapezoid">
          <a:avLst>
            <a:gd name="adj" fmla="val 39406"/>
          </a:avLst>
        </a:prstGeom>
        <a:solidFill>
          <a:schemeClr val="accent5">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n-ea"/>
              <a:ea typeface="+mn-ea"/>
            </a:rPr>
            <a:t>确认</a:t>
          </a:r>
        </a:p>
      </dsp:txBody>
      <dsp:txXfrm rot="-10800000">
        <a:off x="606786" y="0"/>
        <a:ext cx="2253778" cy="1099879"/>
      </dsp:txXfrm>
    </dsp:sp>
    <dsp:sp modelId="{587AE218-7FB6-4715-AEE9-9AABB75FDD81}">
      <dsp:nvSpPr>
        <dsp:cNvPr id="0" name=""/>
        <dsp:cNvSpPr/>
      </dsp:nvSpPr>
      <dsp:spPr>
        <a:xfrm rot="10800000">
          <a:off x="433419" y="1099879"/>
          <a:ext cx="2600513" cy="1099879"/>
        </a:xfrm>
        <a:prstGeom prst="trapezoid">
          <a:avLst>
            <a:gd name="adj" fmla="val 39406"/>
          </a:avLst>
        </a:prstGeom>
        <a:solidFill>
          <a:schemeClr val="accent5">
            <a:shade val="50000"/>
            <a:hueOff val="201247"/>
            <a:satOff val="-4901"/>
            <a:lumOff val="214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n-ea"/>
              <a:ea typeface="+mn-ea"/>
            </a:rPr>
            <a:t>明确</a:t>
          </a:r>
        </a:p>
      </dsp:txBody>
      <dsp:txXfrm rot="-10800000">
        <a:off x="888508" y="1099879"/>
        <a:ext cx="1690334" cy="1099879"/>
      </dsp:txXfrm>
    </dsp:sp>
    <dsp:sp modelId="{A9680D03-BD88-4FF2-BDAB-392628AD69A0}">
      <dsp:nvSpPr>
        <dsp:cNvPr id="0" name=""/>
        <dsp:cNvSpPr/>
      </dsp:nvSpPr>
      <dsp:spPr>
        <a:xfrm rot="10800000">
          <a:off x="866838" y="2199759"/>
          <a:ext cx="1733676" cy="1099879"/>
        </a:xfrm>
        <a:prstGeom prst="trapezoid">
          <a:avLst>
            <a:gd name="adj" fmla="val 39406"/>
          </a:avLst>
        </a:prstGeom>
        <a:solidFill>
          <a:schemeClr val="accent5">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n-ea"/>
              <a:ea typeface="+mn-ea"/>
            </a:rPr>
            <a:t>合意</a:t>
          </a:r>
        </a:p>
      </dsp:txBody>
      <dsp:txXfrm rot="-10800000">
        <a:off x="1170231" y="2199759"/>
        <a:ext cx="1126889" cy="1099879"/>
      </dsp:txXfrm>
    </dsp:sp>
    <dsp:sp modelId="{83757AA2-776C-4B79-B462-0D5423FFC289}">
      <dsp:nvSpPr>
        <dsp:cNvPr id="0" name=""/>
        <dsp:cNvSpPr/>
      </dsp:nvSpPr>
      <dsp:spPr>
        <a:xfrm rot="10800000">
          <a:off x="1300074" y="3299639"/>
          <a:ext cx="867202" cy="1099879"/>
        </a:xfrm>
        <a:prstGeom prst="trapezoid">
          <a:avLst>
            <a:gd name="adj" fmla="val 49979"/>
          </a:avLst>
        </a:prstGeom>
        <a:solidFill>
          <a:schemeClr val="accent5">
            <a:shade val="50000"/>
            <a:hueOff val="201247"/>
            <a:satOff val="-4901"/>
            <a:lumOff val="214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n-ea"/>
              <a:ea typeface="+mn-ea"/>
            </a:rPr>
            <a:t>成交</a:t>
          </a:r>
        </a:p>
      </dsp:txBody>
      <dsp:txXfrm rot="-10800000">
        <a:off x="1300074" y="3299639"/>
        <a:ext cx="867202" cy="10998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EC135-17F3-497F-9136-DC9687F393D4}">
      <dsp:nvSpPr>
        <dsp:cNvPr id="0" name=""/>
        <dsp:cNvSpPr/>
      </dsp:nvSpPr>
      <dsp:spPr>
        <a:xfrm rot="10800000">
          <a:off x="0" y="0"/>
          <a:ext cx="3467352" cy="628502"/>
        </a:xfrm>
        <a:prstGeom prst="trapezoid">
          <a:avLst>
            <a:gd name="adj" fmla="val 39406"/>
          </a:avLst>
        </a:prstGeom>
        <a:solidFill>
          <a:schemeClr val="accent4">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n-ea"/>
              <a:ea typeface="+mn-ea"/>
            </a:rPr>
            <a:t>潜在</a:t>
          </a:r>
        </a:p>
      </dsp:txBody>
      <dsp:txXfrm rot="-10800000">
        <a:off x="606786" y="0"/>
        <a:ext cx="2253778" cy="628502"/>
      </dsp:txXfrm>
    </dsp:sp>
    <dsp:sp modelId="{587AE218-7FB6-4715-AEE9-9AABB75FDD81}">
      <dsp:nvSpPr>
        <dsp:cNvPr id="0" name=""/>
        <dsp:cNvSpPr/>
      </dsp:nvSpPr>
      <dsp:spPr>
        <a:xfrm rot="10800000">
          <a:off x="247667" y="628502"/>
          <a:ext cx="2972016" cy="628502"/>
        </a:xfrm>
        <a:prstGeom prst="trapezoid">
          <a:avLst>
            <a:gd name="adj" fmla="val 39406"/>
          </a:avLst>
        </a:prstGeom>
        <a:solidFill>
          <a:schemeClr val="accent4">
            <a:shade val="50000"/>
            <a:hueOff val="-169773"/>
            <a:satOff val="0"/>
            <a:lumOff val="138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n-ea"/>
              <a:ea typeface="+mn-ea"/>
            </a:rPr>
            <a:t>明确</a:t>
          </a:r>
        </a:p>
      </dsp:txBody>
      <dsp:txXfrm rot="-10800000">
        <a:off x="767770" y="628502"/>
        <a:ext cx="1931810" cy="628502"/>
      </dsp:txXfrm>
    </dsp:sp>
    <dsp:sp modelId="{A9680D03-BD88-4FF2-BDAB-392628AD69A0}">
      <dsp:nvSpPr>
        <dsp:cNvPr id="0" name=""/>
        <dsp:cNvSpPr/>
      </dsp:nvSpPr>
      <dsp:spPr>
        <a:xfrm rot="10800000">
          <a:off x="495335" y="1257005"/>
          <a:ext cx="2476680" cy="628502"/>
        </a:xfrm>
        <a:prstGeom prst="trapezoid">
          <a:avLst>
            <a:gd name="adj" fmla="val 39406"/>
          </a:avLst>
        </a:prstGeom>
        <a:solidFill>
          <a:schemeClr val="accent4">
            <a:shade val="50000"/>
            <a:hueOff val="-339545"/>
            <a:satOff val="0"/>
            <a:lumOff val="276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n-ea"/>
              <a:ea typeface="+mn-ea"/>
            </a:rPr>
            <a:t>提出</a:t>
          </a:r>
        </a:p>
      </dsp:txBody>
      <dsp:txXfrm rot="-10800000">
        <a:off x="928754" y="1257005"/>
        <a:ext cx="1609842" cy="628502"/>
      </dsp:txXfrm>
    </dsp:sp>
    <dsp:sp modelId="{83757AA2-776C-4B79-B462-0D5423FFC289}">
      <dsp:nvSpPr>
        <dsp:cNvPr id="0" name=""/>
        <dsp:cNvSpPr/>
      </dsp:nvSpPr>
      <dsp:spPr>
        <a:xfrm rot="10800000">
          <a:off x="742587" y="1885508"/>
          <a:ext cx="1982176" cy="628502"/>
        </a:xfrm>
        <a:prstGeom prst="trapezoid">
          <a:avLst>
            <a:gd name="adj" fmla="val 39406"/>
          </a:avLst>
        </a:prstGeom>
        <a:solidFill>
          <a:schemeClr val="accent4">
            <a:shade val="50000"/>
            <a:hueOff val="-509318"/>
            <a:satOff val="0"/>
            <a:lumOff val="414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n-ea"/>
              <a:ea typeface="+mn-ea"/>
            </a:rPr>
            <a:t>回复</a:t>
          </a:r>
        </a:p>
      </dsp:txBody>
      <dsp:txXfrm rot="-10800000">
        <a:off x="1089468" y="1885508"/>
        <a:ext cx="1288414" cy="628502"/>
      </dsp:txXfrm>
    </dsp:sp>
    <dsp:sp modelId="{235321C0-ADCA-44F1-B1F0-175B6EC7C86F}">
      <dsp:nvSpPr>
        <dsp:cNvPr id="0" name=""/>
        <dsp:cNvSpPr/>
      </dsp:nvSpPr>
      <dsp:spPr>
        <a:xfrm rot="10800000">
          <a:off x="990672" y="2514010"/>
          <a:ext cx="1486008" cy="628502"/>
        </a:xfrm>
        <a:prstGeom prst="trapezoid">
          <a:avLst>
            <a:gd name="adj" fmla="val 39406"/>
          </a:avLst>
        </a:prstGeom>
        <a:solidFill>
          <a:schemeClr val="accent4">
            <a:shade val="50000"/>
            <a:hueOff val="-509318"/>
            <a:satOff val="0"/>
            <a:lumOff val="414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n-ea"/>
              <a:ea typeface="+mn-ea"/>
            </a:rPr>
            <a:t>再提出</a:t>
          </a:r>
        </a:p>
      </dsp:txBody>
      <dsp:txXfrm rot="-10800000">
        <a:off x="1250723" y="2514010"/>
        <a:ext cx="965905" cy="628502"/>
      </dsp:txXfrm>
    </dsp:sp>
    <dsp:sp modelId="{67812E83-2CF4-40EB-B207-B9CB7374B2D6}">
      <dsp:nvSpPr>
        <dsp:cNvPr id="0" name=""/>
        <dsp:cNvSpPr/>
      </dsp:nvSpPr>
      <dsp:spPr>
        <a:xfrm rot="10800000">
          <a:off x="1238339" y="3142513"/>
          <a:ext cx="990672" cy="628502"/>
        </a:xfrm>
        <a:prstGeom prst="trapezoid">
          <a:avLst>
            <a:gd name="adj" fmla="val 39406"/>
          </a:avLst>
        </a:prstGeom>
        <a:solidFill>
          <a:schemeClr val="accent4">
            <a:shade val="50000"/>
            <a:hueOff val="-339545"/>
            <a:satOff val="0"/>
            <a:lumOff val="276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n-ea"/>
              <a:ea typeface="+mn-ea"/>
            </a:rPr>
            <a:t>合意</a:t>
          </a:r>
        </a:p>
      </dsp:txBody>
      <dsp:txXfrm rot="-10800000">
        <a:off x="1411707" y="3142513"/>
        <a:ext cx="643936" cy="628502"/>
      </dsp:txXfrm>
    </dsp:sp>
    <dsp:sp modelId="{5DB24186-9EA0-4E1A-8205-0A17FB71E70B}">
      <dsp:nvSpPr>
        <dsp:cNvPr id="0" name=""/>
        <dsp:cNvSpPr/>
      </dsp:nvSpPr>
      <dsp:spPr>
        <a:xfrm rot="10800000">
          <a:off x="1486008" y="3771016"/>
          <a:ext cx="495336" cy="628502"/>
        </a:xfrm>
        <a:prstGeom prst="trapezoid">
          <a:avLst>
            <a:gd name="adj" fmla="val 50000"/>
          </a:avLst>
        </a:prstGeom>
        <a:solidFill>
          <a:schemeClr val="accent4">
            <a:shade val="50000"/>
            <a:hueOff val="-169773"/>
            <a:satOff val="0"/>
            <a:lumOff val="138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n-ea"/>
              <a:ea typeface="+mn-ea"/>
            </a:rPr>
            <a:t>成交</a:t>
          </a:r>
        </a:p>
      </dsp:txBody>
      <dsp:txXfrm rot="-10800000">
        <a:off x="1486008" y="3771016"/>
        <a:ext cx="495336" cy="628502"/>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1D5BA-FCAE-4661-93D7-03071967FD35}" type="datetimeFigureOut">
              <a:rPr lang="zh-CN" altLang="en-US" smtClean="0"/>
              <a:t>2017/9/2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93B46-C124-44F0-A200-F5F5DB074D53}" type="slidenum">
              <a:rPr lang="zh-CN" altLang="en-US" smtClean="0"/>
              <a:t>‹#›</a:t>
            </a:fld>
            <a:endParaRPr lang="zh-CN" altLang="en-US"/>
          </a:p>
        </p:txBody>
      </p:sp>
    </p:spTree>
    <p:extLst>
      <p:ext uri="{BB962C8B-B14F-4D97-AF65-F5344CB8AC3E}">
        <p14:creationId xmlns:p14="http://schemas.microsoft.com/office/powerpoint/2010/main" val="374208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C008557-DC01-634D-A678-DC8BA4D7F2F6}" type="datetimeFigureOut">
              <a:rPr kumimoji="1" lang="zh-CN" altLang="en-US" smtClean="0"/>
              <a:t>2017/9/2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E6860ED3-46CD-EE46-AA29-741CBEEAD47D}" type="slidenum">
              <a:rPr kumimoji="1" lang="zh-CN" altLang="en-US" smtClean="0"/>
              <a:t>‹#›</a:t>
            </a:fld>
            <a:endParaRPr kumimoji="1" lang="zh-CN" altLang="en-US"/>
          </a:p>
        </p:txBody>
      </p:sp>
      <p:cxnSp>
        <p:nvCxnSpPr>
          <p:cNvPr id="6" name="直接连接符 5">
            <a:extLst>
              <a:ext uri="{FF2B5EF4-FFF2-40B4-BE49-F238E27FC236}">
                <a16:creationId xmlns:a16="http://schemas.microsoft.com/office/drawing/2014/main" id="{4E17E3CC-61C2-4285-9889-A99179816406}"/>
              </a:ext>
            </a:extLst>
          </p:cNvPr>
          <p:cNvCxnSpPr>
            <a:cxnSpLocks/>
          </p:cNvCxnSpPr>
          <p:nvPr userDrawn="1"/>
        </p:nvCxnSpPr>
        <p:spPr>
          <a:xfrm>
            <a:off x="535021" y="788171"/>
            <a:ext cx="6546715" cy="0"/>
          </a:xfrm>
          <a:prstGeom prst="line">
            <a:avLst/>
          </a:prstGeom>
          <a:ln w="28575">
            <a:solidFill>
              <a:schemeClr val="accent6">
                <a:lumMod val="50000"/>
              </a:schemeClr>
            </a:solidFill>
          </a:ln>
          <a:effectLst>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08E5A9FD-27E1-4B71-BB2E-FF6E6999581A}"/>
              </a:ext>
            </a:extLst>
          </p:cNvPr>
          <p:cNvSpPr>
            <a:spLocks noGrp="1"/>
          </p:cNvSpPr>
          <p:nvPr>
            <p:ph type="title"/>
          </p:nvPr>
        </p:nvSpPr>
        <p:spPr>
          <a:xfrm>
            <a:off x="535022" y="335944"/>
            <a:ext cx="6750996" cy="55923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5934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C008557-DC01-634D-A678-DC8BA4D7F2F6}" type="datetimeFigureOut">
              <a:rPr kumimoji="1" lang="zh-CN" altLang="en-US" smtClean="0"/>
              <a:t>2017/9/2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6860ED3-46CD-EE46-AA29-741CBEEAD47D}" type="slidenum">
              <a:rPr kumimoji="1" lang="zh-CN" altLang="en-US" smtClean="0"/>
              <a:t>‹#›</a:t>
            </a:fld>
            <a:endParaRPr kumimoji="1" lang="zh-CN" altLang="en-US"/>
          </a:p>
        </p:txBody>
      </p:sp>
    </p:spTree>
    <p:extLst>
      <p:ext uri="{BB962C8B-B14F-4D97-AF65-F5344CB8AC3E}">
        <p14:creationId xmlns:p14="http://schemas.microsoft.com/office/powerpoint/2010/main" val="154760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2FB5F-9A40-473A-8962-DE5DEBD9E67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5FD0251E-6DEC-473C-A99E-8A539027462A}"/>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75155E6E-35E5-4E7B-8F08-7DA9F6A34487}"/>
              </a:ext>
            </a:extLst>
          </p:cNvPr>
          <p:cNvSpPr>
            <a:spLocks noGrp="1"/>
          </p:cNvSpPr>
          <p:nvPr>
            <p:ph type="dt" sz="half" idx="10"/>
          </p:nvPr>
        </p:nvSpPr>
        <p:spPr/>
        <p:txBody>
          <a:bodyPr/>
          <a:lstStyle/>
          <a:p>
            <a:fld id="{A3AA88AD-1070-4E57-88F0-044534914694}" type="datetimeFigureOut">
              <a:rPr lang="zh-CN" altLang="en-US" smtClean="0"/>
              <a:t>2017/9/2</a:t>
            </a:fld>
            <a:endParaRPr lang="zh-CN" altLang="en-US"/>
          </a:p>
        </p:txBody>
      </p:sp>
      <p:sp>
        <p:nvSpPr>
          <p:cNvPr id="5" name="页脚占位符 4">
            <a:extLst>
              <a:ext uri="{FF2B5EF4-FFF2-40B4-BE49-F238E27FC236}">
                <a16:creationId xmlns:a16="http://schemas.microsoft.com/office/drawing/2014/main" id="{7AC481F6-D5EB-4D0D-9CD5-1D3969B2CB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E3762C-D375-419C-B433-C5EFF179FD65}"/>
              </a:ext>
            </a:extLst>
          </p:cNvPr>
          <p:cNvSpPr>
            <a:spLocks noGrp="1"/>
          </p:cNvSpPr>
          <p:nvPr>
            <p:ph type="sldNum" sz="quarter" idx="12"/>
          </p:nvPr>
        </p:nvSpPr>
        <p:spPr/>
        <p:txBody>
          <a:bodyPr/>
          <a:lstStyle/>
          <a:p>
            <a:fld id="{CD42FFBC-C28B-454B-8B3C-C3666B7B5AA3}" type="slidenum">
              <a:rPr lang="zh-CN" altLang="en-US" smtClean="0"/>
              <a:t>‹#›</a:t>
            </a:fld>
            <a:endParaRPr lang="zh-CN" altLang="en-US"/>
          </a:p>
        </p:txBody>
      </p:sp>
    </p:spTree>
    <p:extLst>
      <p:ext uri="{BB962C8B-B14F-4D97-AF65-F5344CB8AC3E}">
        <p14:creationId xmlns:p14="http://schemas.microsoft.com/office/powerpoint/2010/main" val="37177679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08557-DC01-634D-A678-DC8BA4D7F2F6}" type="datetimeFigureOut">
              <a:rPr kumimoji="1" lang="zh-CN" altLang="en-US" smtClean="0"/>
              <a:t>2017/9/2</a:t>
            </a:fld>
            <a:endParaRPr kumimoji="1"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60ED3-46CD-EE46-AA29-741CBEEAD47D}" type="slidenum">
              <a:rPr kumimoji="1" lang="zh-CN" altLang="en-US" smtClean="0"/>
              <a:t>‹#›</a:t>
            </a:fld>
            <a:endParaRPr kumimoji="1" lang="zh-CN" altLang="en-US"/>
          </a:p>
        </p:txBody>
      </p:sp>
      <p:pic>
        <p:nvPicPr>
          <p:cNvPr id="8" name="图片 7"/>
          <p:cNvPicPr>
            <a:picLocks/>
          </p:cNvPicPr>
          <p:nvPr userDrawn="1"/>
        </p:nvPicPr>
        <p:blipFill>
          <a:blip r:embed="rId5"/>
          <a:stretch>
            <a:fillRect/>
          </a:stretch>
        </p:blipFill>
        <p:spPr>
          <a:xfrm>
            <a:off x="0" y="6707390"/>
            <a:ext cx="12193200" cy="165100"/>
          </a:xfrm>
          <a:prstGeom prst="rect">
            <a:avLst/>
          </a:prstGeom>
        </p:spPr>
      </p:pic>
      <p:sp>
        <p:nvSpPr>
          <p:cNvPr id="12" name="任意形状 11"/>
          <p:cNvSpPr/>
          <p:nvPr userDrawn="1"/>
        </p:nvSpPr>
        <p:spPr>
          <a:xfrm>
            <a:off x="1" y="0"/>
            <a:ext cx="1079292" cy="1080000"/>
          </a:xfrm>
          <a:custGeom>
            <a:avLst/>
            <a:gdLst>
              <a:gd name="connsiteX0" fmla="*/ 0 w 1079292"/>
              <a:gd name="connsiteY0" fmla="*/ 0 h 1080000"/>
              <a:gd name="connsiteX1" fmla="*/ 1079292 w 1079292"/>
              <a:gd name="connsiteY1" fmla="*/ 0 h 1080000"/>
              <a:gd name="connsiteX2" fmla="*/ 1079292 w 1079292"/>
              <a:gd name="connsiteY2" fmla="*/ 36 h 1080000"/>
              <a:gd name="connsiteX3" fmla="*/ 969576 w 1079292"/>
              <a:gd name="connsiteY3" fmla="*/ 5576 h 1080000"/>
              <a:gd name="connsiteX4" fmla="*/ 0 w 1079292"/>
              <a:gd name="connsiteY4" fmla="*/ 1080000 h 108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92" h="1080000">
                <a:moveTo>
                  <a:pt x="0" y="0"/>
                </a:moveTo>
                <a:lnTo>
                  <a:pt x="1079292" y="0"/>
                </a:lnTo>
                <a:lnTo>
                  <a:pt x="1079292" y="36"/>
                </a:lnTo>
                <a:lnTo>
                  <a:pt x="969576" y="5576"/>
                </a:lnTo>
                <a:cubicBezTo>
                  <a:pt x="424979" y="60883"/>
                  <a:pt x="0" y="520811"/>
                  <a:pt x="0" y="1080000"/>
                </a:cubicBezTo>
                <a:close/>
              </a:path>
            </a:pathLst>
          </a:custGeom>
          <a:solidFill>
            <a:srgbClr val="2F4B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3" name="任意形状 12"/>
          <p:cNvSpPr/>
          <p:nvPr userDrawn="1"/>
        </p:nvSpPr>
        <p:spPr>
          <a:xfrm flipH="1" flipV="1">
            <a:off x="11113909" y="5627637"/>
            <a:ext cx="1079292" cy="1080000"/>
          </a:xfrm>
          <a:custGeom>
            <a:avLst/>
            <a:gdLst>
              <a:gd name="connsiteX0" fmla="*/ 0 w 1079292"/>
              <a:gd name="connsiteY0" fmla="*/ 0 h 1080000"/>
              <a:gd name="connsiteX1" fmla="*/ 1079292 w 1079292"/>
              <a:gd name="connsiteY1" fmla="*/ 0 h 1080000"/>
              <a:gd name="connsiteX2" fmla="*/ 1079292 w 1079292"/>
              <a:gd name="connsiteY2" fmla="*/ 36 h 1080000"/>
              <a:gd name="connsiteX3" fmla="*/ 969576 w 1079292"/>
              <a:gd name="connsiteY3" fmla="*/ 5576 h 1080000"/>
              <a:gd name="connsiteX4" fmla="*/ 0 w 1079292"/>
              <a:gd name="connsiteY4" fmla="*/ 1080000 h 108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92" h="1080000">
                <a:moveTo>
                  <a:pt x="0" y="0"/>
                </a:moveTo>
                <a:lnTo>
                  <a:pt x="1079292" y="0"/>
                </a:lnTo>
                <a:lnTo>
                  <a:pt x="1079292" y="36"/>
                </a:lnTo>
                <a:lnTo>
                  <a:pt x="969576" y="5576"/>
                </a:lnTo>
                <a:cubicBezTo>
                  <a:pt x="424979" y="60883"/>
                  <a:pt x="0" y="520811"/>
                  <a:pt x="0" y="1080000"/>
                </a:cubicBezTo>
                <a:close/>
              </a:path>
            </a:pathLst>
          </a:custGeom>
          <a:solidFill>
            <a:srgbClr val="77B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Tree>
    <p:extLst>
      <p:ext uri="{BB962C8B-B14F-4D97-AF65-F5344CB8AC3E}">
        <p14:creationId xmlns:p14="http://schemas.microsoft.com/office/powerpoint/2010/main" val="1820760311"/>
      </p:ext>
    </p:extLst>
  </p:cSld>
  <p:clrMap bg1="lt1" tx1="dk1" bg2="lt2" tx2="dk2" accent1="accent1" accent2="accent2" accent3="accent3" accent4="accent4" accent5="accent5" accent6="accent6" hlink="hlink" folHlink="folHlink"/>
  <p:sldLayoutIdLst>
    <p:sldLayoutId id="2147483666" r:id="rId1"/>
    <p:sldLayoutId id="2147483662" r:id="rId2"/>
    <p:sldLayoutId id="2147483667" r:id="rId3"/>
  </p:sldLayoutIdLst>
  <p:txStyles>
    <p:title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p:titleStyle>
    <p:bodyStyle>
      <a:lvl1pPr marL="228594" indent="-228594" algn="l" defTabSz="914377" rtl="0" eaLnBrk="1" latinLnBrk="0" hangingPunct="1">
        <a:lnSpc>
          <a:spcPct val="90000"/>
        </a:lnSpc>
        <a:spcBef>
          <a:spcPts val="1000"/>
        </a:spcBef>
        <a:buFont typeface="Arial"/>
        <a:buChar char="•"/>
        <a:defRPr sz="2400" kern="1200">
          <a:solidFill>
            <a:schemeClr val="tx1">
              <a:lumMod val="75000"/>
              <a:lumOff val="25000"/>
            </a:schemeClr>
          </a:solidFill>
          <a:latin typeface="FZXiDengXian-Z06" charset="0"/>
          <a:ea typeface="FZXiDengXian-Z06" charset="0"/>
          <a:cs typeface="FZXiDengXian-Z06" charset="0"/>
        </a:defRPr>
      </a:lvl1pPr>
      <a:lvl2pPr marL="685783" indent="-228594" algn="l" defTabSz="914377" rtl="0" eaLnBrk="1" latinLnBrk="0" hangingPunct="1">
        <a:lnSpc>
          <a:spcPct val="90000"/>
        </a:lnSpc>
        <a:spcBef>
          <a:spcPts val="500"/>
        </a:spcBef>
        <a:buFont typeface="Arial"/>
        <a:buChar char="•"/>
        <a:defRPr sz="2000" kern="1200">
          <a:solidFill>
            <a:schemeClr val="tx1">
              <a:lumMod val="75000"/>
              <a:lumOff val="25000"/>
            </a:schemeClr>
          </a:solidFill>
          <a:latin typeface="FZXiDengXian-Z06" charset="0"/>
          <a:ea typeface="FZXiDengXian-Z06" charset="0"/>
          <a:cs typeface="FZXiDengXian-Z06" charset="0"/>
        </a:defRPr>
      </a:lvl2pPr>
      <a:lvl3pPr marL="1142971" indent="-228594" algn="l" defTabSz="914377" rtl="0" eaLnBrk="1" latinLnBrk="0" hangingPunct="1">
        <a:lnSpc>
          <a:spcPct val="90000"/>
        </a:lnSpc>
        <a:spcBef>
          <a:spcPts val="500"/>
        </a:spcBef>
        <a:buFont typeface="Arial"/>
        <a:buChar char="•"/>
        <a:defRPr sz="1800" kern="1200">
          <a:solidFill>
            <a:schemeClr val="tx1">
              <a:lumMod val="75000"/>
              <a:lumOff val="25000"/>
            </a:schemeClr>
          </a:solidFill>
          <a:latin typeface="FZXiDengXian-Z06" charset="0"/>
          <a:ea typeface="FZXiDengXian-Z06" charset="0"/>
          <a:cs typeface="FZXiDengXian-Z06" charset="0"/>
        </a:defRPr>
      </a:lvl3pPr>
      <a:lvl4pPr marL="1600160" indent="-228594" algn="l" defTabSz="914377" rtl="0" eaLnBrk="1" latinLnBrk="0" hangingPunct="1">
        <a:lnSpc>
          <a:spcPct val="90000"/>
        </a:lnSpc>
        <a:spcBef>
          <a:spcPts val="500"/>
        </a:spcBef>
        <a:buFont typeface="Arial"/>
        <a:buChar char="•"/>
        <a:defRPr sz="1600" kern="1200">
          <a:solidFill>
            <a:schemeClr val="tx1">
              <a:lumMod val="75000"/>
              <a:lumOff val="25000"/>
            </a:schemeClr>
          </a:solidFill>
          <a:latin typeface="FZXiDengXian-Z06" charset="0"/>
          <a:ea typeface="FZXiDengXian-Z06" charset="0"/>
          <a:cs typeface="FZXiDengXian-Z06" charset="0"/>
        </a:defRPr>
      </a:lvl4pPr>
      <a:lvl5pPr marL="2057349" indent="-228594" algn="l" defTabSz="914377" rtl="0" eaLnBrk="1" latinLnBrk="0" hangingPunct="1">
        <a:lnSpc>
          <a:spcPct val="90000"/>
        </a:lnSpc>
        <a:spcBef>
          <a:spcPts val="500"/>
        </a:spcBef>
        <a:buFont typeface="Arial"/>
        <a:buChar char="•"/>
        <a:defRPr sz="1600" kern="1200">
          <a:solidFill>
            <a:schemeClr val="tx1">
              <a:lumMod val="75000"/>
              <a:lumOff val="25000"/>
            </a:schemeClr>
          </a:solidFill>
          <a:latin typeface="FZXiDengXian-Z06" charset="0"/>
          <a:ea typeface="FZXiDengXian-Z06" charset="0"/>
          <a:cs typeface="FZXiDengXian-Z06"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tags" Target="../tags/tag28.xml"/><Relationship Id="rId7"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Layout" Target="../slideLayouts/slideLayout1.xml"/><Relationship Id="rId4" Type="http://schemas.openxmlformats.org/officeDocument/2006/relationships/tags" Target="../tags/tag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11" Type="http://schemas.openxmlformats.org/officeDocument/2006/relationships/image" Target="../media/image9.png"/><Relationship Id="rId5" Type="http://schemas.openxmlformats.org/officeDocument/2006/relationships/tags" Target="../tags/tag5.xml"/><Relationship Id="rId10" Type="http://schemas.openxmlformats.org/officeDocument/2006/relationships/image" Target="../media/image8.png"/><Relationship Id="rId4" Type="http://schemas.openxmlformats.org/officeDocument/2006/relationships/tags" Target="../tags/tag4.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slideLayout" Target="../slideLayouts/slideLayout1.xml"/><Relationship Id="rId4" Type="http://schemas.openxmlformats.org/officeDocument/2006/relationships/tags" Target="../tags/tag9.xml"/><Relationship Id="rId9" Type="http://schemas.openxmlformats.org/officeDocument/2006/relationships/tags" Target="../tags/tag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1.jpeg"/><Relationship Id="rId5" Type="http://schemas.openxmlformats.org/officeDocument/2006/relationships/slideLayout" Target="../slideLayouts/slideLayout1.xml"/><Relationship Id="rId4"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Layout" Target="../slideLayouts/slideLayout1.xml"/><Relationship Id="rId5" Type="http://schemas.openxmlformats.org/officeDocument/2006/relationships/tags" Target="../tags/tag23.xml"/><Relationship Id="rId4"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a:extLst>
              <a:ext uri="{FF2B5EF4-FFF2-40B4-BE49-F238E27FC236}">
                <a16:creationId xmlns:a16="http://schemas.microsoft.com/office/drawing/2014/main" id="{E142A180-6BA2-4E32-AAE1-D5281D664CED}"/>
              </a:ext>
            </a:extLst>
          </p:cNvPr>
          <p:cNvPicPr>
            <a:picLocks noChangeAspect="1"/>
          </p:cNvPicPr>
          <p:nvPr/>
        </p:nvPicPr>
        <p:blipFill>
          <a:blip r:embed="rId2"/>
          <a:stretch>
            <a:fillRect/>
          </a:stretch>
        </p:blipFill>
        <p:spPr>
          <a:xfrm>
            <a:off x="6245157" y="3297516"/>
            <a:ext cx="5946843" cy="3132879"/>
          </a:xfrm>
          <a:prstGeom prst="rect">
            <a:avLst/>
          </a:prstGeom>
        </p:spPr>
      </p:pic>
      <p:sp>
        <p:nvSpPr>
          <p:cNvPr id="2" name="标题 1">
            <a:extLst>
              <a:ext uri="{FF2B5EF4-FFF2-40B4-BE49-F238E27FC236}">
                <a16:creationId xmlns:a16="http://schemas.microsoft.com/office/drawing/2014/main" id="{17385622-3BCC-451C-8BBC-74B0A8D3C749}"/>
              </a:ext>
            </a:extLst>
          </p:cNvPr>
          <p:cNvSpPr>
            <a:spLocks noGrp="1"/>
          </p:cNvSpPr>
          <p:nvPr>
            <p:ph type="ctrTitle"/>
          </p:nvPr>
        </p:nvSpPr>
        <p:spPr>
          <a:xfrm>
            <a:off x="1524000" y="2208178"/>
            <a:ext cx="9144000" cy="1175325"/>
          </a:xfrm>
        </p:spPr>
        <p:txBody>
          <a:bodyPr/>
          <a:lstStyle/>
          <a:p>
            <a:r>
              <a:rPr lang="zh-CN" altLang="en-US" dirty="0"/>
              <a:t>销售管理分析</a:t>
            </a:r>
            <a:br>
              <a:rPr lang="en-US" altLang="zh-CN" dirty="0"/>
            </a:br>
            <a:r>
              <a:rPr lang="zh-CN" altLang="en-US" sz="4400" dirty="0"/>
              <a:t>销售漏斗管理模型概念介绍</a:t>
            </a:r>
          </a:p>
        </p:txBody>
      </p:sp>
      <p:sp>
        <p:nvSpPr>
          <p:cNvPr id="3" name="副标题 2">
            <a:extLst>
              <a:ext uri="{FF2B5EF4-FFF2-40B4-BE49-F238E27FC236}">
                <a16:creationId xmlns:a16="http://schemas.microsoft.com/office/drawing/2014/main" id="{76ED2799-406B-43B1-BFC4-BC4D9C331D58}"/>
              </a:ext>
            </a:extLst>
          </p:cNvPr>
          <p:cNvSpPr>
            <a:spLocks noGrp="1"/>
          </p:cNvSpPr>
          <p:nvPr>
            <p:ph type="subTitle" idx="1"/>
          </p:nvPr>
        </p:nvSpPr>
        <p:spPr>
          <a:xfrm>
            <a:off x="1524000" y="3767411"/>
            <a:ext cx="9144000" cy="1655762"/>
          </a:xfrm>
        </p:spPr>
        <p:txBody>
          <a:bodyPr/>
          <a:lstStyle/>
          <a:p>
            <a:r>
              <a:rPr lang="zh-CN" altLang="en-US" dirty="0"/>
              <a:t>讲师： 李 奇</a:t>
            </a:r>
          </a:p>
        </p:txBody>
      </p:sp>
    </p:spTree>
    <p:extLst>
      <p:ext uri="{BB962C8B-B14F-4D97-AF65-F5344CB8AC3E}">
        <p14:creationId xmlns:p14="http://schemas.microsoft.com/office/powerpoint/2010/main" val="261238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A44AB-DC62-44D4-A7D0-3CF3FD5F02C0}"/>
              </a:ext>
            </a:extLst>
          </p:cNvPr>
          <p:cNvSpPr>
            <a:spLocks noGrp="1"/>
          </p:cNvSpPr>
          <p:nvPr>
            <p:ph type="title"/>
          </p:nvPr>
        </p:nvSpPr>
        <p:spPr>
          <a:xfrm>
            <a:off x="535022" y="335944"/>
            <a:ext cx="7952030" cy="559233"/>
          </a:xfrm>
        </p:spPr>
        <p:txBody>
          <a:bodyPr/>
          <a:lstStyle/>
          <a:p>
            <a:r>
              <a:rPr lang="zh-CN" altLang="en-US" dirty="0"/>
              <a:t>销售漏斗管理闭环</a:t>
            </a:r>
          </a:p>
        </p:txBody>
      </p:sp>
      <p:grpSp>
        <p:nvGrpSpPr>
          <p:cNvPr id="23" name="组合 22">
            <a:extLst>
              <a:ext uri="{FF2B5EF4-FFF2-40B4-BE49-F238E27FC236}">
                <a16:creationId xmlns:a16="http://schemas.microsoft.com/office/drawing/2014/main" id="{077A46EB-E2EA-4AA5-B934-003441A40274}"/>
              </a:ext>
            </a:extLst>
          </p:cNvPr>
          <p:cNvGrpSpPr/>
          <p:nvPr/>
        </p:nvGrpSpPr>
        <p:grpSpPr>
          <a:xfrm>
            <a:off x="869026" y="1028572"/>
            <a:ext cx="10429303" cy="5459261"/>
            <a:chOff x="860148" y="939795"/>
            <a:chExt cx="10429303" cy="5459261"/>
          </a:xfrm>
        </p:grpSpPr>
        <p:pic>
          <p:nvPicPr>
            <p:cNvPr id="3" name="Picture 2" descr="\\Cagmasrv1\sso$\Gestion_Deloitte\Global_Brand\- Templates\Icons\Iconography Deloitte\Icon_People_group_Blue.png">
              <a:extLst>
                <a:ext uri="{FF2B5EF4-FFF2-40B4-BE49-F238E27FC236}">
                  <a16:creationId xmlns:a16="http://schemas.microsoft.com/office/drawing/2014/main" id="{F0BDD0CD-FBAA-4E34-9761-F11269341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148" y="972058"/>
              <a:ext cx="2051447" cy="185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5" descr="52.emf">
              <a:extLst>
                <a:ext uri="{FF2B5EF4-FFF2-40B4-BE49-F238E27FC236}">
                  <a16:creationId xmlns:a16="http://schemas.microsoft.com/office/drawing/2014/main" id="{7944439C-1C06-41B5-9784-FDDE00A917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89110" y="972058"/>
              <a:ext cx="1784504" cy="191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8" descr="6.emf">
              <a:extLst>
                <a:ext uri="{FF2B5EF4-FFF2-40B4-BE49-F238E27FC236}">
                  <a16:creationId xmlns:a16="http://schemas.microsoft.com/office/drawing/2014/main" id="{0A0CE609-1CDB-4E0F-919E-2DE8DF0BD7C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10678" y="939795"/>
              <a:ext cx="2178773" cy="191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 descr="C:\Users\jsauvageau\Desktop\3.png">
              <a:extLst>
                <a:ext uri="{FF2B5EF4-FFF2-40B4-BE49-F238E27FC236}">
                  <a16:creationId xmlns:a16="http://schemas.microsoft.com/office/drawing/2014/main" id="{F72A26F8-99C4-4374-A459-EFEABA45BC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073" y="4341041"/>
              <a:ext cx="2356405" cy="205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箭头: 虚尾 14">
              <a:extLst>
                <a:ext uri="{FF2B5EF4-FFF2-40B4-BE49-F238E27FC236}">
                  <a16:creationId xmlns:a16="http://schemas.microsoft.com/office/drawing/2014/main" id="{A6D8006F-F777-4CBB-8935-CC89A6572676}"/>
                </a:ext>
              </a:extLst>
            </p:cNvPr>
            <p:cNvSpPr/>
            <p:nvPr/>
          </p:nvSpPr>
          <p:spPr>
            <a:xfrm>
              <a:off x="3125374" y="1434227"/>
              <a:ext cx="1317670" cy="73649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数据输入</a:t>
              </a:r>
            </a:p>
          </p:txBody>
        </p:sp>
        <p:sp>
          <p:nvSpPr>
            <p:cNvPr id="16" name="箭头: 虚尾 15">
              <a:extLst>
                <a:ext uri="{FF2B5EF4-FFF2-40B4-BE49-F238E27FC236}">
                  <a16:creationId xmlns:a16="http://schemas.microsoft.com/office/drawing/2014/main" id="{48004C3D-E1CE-4DC1-849F-3B2FD66EAD9A}"/>
                </a:ext>
              </a:extLst>
            </p:cNvPr>
            <p:cNvSpPr/>
            <p:nvPr/>
          </p:nvSpPr>
          <p:spPr>
            <a:xfrm rot="19252821" flipH="1">
              <a:off x="7003354" y="3258826"/>
              <a:ext cx="2287549" cy="863344"/>
            </a:xfrm>
            <a:prstGeom prst="stripedRightArrow">
              <a:avLst>
                <a:gd name="adj1" fmla="val 59756"/>
                <a:gd name="adj2" fmla="val 629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使用分析结果开展销售例会</a:t>
              </a:r>
              <a:endParaRPr lang="en-US" altLang="zh-CN" sz="1400" dirty="0"/>
            </a:p>
          </p:txBody>
        </p:sp>
        <p:sp>
          <p:nvSpPr>
            <p:cNvPr id="17" name="箭头: 虚尾 16">
              <a:extLst>
                <a:ext uri="{FF2B5EF4-FFF2-40B4-BE49-F238E27FC236}">
                  <a16:creationId xmlns:a16="http://schemas.microsoft.com/office/drawing/2014/main" id="{F429CEB2-250F-4A8E-B240-24E68C06C291}"/>
                </a:ext>
              </a:extLst>
            </p:cNvPr>
            <p:cNvSpPr/>
            <p:nvPr/>
          </p:nvSpPr>
          <p:spPr>
            <a:xfrm>
              <a:off x="7366412" y="1434227"/>
              <a:ext cx="1317670" cy="73649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数据分析</a:t>
              </a:r>
              <a:endParaRPr lang="en-US" altLang="zh-CN" sz="1400" dirty="0"/>
            </a:p>
          </p:txBody>
        </p:sp>
        <p:sp>
          <p:nvSpPr>
            <p:cNvPr id="22" name="箭头: 虚尾 21">
              <a:extLst>
                <a:ext uri="{FF2B5EF4-FFF2-40B4-BE49-F238E27FC236}">
                  <a16:creationId xmlns:a16="http://schemas.microsoft.com/office/drawing/2014/main" id="{DF3068C1-9EBB-4C76-9DF7-542201A6C142}"/>
                </a:ext>
              </a:extLst>
            </p:cNvPr>
            <p:cNvSpPr/>
            <p:nvPr/>
          </p:nvSpPr>
          <p:spPr>
            <a:xfrm rot="2374991" flipH="1">
              <a:off x="2512815" y="3253885"/>
              <a:ext cx="2287549" cy="863344"/>
            </a:xfrm>
            <a:prstGeom prst="stripedRightArrow">
              <a:avLst>
                <a:gd name="adj1" fmla="val 59756"/>
                <a:gd name="adj2" fmla="val 629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销售策略执行</a:t>
              </a:r>
              <a:endParaRPr lang="en-US" altLang="zh-CN" sz="1400" dirty="0"/>
            </a:p>
          </p:txBody>
        </p:sp>
      </p:grpSp>
    </p:spTree>
    <p:extLst>
      <p:ext uri="{BB962C8B-B14F-4D97-AF65-F5344CB8AC3E}">
        <p14:creationId xmlns:p14="http://schemas.microsoft.com/office/powerpoint/2010/main" val="317086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3FCEE-15FF-4E91-A712-AC591D649DE6}"/>
              </a:ext>
            </a:extLst>
          </p:cNvPr>
          <p:cNvSpPr>
            <a:spLocks noGrp="1"/>
          </p:cNvSpPr>
          <p:nvPr>
            <p:ph type="title"/>
          </p:nvPr>
        </p:nvSpPr>
        <p:spPr/>
        <p:txBody>
          <a:bodyPr/>
          <a:lstStyle/>
          <a:p>
            <a:r>
              <a:rPr lang="zh-CN" altLang="en-US" dirty="0"/>
              <a:t>销售漏斗数据要求</a:t>
            </a:r>
          </a:p>
        </p:txBody>
      </p:sp>
      <p:sp>
        <p:nvSpPr>
          <p:cNvPr id="26" name="标题 1">
            <a:extLst>
              <a:ext uri="{FF2B5EF4-FFF2-40B4-BE49-F238E27FC236}">
                <a16:creationId xmlns:a16="http://schemas.microsoft.com/office/drawing/2014/main" id="{64EB4309-D9CF-43EB-8F26-32B027069850}"/>
              </a:ext>
            </a:extLst>
          </p:cNvPr>
          <p:cNvSpPr txBox="1">
            <a:spLocks/>
          </p:cNvSpPr>
          <p:nvPr/>
        </p:nvSpPr>
        <p:spPr>
          <a:xfrm>
            <a:off x="497765" y="872631"/>
            <a:ext cx="10395136" cy="387491"/>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dirty="0">
                <a:latin typeface="+mn-ea"/>
                <a:ea typeface="+mn-ea"/>
              </a:rPr>
              <a:t>应保证销售漏斗数据的</a:t>
            </a:r>
            <a:r>
              <a:rPr lang="zh-CN" altLang="en-US" sz="2000" dirty="0">
                <a:solidFill>
                  <a:schemeClr val="accent2">
                    <a:lumMod val="75000"/>
                  </a:schemeClr>
                </a:solidFill>
                <a:latin typeface="+mn-ea"/>
                <a:ea typeface="+mn-ea"/>
              </a:rPr>
              <a:t>准确性</a:t>
            </a:r>
            <a:r>
              <a:rPr lang="zh-CN" altLang="en-US" sz="2000" dirty="0">
                <a:latin typeface="+mn-ea"/>
                <a:ea typeface="+mn-ea"/>
              </a:rPr>
              <a:t>与</a:t>
            </a:r>
            <a:r>
              <a:rPr lang="zh-CN" altLang="en-US" sz="2000" dirty="0">
                <a:solidFill>
                  <a:schemeClr val="accent2">
                    <a:lumMod val="75000"/>
                  </a:schemeClr>
                </a:solidFill>
                <a:latin typeface="+mn-ea"/>
                <a:ea typeface="+mn-ea"/>
              </a:rPr>
              <a:t>时效性</a:t>
            </a:r>
            <a:endParaRPr lang="en-US" altLang="zh-CN" sz="2000" dirty="0">
              <a:solidFill>
                <a:schemeClr val="accent2">
                  <a:lumMod val="75000"/>
                </a:schemeClr>
              </a:solidFill>
              <a:latin typeface="+mn-ea"/>
              <a:ea typeface="+mn-ea"/>
            </a:endParaRPr>
          </a:p>
        </p:txBody>
      </p:sp>
      <p:grpSp>
        <p:nvGrpSpPr>
          <p:cNvPr id="27" name="Group 3">
            <a:extLst>
              <a:ext uri="{FF2B5EF4-FFF2-40B4-BE49-F238E27FC236}">
                <a16:creationId xmlns:a16="http://schemas.microsoft.com/office/drawing/2014/main" id="{2C526B12-DA95-41D0-953C-96AE41B3A268}"/>
              </a:ext>
            </a:extLst>
          </p:cNvPr>
          <p:cNvGrpSpPr>
            <a:grpSpLocks/>
          </p:cNvGrpSpPr>
          <p:nvPr/>
        </p:nvGrpSpPr>
        <p:grpSpPr bwMode="auto">
          <a:xfrm>
            <a:off x="985422" y="1349406"/>
            <a:ext cx="4800230" cy="5113538"/>
            <a:chOff x="393698" y="1376360"/>
            <a:chExt cx="3997326" cy="4932365"/>
          </a:xfrm>
        </p:grpSpPr>
        <p:sp>
          <p:nvSpPr>
            <p:cNvPr id="28" name="Text Box 10">
              <a:extLst>
                <a:ext uri="{FF2B5EF4-FFF2-40B4-BE49-F238E27FC236}">
                  <a16:creationId xmlns:a16="http://schemas.microsoft.com/office/drawing/2014/main" id="{8E1FAC77-BA7A-4877-9C02-0A58FBD68E46}"/>
                </a:ext>
              </a:extLst>
            </p:cNvPr>
            <p:cNvSpPr txBox="1">
              <a:spLocks noChangeArrowheads="1"/>
            </p:cNvSpPr>
            <p:nvPr>
              <p:custDataLst>
                <p:tags r:id="rId2"/>
              </p:custDataLst>
            </p:nvPr>
          </p:nvSpPr>
          <p:spPr bwMode="auto">
            <a:xfrm>
              <a:off x="393699" y="1376360"/>
              <a:ext cx="3997325" cy="443561"/>
            </a:xfrm>
            <a:prstGeom prst="rect">
              <a:avLst/>
            </a:prstGeom>
            <a:solidFill>
              <a:srgbClr val="00A1DE"/>
            </a:solidFill>
            <a:ln>
              <a:noFill/>
            </a:ln>
            <a:extLst>
              <a:ext uri="{91240B29-F687-4F45-9708-019B960494DF}">
                <a14:hiddenLine xmlns:a14="http://schemas.microsoft.com/office/drawing/2010/main" w="12700" algn="ctr">
                  <a:solidFill>
                    <a:srgbClr val="000000"/>
                  </a:solidFill>
                  <a:miter lim="800000"/>
                  <a:headEnd/>
                  <a:tailEnd type="none" w="sm" len="med"/>
                </a14:hiddenLine>
              </a:ext>
            </a:extLst>
          </p:spPr>
          <p:txBody>
            <a:bodyPr lIns="36000" tIns="36000" rIns="36000" bIns="36000" anchor="ctr" anchorCtr="1"/>
            <a:lstStyle>
              <a:lvl1pPr defTabSz="957263" eaLnBrk="0" hangingPunct="0">
                <a:defRPr>
                  <a:solidFill>
                    <a:schemeClr val="tx1"/>
                  </a:solidFill>
                  <a:latin typeface="Arial" charset="0"/>
                  <a:cs typeface="Arial" charset="0"/>
                </a:defRPr>
              </a:lvl1pPr>
              <a:lvl2pPr marL="742950" indent="-285750" defTabSz="957263" eaLnBrk="0" hangingPunct="0">
                <a:defRPr>
                  <a:solidFill>
                    <a:schemeClr val="tx1"/>
                  </a:solidFill>
                  <a:latin typeface="Arial" charset="0"/>
                  <a:cs typeface="Arial" charset="0"/>
                </a:defRPr>
              </a:lvl2pPr>
              <a:lvl3pPr marL="1143000" indent="-228600" defTabSz="957263" eaLnBrk="0" hangingPunct="0">
                <a:defRPr>
                  <a:solidFill>
                    <a:schemeClr val="tx1"/>
                  </a:solidFill>
                  <a:latin typeface="Arial" charset="0"/>
                  <a:cs typeface="Arial" charset="0"/>
                </a:defRPr>
              </a:lvl3pPr>
              <a:lvl4pPr marL="1600200" indent="-228600" defTabSz="957263" eaLnBrk="0" hangingPunct="0">
                <a:defRPr>
                  <a:solidFill>
                    <a:schemeClr val="tx1"/>
                  </a:solidFill>
                  <a:latin typeface="Arial" charset="0"/>
                  <a:cs typeface="Arial" charset="0"/>
                </a:defRPr>
              </a:lvl4pPr>
              <a:lvl5pPr marL="2057400" indent="-228600" defTabSz="957263" eaLnBrk="0" hangingPunct="0">
                <a:defRPr>
                  <a:solidFill>
                    <a:schemeClr val="tx1"/>
                  </a:solidFill>
                  <a:latin typeface="Arial" charset="0"/>
                  <a:cs typeface="Arial" charset="0"/>
                </a:defRPr>
              </a:lvl5pPr>
              <a:lvl6pPr marL="2514600" indent="-228600" defTabSz="957263" eaLnBrk="0" fontAlgn="base" hangingPunct="0">
                <a:spcBef>
                  <a:spcPct val="0"/>
                </a:spcBef>
                <a:spcAft>
                  <a:spcPct val="0"/>
                </a:spcAft>
                <a:defRPr>
                  <a:solidFill>
                    <a:schemeClr val="tx1"/>
                  </a:solidFill>
                  <a:latin typeface="Arial" charset="0"/>
                  <a:cs typeface="Arial" charset="0"/>
                </a:defRPr>
              </a:lvl6pPr>
              <a:lvl7pPr marL="2971800" indent="-228600" defTabSz="957263" eaLnBrk="0" fontAlgn="base" hangingPunct="0">
                <a:spcBef>
                  <a:spcPct val="0"/>
                </a:spcBef>
                <a:spcAft>
                  <a:spcPct val="0"/>
                </a:spcAft>
                <a:defRPr>
                  <a:solidFill>
                    <a:schemeClr val="tx1"/>
                  </a:solidFill>
                  <a:latin typeface="Arial" charset="0"/>
                  <a:cs typeface="Arial" charset="0"/>
                </a:defRPr>
              </a:lvl7pPr>
              <a:lvl8pPr marL="3429000" indent="-228600" defTabSz="957263" eaLnBrk="0" fontAlgn="base" hangingPunct="0">
                <a:spcBef>
                  <a:spcPct val="0"/>
                </a:spcBef>
                <a:spcAft>
                  <a:spcPct val="0"/>
                </a:spcAft>
                <a:defRPr>
                  <a:solidFill>
                    <a:schemeClr val="tx1"/>
                  </a:solidFill>
                  <a:latin typeface="Arial" charset="0"/>
                  <a:cs typeface="Arial" charset="0"/>
                </a:defRPr>
              </a:lvl8pPr>
              <a:lvl9pPr marL="3886200" indent="-228600" defTabSz="957263"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CN" altLang="en-US" sz="1600" b="1" dirty="0">
                  <a:solidFill>
                    <a:schemeClr val="bg1"/>
                  </a:solidFill>
                  <a:latin typeface="+mn-ea"/>
                  <a:cs typeface="Arial Unicode MS" pitchFamily="34" charset="-122"/>
                </a:rPr>
                <a:t>准确性</a:t>
              </a:r>
              <a:endParaRPr lang="en-US" altLang="en-US" sz="1600" b="1" dirty="0">
                <a:solidFill>
                  <a:schemeClr val="bg1"/>
                </a:solidFill>
                <a:latin typeface="+mn-ea"/>
                <a:cs typeface="Arial Unicode MS" pitchFamily="34" charset="-122"/>
              </a:endParaRPr>
            </a:p>
          </p:txBody>
        </p:sp>
        <p:sp>
          <p:nvSpPr>
            <p:cNvPr id="29" name="Text Placeholder 5">
              <a:extLst>
                <a:ext uri="{FF2B5EF4-FFF2-40B4-BE49-F238E27FC236}">
                  <a16:creationId xmlns:a16="http://schemas.microsoft.com/office/drawing/2014/main" id="{E5BB7872-6075-4F8B-A286-F91638D6F857}"/>
                </a:ext>
              </a:extLst>
            </p:cNvPr>
            <p:cNvSpPr txBox="1">
              <a:spLocks/>
            </p:cNvSpPr>
            <p:nvPr/>
          </p:nvSpPr>
          <p:spPr>
            <a:xfrm>
              <a:off x="393698" y="1820685"/>
              <a:ext cx="3997326" cy="4488040"/>
            </a:xfrm>
            <a:prstGeom prst="rect">
              <a:avLst/>
            </a:prstGeom>
            <a:solidFill>
              <a:srgbClr val="DCDCDC"/>
            </a:solidFill>
            <a:ln w="12700">
              <a:noFill/>
            </a:ln>
          </p:spPr>
          <p:txBody>
            <a:bodyPr lIns="109728" tIns="146304" rIns="109728"/>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173736" lvl="1" indent="-173736">
                <a:spcBef>
                  <a:spcPts val="0"/>
                </a:spcBef>
                <a:spcAft>
                  <a:spcPts val="600"/>
                </a:spcAft>
                <a:defRPr/>
              </a:pPr>
              <a:r>
                <a:rPr lang="zh-CN" altLang="en-US" sz="1600" dirty="0">
                  <a:solidFill>
                    <a:srgbClr val="313131"/>
                  </a:solidFill>
                  <a:latin typeface="+mn-ea"/>
                  <a:ea typeface="+mn-ea"/>
                  <a:cs typeface="Arial Unicode MS" panose="020B0604020202020204" pitchFamily="34" charset="-122"/>
                </a:rPr>
                <a:t>销售阶段内容准确：销售阶段内容应严格依据销售阶段定义如实录入系统</a:t>
              </a: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endParaRPr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r>
                <a:rPr lang="zh-CN" altLang="en-US" sz="1600" dirty="0">
                  <a:solidFill>
                    <a:srgbClr val="313131"/>
                  </a:solidFill>
                  <a:latin typeface="+mn-ea"/>
                  <a:ea typeface="+mn-ea"/>
                  <a:cs typeface="Arial Unicode MS" panose="020B0604020202020204" pitchFamily="34" charset="-122"/>
                </a:rPr>
                <a:t>商机金额准确：应如实估算商机金额，尽量做到商机金额与最终成交金额相同</a:t>
              </a: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r>
                <a:rPr lang="zh-CN" altLang="en-US" sz="1600" dirty="0">
                  <a:solidFill>
                    <a:srgbClr val="313131"/>
                  </a:solidFill>
                  <a:latin typeface="+mn-ea"/>
                  <a:ea typeface="+mn-ea"/>
                  <a:cs typeface="Arial Unicode MS" panose="020B0604020202020204" pitchFamily="34" charset="-122"/>
                </a:rPr>
                <a:t>角色准确：应明确参与商机的销售角色</a:t>
              </a: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r>
                <a:rPr lang="zh-CN" altLang="en-US" sz="1600" dirty="0">
                  <a:solidFill>
                    <a:srgbClr val="313131"/>
                  </a:solidFill>
                  <a:latin typeface="+mn-ea"/>
                  <a:ea typeface="+mn-ea"/>
                  <a:cs typeface="Arial Unicode MS" panose="020B0604020202020204" pitchFamily="34" charset="-122"/>
                </a:rPr>
                <a:t>时间准确：应尽量保证商机预计成交日与实际商机成交日相同</a:t>
              </a: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r>
                <a:rPr lang="zh-CN" altLang="en-US" sz="1600" dirty="0">
                  <a:solidFill>
                    <a:srgbClr val="313131"/>
                  </a:solidFill>
                  <a:latin typeface="+mn-ea"/>
                  <a:ea typeface="+mn-ea"/>
                  <a:cs typeface="Arial Unicode MS" panose="020B0604020202020204" pitchFamily="34" charset="-122"/>
                </a:rPr>
                <a:t>商机规模准确：应保证商机规模准确无误</a:t>
              </a: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r>
                <a:rPr lang="zh-CN" altLang="en-US" sz="1600" dirty="0">
                  <a:solidFill>
                    <a:srgbClr val="313131"/>
                  </a:solidFill>
                  <a:latin typeface="+mn-ea"/>
                  <a:ea typeface="+mn-ea"/>
                  <a:cs typeface="Arial Unicode MS" panose="020B0604020202020204" pitchFamily="34" charset="-122"/>
                </a:rPr>
                <a:t>其他维度数据准确：区域、产品、销售目标、渠道等商机维度之外的维度数据准确</a:t>
              </a:r>
              <a:endParaRPr sz="1600" dirty="0">
                <a:solidFill>
                  <a:srgbClr val="313131"/>
                </a:solidFill>
                <a:latin typeface="+mn-ea"/>
                <a:ea typeface="+mn-ea"/>
                <a:cs typeface="Arial Unicode MS" panose="020B0604020202020204" pitchFamily="34" charset="-122"/>
              </a:endParaRPr>
            </a:p>
          </p:txBody>
        </p:sp>
      </p:grpSp>
      <p:grpSp>
        <p:nvGrpSpPr>
          <p:cNvPr id="30" name="Group 22">
            <a:extLst>
              <a:ext uri="{FF2B5EF4-FFF2-40B4-BE49-F238E27FC236}">
                <a16:creationId xmlns:a16="http://schemas.microsoft.com/office/drawing/2014/main" id="{1FB6B668-90F5-4DD1-86B8-38D835B0D80B}"/>
              </a:ext>
            </a:extLst>
          </p:cNvPr>
          <p:cNvGrpSpPr>
            <a:grpSpLocks/>
          </p:cNvGrpSpPr>
          <p:nvPr/>
        </p:nvGrpSpPr>
        <p:grpSpPr bwMode="auto">
          <a:xfrm>
            <a:off x="6007609" y="1349407"/>
            <a:ext cx="4947436" cy="5113538"/>
            <a:chOff x="393698" y="1376360"/>
            <a:chExt cx="3997326" cy="4932365"/>
          </a:xfrm>
        </p:grpSpPr>
        <p:sp>
          <p:nvSpPr>
            <p:cNvPr id="31" name="Text Box 10">
              <a:extLst>
                <a:ext uri="{FF2B5EF4-FFF2-40B4-BE49-F238E27FC236}">
                  <a16:creationId xmlns:a16="http://schemas.microsoft.com/office/drawing/2014/main" id="{8E5B6F19-B47D-4978-9175-DBC233AD6EFE}"/>
                </a:ext>
              </a:extLst>
            </p:cNvPr>
            <p:cNvSpPr txBox="1">
              <a:spLocks noChangeArrowheads="1"/>
            </p:cNvSpPr>
            <p:nvPr>
              <p:custDataLst>
                <p:tags r:id="rId1"/>
              </p:custDataLst>
            </p:nvPr>
          </p:nvSpPr>
          <p:spPr bwMode="auto">
            <a:xfrm>
              <a:off x="393699" y="1376360"/>
              <a:ext cx="3997325" cy="443561"/>
            </a:xfrm>
            <a:prstGeom prst="rect">
              <a:avLst/>
            </a:prstGeom>
            <a:solidFill>
              <a:srgbClr val="00A1DE"/>
            </a:solidFill>
            <a:ln>
              <a:noFill/>
            </a:ln>
            <a:extLst>
              <a:ext uri="{91240B29-F687-4F45-9708-019B960494DF}">
                <a14:hiddenLine xmlns:a14="http://schemas.microsoft.com/office/drawing/2010/main" w="12700" algn="ctr">
                  <a:solidFill>
                    <a:srgbClr val="000000"/>
                  </a:solidFill>
                  <a:miter lim="800000"/>
                  <a:headEnd/>
                  <a:tailEnd type="none" w="sm" len="med"/>
                </a14:hiddenLine>
              </a:ext>
            </a:extLst>
          </p:spPr>
          <p:txBody>
            <a:bodyPr lIns="36000" tIns="36000" rIns="36000" bIns="36000" anchor="ctr" anchorCtr="1"/>
            <a:lstStyle>
              <a:lvl1pPr defTabSz="957263" eaLnBrk="0" hangingPunct="0">
                <a:defRPr>
                  <a:solidFill>
                    <a:schemeClr val="tx1"/>
                  </a:solidFill>
                  <a:latin typeface="Arial" charset="0"/>
                  <a:cs typeface="Arial" charset="0"/>
                </a:defRPr>
              </a:lvl1pPr>
              <a:lvl2pPr marL="742950" indent="-285750" defTabSz="957263" eaLnBrk="0" hangingPunct="0">
                <a:defRPr>
                  <a:solidFill>
                    <a:schemeClr val="tx1"/>
                  </a:solidFill>
                  <a:latin typeface="Arial" charset="0"/>
                  <a:cs typeface="Arial" charset="0"/>
                </a:defRPr>
              </a:lvl2pPr>
              <a:lvl3pPr marL="1143000" indent="-228600" defTabSz="957263" eaLnBrk="0" hangingPunct="0">
                <a:defRPr>
                  <a:solidFill>
                    <a:schemeClr val="tx1"/>
                  </a:solidFill>
                  <a:latin typeface="Arial" charset="0"/>
                  <a:cs typeface="Arial" charset="0"/>
                </a:defRPr>
              </a:lvl3pPr>
              <a:lvl4pPr marL="1600200" indent="-228600" defTabSz="957263" eaLnBrk="0" hangingPunct="0">
                <a:defRPr>
                  <a:solidFill>
                    <a:schemeClr val="tx1"/>
                  </a:solidFill>
                  <a:latin typeface="Arial" charset="0"/>
                  <a:cs typeface="Arial" charset="0"/>
                </a:defRPr>
              </a:lvl4pPr>
              <a:lvl5pPr marL="2057400" indent="-228600" defTabSz="957263" eaLnBrk="0" hangingPunct="0">
                <a:defRPr>
                  <a:solidFill>
                    <a:schemeClr val="tx1"/>
                  </a:solidFill>
                  <a:latin typeface="Arial" charset="0"/>
                  <a:cs typeface="Arial" charset="0"/>
                </a:defRPr>
              </a:lvl5pPr>
              <a:lvl6pPr marL="2514600" indent="-228600" defTabSz="957263" eaLnBrk="0" fontAlgn="base" hangingPunct="0">
                <a:spcBef>
                  <a:spcPct val="0"/>
                </a:spcBef>
                <a:spcAft>
                  <a:spcPct val="0"/>
                </a:spcAft>
                <a:defRPr>
                  <a:solidFill>
                    <a:schemeClr val="tx1"/>
                  </a:solidFill>
                  <a:latin typeface="Arial" charset="0"/>
                  <a:cs typeface="Arial" charset="0"/>
                </a:defRPr>
              </a:lvl6pPr>
              <a:lvl7pPr marL="2971800" indent="-228600" defTabSz="957263" eaLnBrk="0" fontAlgn="base" hangingPunct="0">
                <a:spcBef>
                  <a:spcPct val="0"/>
                </a:spcBef>
                <a:spcAft>
                  <a:spcPct val="0"/>
                </a:spcAft>
                <a:defRPr>
                  <a:solidFill>
                    <a:schemeClr val="tx1"/>
                  </a:solidFill>
                  <a:latin typeface="Arial" charset="0"/>
                  <a:cs typeface="Arial" charset="0"/>
                </a:defRPr>
              </a:lvl7pPr>
              <a:lvl8pPr marL="3429000" indent="-228600" defTabSz="957263" eaLnBrk="0" fontAlgn="base" hangingPunct="0">
                <a:spcBef>
                  <a:spcPct val="0"/>
                </a:spcBef>
                <a:spcAft>
                  <a:spcPct val="0"/>
                </a:spcAft>
                <a:defRPr>
                  <a:solidFill>
                    <a:schemeClr val="tx1"/>
                  </a:solidFill>
                  <a:latin typeface="Arial" charset="0"/>
                  <a:cs typeface="Arial" charset="0"/>
                </a:defRPr>
              </a:lvl8pPr>
              <a:lvl9pPr marL="3886200" indent="-228600" defTabSz="957263"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CN" altLang="en-US" sz="1600" b="1" dirty="0">
                  <a:solidFill>
                    <a:schemeClr val="bg1"/>
                  </a:solidFill>
                  <a:latin typeface="+mn-ea"/>
                  <a:cs typeface="Arial Unicode MS" pitchFamily="34" charset="-122"/>
                </a:rPr>
                <a:t>时效性</a:t>
              </a:r>
              <a:endParaRPr lang="en-US" altLang="en-US" sz="1600" b="1" dirty="0">
                <a:solidFill>
                  <a:schemeClr val="bg1"/>
                </a:solidFill>
                <a:latin typeface="+mn-ea"/>
                <a:cs typeface="Arial Unicode MS" pitchFamily="34" charset="-122"/>
              </a:endParaRPr>
            </a:p>
          </p:txBody>
        </p:sp>
        <p:sp>
          <p:nvSpPr>
            <p:cNvPr id="32" name="Text Placeholder 5">
              <a:extLst>
                <a:ext uri="{FF2B5EF4-FFF2-40B4-BE49-F238E27FC236}">
                  <a16:creationId xmlns:a16="http://schemas.microsoft.com/office/drawing/2014/main" id="{9BEBE83F-1C30-493D-8938-96B2A95C9EA8}"/>
                </a:ext>
              </a:extLst>
            </p:cNvPr>
            <p:cNvSpPr txBox="1">
              <a:spLocks/>
            </p:cNvSpPr>
            <p:nvPr/>
          </p:nvSpPr>
          <p:spPr>
            <a:xfrm>
              <a:off x="393698" y="1820685"/>
              <a:ext cx="3997326" cy="4488040"/>
            </a:xfrm>
            <a:prstGeom prst="rect">
              <a:avLst/>
            </a:prstGeom>
            <a:solidFill>
              <a:srgbClr val="DCDCDC"/>
            </a:solidFill>
            <a:ln w="12700">
              <a:noFill/>
            </a:ln>
          </p:spPr>
          <p:txBody>
            <a:bodyPr lIns="109728" tIns="146304" rIns="109728"/>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173736" lvl="1" indent="-173736">
                <a:spcBef>
                  <a:spcPts val="0"/>
                </a:spcBef>
                <a:spcAft>
                  <a:spcPts val="600"/>
                </a:spcAft>
                <a:defRPr/>
              </a:pPr>
              <a:r>
                <a:rPr lang="zh-CN" altLang="en-US" sz="1600" dirty="0">
                  <a:solidFill>
                    <a:srgbClr val="313131"/>
                  </a:solidFill>
                  <a:latin typeface="+mn-ea"/>
                  <a:ea typeface="+mn-ea"/>
                  <a:cs typeface="Arial Unicode MS" panose="020B0604020202020204" pitchFamily="34" charset="-122"/>
                </a:rPr>
                <a:t>销售阶段：应尽力保证销售阶段为最新状态</a:t>
              </a: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endParaRPr lang="zh-TW" altLang="en-US"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r>
                <a:rPr lang="zh-CN" altLang="en-US" sz="1600" dirty="0">
                  <a:solidFill>
                    <a:srgbClr val="313131"/>
                  </a:solidFill>
                  <a:latin typeface="+mn-ea"/>
                  <a:ea typeface="+mn-ea"/>
                  <a:cs typeface="Arial Unicode MS" panose="020B0604020202020204" pitchFamily="34" charset="-122"/>
                </a:rPr>
                <a:t>商机金额：及时更新商机金额为最准确金额</a:t>
              </a: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r>
                <a:rPr lang="zh-CN" altLang="en-US" sz="1600" dirty="0">
                  <a:solidFill>
                    <a:srgbClr val="313131"/>
                  </a:solidFill>
                  <a:latin typeface="+mn-ea"/>
                  <a:ea typeface="+mn-ea"/>
                  <a:cs typeface="Arial Unicode MS" panose="020B0604020202020204" pitchFamily="34" charset="-122"/>
                </a:rPr>
                <a:t>角色：应对销售角色变更作出及时响应</a:t>
              </a: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r>
                <a:rPr lang="zh-CN" altLang="en-US" sz="1600" dirty="0">
                  <a:solidFill>
                    <a:srgbClr val="313131"/>
                  </a:solidFill>
                  <a:latin typeface="+mn-ea"/>
                  <a:ea typeface="+mn-ea"/>
                  <a:cs typeface="Arial Unicode MS" panose="020B0604020202020204" pitchFamily="34" charset="-122"/>
                </a:rPr>
                <a:t>时间：应及时更新商机预计成交日为最新状态</a:t>
              </a: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r>
                <a:rPr lang="zh-CN" altLang="en-US" sz="1600" dirty="0">
                  <a:solidFill>
                    <a:srgbClr val="313131"/>
                  </a:solidFill>
                  <a:latin typeface="+mn-ea"/>
                  <a:ea typeface="+mn-ea"/>
                  <a:cs typeface="Arial Unicode MS" panose="020B0604020202020204" pitchFamily="34" charset="-122"/>
                </a:rPr>
                <a:t>商机规模：应及时更改商机规模，以便重新分配销售资源</a:t>
              </a: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endParaRPr lang="en-US" altLang="zh-CN" sz="1600" dirty="0">
                <a:solidFill>
                  <a:srgbClr val="313131"/>
                </a:solidFill>
                <a:latin typeface="+mn-ea"/>
                <a:ea typeface="+mn-ea"/>
                <a:cs typeface="Arial Unicode MS" panose="020B0604020202020204" pitchFamily="34" charset="-122"/>
              </a:endParaRPr>
            </a:p>
            <a:p>
              <a:pPr marL="173736" lvl="1" indent="-173736">
                <a:spcBef>
                  <a:spcPts val="0"/>
                </a:spcBef>
                <a:spcAft>
                  <a:spcPts val="600"/>
                </a:spcAft>
                <a:defRPr/>
              </a:pPr>
              <a:r>
                <a:rPr lang="zh-CN" altLang="en-US" sz="1600" dirty="0">
                  <a:solidFill>
                    <a:srgbClr val="313131"/>
                  </a:solidFill>
                  <a:latin typeface="+mn-ea"/>
                  <a:ea typeface="+mn-ea"/>
                  <a:cs typeface="Arial Unicode MS" panose="020B0604020202020204" pitchFamily="34" charset="-122"/>
                </a:rPr>
                <a:t>其他维度数据：应尽力保证其他维度数据为最新状态</a:t>
              </a:r>
              <a:endParaRPr lang="zh-TW" altLang="en-US" sz="1600" dirty="0">
                <a:solidFill>
                  <a:srgbClr val="313131"/>
                </a:solidFill>
                <a:latin typeface="+mn-ea"/>
                <a:ea typeface="+mn-ea"/>
                <a:cs typeface="Arial Unicode MS" panose="020B0604020202020204" pitchFamily="34" charset="-122"/>
              </a:endParaRPr>
            </a:p>
          </p:txBody>
        </p:sp>
      </p:grpSp>
    </p:spTree>
    <p:extLst>
      <p:ext uri="{BB962C8B-B14F-4D97-AF65-F5344CB8AC3E}">
        <p14:creationId xmlns:p14="http://schemas.microsoft.com/office/powerpoint/2010/main" val="41993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3FCEE-15FF-4E91-A712-AC591D649DE6}"/>
              </a:ext>
            </a:extLst>
          </p:cNvPr>
          <p:cNvSpPr>
            <a:spLocks noGrp="1"/>
          </p:cNvSpPr>
          <p:nvPr>
            <p:ph type="title"/>
          </p:nvPr>
        </p:nvSpPr>
        <p:spPr/>
        <p:txBody>
          <a:bodyPr/>
          <a:lstStyle/>
          <a:p>
            <a:r>
              <a:rPr lang="zh-CN" altLang="en-US" dirty="0"/>
              <a:t>销售漏斗模型的不确定性</a:t>
            </a:r>
          </a:p>
        </p:txBody>
      </p:sp>
      <p:sp>
        <p:nvSpPr>
          <p:cNvPr id="26" name="标题 1">
            <a:extLst>
              <a:ext uri="{FF2B5EF4-FFF2-40B4-BE49-F238E27FC236}">
                <a16:creationId xmlns:a16="http://schemas.microsoft.com/office/drawing/2014/main" id="{64EB4309-D9CF-43EB-8F26-32B027069850}"/>
              </a:ext>
            </a:extLst>
          </p:cNvPr>
          <p:cNvSpPr txBox="1">
            <a:spLocks/>
          </p:cNvSpPr>
          <p:nvPr/>
        </p:nvSpPr>
        <p:spPr>
          <a:xfrm>
            <a:off x="497765" y="872631"/>
            <a:ext cx="10395136" cy="387491"/>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dirty="0">
                <a:latin typeface="+mn-ea"/>
                <a:ea typeface="+mn-ea"/>
              </a:rPr>
              <a:t>销售漏斗模型中的</a:t>
            </a:r>
            <a:r>
              <a:rPr lang="zh-CN" altLang="en-US" sz="2000" dirty="0">
                <a:solidFill>
                  <a:schemeClr val="accent2">
                    <a:lumMod val="75000"/>
                  </a:schemeClr>
                </a:solidFill>
                <a:latin typeface="+mn-ea"/>
                <a:ea typeface="+mn-ea"/>
              </a:rPr>
              <a:t>业务及数据都是动态变化</a:t>
            </a:r>
            <a:r>
              <a:rPr lang="zh-CN" altLang="en-US" sz="2000" dirty="0">
                <a:latin typeface="+mn-ea"/>
                <a:ea typeface="+mn-ea"/>
              </a:rPr>
              <a:t>的</a:t>
            </a:r>
            <a:endParaRPr lang="en-US" altLang="zh-CN" sz="2000" dirty="0">
              <a:solidFill>
                <a:schemeClr val="accent2">
                  <a:lumMod val="75000"/>
                </a:schemeClr>
              </a:solidFill>
              <a:latin typeface="+mn-ea"/>
              <a:ea typeface="+mn-ea"/>
            </a:endParaRPr>
          </a:p>
        </p:txBody>
      </p:sp>
      <p:grpSp>
        <p:nvGrpSpPr>
          <p:cNvPr id="3" name="组合 2">
            <a:extLst>
              <a:ext uri="{FF2B5EF4-FFF2-40B4-BE49-F238E27FC236}">
                <a16:creationId xmlns:a16="http://schemas.microsoft.com/office/drawing/2014/main" id="{D02E457D-15CA-457C-9870-D97D5DF8ABF5}"/>
              </a:ext>
            </a:extLst>
          </p:cNvPr>
          <p:cNvGrpSpPr/>
          <p:nvPr/>
        </p:nvGrpSpPr>
        <p:grpSpPr>
          <a:xfrm>
            <a:off x="1645359" y="1431864"/>
            <a:ext cx="8821414" cy="4731103"/>
            <a:chOff x="784225" y="1692275"/>
            <a:chExt cx="7092950" cy="4298950"/>
          </a:xfrm>
        </p:grpSpPr>
        <p:sp>
          <p:nvSpPr>
            <p:cNvPr id="10" name="Rectangle 3">
              <a:extLst>
                <a:ext uri="{FF2B5EF4-FFF2-40B4-BE49-F238E27FC236}">
                  <a16:creationId xmlns:a16="http://schemas.microsoft.com/office/drawing/2014/main" id="{DAEEA3E8-9F6B-414C-8688-38E458861B48}"/>
                </a:ext>
              </a:extLst>
            </p:cNvPr>
            <p:cNvSpPr>
              <a:spLocks noChangeArrowheads="1"/>
            </p:cNvSpPr>
            <p:nvPr/>
          </p:nvSpPr>
          <p:spPr bwMode="auto">
            <a:xfrm>
              <a:off x="784225" y="1692275"/>
              <a:ext cx="1406525" cy="1371600"/>
            </a:xfrm>
            <a:prstGeom prst="rect">
              <a:avLst/>
            </a:prstGeom>
            <a:solidFill>
              <a:srgbClr val="00A1DE"/>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36000" tIns="36000" rIns="36000" bIns="36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CN" altLang="en-US" dirty="0">
                  <a:solidFill>
                    <a:schemeClr val="bg1"/>
                  </a:solidFill>
                  <a:latin typeface="+mn-ea"/>
                  <a:cs typeface="Arial Unicode MS" pitchFamily="34" charset="-122"/>
                </a:rPr>
                <a:t>销售阶段</a:t>
              </a:r>
              <a:endParaRPr lang="en-US" altLang="ja-JP" dirty="0">
                <a:solidFill>
                  <a:schemeClr val="bg1"/>
                </a:solidFill>
                <a:latin typeface="+mn-ea"/>
                <a:cs typeface="Arial Unicode MS" pitchFamily="34" charset="-122"/>
              </a:endParaRPr>
            </a:p>
          </p:txBody>
        </p:sp>
        <p:sp>
          <p:nvSpPr>
            <p:cNvPr id="11" name="Rectangle 4">
              <a:extLst>
                <a:ext uri="{FF2B5EF4-FFF2-40B4-BE49-F238E27FC236}">
                  <a16:creationId xmlns:a16="http://schemas.microsoft.com/office/drawing/2014/main" id="{4E7E85E3-DD2A-4177-A80B-5DBC08AD408F}"/>
                </a:ext>
              </a:extLst>
            </p:cNvPr>
            <p:cNvSpPr>
              <a:spLocks noChangeArrowheads="1"/>
            </p:cNvSpPr>
            <p:nvPr/>
          </p:nvSpPr>
          <p:spPr bwMode="auto">
            <a:xfrm>
              <a:off x="2312988" y="1692275"/>
              <a:ext cx="1406525" cy="1371600"/>
            </a:xfrm>
            <a:prstGeom prst="rect">
              <a:avLst/>
            </a:prstGeom>
            <a:solidFill>
              <a:srgbClr val="00A1DE"/>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36000" tIns="36000" rIns="36000" bIns="36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CN" altLang="en-US" dirty="0">
                  <a:solidFill>
                    <a:srgbClr val="FFFFFF"/>
                  </a:solidFill>
                  <a:latin typeface="+mn-ea"/>
                  <a:cs typeface="Arial Unicode MS" pitchFamily="34" charset="-122"/>
                </a:rPr>
                <a:t>赢单率</a:t>
              </a:r>
              <a:endParaRPr lang="en-US" altLang="ja-JP" dirty="0">
                <a:solidFill>
                  <a:schemeClr val="bg1"/>
                </a:solidFill>
                <a:latin typeface="+mn-ea"/>
                <a:cs typeface="Arial Unicode MS" pitchFamily="34" charset="-122"/>
              </a:endParaRPr>
            </a:p>
          </p:txBody>
        </p:sp>
        <p:sp>
          <p:nvSpPr>
            <p:cNvPr id="12" name="Rectangle 5">
              <a:extLst>
                <a:ext uri="{FF2B5EF4-FFF2-40B4-BE49-F238E27FC236}">
                  <a16:creationId xmlns:a16="http://schemas.microsoft.com/office/drawing/2014/main" id="{221136B0-9D35-445C-974F-A25CCF65AE6A}"/>
                </a:ext>
              </a:extLst>
            </p:cNvPr>
            <p:cNvSpPr>
              <a:spLocks noChangeArrowheads="1"/>
            </p:cNvSpPr>
            <p:nvPr/>
          </p:nvSpPr>
          <p:spPr bwMode="auto">
            <a:xfrm>
              <a:off x="3832225" y="1692275"/>
              <a:ext cx="1406525" cy="1371600"/>
            </a:xfrm>
            <a:prstGeom prst="rect">
              <a:avLst/>
            </a:prstGeom>
            <a:solidFill>
              <a:srgbClr val="00A1DE"/>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36000" tIns="36000" rIns="36000" bIns="36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CN" altLang="en-US" dirty="0">
                  <a:solidFill>
                    <a:schemeClr val="bg1"/>
                  </a:solidFill>
                  <a:latin typeface="+mn-ea"/>
                  <a:cs typeface="Arial Unicode MS" pitchFamily="34" charset="-122"/>
                </a:rPr>
                <a:t>预计成交日期</a:t>
              </a:r>
              <a:endParaRPr lang="en-US" altLang="ja-JP" dirty="0">
                <a:solidFill>
                  <a:schemeClr val="bg1"/>
                </a:solidFill>
                <a:latin typeface="+mn-ea"/>
                <a:cs typeface="Arial Unicode MS" pitchFamily="34" charset="-122"/>
              </a:endParaRPr>
            </a:p>
          </p:txBody>
        </p:sp>
        <p:sp>
          <p:nvSpPr>
            <p:cNvPr id="13" name="Rectangle 6">
              <a:extLst>
                <a:ext uri="{FF2B5EF4-FFF2-40B4-BE49-F238E27FC236}">
                  <a16:creationId xmlns:a16="http://schemas.microsoft.com/office/drawing/2014/main" id="{D0C0C6B6-D140-42FD-92B2-7CAC10BDE3E7}"/>
                </a:ext>
              </a:extLst>
            </p:cNvPr>
            <p:cNvSpPr>
              <a:spLocks noChangeArrowheads="1"/>
            </p:cNvSpPr>
            <p:nvPr/>
          </p:nvSpPr>
          <p:spPr bwMode="auto">
            <a:xfrm>
              <a:off x="784225" y="4619625"/>
              <a:ext cx="1406525" cy="1371600"/>
            </a:xfrm>
            <a:prstGeom prst="rect">
              <a:avLst/>
            </a:prstGeom>
            <a:solidFill>
              <a:srgbClr val="00A1DE"/>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36000" tIns="36000" rIns="36000" bIns="36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CN" altLang="en-US" dirty="0">
                  <a:solidFill>
                    <a:schemeClr val="bg1"/>
                  </a:solidFill>
                  <a:latin typeface="+mn-ea"/>
                  <a:cs typeface="Arial Unicode MS" pitchFamily="34" charset="-122"/>
                </a:rPr>
                <a:t>商机规模</a:t>
              </a:r>
              <a:endParaRPr lang="en-US" altLang="ja-JP" dirty="0">
                <a:solidFill>
                  <a:schemeClr val="bg1"/>
                </a:solidFill>
                <a:latin typeface="+mn-ea"/>
                <a:cs typeface="Arial Unicode MS" pitchFamily="34" charset="-122"/>
              </a:endParaRPr>
            </a:p>
          </p:txBody>
        </p:sp>
        <p:sp>
          <p:nvSpPr>
            <p:cNvPr id="14" name="Rectangle 7">
              <a:extLst>
                <a:ext uri="{FF2B5EF4-FFF2-40B4-BE49-F238E27FC236}">
                  <a16:creationId xmlns:a16="http://schemas.microsoft.com/office/drawing/2014/main" id="{63DA77B1-6E4C-43C7-AD40-8335B27B3869}"/>
                </a:ext>
              </a:extLst>
            </p:cNvPr>
            <p:cNvSpPr>
              <a:spLocks noChangeArrowheads="1"/>
            </p:cNvSpPr>
            <p:nvPr/>
          </p:nvSpPr>
          <p:spPr bwMode="auto">
            <a:xfrm>
              <a:off x="2312988" y="4619625"/>
              <a:ext cx="1406525" cy="1371600"/>
            </a:xfrm>
            <a:prstGeom prst="rect">
              <a:avLst/>
            </a:prstGeom>
            <a:solidFill>
              <a:srgbClr val="00A1DE"/>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36000" tIns="36000" rIns="36000" bIns="36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CN" altLang="en-US" dirty="0">
                  <a:solidFill>
                    <a:schemeClr val="bg1"/>
                  </a:solidFill>
                  <a:latin typeface="+mn-ea"/>
                  <a:cs typeface="Arial Unicode MS" pitchFamily="34" charset="-122"/>
                </a:rPr>
                <a:t>销售路标</a:t>
              </a:r>
              <a:endParaRPr lang="en-US" altLang="ja-JP" dirty="0">
                <a:solidFill>
                  <a:schemeClr val="bg1"/>
                </a:solidFill>
                <a:latin typeface="+mn-ea"/>
                <a:cs typeface="Arial Unicode MS" pitchFamily="34" charset="-122"/>
              </a:endParaRPr>
            </a:p>
          </p:txBody>
        </p:sp>
        <p:sp>
          <p:nvSpPr>
            <p:cNvPr id="15" name="Rectangle 8">
              <a:extLst>
                <a:ext uri="{FF2B5EF4-FFF2-40B4-BE49-F238E27FC236}">
                  <a16:creationId xmlns:a16="http://schemas.microsoft.com/office/drawing/2014/main" id="{68AFA4E5-4E02-4E36-ACA3-BB48864AD7FE}"/>
                </a:ext>
              </a:extLst>
            </p:cNvPr>
            <p:cNvSpPr>
              <a:spLocks noChangeArrowheads="1"/>
            </p:cNvSpPr>
            <p:nvPr/>
          </p:nvSpPr>
          <p:spPr bwMode="auto">
            <a:xfrm>
              <a:off x="3832225" y="4619625"/>
              <a:ext cx="1406525" cy="1371600"/>
            </a:xfrm>
            <a:prstGeom prst="rect">
              <a:avLst/>
            </a:prstGeom>
            <a:solidFill>
              <a:srgbClr val="00A1DE"/>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36000" tIns="36000" rIns="36000" bIns="36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ja-JP" dirty="0">
                  <a:solidFill>
                    <a:schemeClr val="bg1"/>
                  </a:solidFill>
                  <a:latin typeface="+mn-ea"/>
                  <a:cs typeface="Arial Unicode MS" pitchFamily="34" charset="-122"/>
                </a:rPr>
                <a:t>……</a:t>
              </a:r>
            </a:p>
          </p:txBody>
        </p:sp>
        <p:sp>
          <p:nvSpPr>
            <p:cNvPr id="16" name="Rectangle 9">
              <a:extLst>
                <a:ext uri="{FF2B5EF4-FFF2-40B4-BE49-F238E27FC236}">
                  <a16:creationId xmlns:a16="http://schemas.microsoft.com/office/drawing/2014/main" id="{E51599C2-2B78-4451-A427-659DE8FF6A1C}"/>
                </a:ext>
              </a:extLst>
            </p:cNvPr>
            <p:cNvSpPr>
              <a:spLocks noChangeArrowheads="1"/>
            </p:cNvSpPr>
            <p:nvPr/>
          </p:nvSpPr>
          <p:spPr bwMode="auto">
            <a:xfrm>
              <a:off x="784225" y="3155950"/>
              <a:ext cx="1406525" cy="1371600"/>
            </a:xfrm>
            <a:prstGeom prst="rect">
              <a:avLst/>
            </a:prstGeom>
            <a:solidFill>
              <a:srgbClr val="00A1DE"/>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36000" tIns="36000" rIns="36000" bIns="36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CN" altLang="en-US" dirty="0">
                  <a:solidFill>
                    <a:schemeClr val="bg1"/>
                  </a:solidFill>
                  <a:latin typeface="+mn-ea"/>
                  <a:cs typeface="Arial Unicode MS" pitchFamily="34" charset="-122"/>
                </a:rPr>
                <a:t>销售角色</a:t>
              </a:r>
              <a:endParaRPr lang="en-US" altLang="ja-JP" dirty="0">
                <a:solidFill>
                  <a:schemeClr val="bg1"/>
                </a:solidFill>
                <a:latin typeface="+mn-ea"/>
                <a:cs typeface="Arial Unicode MS" pitchFamily="34" charset="-122"/>
              </a:endParaRPr>
            </a:p>
          </p:txBody>
        </p:sp>
        <p:sp>
          <p:nvSpPr>
            <p:cNvPr id="17" name="Rectangle 10">
              <a:extLst>
                <a:ext uri="{FF2B5EF4-FFF2-40B4-BE49-F238E27FC236}">
                  <a16:creationId xmlns:a16="http://schemas.microsoft.com/office/drawing/2014/main" id="{1D7E02FE-1EC7-4D86-8334-25A44E58504B}"/>
                </a:ext>
              </a:extLst>
            </p:cNvPr>
            <p:cNvSpPr>
              <a:spLocks noChangeArrowheads="1"/>
            </p:cNvSpPr>
            <p:nvPr/>
          </p:nvSpPr>
          <p:spPr bwMode="auto">
            <a:xfrm>
              <a:off x="2312988" y="3155950"/>
              <a:ext cx="1406525" cy="1371600"/>
            </a:xfrm>
            <a:prstGeom prst="rect">
              <a:avLst/>
            </a:prstGeom>
            <a:solidFill>
              <a:srgbClr val="00A1DE"/>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36000" tIns="36000" rIns="36000" bIns="36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CN" altLang="en-US" dirty="0">
                  <a:solidFill>
                    <a:schemeClr val="bg1"/>
                  </a:solidFill>
                  <a:latin typeface="+mn-ea"/>
                  <a:cs typeface="Arial Unicode MS" pitchFamily="34" charset="-122"/>
                </a:rPr>
                <a:t>客户负责人</a:t>
              </a:r>
              <a:endParaRPr lang="en-US" altLang="ja-JP" dirty="0">
                <a:solidFill>
                  <a:schemeClr val="bg1"/>
                </a:solidFill>
                <a:latin typeface="+mn-ea"/>
                <a:cs typeface="Arial Unicode MS" pitchFamily="34" charset="-122"/>
              </a:endParaRPr>
            </a:p>
          </p:txBody>
        </p:sp>
        <p:sp>
          <p:nvSpPr>
            <p:cNvPr id="18" name="Rectangle 11">
              <a:extLst>
                <a:ext uri="{FF2B5EF4-FFF2-40B4-BE49-F238E27FC236}">
                  <a16:creationId xmlns:a16="http://schemas.microsoft.com/office/drawing/2014/main" id="{AB444560-23CF-4E02-AC92-46161D55C464}"/>
                </a:ext>
              </a:extLst>
            </p:cNvPr>
            <p:cNvSpPr>
              <a:spLocks noChangeArrowheads="1"/>
            </p:cNvSpPr>
            <p:nvPr/>
          </p:nvSpPr>
          <p:spPr bwMode="auto">
            <a:xfrm>
              <a:off x="3832225" y="3155950"/>
              <a:ext cx="1406525" cy="1371600"/>
            </a:xfrm>
            <a:prstGeom prst="rect">
              <a:avLst/>
            </a:prstGeom>
            <a:solidFill>
              <a:srgbClr val="00A1DE"/>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36000" tIns="36000" rIns="36000" bIns="36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CN" altLang="en-US" dirty="0">
                  <a:solidFill>
                    <a:schemeClr val="bg1"/>
                  </a:solidFill>
                  <a:latin typeface="+mn-ea"/>
                  <a:cs typeface="Arial Unicode MS" pitchFamily="34" charset="-122"/>
                </a:rPr>
                <a:t>商机金额</a:t>
              </a:r>
              <a:endParaRPr lang="en-US" altLang="ja-JP" dirty="0">
                <a:solidFill>
                  <a:schemeClr val="bg1"/>
                </a:solidFill>
                <a:latin typeface="+mn-ea"/>
                <a:cs typeface="Arial Unicode MS" pitchFamily="34" charset="-122"/>
              </a:endParaRPr>
            </a:p>
          </p:txBody>
        </p:sp>
        <p:sp>
          <p:nvSpPr>
            <p:cNvPr id="19" name="AutoShape 12">
              <a:extLst>
                <a:ext uri="{FF2B5EF4-FFF2-40B4-BE49-F238E27FC236}">
                  <a16:creationId xmlns:a16="http://schemas.microsoft.com/office/drawing/2014/main" id="{4944BA83-01DE-4197-8528-D4591E48D79B}"/>
                </a:ext>
              </a:extLst>
            </p:cNvPr>
            <p:cNvSpPr>
              <a:spLocks noChangeArrowheads="1"/>
            </p:cNvSpPr>
            <p:nvPr/>
          </p:nvSpPr>
          <p:spPr bwMode="auto">
            <a:xfrm>
              <a:off x="5445125" y="1692275"/>
              <a:ext cx="336550" cy="4267200"/>
            </a:xfrm>
            <a:prstGeom prst="homePlate">
              <a:avLst>
                <a:gd name="adj" fmla="val 100000"/>
              </a:avLst>
            </a:prstGeom>
            <a:solidFill>
              <a:srgbClr val="B4B4B4"/>
            </a:solidFill>
            <a:ln w="6350" algn="ctr">
              <a:solidFill>
                <a:schemeClr val="bg1"/>
              </a:solidFill>
              <a:miter lim="800000"/>
              <a:headEnd/>
              <a:tailEnd/>
            </a:ln>
          </p:spPr>
          <p:txBody>
            <a:bodyPr lIns="36000" tIns="36000" rIns="36000" bIns="36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a:latin typeface="+mn-ea"/>
                <a:cs typeface="Arial Unicode MS" pitchFamily="34" charset="-122"/>
              </a:endParaRPr>
            </a:p>
          </p:txBody>
        </p:sp>
        <p:sp>
          <p:nvSpPr>
            <p:cNvPr id="20" name="Rectangle 19">
              <a:extLst>
                <a:ext uri="{FF2B5EF4-FFF2-40B4-BE49-F238E27FC236}">
                  <a16:creationId xmlns:a16="http://schemas.microsoft.com/office/drawing/2014/main" id="{64715CF7-7812-470E-A051-A192D54DACB9}"/>
                </a:ext>
              </a:extLst>
            </p:cNvPr>
            <p:cNvSpPr>
              <a:spLocks noChangeArrowheads="1"/>
            </p:cNvSpPr>
            <p:nvPr/>
          </p:nvSpPr>
          <p:spPr bwMode="auto">
            <a:xfrm>
              <a:off x="5978525" y="1692275"/>
              <a:ext cx="1898650" cy="4298950"/>
            </a:xfrm>
            <a:prstGeom prst="rect">
              <a:avLst/>
            </a:prstGeom>
            <a:solidFill>
              <a:srgbClr val="002776"/>
            </a:solidFill>
            <a:ln w="19050" algn="ctr">
              <a:solidFill>
                <a:schemeClr val="bg1"/>
              </a:solidFill>
              <a:miter lim="800000"/>
              <a:headEnd/>
              <a:tailEnd/>
            </a:ln>
          </p:spPr>
          <p:txBody>
            <a:bodyPr lIns="36000" tIns="36000" rIns="36000" bIns="36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CN" altLang="en-US" dirty="0">
                  <a:solidFill>
                    <a:schemeClr val="bg1"/>
                  </a:solidFill>
                  <a:latin typeface="+mn-ea"/>
                  <a:cs typeface="Arial Unicode MS" pitchFamily="34" charset="-122"/>
                </a:rPr>
                <a:t>将每个不确定性尽可能变为确定性，用正确的销售决策最大限度地降低销售风险是设计及管理销售漏斗模型的目的所在</a:t>
              </a:r>
              <a:endParaRPr lang="en-US" altLang="ja-JP" dirty="0">
                <a:solidFill>
                  <a:schemeClr val="bg1"/>
                </a:solidFill>
                <a:latin typeface="+mn-ea"/>
                <a:cs typeface="Arial Unicode MS" pitchFamily="34" charset="-122"/>
              </a:endParaRPr>
            </a:p>
          </p:txBody>
        </p:sp>
      </p:grpSp>
    </p:spTree>
    <p:extLst>
      <p:ext uri="{BB962C8B-B14F-4D97-AF65-F5344CB8AC3E}">
        <p14:creationId xmlns:p14="http://schemas.microsoft.com/office/powerpoint/2010/main" val="384788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EED0C-9CB9-49C8-8BF5-C701CB359C6A}"/>
              </a:ext>
            </a:extLst>
          </p:cNvPr>
          <p:cNvSpPr>
            <a:spLocks noGrp="1"/>
          </p:cNvSpPr>
          <p:nvPr>
            <p:ph type="title"/>
          </p:nvPr>
        </p:nvSpPr>
        <p:spPr>
          <a:xfrm>
            <a:off x="535022" y="335944"/>
            <a:ext cx="6750996" cy="559233"/>
          </a:xfrm>
        </p:spPr>
        <p:txBody>
          <a:bodyPr/>
          <a:lstStyle/>
          <a:p>
            <a:r>
              <a:rPr lang="zh-CN" altLang="en-US" dirty="0"/>
              <a:t>结合销售业务特点设计销售漏斗模型</a:t>
            </a:r>
          </a:p>
        </p:txBody>
      </p:sp>
      <p:graphicFrame>
        <p:nvGraphicFramePr>
          <p:cNvPr id="3" name="图示 2">
            <a:extLst>
              <a:ext uri="{FF2B5EF4-FFF2-40B4-BE49-F238E27FC236}">
                <a16:creationId xmlns:a16="http://schemas.microsoft.com/office/drawing/2014/main" id="{1A9D2E1C-8492-4CB1-8805-ABD7540CA456}"/>
              </a:ext>
            </a:extLst>
          </p:cNvPr>
          <p:cNvGraphicFramePr/>
          <p:nvPr>
            <p:extLst>
              <p:ext uri="{D42A27DB-BD31-4B8C-83A1-F6EECF244321}">
                <p14:modId xmlns:p14="http://schemas.microsoft.com/office/powerpoint/2010/main" val="3200875521"/>
              </p:ext>
            </p:extLst>
          </p:nvPr>
        </p:nvGraphicFramePr>
        <p:xfrm>
          <a:off x="139438" y="1492495"/>
          <a:ext cx="3467352" cy="4399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3E104542-BDC9-466B-804B-F2F5918FC10C}"/>
              </a:ext>
            </a:extLst>
          </p:cNvPr>
          <p:cNvSpPr txBox="1"/>
          <p:nvPr/>
        </p:nvSpPr>
        <p:spPr>
          <a:xfrm>
            <a:off x="1003178" y="1009170"/>
            <a:ext cx="1569660" cy="369332"/>
          </a:xfrm>
          <a:prstGeom prst="rect">
            <a:avLst/>
          </a:prstGeom>
          <a:noFill/>
        </p:spPr>
        <p:txBody>
          <a:bodyPr wrap="none" rtlCol="0">
            <a:spAutoFit/>
          </a:bodyPr>
          <a:lstStyle/>
          <a:p>
            <a:r>
              <a:rPr lang="zh-CN" altLang="en-US" b="1" dirty="0"/>
              <a:t>销售周期：长</a:t>
            </a:r>
          </a:p>
        </p:txBody>
      </p:sp>
      <p:graphicFrame>
        <p:nvGraphicFramePr>
          <p:cNvPr id="8" name="图示 7">
            <a:extLst>
              <a:ext uri="{FF2B5EF4-FFF2-40B4-BE49-F238E27FC236}">
                <a16:creationId xmlns:a16="http://schemas.microsoft.com/office/drawing/2014/main" id="{3789D09C-DC83-4FA9-A1DE-C4871718194E}"/>
              </a:ext>
            </a:extLst>
          </p:cNvPr>
          <p:cNvGraphicFramePr/>
          <p:nvPr>
            <p:extLst>
              <p:ext uri="{D42A27DB-BD31-4B8C-83A1-F6EECF244321}">
                <p14:modId xmlns:p14="http://schemas.microsoft.com/office/powerpoint/2010/main" val="2369393492"/>
              </p:ext>
            </p:extLst>
          </p:nvPr>
        </p:nvGraphicFramePr>
        <p:xfrm>
          <a:off x="4260154" y="1492494"/>
          <a:ext cx="3467352" cy="43995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文本框 8">
            <a:extLst>
              <a:ext uri="{FF2B5EF4-FFF2-40B4-BE49-F238E27FC236}">
                <a16:creationId xmlns:a16="http://schemas.microsoft.com/office/drawing/2014/main" id="{A70AB6E6-6DDB-4938-9F5A-319D38CACAA8}"/>
              </a:ext>
            </a:extLst>
          </p:cNvPr>
          <p:cNvSpPr txBox="1"/>
          <p:nvPr/>
        </p:nvSpPr>
        <p:spPr>
          <a:xfrm>
            <a:off x="5209000" y="1009170"/>
            <a:ext cx="1811714" cy="369332"/>
          </a:xfrm>
          <a:prstGeom prst="rect">
            <a:avLst/>
          </a:prstGeom>
          <a:noFill/>
        </p:spPr>
        <p:txBody>
          <a:bodyPr wrap="none" rtlCol="0">
            <a:spAutoFit/>
          </a:bodyPr>
          <a:lstStyle/>
          <a:p>
            <a:r>
              <a:rPr lang="zh-CN" altLang="en-US" b="1" dirty="0"/>
              <a:t>老客户续约为主</a:t>
            </a:r>
          </a:p>
        </p:txBody>
      </p:sp>
      <p:graphicFrame>
        <p:nvGraphicFramePr>
          <p:cNvPr id="10" name="图示 9">
            <a:extLst>
              <a:ext uri="{FF2B5EF4-FFF2-40B4-BE49-F238E27FC236}">
                <a16:creationId xmlns:a16="http://schemas.microsoft.com/office/drawing/2014/main" id="{4C38DB06-3ED1-4D48-AF2A-5616B63B06DF}"/>
              </a:ext>
            </a:extLst>
          </p:cNvPr>
          <p:cNvGraphicFramePr/>
          <p:nvPr>
            <p:extLst>
              <p:ext uri="{D42A27DB-BD31-4B8C-83A1-F6EECF244321}">
                <p14:modId xmlns:p14="http://schemas.microsoft.com/office/powerpoint/2010/main" val="181750703"/>
              </p:ext>
            </p:extLst>
          </p:nvPr>
        </p:nvGraphicFramePr>
        <p:xfrm>
          <a:off x="8363119" y="1492494"/>
          <a:ext cx="3467352" cy="439951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1" name="文本框 10">
            <a:extLst>
              <a:ext uri="{FF2B5EF4-FFF2-40B4-BE49-F238E27FC236}">
                <a16:creationId xmlns:a16="http://schemas.microsoft.com/office/drawing/2014/main" id="{D753A28B-A79C-4479-8D7C-7FCE27112A06}"/>
              </a:ext>
            </a:extLst>
          </p:cNvPr>
          <p:cNvSpPr txBox="1"/>
          <p:nvPr/>
        </p:nvSpPr>
        <p:spPr>
          <a:xfrm>
            <a:off x="9311965" y="1009170"/>
            <a:ext cx="1346844" cy="369332"/>
          </a:xfrm>
          <a:prstGeom prst="rect">
            <a:avLst/>
          </a:prstGeom>
          <a:noFill/>
        </p:spPr>
        <p:txBody>
          <a:bodyPr wrap="none" rtlCol="0">
            <a:spAutoFit/>
          </a:bodyPr>
          <a:lstStyle/>
          <a:p>
            <a:r>
              <a:rPr lang="zh-CN" altLang="en-US" b="1" dirty="0"/>
              <a:t>合同期：长</a:t>
            </a:r>
          </a:p>
        </p:txBody>
      </p:sp>
    </p:spTree>
    <p:extLst>
      <p:ext uri="{BB962C8B-B14F-4D97-AF65-F5344CB8AC3E}">
        <p14:creationId xmlns:p14="http://schemas.microsoft.com/office/powerpoint/2010/main" val="3175175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1FD9C-41D2-40D6-A852-BFB22DB31684}"/>
              </a:ext>
            </a:extLst>
          </p:cNvPr>
          <p:cNvSpPr>
            <a:spLocks noGrp="1"/>
          </p:cNvSpPr>
          <p:nvPr>
            <p:ph type="title"/>
          </p:nvPr>
        </p:nvSpPr>
        <p:spPr/>
        <p:txBody>
          <a:bodyPr/>
          <a:lstStyle/>
          <a:p>
            <a:r>
              <a:rPr lang="zh-CN" altLang="en-US" dirty="0"/>
              <a:t>销售漏斗为企业创建宝贵销售资源库</a:t>
            </a:r>
          </a:p>
        </p:txBody>
      </p:sp>
      <p:sp>
        <p:nvSpPr>
          <p:cNvPr id="3" name="Rectangle 4">
            <a:extLst>
              <a:ext uri="{FF2B5EF4-FFF2-40B4-BE49-F238E27FC236}">
                <a16:creationId xmlns:a16="http://schemas.microsoft.com/office/drawing/2014/main" id="{3D027AA1-F4AB-4A86-ADB1-2630328985EF}"/>
              </a:ext>
            </a:extLst>
          </p:cNvPr>
          <p:cNvSpPr>
            <a:spLocks noChangeArrowheads="1"/>
          </p:cNvSpPr>
          <p:nvPr/>
        </p:nvSpPr>
        <p:spPr bwMode="gray">
          <a:xfrm>
            <a:off x="1018312" y="1346046"/>
            <a:ext cx="2492190" cy="895350"/>
          </a:xfrm>
          <a:prstGeom prst="homePlate">
            <a:avLst>
              <a:gd name="adj" fmla="val 49998"/>
            </a:avLst>
          </a:prstGeom>
          <a:solidFill>
            <a:srgbClr val="3C8A2E"/>
          </a:solidFill>
          <a:ln w="12700" algn="ctr">
            <a:solidFill>
              <a:schemeClr val="bg1"/>
            </a:solidFill>
            <a:miter lim="800000"/>
            <a:headEnd/>
            <a:tailEnd/>
          </a:ln>
        </p:spPr>
        <p:txBody>
          <a:bodyPr lIns="36000" tIns="36000" rIns="36000" bIns="3600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06000"/>
              </a:lnSpc>
            </a:pPr>
            <a:r>
              <a:rPr lang="zh-CN" altLang="en-US" dirty="0">
                <a:solidFill>
                  <a:schemeClr val="bg1"/>
                </a:solidFill>
                <a:latin typeface="+mn-ea"/>
                <a:cs typeface="Arial Unicode MS" pitchFamily="34" charset="-122"/>
              </a:rPr>
              <a:t>销售商机资源库</a:t>
            </a:r>
            <a:endParaRPr lang="en-US" altLang="en-US" dirty="0">
              <a:solidFill>
                <a:schemeClr val="bg1"/>
              </a:solidFill>
              <a:latin typeface="+mn-ea"/>
              <a:cs typeface="Arial Unicode MS" pitchFamily="34" charset="-122"/>
            </a:endParaRPr>
          </a:p>
        </p:txBody>
      </p:sp>
      <p:sp>
        <p:nvSpPr>
          <p:cNvPr id="4" name="Rectangle 7">
            <a:extLst>
              <a:ext uri="{FF2B5EF4-FFF2-40B4-BE49-F238E27FC236}">
                <a16:creationId xmlns:a16="http://schemas.microsoft.com/office/drawing/2014/main" id="{AA9FF829-1F9D-46BC-95D0-E5C050808747}"/>
              </a:ext>
            </a:extLst>
          </p:cNvPr>
          <p:cNvSpPr>
            <a:spLocks noChangeArrowheads="1"/>
          </p:cNvSpPr>
          <p:nvPr/>
        </p:nvSpPr>
        <p:spPr bwMode="gray">
          <a:xfrm>
            <a:off x="1005612" y="2536671"/>
            <a:ext cx="2492190" cy="895350"/>
          </a:xfrm>
          <a:prstGeom prst="homePlate">
            <a:avLst>
              <a:gd name="adj" fmla="val 49998"/>
            </a:avLst>
          </a:prstGeom>
          <a:solidFill>
            <a:srgbClr val="3C8A2E"/>
          </a:solidFill>
          <a:ln w="12700" algn="ctr">
            <a:solidFill>
              <a:schemeClr val="bg1"/>
            </a:solidFill>
            <a:miter lim="800000"/>
            <a:headEnd/>
            <a:tailEnd/>
          </a:ln>
        </p:spPr>
        <p:txBody>
          <a:bodyPr lIns="36000" tIns="36000" rIns="36000" bIns="3600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06000"/>
              </a:lnSpc>
            </a:pPr>
            <a:r>
              <a:rPr lang="zh-CN" altLang="en-US" dirty="0">
                <a:solidFill>
                  <a:schemeClr val="bg1"/>
                </a:solidFill>
                <a:latin typeface="+mn-ea"/>
                <a:cs typeface="Arial Unicode MS" pitchFamily="34" charset="-122"/>
              </a:rPr>
              <a:t>客户资源库</a:t>
            </a:r>
            <a:endParaRPr lang="en-US" altLang="en-US" dirty="0">
              <a:solidFill>
                <a:schemeClr val="bg1"/>
              </a:solidFill>
              <a:latin typeface="+mn-ea"/>
              <a:cs typeface="Arial Unicode MS" pitchFamily="34" charset="-122"/>
            </a:endParaRPr>
          </a:p>
        </p:txBody>
      </p:sp>
      <p:sp>
        <p:nvSpPr>
          <p:cNvPr id="5" name="Pentagon 39">
            <a:extLst>
              <a:ext uri="{FF2B5EF4-FFF2-40B4-BE49-F238E27FC236}">
                <a16:creationId xmlns:a16="http://schemas.microsoft.com/office/drawing/2014/main" id="{A9AAFECE-EBE5-4F9A-ACCB-2BD4252610A8}"/>
              </a:ext>
            </a:extLst>
          </p:cNvPr>
          <p:cNvSpPr>
            <a:spLocks noChangeArrowheads="1"/>
          </p:cNvSpPr>
          <p:nvPr/>
        </p:nvSpPr>
        <p:spPr bwMode="gray">
          <a:xfrm>
            <a:off x="1005612" y="3728884"/>
            <a:ext cx="2492190" cy="895350"/>
          </a:xfrm>
          <a:prstGeom prst="homePlate">
            <a:avLst>
              <a:gd name="adj" fmla="val 49998"/>
            </a:avLst>
          </a:prstGeom>
          <a:solidFill>
            <a:srgbClr val="3C8A2E"/>
          </a:solidFill>
          <a:ln w="12700" algn="ctr">
            <a:solidFill>
              <a:schemeClr val="bg1"/>
            </a:solidFill>
            <a:miter lim="800000"/>
            <a:headEnd/>
            <a:tailEnd/>
          </a:ln>
        </p:spPr>
        <p:txBody>
          <a:bodyPr lIns="36000" tIns="36000" rIns="36000" bIns="3600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06000"/>
              </a:lnSpc>
            </a:pPr>
            <a:r>
              <a:rPr lang="zh-CN" altLang="en-US" dirty="0">
                <a:solidFill>
                  <a:schemeClr val="bg1"/>
                </a:solidFill>
                <a:latin typeface="+mn-ea"/>
                <a:cs typeface="Arial Unicode MS" pitchFamily="34" charset="-122"/>
              </a:rPr>
              <a:t>销售人员资源库</a:t>
            </a:r>
            <a:endParaRPr lang="en-US" altLang="en-US" dirty="0">
              <a:solidFill>
                <a:schemeClr val="bg1"/>
              </a:solidFill>
              <a:latin typeface="+mn-ea"/>
              <a:cs typeface="Arial Unicode MS" pitchFamily="34" charset="-122"/>
            </a:endParaRPr>
          </a:p>
        </p:txBody>
      </p:sp>
      <p:sp>
        <p:nvSpPr>
          <p:cNvPr id="6" name="Pentagon 40">
            <a:extLst>
              <a:ext uri="{FF2B5EF4-FFF2-40B4-BE49-F238E27FC236}">
                <a16:creationId xmlns:a16="http://schemas.microsoft.com/office/drawing/2014/main" id="{1E97662C-517D-4688-A283-08DAA067E864}"/>
              </a:ext>
            </a:extLst>
          </p:cNvPr>
          <p:cNvSpPr>
            <a:spLocks noChangeArrowheads="1"/>
          </p:cNvSpPr>
          <p:nvPr/>
        </p:nvSpPr>
        <p:spPr bwMode="gray">
          <a:xfrm>
            <a:off x="1005612" y="4919509"/>
            <a:ext cx="2492190" cy="895350"/>
          </a:xfrm>
          <a:prstGeom prst="homePlate">
            <a:avLst>
              <a:gd name="adj" fmla="val 49998"/>
            </a:avLst>
          </a:prstGeom>
          <a:solidFill>
            <a:srgbClr val="3C8A2E"/>
          </a:solidFill>
          <a:ln w="12700" algn="ctr">
            <a:solidFill>
              <a:schemeClr val="bg1"/>
            </a:solidFill>
            <a:miter lim="800000"/>
            <a:headEnd/>
            <a:tailEnd/>
          </a:ln>
        </p:spPr>
        <p:txBody>
          <a:bodyPr lIns="36000" tIns="36000" rIns="36000" bIns="3600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06000"/>
              </a:lnSpc>
            </a:pPr>
            <a:r>
              <a:rPr lang="zh-CN" altLang="en-US" dirty="0">
                <a:solidFill>
                  <a:schemeClr val="bg1"/>
                </a:solidFill>
                <a:latin typeface="+mn-ea"/>
                <a:cs typeface="Arial Unicode MS" pitchFamily="34" charset="-122"/>
              </a:rPr>
              <a:t>销售经验资源库</a:t>
            </a:r>
            <a:endParaRPr lang="en-US" altLang="en-US" dirty="0">
              <a:solidFill>
                <a:schemeClr val="bg1"/>
              </a:solidFill>
              <a:latin typeface="+mn-ea"/>
              <a:cs typeface="Arial Unicode MS" pitchFamily="34" charset="-122"/>
            </a:endParaRPr>
          </a:p>
        </p:txBody>
      </p:sp>
      <p:sp>
        <p:nvSpPr>
          <p:cNvPr id="7" name="Text Placeholder 22">
            <a:extLst>
              <a:ext uri="{FF2B5EF4-FFF2-40B4-BE49-F238E27FC236}">
                <a16:creationId xmlns:a16="http://schemas.microsoft.com/office/drawing/2014/main" id="{7BFFC03D-9899-4AFD-8F1E-7B6B72A287DA}"/>
              </a:ext>
            </a:extLst>
          </p:cNvPr>
          <p:cNvSpPr txBox="1">
            <a:spLocks/>
          </p:cNvSpPr>
          <p:nvPr/>
        </p:nvSpPr>
        <p:spPr bwMode="auto">
          <a:xfrm>
            <a:off x="3618345" y="1601634"/>
            <a:ext cx="6511076" cy="34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marL="358775" indent="-358775"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1pPr>
            <a:lvl2pPr marL="179388"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2pPr>
            <a:lvl3pPr marL="373063" indent="-182563"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3pPr>
            <a:lvl4pPr marL="565150" indent="-190500"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4pPr>
            <a:lvl5pPr marL="744538"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5pPr>
            <a:lvl6pPr marL="12017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6pPr>
            <a:lvl7pPr marL="16589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7pPr>
            <a:lvl8pPr marL="21161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8pPr>
            <a:lvl9pPr marL="25733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9pPr>
          </a:lstStyle>
          <a:p>
            <a:pPr lvl="1" eaLnBrk="1" hangingPunct="1">
              <a:lnSpc>
                <a:spcPct val="106000"/>
              </a:lnSpc>
              <a:spcBef>
                <a:spcPts val="400"/>
              </a:spcBef>
              <a:buFont typeface="Arial" charset="0"/>
              <a:buChar char="•"/>
            </a:pPr>
            <a:r>
              <a:rPr lang="zh-CN" altLang="en-US" dirty="0">
                <a:solidFill>
                  <a:srgbClr val="313131"/>
                </a:solidFill>
                <a:latin typeface="+mn-ea"/>
                <a:ea typeface="+mn-ea"/>
              </a:rPr>
              <a:t>销售路标出处，商机汇总基地</a:t>
            </a:r>
            <a:endParaRPr lang="en-US" altLang="en-US" dirty="0">
              <a:solidFill>
                <a:srgbClr val="313131"/>
              </a:solidFill>
              <a:latin typeface="+mn-ea"/>
              <a:ea typeface="+mn-ea"/>
            </a:endParaRPr>
          </a:p>
        </p:txBody>
      </p:sp>
      <p:sp>
        <p:nvSpPr>
          <p:cNvPr id="8" name="Text Placeholder 22">
            <a:extLst>
              <a:ext uri="{FF2B5EF4-FFF2-40B4-BE49-F238E27FC236}">
                <a16:creationId xmlns:a16="http://schemas.microsoft.com/office/drawing/2014/main" id="{A8C9A07E-1B7A-4FA2-8280-F534989EF572}"/>
              </a:ext>
            </a:extLst>
          </p:cNvPr>
          <p:cNvSpPr txBox="1">
            <a:spLocks/>
          </p:cNvSpPr>
          <p:nvPr/>
        </p:nvSpPr>
        <p:spPr bwMode="auto">
          <a:xfrm>
            <a:off x="3618345" y="2854171"/>
            <a:ext cx="6511076" cy="34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marL="358775" indent="-358775"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1pPr>
            <a:lvl2pPr marL="179388"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2pPr>
            <a:lvl3pPr marL="373063" indent="-182563"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3pPr>
            <a:lvl4pPr marL="565150" indent="-190500"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4pPr>
            <a:lvl5pPr marL="744538"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5pPr>
            <a:lvl6pPr marL="12017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6pPr>
            <a:lvl7pPr marL="16589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7pPr>
            <a:lvl8pPr marL="21161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8pPr>
            <a:lvl9pPr marL="25733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9pPr>
          </a:lstStyle>
          <a:p>
            <a:pPr lvl="1" eaLnBrk="1" hangingPunct="1">
              <a:lnSpc>
                <a:spcPct val="106000"/>
              </a:lnSpc>
              <a:spcBef>
                <a:spcPts val="400"/>
              </a:spcBef>
              <a:buFont typeface="Arial" charset="0"/>
              <a:buChar char="•"/>
            </a:pPr>
            <a:r>
              <a:rPr lang="zh-CN" altLang="en-US" dirty="0">
                <a:solidFill>
                  <a:srgbClr val="313131"/>
                </a:solidFill>
                <a:latin typeface="+mn-ea"/>
                <a:ea typeface="+mn-ea"/>
              </a:rPr>
              <a:t>为客户分层、客户风险管控、客户价值分析等提供相关数据</a:t>
            </a:r>
            <a:endParaRPr lang="en-US" altLang="en-US" dirty="0">
              <a:solidFill>
                <a:srgbClr val="313131"/>
              </a:solidFill>
              <a:latin typeface="+mn-ea"/>
              <a:ea typeface="+mn-ea"/>
            </a:endParaRPr>
          </a:p>
        </p:txBody>
      </p:sp>
      <p:sp>
        <p:nvSpPr>
          <p:cNvPr id="9" name="Text Placeholder 22">
            <a:extLst>
              <a:ext uri="{FF2B5EF4-FFF2-40B4-BE49-F238E27FC236}">
                <a16:creationId xmlns:a16="http://schemas.microsoft.com/office/drawing/2014/main" id="{085AFF75-3699-4DD8-A4FC-7C171F5E4A36}"/>
              </a:ext>
            </a:extLst>
          </p:cNvPr>
          <p:cNvSpPr txBox="1">
            <a:spLocks/>
          </p:cNvSpPr>
          <p:nvPr/>
        </p:nvSpPr>
        <p:spPr bwMode="auto">
          <a:xfrm>
            <a:off x="3618345" y="3971771"/>
            <a:ext cx="6511076" cy="711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marL="358775" indent="-358775"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1pPr>
            <a:lvl2pPr marL="179388"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2pPr>
            <a:lvl3pPr marL="373063" indent="-182563"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3pPr>
            <a:lvl4pPr marL="565150" indent="-190500"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4pPr>
            <a:lvl5pPr marL="744538"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5pPr>
            <a:lvl6pPr marL="12017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6pPr>
            <a:lvl7pPr marL="16589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7pPr>
            <a:lvl8pPr marL="21161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8pPr>
            <a:lvl9pPr marL="25733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9pPr>
          </a:lstStyle>
          <a:p>
            <a:pPr lvl="1" eaLnBrk="1" hangingPunct="1">
              <a:lnSpc>
                <a:spcPct val="106000"/>
              </a:lnSpc>
              <a:spcBef>
                <a:spcPts val="400"/>
              </a:spcBef>
              <a:buFont typeface="Arial" charset="0"/>
              <a:buChar char="•"/>
            </a:pPr>
            <a:r>
              <a:rPr lang="zh-CN" altLang="en-US" dirty="0">
                <a:solidFill>
                  <a:srgbClr val="313131"/>
                </a:solidFill>
                <a:latin typeface="+mn-ea"/>
                <a:ea typeface="+mn-ea"/>
              </a:rPr>
              <a:t>获取销售人员能力 、特点、精通领域等信息的参考依据</a:t>
            </a:r>
            <a:endParaRPr lang="en-US" altLang="en-US" dirty="0">
              <a:solidFill>
                <a:srgbClr val="313131"/>
              </a:solidFill>
              <a:latin typeface="+mn-ea"/>
              <a:ea typeface="+mn-ea"/>
            </a:endParaRPr>
          </a:p>
          <a:p>
            <a:pPr lvl="1" eaLnBrk="1" hangingPunct="1">
              <a:lnSpc>
                <a:spcPct val="106000"/>
              </a:lnSpc>
              <a:spcBef>
                <a:spcPts val="400"/>
              </a:spcBef>
              <a:buFont typeface="Arial" charset="0"/>
              <a:buChar char="•"/>
            </a:pPr>
            <a:endParaRPr lang="en-US" altLang="en-US" dirty="0">
              <a:solidFill>
                <a:srgbClr val="313131"/>
              </a:solidFill>
              <a:latin typeface="+mn-ea"/>
              <a:ea typeface="+mn-ea"/>
            </a:endParaRPr>
          </a:p>
        </p:txBody>
      </p:sp>
      <p:sp>
        <p:nvSpPr>
          <p:cNvPr id="10" name="Text Placeholder 22">
            <a:extLst>
              <a:ext uri="{FF2B5EF4-FFF2-40B4-BE49-F238E27FC236}">
                <a16:creationId xmlns:a16="http://schemas.microsoft.com/office/drawing/2014/main" id="{FE65BF7E-3F08-4ACB-B9BD-273D393CEE4B}"/>
              </a:ext>
            </a:extLst>
          </p:cNvPr>
          <p:cNvSpPr txBox="1">
            <a:spLocks/>
          </p:cNvSpPr>
          <p:nvPr/>
        </p:nvSpPr>
        <p:spPr bwMode="auto">
          <a:xfrm>
            <a:off x="3618345" y="5162396"/>
            <a:ext cx="6511076" cy="65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marL="358775" indent="-358775"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1pPr>
            <a:lvl2pPr marL="179388"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2pPr>
            <a:lvl3pPr marL="373063" indent="-182563"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3pPr>
            <a:lvl4pPr marL="565150" indent="-190500"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4pPr>
            <a:lvl5pPr marL="744538"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5pPr>
            <a:lvl6pPr marL="12017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6pPr>
            <a:lvl7pPr marL="16589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7pPr>
            <a:lvl8pPr marL="21161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8pPr>
            <a:lvl9pPr marL="25733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9pPr>
          </a:lstStyle>
          <a:p>
            <a:pPr lvl="1" eaLnBrk="1" hangingPunct="1">
              <a:lnSpc>
                <a:spcPct val="106000"/>
              </a:lnSpc>
              <a:spcBef>
                <a:spcPts val="400"/>
              </a:spcBef>
              <a:buFont typeface="Arial" charset="0"/>
              <a:buChar char="•"/>
            </a:pPr>
            <a:r>
              <a:rPr lang="zh-CN" altLang="en-US" dirty="0">
                <a:solidFill>
                  <a:srgbClr val="313131"/>
                </a:solidFill>
                <a:latin typeface="+mn-ea"/>
                <a:ea typeface="+mn-ea"/>
              </a:rPr>
              <a:t>为精准管控商机风险、提前预测销售结果、灵活调整销售行为提供宝贵参考经验</a:t>
            </a:r>
            <a:endParaRPr lang="en-US" altLang="en-US" dirty="0">
              <a:solidFill>
                <a:srgbClr val="313131"/>
              </a:solidFill>
              <a:latin typeface="+mn-ea"/>
              <a:ea typeface="+mn-ea"/>
            </a:endParaRPr>
          </a:p>
        </p:txBody>
      </p:sp>
    </p:spTree>
    <p:extLst>
      <p:ext uri="{BB962C8B-B14F-4D97-AF65-F5344CB8AC3E}">
        <p14:creationId xmlns:p14="http://schemas.microsoft.com/office/powerpoint/2010/main" val="326999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6C98A-92A8-47BA-8300-C807F0C2BD70}"/>
              </a:ext>
            </a:extLst>
          </p:cNvPr>
          <p:cNvSpPr>
            <a:spLocks noGrp="1"/>
          </p:cNvSpPr>
          <p:nvPr>
            <p:ph type="title"/>
          </p:nvPr>
        </p:nvSpPr>
        <p:spPr/>
        <p:txBody>
          <a:bodyPr/>
          <a:lstStyle/>
          <a:p>
            <a:r>
              <a:rPr lang="zh-CN" altLang="en-US" dirty="0"/>
              <a:t>销售漏斗为我们带来更多潜在商机</a:t>
            </a:r>
          </a:p>
        </p:txBody>
      </p:sp>
      <p:grpSp>
        <p:nvGrpSpPr>
          <p:cNvPr id="16" name="组合 15">
            <a:extLst>
              <a:ext uri="{FF2B5EF4-FFF2-40B4-BE49-F238E27FC236}">
                <a16:creationId xmlns:a16="http://schemas.microsoft.com/office/drawing/2014/main" id="{E698CDDD-1B11-40E1-B3D6-6F597D9F12BB}"/>
              </a:ext>
            </a:extLst>
          </p:cNvPr>
          <p:cNvGrpSpPr/>
          <p:nvPr/>
        </p:nvGrpSpPr>
        <p:grpSpPr>
          <a:xfrm>
            <a:off x="1006258" y="1363803"/>
            <a:ext cx="10322774" cy="3889375"/>
            <a:chOff x="1743105" y="1479212"/>
            <a:chExt cx="10322774" cy="3889375"/>
          </a:xfrm>
        </p:grpSpPr>
        <p:sp>
          <p:nvSpPr>
            <p:cNvPr id="3" name="Text Placeholder 5">
              <a:extLst>
                <a:ext uri="{FF2B5EF4-FFF2-40B4-BE49-F238E27FC236}">
                  <a16:creationId xmlns:a16="http://schemas.microsoft.com/office/drawing/2014/main" id="{520692FB-100B-4550-ADBD-42BC0870FFEF}"/>
                </a:ext>
              </a:extLst>
            </p:cNvPr>
            <p:cNvSpPr txBox="1">
              <a:spLocks/>
            </p:cNvSpPr>
            <p:nvPr>
              <p:custDataLst>
                <p:tags r:id="rId1"/>
              </p:custDataLst>
            </p:nvPr>
          </p:nvSpPr>
          <p:spPr bwMode="auto">
            <a:xfrm>
              <a:off x="4886355" y="3639800"/>
              <a:ext cx="5744424" cy="647700"/>
            </a:xfrm>
            <a:prstGeom prst="rect">
              <a:avLst/>
            </a:prstGeom>
            <a:solidFill>
              <a:schemeClr val="bg2">
                <a:lumMod val="25000"/>
              </a:schemeClr>
            </a:solidFill>
            <a:ln w="9525">
              <a:solidFill>
                <a:schemeClr val="bg1"/>
              </a:solidFill>
              <a:miter lim="800000"/>
              <a:headEnd/>
              <a:tailEnd/>
            </a:ln>
          </p:spPr>
          <p:txBody>
            <a:bodyPr tIns="36000" rIns="36000" bIns="36000" anchor="ctr"/>
            <a:lstStyle>
              <a:lvl1pPr marL="274638" indent="-27463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1pPr>
              <a:lvl2pPr marL="273050" indent="-273050"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2pPr>
              <a:lvl3pPr marL="538163" indent="-265113"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3pPr>
              <a:lvl4pPr marL="539750"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4pPr>
              <a:lvl5pPr marL="719138"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5pPr>
              <a:lvl6pPr marL="11763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6pPr>
              <a:lvl7pPr marL="16335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7pPr>
              <a:lvl8pPr marL="20907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8pPr>
              <a:lvl9pPr marL="25479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9pPr>
            </a:lstStyle>
            <a:p>
              <a:pPr lvl="1" eaLnBrk="1" hangingPunct="1">
                <a:spcBef>
                  <a:spcPts val="600"/>
                </a:spcBef>
                <a:buFont typeface="Arial" charset="0"/>
                <a:buChar char="•"/>
              </a:pPr>
              <a:r>
                <a:rPr lang="zh-CN" altLang="en-US" dirty="0">
                  <a:solidFill>
                    <a:schemeClr val="bg1"/>
                  </a:solidFill>
                  <a:latin typeface="+mn-ea"/>
                  <a:ea typeface="+mn-ea"/>
                </a:rPr>
                <a:t>结合历史商机记录把握市场、发掘潜在商机分布</a:t>
              </a:r>
              <a:endParaRPr lang="en-US" altLang="en-US" dirty="0">
                <a:solidFill>
                  <a:schemeClr val="bg1"/>
                </a:solidFill>
                <a:latin typeface="+mn-ea"/>
                <a:ea typeface="+mn-ea"/>
              </a:endParaRPr>
            </a:p>
          </p:txBody>
        </p:sp>
        <p:sp>
          <p:nvSpPr>
            <p:cNvPr id="4" name="Text Placeholder 5">
              <a:extLst>
                <a:ext uri="{FF2B5EF4-FFF2-40B4-BE49-F238E27FC236}">
                  <a16:creationId xmlns:a16="http://schemas.microsoft.com/office/drawing/2014/main" id="{395613CF-0611-46C6-9906-946DB0563F92}"/>
                </a:ext>
              </a:extLst>
            </p:cNvPr>
            <p:cNvSpPr txBox="1">
              <a:spLocks/>
            </p:cNvSpPr>
            <p:nvPr>
              <p:custDataLst>
                <p:tags r:id="rId2"/>
              </p:custDataLst>
            </p:nvPr>
          </p:nvSpPr>
          <p:spPr bwMode="auto">
            <a:xfrm>
              <a:off x="6321455" y="4720887"/>
              <a:ext cx="5744424" cy="647700"/>
            </a:xfrm>
            <a:prstGeom prst="rect">
              <a:avLst/>
            </a:prstGeom>
            <a:solidFill>
              <a:schemeClr val="bg2">
                <a:lumMod val="25000"/>
              </a:schemeClr>
            </a:solidFill>
            <a:ln w="9525">
              <a:solidFill>
                <a:schemeClr val="bg1"/>
              </a:solidFill>
              <a:miter lim="800000"/>
              <a:headEnd/>
              <a:tailEnd/>
            </a:ln>
          </p:spPr>
          <p:txBody>
            <a:bodyPr tIns="36000" rIns="36000" bIns="36000" anchor="ctr"/>
            <a:lstStyle>
              <a:lvl1pPr marL="274638" indent="-27463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1pPr>
              <a:lvl2pPr marL="273050" indent="-273050"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2pPr>
              <a:lvl3pPr marL="538163" indent="-265113"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3pPr>
              <a:lvl4pPr marL="539750"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4pPr>
              <a:lvl5pPr marL="719138"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5pPr>
              <a:lvl6pPr marL="11763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6pPr>
              <a:lvl7pPr marL="16335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7pPr>
              <a:lvl8pPr marL="20907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8pPr>
              <a:lvl9pPr marL="25479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9pPr>
            </a:lstStyle>
            <a:p>
              <a:pPr lvl="1" eaLnBrk="1" hangingPunct="1">
                <a:spcBef>
                  <a:spcPts val="600"/>
                </a:spcBef>
                <a:buFont typeface="Arial" charset="0"/>
                <a:buChar char="•"/>
              </a:pPr>
              <a:r>
                <a:rPr lang="zh-CN" altLang="en-US" dirty="0">
                  <a:solidFill>
                    <a:schemeClr val="bg1"/>
                  </a:solidFill>
                  <a:latin typeface="+mn-ea"/>
                  <a:ea typeface="+mn-ea"/>
                </a:rPr>
                <a:t>激励销售人员，找到更多潜在商业机会</a:t>
              </a:r>
              <a:endParaRPr lang="en-US" altLang="en-US" dirty="0">
                <a:solidFill>
                  <a:schemeClr val="bg1"/>
                </a:solidFill>
                <a:latin typeface="+mn-ea"/>
                <a:ea typeface="+mn-ea"/>
              </a:endParaRPr>
            </a:p>
          </p:txBody>
        </p:sp>
        <p:sp>
          <p:nvSpPr>
            <p:cNvPr id="5" name="Text Placeholder 5">
              <a:extLst>
                <a:ext uri="{FF2B5EF4-FFF2-40B4-BE49-F238E27FC236}">
                  <a16:creationId xmlns:a16="http://schemas.microsoft.com/office/drawing/2014/main" id="{1D7D892F-A236-4BBF-9225-B6AF1F9225F5}"/>
                </a:ext>
              </a:extLst>
            </p:cNvPr>
            <p:cNvSpPr txBox="1">
              <a:spLocks/>
            </p:cNvSpPr>
            <p:nvPr>
              <p:custDataLst>
                <p:tags r:id="rId3"/>
              </p:custDataLst>
            </p:nvPr>
          </p:nvSpPr>
          <p:spPr bwMode="auto">
            <a:xfrm>
              <a:off x="1743105" y="1479212"/>
              <a:ext cx="5744424" cy="647700"/>
            </a:xfrm>
            <a:prstGeom prst="rect">
              <a:avLst/>
            </a:prstGeom>
            <a:solidFill>
              <a:schemeClr val="bg2">
                <a:lumMod val="25000"/>
              </a:schemeClr>
            </a:solidFill>
            <a:ln w="9525">
              <a:solidFill>
                <a:schemeClr val="bg1"/>
              </a:solidFill>
              <a:miter lim="800000"/>
              <a:headEnd/>
              <a:tailEnd/>
            </a:ln>
          </p:spPr>
          <p:txBody>
            <a:bodyPr tIns="36000" rIns="36000" bIns="36000" anchor="ctr"/>
            <a:lstStyle>
              <a:lvl1pPr marL="274638" indent="-27463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1pPr>
              <a:lvl2pPr marL="273050" indent="-273050"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2pPr>
              <a:lvl3pPr marL="538163" indent="-265113"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3pPr>
              <a:lvl4pPr marL="539750"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4pPr>
              <a:lvl5pPr marL="719138"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5pPr>
              <a:lvl6pPr marL="11763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6pPr>
              <a:lvl7pPr marL="16335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7pPr>
              <a:lvl8pPr marL="20907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8pPr>
              <a:lvl9pPr marL="25479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9pPr>
            </a:lstStyle>
            <a:p>
              <a:pPr lvl="1" eaLnBrk="1" hangingPunct="1">
                <a:spcBef>
                  <a:spcPts val="600"/>
                </a:spcBef>
                <a:buFont typeface="Arial" charset="0"/>
                <a:buChar char="•"/>
              </a:pPr>
              <a:r>
                <a:rPr lang="zh-CN" altLang="en-US" dirty="0">
                  <a:solidFill>
                    <a:schemeClr val="bg1"/>
                  </a:solidFill>
                  <a:latin typeface="+mn-ea"/>
                  <a:ea typeface="+mn-ea"/>
                </a:rPr>
                <a:t>了解当前商机现状及销售资源配置情况</a:t>
              </a:r>
              <a:endParaRPr lang="en-US" altLang="en-US" dirty="0">
                <a:solidFill>
                  <a:schemeClr val="bg1"/>
                </a:solidFill>
                <a:latin typeface="+mn-ea"/>
                <a:ea typeface="+mn-ea"/>
              </a:endParaRPr>
            </a:p>
          </p:txBody>
        </p:sp>
        <p:grpSp>
          <p:nvGrpSpPr>
            <p:cNvPr id="6" name="Group 7">
              <a:extLst>
                <a:ext uri="{FF2B5EF4-FFF2-40B4-BE49-F238E27FC236}">
                  <a16:creationId xmlns:a16="http://schemas.microsoft.com/office/drawing/2014/main" id="{82DBDBE3-F5AB-48BF-8E56-78858ABA5E0A}"/>
                </a:ext>
              </a:extLst>
            </p:cNvPr>
            <p:cNvGrpSpPr>
              <a:grpSpLocks/>
            </p:cNvGrpSpPr>
            <p:nvPr>
              <p:custDataLst>
                <p:tags r:id="rId4"/>
              </p:custDataLst>
            </p:nvPr>
          </p:nvGrpSpPr>
          <p:grpSpPr bwMode="auto">
            <a:xfrm flipV="1">
              <a:off x="2354292" y="2403135"/>
              <a:ext cx="606074" cy="576263"/>
              <a:chOff x="4073" y="2750"/>
              <a:chExt cx="408" cy="363"/>
            </a:xfrm>
          </p:grpSpPr>
          <p:sp>
            <p:nvSpPr>
              <p:cNvPr id="7" name="Line 8">
                <a:extLst>
                  <a:ext uri="{FF2B5EF4-FFF2-40B4-BE49-F238E27FC236}">
                    <a16:creationId xmlns:a16="http://schemas.microsoft.com/office/drawing/2014/main" id="{9F452337-8681-4C57-A8DA-983B61A832ED}"/>
                  </a:ext>
                </a:extLst>
              </p:cNvPr>
              <p:cNvSpPr>
                <a:spLocks noChangeShapeType="1"/>
              </p:cNvSpPr>
              <p:nvPr/>
            </p:nvSpPr>
            <p:spPr bwMode="auto">
              <a:xfrm flipV="1">
                <a:off x="4073" y="2750"/>
                <a:ext cx="0" cy="363"/>
              </a:xfrm>
              <a:prstGeom prst="line">
                <a:avLst/>
              </a:prstGeom>
              <a:noFill/>
              <a:ln w="28575">
                <a:solidFill>
                  <a:srgbClr val="B4B4B4"/>
                </a:solidFill>
                <a:round/>
                <a:headEnd/>
                <a:tailEnd/>
              </a:ln>
              <a:extLst>
                <a:ext uri="{909E8E84-426E-40DD-AFC4-6F175D3DCCD1}">
                  <a14:hiddenFill xmlns:a14="http://schemas.microsoft.com/office/drawing/2010/main">
                    <a:noFill/>
                  </a14:hiddenFill>
                </a:ext>
              </a:extLst>
            </p:spPr>
            <p:txBody>
              <a:bodyPr lIns="36000" tIns="36000" rIns="36000" bIns="36000" anchor="ctr"/>
              <a:lstStyle/>
              <a:p>
                <a:endParaRPr lang="en-US">
                  <a:latin typeface="+mn-ea"/>
                </a:endParaRPr>
              </a:p>
            </p:txBody>
          </p:sp>
          <p:sp>
            <p:nvSpPr>
              <p:cNvPr id="8" name="Line 9">
                <a:extLst>
                  <a:ext uri="{FF2B5EF4-FFF2-40B4-BE49-F238E27FC236}">
                    <a16:creationId xmlns:a16="http://schemas.microsoft.com/office/drawing/2014/main" id="{C680FB93-E0F9-4C86-B1AF-94E40ACDA5EB}"/>
                  </a:ext>
                </a:extLst>
              </p:cNvPr>
              <p:cNvSpPr>
                <a:spLocks noChangeShapeType="1"/>
              </p:cNvSpPr>
              <p:nvPr/>
            </p:nvSpPr>
            <p:spPr bwMode="auto">
              <a:xfrm>
                <a:off x="4073" y="2750"/>
                <a:ext cx="408" cy="0"/>
              </a:xfrm>
              <a:prstGeom prst="line">
                <a:avLst/>
              </a:prstGeom>
              <a:noFill/>
              <a:ln w="28575">
                <a:solidFill>
                  <a:srgbClr val="B4B4B4"/>
                </a:solidFill>
                <a:round/>
                <a:headEnd/>
                <a:tailEnd type="triangle" w="med" len="med"/>
              </a:ln>
              <a:extLst>
                <a:ext uri="{909E8E84-426E-40DD-AFC4-6F175D3DCCD1}">
                  <a14:hiddenFill xmlns:a14="http://schemas.microsoft.com/office/drawing/2010/main">
                    <a:noFill/>
                  </a14:hiddenFill>
                </a:ext>
              </a:extLst>
            </p:spPr>
            <p:txBody>
              <a:bodyPr lIns="36000" tIns="36000" rIns="36000" bIns="36000" anchor="ctr"/>
              <a:lstStyle/>
              <a:p>
                <a:endParaRPr lang="en-US">
                  <a:latin typeface="+mn-ea"/>
                </a:endParaRPr>
              </a:p>
            </p:txBody>
          </p:sp>
        </p:grpSp>
        <p:grpSp>
          <p:nvGrpSpPr>
            <p:cNvPr id="9" name="Group 10">
              <a:extLst>
                <a:ext uri="{FF2B5EF4-FFF2-40B4-BE49-F238E27FC236}">
                  <a16:creationId xmlns:a16="http://schemas.microsoft.com/office/drawing/2014/main" id="{32AA8968-3D88-4455-AF36-9DEB27988E17}"/>
                </a:ext>
              </a:extLst>
            </p:cNvPr>
            <p:cNvGrpSpPr>
              <a:grpSpLocks/>
            </p:cNvGrpSpPr>
            <p:nvPr>
              <p:custDataLst>
                <p:tags r:id="rId5"/>
              </p:custDataLst>
            </p:nvPr>
          </p:nvGrpSpPr>
          <p:grpSpPr bwMode="auto">
            <a:xfrm flipV="1">
              <a:off x="4092604" y="3430250"/>
              <a:ext cx="608488" cy="576262"/>
              <a:chOff x="4073" y="2750"/>
              <a:chExt cx="408" cy="363"/>
            </a:xfrm>
          </p:grpSpPr>
          <p:sp>
            <p:nvSpPr>
              <p:cNvPr id="10" name="Line 11">
                <a:extLst>
                  <a:ext uri="{FF2B5EF4-FFF2-40B4-BE49-F238E27FC236}">
                    <a16:creationId xmlns:a16="http://schemas.microsoft.com/office/drawing/2014/main" id="{053A6696-C87A-4A07-8278-9A88415EA0A1}"/>
                  </a:ext>
                </a:extLst>
              </p:cNvPr>
              <p:cNvSpPr>
                <a:spLocks noChangeShapeType="1"/>
              </p:cNvSpPr>
              <p:nvPr/>
            </p:nvSpPr>
            <p:spPr bwMode="auto">
              <a:xfrm flipV="1">
                <a:off x="4073" y="2750"/>
                <a:ext cx="0" cy="363"/>
              </a:xfrm>
              <a:prstGeom prst="line">
                <a:avLst/>
              </a:prstGeom>
              <a:noFill/>
              <a:ln w="28575">
                <a:solidFill>
                  <a:srgbClr val="B4B4B4"/>
                </a:solidFill>
                <a:round/>
                <a:headEnd/>
                <a:tailEnd/>
              </a:ln>
              <a:extLst>
                <a:ext uri="{909E8E84-426E-40DD-AFC4-6F175D3DCCD1}">
                  <a14:hiddenFill xmlns:a14="http://schemas.microsoft.com/office/drawing/2010/main">
                    <a:noFill/>
                  </a14:hiddenFill>
                </a:ext>
              </a:extLst>
            </p:spPr>
            <p:txBody>
              <a:bodyPr lIns="36000" tIns="36000" rIns="36000" bIns="36000" anchor="ctr"/>
              <a:lstStyle/>
              <a:p>
                <a:endParaRPr lang="en-US">
                  <a:latin typeface="+mn-ea"/>
                </a:endParaRPr>
              </a:p>
            </p:txBody>
          </p:sp>
          <p:sp>
            <p:nvSpPr>
              <p:cNvPr id="11" name="Line 12">
                <a:extLst>
                  <a:ext uri="{FF2B5EF4-FFF2-40B4-BE49-F238E27FC236}">
                    <a16:creationId xmlns:a16="http://schemas.microsoft.com/office/drawing/2014/main" id="{11E11A3F-1F71-4E9B-921A-ABBB6715AA0F}"/>
                  </a:ext>
                </a:extLst>
              </p:cNvPr>
              <p:cNvSpPr>
                <a:spLocks noChangeShapeType="1"/>
              </p:cNvSpPr>
              <p:nvPr/>
            </p:nvSpPr>
            <p:spPr bwMode="auto">
              <a:xfrm>
                <a:off x="4073" y="2750"/>
                <a:ext cx="408" cy="0"/>
              </a:xfrm>
              <a:prstGeom prst="line">
                <a:avLst/>
              </a:prstGeom>
              <a:noFill/>
              <a:ln w="28575">
                <a:solidFill>
                  <a:srgbClr val="B4B4B4"/>
                </a:solidFill>
                <a:round/>
                <a:headEnd/>
                <a:tailEnd type="triangle" w="med" len="med"/>
              </a:ln>
              <a:extLst>
                <a:ext uri="{909E8E84-426E-40DD-AFC4-6F175D3DCCD1}">
                  <a14:hiddenFill xmlns:a14="http://schemas.microsoft.com/office/drawing/2010/main">
                    <a:noFill/>
                  </a14:hiddenFill>
                </a:ext>
              </a:extLst>
            </p:spPr>
            <p:txBody>
              <a:bodyPr lIns="36000" tIns="36000" rIns="36000" bIns="36000" anchor="ctr"/>
              <a:lstStyle/>
              <a:p>
                <a:endParaRPr lang="en-US">
                  <a:latin typeface="+mn-ea"/>
                </a:endParaRPr>
              </a:p>
            </p:txBody>
          </p:sp>
        </p:grpSp>
        <p:grpSp>
          <p:nvGrpSpPr>
            <p:cNvPr id="12" name="Group 13">
              <a:extLst>
                <a:ext uri="{FF2B5EF4-FFF2-40B4-BE49-F238E27FC236}">
                  <a16:creationId xmlns:a16="http://schemas.microsoft.com/office/drawing/2014/main" id="{CB1C3C74-41B1-41A6-B0E1-3D7B7CCF98E3}"/>
                </a:ext>
              </a:extLst>
            </p:cNvPr>
            <p:cNvGrpSpPr>
              <a:grpSpLocks/>
            </p:cNvGrpSpPr>
            <p:nvPr>
              <p:custDataLst>
                <p:tags r:id="rId6"/>
              </p:custDataLst>
            </p:nvPr>
          </p:nvGrpSpPr>
          <p:grpSpPr bwMode="auto">
            <a:xfrm flipV="1">
              <a:off x="5540404" y="4511335"/>
              <a:ext cx="606075" cy="576263"/>
              <a:chOff x="4073" y="2750"/>
              <a:chExt cx="408" cy="363"/>
            </a:xfrm>
          </p:grpSpPr>
          <p:sp>
            <p:nvSpPr>
              <p:cNvPr id="13" name="Line 14">
                <a:extLst>
                  <a:ext uri="{FF2B5EF4-FFF2-40B4-BE49-F238E27FC236}">
                    <a16:creationId xmlns:a16="http://schemas.microsoft.com/office/drawing/2014/main" id="{5B94F45F-117F-4EBA-9149-7E95F6667851}"/>
                  </a:ext>
                </a:extLst>
              </p:cNvPr>
              <p:cNvSpPr>
                <a:spLocks noChangeShapeType="1"/>
              </p:cNvSpPr>
              <p:nvPr/>
            </p:nvSpPr>
            <p:spPr bwMode="auto">
              <a:xfrm flipV="1">
                <a:off x="4073" y="2750"/>
                <a:ext cx="0" cy="363"/>
              </a:xfrm>
              <a:prstGeom prst="line">
                <a:avLst/>
              </a:prstGeom>
              <a:noFill/>
              <a:ln w="28575">
                <a:solidFill>
                  <a:srgbClr val="B4B4B4"/>
                </a:solidFill>
                <a:round/>
                <a:headEnd/>
                <a:tailEnd/>
              </a:ln>
              <a:extLst>
                <a:ext uri="{909E8E84-426E-40DD-AFC4-6F175D3DCCD1}">
                  <a14:hiddenFill xmlns:a14="http://schemas.microsoft.com/office/drawing/2010/main">
                    <a:noFill/>
                  </a14:hiddenFill>
                </a:ext>
              </a:extLst>
            </p:spPr>
            <p:txBody>
              <a:bodyPr lIns="36000" tIns="36000" rIns="36000" bIns="36000" anchor="ctr"/>
              <a:lstStyle/>
              <a:p>
                <a:endParaRPr lang="en-US">
                  <a:latin typeface="+mn-ea"/>
                </a:endParaRPr>
              </a:p>
            </p:txBody>
          </p:sp>
          <p:sp>
            <p:nvSpPr>
              <p:cNvPr id="14" name="Line 15">
                <a:extLst>
                  <a:ext uri="{FF2B5EF4-FFF2-40B4-BE49-F238E27FC236}">
                    <a16:creationId xmlns:a16="http://schemas.microsoft.com/office/drawing/2014/main" id="{4047F014-7903-4AAD-9DEB-8A510B10AAF8}"/>
                  </a:ext>
                </a:extLst>
              </p:cNvPr>
              <p:cNvSpPr>
                <a:spLocks noChangeShapeType="1"/>
              </p:cNvSpPr>
              <p:nvPr/>
            </p:nvSpPr>
            <p:spPr bwMode="auto">
              <a:xfrm>
                <a:off x="4073" y="2750"/>
                <a:ext cx="408" cy="0"/>
              </a:xfrm>
              <a:prstGeom prst="line">
                <a:avLst/>
              </a:prstGeom>
              <a:noFill/>
              <a:ln w="28575">
                <a:solidFill>
                  <a:srgbClr val="B4B4B4"/>
                </a:solidFill>
                <a:round/>
                <a:headEnd/>
                <a:tailEnd type="triangle" w="med" len="med"/>
              </a:ln>
              <a:extLst>
                <a:ext uri="{909E8E84-426E-40DD-AFC4-6F175D3DCCD1}">
                  <a14:hiddenFill xmlns:a14="http://schemas.microsoft.com/office/drawing/2010/main">
                    <a:noFill/>
                  </a14:hiddenFill>
                </a:ext>
              </a:extLst>
            </p:spPr>
            <p:txBody>
              <a:bodyPr lIns="36000" tIns="36000" rIns="36000" bIns="36000" anchor="ctr"/>
              <a:lstStyle/>
              <a:p>
                <a:endParaRPr lang="en-US">
                  <a:latin typeface="+mn-ea"/>
                </a:endParaRPr>
              </a:p>
            </p:txBody>
          </p:sp>
        </p:grpSp>
        <p:sp>
          <p:nvSpPr>
            <p:cNvPr id="15" name="Text Placeholder 5">
              <a:extLst>
                <a:ext uri="{FF2B5EF4-FFF2-40B4-BE49-F238E27FC236}">
                  <a16:creationId xmlns:a16="http://schemas.microsoft.com/office/drawing/2014/main" id="{7CDBF42B-EBD8-4FA9-AE85-08A0A53EB1CB}"/>
                </a:ext>
              </a:extLst>
            </p:cNvPr>
            <p:cNvSpPr txBox="1">
              <a:spLocks/>
            </p:cNvSpPr>
            <p:nvPr/>
          </p:nvSpPr>
          <p:spPr bwMode="auto">
            <a:xfrm>
              <a:off x="3452842" y="2560300"/>
              <a:ext cx="5744423" cy="647700"/>
            </a:xfrm>
            <a:prstGeom prst="rect">
              <a:avLst/>
            </a:prstGeom>
            <a:solidFill>
              <a:schemeClr val="bg2">
                <a:lumMod val="25000"/>
              </a:schemeClr>
            </a:solidFill>
            <a:ln w="9525">
              <a:solidFill>
                <a:schemeClr val="bg1"/>
              </a:solidFill>
              <a:miter lim="800000"/>
              <a:headEnd/>
              <a:tailEnd/>
            </a:ln>
          </p:spPr>
          <p:txBody>
            <a:bodyPr tIns="36000" rIns="36000" bIns="36000" anchor="ctr"/>
            <a:lstStyle>
              <a:lvl1pPr marL="274638" indent="-27463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1pPr>
              <a:lvl2pPr marL="273050" indent="-273050"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2pPr>
              <a:lvl3pPr marL="538163" indent="-265113"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3pPr>
              <a:lvl4pPr marL="539750"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4pPr>
              <a:lvl5pPr marL="719138"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5pPr>
              <a:lvl6pPr marL="11763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6pPr>
              <a:lvl7pPr marL="16335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7pPr>
              <a:lvl8pPr marL="20907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8pPr>
              <a:lvl9pPr marL="25479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9pPr>
            </a:lstStyle>
            <a:p>
              <a:pPr lvl="1" eaLnBrk="1" hangingPunct="1">
                <a:spcBef>
                  <a:spcPts val="600"/>
                </a:spcBef>
                <a:buFont typeface="Arial" charset="0"/>
                <a:buChar char="•"/>
              </a:pPr>
              <a:r>
                <a:rPr lang="zh-CN" altLang="en-US" dirty="0">
                  <a:solidFill>
                    <a:schemeClr val="bg1"/>
                  </a:solidFill>
                  <a:latin typeface="+mn-ea"/>
                  <a:ea typeface="+mn-ea"/>
                </a:rPr>
                <a:t>制定正确销售策略及对销售资源进行合理再分配</a:t>
              </a:r>
              <a:endParaRPr lang="en-US" altLang="en-US" dirty="0">
                <a:solidFill>
                  <a:schemeClr val="bg1"/>
                </a:solidFill>
                <a:latin typeface="+mn-ea"/>
                <a:ea typeface="+mn-ea"/>
              </a:endParaRPr>
            </a:p>
          </p:txBody>
        </p:sp>
      </p:grpSp>
      <p:pic>
        <p:nvPicPr>
          <p:cNvPr id="17" name="Picture 8">
            <a:extLst>
              <a:ext uri="{FF2B5EF4-FFF2-40B4-BE49-F238E27FC236}">
                <a16:creationId xmlns:a16="http://schemas.microsoft.com/office/drawing/2014/main" id="{368AA683-8253-473F-89A2-A6841EE95A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043" y="4172091"/>
            <a:ext cx="3546393" cy="2364262"/>
          </a:xfrm>
          <a:prstGeom prst="rect">
            <a:avLst/>
          </a:prstGeom>
        </p:spPr>
      </p:pic>
    </p:spTree>
    <p:extLst>
      <p:ext uri="{BB962C8B-B14F-4D97-AF65-F5344CB8AC3E}">
        <p14:creationId xmlns:p14="http://schemas.microsoft.com/office/powerpoint/2010/main" val="1525850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9F2F5-AC8A-4F48-9495-22A2D2946E30}"/>
              </a:ext>
            </a:extLst>
          </p:cNvPr>
          <p:cNvSpPr>
            <a:spLocks noGrp="1"/>
          </p:cNvSpPr>
          <p:nvPr>
            <p:ph type="title"/>
          </p:nvPr>
        </p:nvSpPr>
        <p:spPr>
          <a:xfrm>
            <a:off x="535021" y="335944"/>
            <a:ext cx="8324893" cy="559233"/>
          </a:xfrm>
        </p:spPr>
        <p:txBody>
          <a:bodyPr/>
          <a:lstStyle/>
          <a:p>
            <a:r>
              <a:rPr lang="zh-CN" altLang="en-US" dirty="0"/>
              <a:t>销售漏斗数据需要及时清洗与长期积累</a:t>
            </a:r>
          </a:p>
        </p:txBody>
      </p:sp>
      <p:sp>
        <p:nvSpPr>
          <p:cNvPr id="29" name="Oval 3">
            <a:extLst>
              <a:ext uri="{FF2B5EF4-FFF2-40B4-BE49-F238E27FC236}">
                <a16:creationId xmlns:a16="http://schemas.microsoft.com/office/drawing/2014/main" id="{E2590966-C878-4013-B358-EECD8FFDB812}"/>
              </a:ext>
            </a:extLst>
          </p:cNvPr>
          <p:cNvSpPr>
            <a:spLocks noChangeArrowheads="1"/>
          </p:cNvSpPr>
          <p:nvPr/>
        </p:nvSpPr>
        <p:spPr bwMode="auto">
          <a:xfrm rot="3480929">
            <a:off x="2524942" y="217079"/>
            <a:ext cx="2476500" cy="6292850"/>
          </a:xfrm>
          <a:prstGeom prst="ellipse">
            <a:avLst/>
          </a:prstGeom>
          <a:solidFill>
            <a:srgbClr val="8C8C8C"/>
          </a:solidFill>
          <a:ln w="12700">
            <a:solidFill>
              <a:schemeClr val="bg1"/>
            </a:solidFill>
            <a:round/>
            <a:headEnd/>
            <a:tailEnd/>
          </a:ln>
        </p:spPr>
        <p:txBody>
          <a:bodyPr rot="10800000" vert="eaVert" wrap="none" anchor="ctr"/>
          <a:lstStyle/>
          <a:p>
            <a:pPr algn="ctr">
              <a:defRPr/>
            </a:pPr>
            <a:endParaRPr lang="en-US" dirty="0"/>
          </a:p>
        </p:txBody>
      </p:sp>
      <p:sp>
        <p:nvSpPr>
          <p:cNvPr id="30" name="Oval 4">
            <a:extLst>
              <a:ext uri="{FF2B5EF4-FFF2-40B4-BE49-F238E27FC236}">
                <a16:creationId xmlns:a16="http://schemas.microsoft.com/office/drawing/2014/main" id="{51B00FDD-8C8B-41B8-8145-D49938266822}"/>
              </a:ext>
            </a:extLst>
          </p:cNvPr>
          <p:cNvSpPr>
            <a:spLocks noChangeArrowheads="1"/>
          </p:cNvSpPr>
          <p:nvPr/>
        </p:nvSpPr>
        <p:spPr bwMode="auto">
          <a:xfrm rot="3480929">
            <a:off x="2044723" y="1543435"/>
            <a:ext cx="2001838" cy="4606925"/>
          </a:xfrm>
          <a:prstGeom prst="ellipse">
            <a:avLst/>
          </a:prstGeom>
          <a:solidFill>
            <a:srgbClr val="B4B4B4"/>
          </a:solidFill>
          <a:ln w="12700" algn="ctr">
            <a:solidFill>
              <a:schemeClr val="bg1"/>
            </a:solidFill>
            <a:round/>
            <a:headEnd/>
            <a:tailEnd/>
          </a:ln>
        </p:spPr>
        <p:txBody>
          <a:bodyPr rot="10800000" vert="eaVert" tIns="91440" bIns="91440" anchor="ctr"/>
          <a:lstStyle/>
          <a:p>
            <a:pPr algn="ctr">
              <a:defRPr/>
            </a:pPr>
            <a:endParaRPr lang="en-US" dirty="0">
              <a:ea typeface="ＭＳ Ｐゴシック" pitchFamily="50" charset="-128"/>
            </a:endParaRPr>
          </a:p>
        </p:txBody>
      </p:sp>
      <p:sp>
        <p:nvSpPr>
          <p:cNvPr id="31" name="Oval 5">
            <a:extLst>
              <a:ext uri="{FF2B5EF4-FFF2-40B4-BE49-F238E27FC236}">
                <a16:creationId xmlns:a16="http://schemas.microsoft.com/office/drawing/2014/main" id="{8297C52F-A81E-4751-918E-09896BCE465C}"/>
              </a:ext>
            </a:extLst>
          </p:cNvPr>
          <p:cNvSpPr>
            <a:spLocks noChangeArrowheads="1"/>
          </p:cNvSpPr>
          <p:nvPr/>
        </p:nvSpPr>
        <p:spPr bwMode="auto">
          <a:xfrm rot="3480929">
            <a:off x="2184756" y="2020682"/>
            <a:ext cx="1266825" cy="4052023"/>
          </a:xfrm>
          <a:prstGeom prst="ellipse">
            <a:avLst/>
          </a:prstGeom>
          <a:solidFill>
            <a:srgbClr val="DCDCDC"/>
          </a:solidFill>
          <a:ln w="12700" algn="ctr">
            <a:solidFill>
              <a:schemeClr val="bg1"/>
            </a:solidFill>
            <a:round/>
            <a:headEnd/>
            <a:tailEnd/>
          </a:ln>
        </p:spPr>
        <p:txBody>
          <a:bodyPr rot="10800000" vert="eaVert" lIns="36000" tIns="36000" rIns="36000" bIns="36000" anchor="ctr"/>
          <a:lstStyle/>
          <a:p>
            <a:pPr algn="ctr"/>
            <a:endParaRPr lang="en-US" b="1">
              <a:latin typeface="+mn-ea"/>
            </a:endParaRPr>
          </a:p>
        </p:txBody>
      </p:sp>
      <p:sp>
        <p:nvSpPr>
          <p:cNvPr id="32" name="Oval 6">
            <a:extLst>
              <a:ext uri="{FF2B5EF4-FFF2-40B4-BE49-F238E27FC236}">
                <a16:creationId xmlns:a16="http://schemas.microsoft.com/office/drawing/2014/main" id="{3F542213-EE26-4F22-9732-202A6A123A71}"/>
              </a:ext>
            </a:extLst>
          </p:cNvPr>
          <p:cNvSpPr>
            <a:spLocks noChangeArrowheads="1"/>
          </p:cNvSpPr>
          <p:nvPr/>
        </p:nvSpPr>
        <p:spPr bwMode="auto">
          <a:xfrm rot="3480929">
            <a:off x="1728149" y="3350737"/>
            <a:ext cx="731837" cy="2347011"/>
          </a:xfrm>
          <a:prstGeom prst="ellipse">
            <a:avLst/>
          </a:prstGeom>
          <a:solidFill>
            <a:schemeClr val="accent1"/>
          </a:solidFill>
          <a:ln w="12700" algn="ctr">
            <a:solidFill>
              <a:schemeClr val="bg1"/>
            </a:solidFill>
            <a:round/>
            <a:headEnd/>
            <a:tailEnd/>
          </a:ln>
        </p:spPr>
        <p:txBody>
          <a:bodyPr rot="10800000" vert="eaVert" lIns="36000" tIns="36000" rIns="36000" bIns="36000" anchor="ctr"/>
          <a:lstStyle/>
          <a:p>
            <a:pPr algn="ctr"/>
            <a:endParaRPr lang="en-US" b="1" dirty="0">
              <a:solidFill>
                <a:schemeClr val="bg1"/>
              </a:solidFill>
              <a:latin typeface="+mn-ea"/>
            </a:endParaRPr>
          </a:p>
        </p:txBody>
      </p:sp>
      <p:sp>
        <p:nvSpPr>
          <p:cNvPr id="33" name="Text Box 7">
            <a:extLst>
              <a:ext uri="{FF2B5EF4-FFF2-40B4-BE49-F238E27FC236}">
                <a16:creationId xmlns:a16="http://schemas.microsoft.com/office/drawing/2014/main" id="{4D79E948-C570-4D8A-A6A6-26E671554528}"/>
              </a:ext>
            </a:extLst>
          </p:cNvPr>
          <p:cNvSpPr txBox="1">
            <a:spLocks noChangeArrowheads="1"/>
          </p:cNvSpPr>
          <p:nvPr/>
        </p:nvSpPr>
        <p:spPr bwMode="gray">
          <a:xfrm>
            <a:off x="1189188" y="4570004"/>
            <a:ext cx="1459432" cy="349702"/>
          </a:xfrm>
          <a:prstGeom prst="rect">
            <a:avLst/>
          </a:prstGeom>
          <a:noFill/>
          <a:ln w="9525" algn="ctr">
            <a:noFill/>
            <a:miter lim="800000"/>
            <a:headEnd/>
            <a:tailEnd/>
          </a:ln>
        </p:spPr>
        <p:txBody>
          <a:bodyPr wrap="square" lIns="36000" tIns="36000" rIns="36000" bIns="36000">
            <a:spAutoFit/>
          </a:bodyPr>
          <a:lstStyle/>
          <a:p>
            <a:pPr algn="ctr"/>
            <a:r>
              <a:rPr lang="zh-CN" altLang="en-US" b="1" dirty="0">
                <a:solidFill>
                  <a:srgbClr val="FFFFFF"/>
                </a:solidFill>
                <a:latin typeface="+mn-ea"/>
              </a:rPr>
              <a:t>当期数据</a:t>
            </a:r>
            <a:endParaRPr lang="en-US" altLang="ja-JP" b="1" dirty="0">
              <a:solidFill>
                <a:srgbClr val="FFFFFF"/>
              </a:solidFill>
              <a:latin typeface="+mn-ea"/>
            </a:endParaRPr>
          </a:p>
        </p:txBody>
      </p:sp>
      <p:sp>
        <p:nvSpPr>
          <p:cNvPr id="34" name="Text Box 8">
            <a:extLst>
              <a:ext uri="{FF2B5EF4-FFF2-40B4-BE49-F238E27FC236}">
                <a16:creationId xmlns:a16="http://schemas.microsoft.com/office/drawing/2014/main" id="{32037B43-5997-48DD-9031-85EBABDA5CBA}"/>
              </a:ext>
            </a:extLst>
          </p:cNvPr>
          <p:cNvSpPr txBox="1">
            <a:spLocks noChangeArrowheads="1"/>
          </p:cNvSpPr>
          <p:nvPr/>
        </p:nvSpPr>
        <p:spPr bwMode="auto">
          <a:xfrm>
            <a:off x="2313468" y="3755617"/>
            <a:ext cx="1459432" cy="349702"/>
          </a:xfrm>
          <a:prstGeom prst="rect">
            <a:avLst/>
          </a:prstGeom>
          <a:noFill/>
          <a:ln w="9525" algn="ctr">
            <a:noFill/>
            <a:miter lim="800000"/>
            <a:headEnd/>
            <a:tailEnd/>
          </a:ln>
        </p:spPr>
        <p:txBody>
          <a:bodyPr wrap="square" lIns="36000" tIns="36000" rIns="36000" bIns="36000">
            <a:spAutoFit/>
          </a:bodyPr>
          <a:lstStyle/>
          <a:p>
            <a:pPr algn="ctr"/>
            <a:r>
              <a:rPr lang="zh-CN" altLang="en-US" b="1" dirty="0">
                <a:solidFill>
                  <a:srgbClr val="313131"/>
                </a:solidFill>
                <a:latin typeface="+mn-ea"/>
              </a:rPr>
              <a:t>半年数据</a:t>
            </a:r>
            <a:endParaRPr lang="en-US" altLang="ja-JP" b="1" dirty="0">
              <a:solidFill>
                <a:srgbClr val="313131"/>
              </a:solidFill>
              <a:latin typeface="+mn-ea"/>
            </a:endParaRPr>
          </a:p>
        </p:txBody>
      </p:sp>
      <p:sp>
        <p:nvSpPr>
          <p:cNvPr id="35" name="Text Box 9">
            <a:extLst>
              <a:ext uri="{FF2B5EF4-FFF2-40B4-BE49-F238E27FC236}">
                <a16:creationId xmlns:a16="http://schemas.microsoft.com/office/drawing/2014/main" id="{CB8C1C3C-A8ED-4D97-8F83-D4B1F24F3305}"/>
              </a:ext>
            </a:extLst>
          </p:cNvPr>
          <p:cNvSpPr txBox="1">
            <a:spLocks noChangeArrowheads="1"/>
          </p:cNvSpPr>
          <p:nvPr/>
        </p:nvSpPr>
        <p:spPr bwMode="auto">
          <a:xfrm>
            <a:off x="3332643" y="2871379"/>
            <a:ext cx="1459432" cy="349702"/>
          </a:xfrm>
          <a:prstGeom prst="rect">
            <a:avLst/>
          </a:prstGeom>
          <a:noFill/>
          <a:ln w="9525" algn="ctr">
            <a:noFill/>
            <a:miter lim="800000"/>
            <a:headEnd/>
            <a:tailEnd/>
          </a:ln>
        </p:spPr>
        <p:txBody>
          <a:bodyPr wrap="square" lIns="36000" tIns="36000" rIns="36000" bIns="36000">
            <a:spAutoFit/>
          </a:bodyPr>
          <a:lstStyle/>
          <a:p>
            <a:pPr algn="ctr"/>
            <a:r>
              <a:rPr lang="zh-CN" altLang="en-US" b="1" dirty="0">
                <a:solidFill>
                  <a:srgbClr val="313131"/>
                </a:solidFill>
                <a:latin typeface="+mn-ea"/>
              </a:rPr>
              <a:t>一年数据</a:t>
            </a:r>
            <a:endParaRPr lang="en-US" altLang="ja-JP" b="1" dirty="0">
              <a:solidFill>
                <a:srgbClr val="313131"/>
              </a:solidFill>
              <a:latin typeface="+mn-ea"/>
            </a:endParaRPr>
          </a:p>
        </p:txBody>
      </p:sp>
      <p:sp>
        <p:nvSpPr>
          <p:cNvPr id="36" name="Text Box 10">
            <a:extLst>
              <a:ext uri="{FF2B5EF4-FFF2-40B4-BE49-F238E27FC236}">
                <a16:creationId xmlns:a16="http://schemas.microsoft.com/office/drawing/2014/main" id="{46666018-3467-4FFC-A59B-39808072831C}"/>
              </a:ext>
            </a:extLst>
          </p:cNvPr>
          <p:cNvSpPr txBox="1">
            <a:spLocks noChangeArrowheads="1"/>
          </p:cNvSpPr>
          <p:nvPr/>
        </p:nvSpPr>
        <p:spPr bwMode="auto">
          <a:xfrm>
            <a:off x="5015393" y="1850617"/>
            <a:ext cx="1459432" cy="349702"/>
          </a:xfrm>
          <a:prstGeom prst="rect">
            <a:avLst/>
          </a:prstGeom>
          <a:noFill/>
          <a:ln w="9525" algn="ctr">
            <a:noFill/>
            <a:miter lim="800000"/>
            <a:headEnd/>
            <a:tailEnd/>
          </a:ln>
        </p:spPr>
        <p:txBody>
          <a:bodyPr wrap="square" lIns="36000" tIns="36000" rIns="36000" bIns="36000">
            <a:spAutoFit/>
          </a:bodyPr>
          <a:lstStyle/>
          <a:p>
            <a:pPr algn="ctr"/>
            <a:r>
              <a:rPr lang="zh-CN" altLang="en-US" b="1" dirty="0">
                <a:solidFill>
                  <a:schemeClr val="bg1"/>
                </a:solidFill>
                <a:latin typeface="+mn-ea"/>
              </a:rPr>
              <a:t>三年数据</a:t>
            </a:r>
            <a:endParaRPr lang="en-US" altLang="ja-JP" b="1" dirty="0">
              <a:solidFill>
                <a:schemeClr val="bg1"/>
              </a:solidFill>
              <a:latin typeface="+mn-ea"/>
            </a:endParaRPr>
          </a:p>
        </p:txBody>
      </p:sp>
      <p:sp>
        <p:nvSpPr>
          <p:cNvPr id="37" name="Line 11">
            <a:extLst>
              <a:ext uri="{FF2B5EF4-FFF2-40B4-BE49-F238E27FC236}">
                <a16:creationId xmlns:a16="http://schemas.microsoft.com/office/drawing/2014/main" id="{759274F5-BE64-433E-956F-9F94D8294760}"/>
              </a:ext>
            </a:extLst>
          </p:cNvPr>
          <p:cNvSpPr>
            <a:spLocks noChangeShapeType="1"/>
          </p:cNvSpPr>
          <p:nvPr/>
        </p:nvSpPr>
        <p:spPr bwMode="auto">
          <a:xfrm flipH="1" flipV="1">
            <a:off x="1915340" y="4836702"/>
            <a:ext cx="1839925" cy="544513"/>
          </a:xfrm>
          <a:prstGeom prst="line">
            <a:avLst/>
          </a:prstGeom>
          <a:noFill/>
          <a:ln w="19050">
            <a:solidFill>
              <a:srgbClr val="313131"/>
            </a:solidFill>
            <a:round/>
            <a:headEnd/>
            <a:tailEnd type="triangle" w="med" len="med"/>
          </a:ln>
        </p:spPr>
        <p:txBody>
          <a:bodyPr lIns="36000" tIns="36000" rIns="36000" bIns="36000" anchor="ctr"/>
          <a:lstStyle/>
          <a:p>
            <a:pPr>
              <a:defRPr/>
            </a:pPr>
            <a:endParaRPr lang="en-US" b="1" dirty="0">
              <a:latin typeface="+mn-ea"/>
            </a:endParaRPr>
          </a:p>
        </p:txBody>
      </p:sp>
      <p:sp>
        <p:nvSpPr>
          <p:cNvPr id="38" name="Line 12">
            <a:extLst>
              <a:ext uri="{FF2B5EF4-FFF2-40B4-BE49-F238E27FC236}">
                <a16:creationId xmlns:a16="http://schemas.microsoft.com/office/drawing/2014/main" id="{8EAD44DC-8B12-4799-B5A9-5210368D21A1}"/>
              </a:ext>
            </a:extLst>
          </p:cNvPr>
          <p:cNvSpPr>
            <a:spLocks noChangeShapeType="1"/>
          </p:cNvSpPr>
          <p:nvPr/>
        </p:nvSpPr>
        <p:spPr bwMode="auto">
          <a:xfrm flipH="1" flipV="1">
            <a:off x="3047227" y="4020727"/>
            <a:ext cx="2205119" cy="544513"/>
          </a:xfrm>
          <a:prstGeom prst="line">
            <a:avLst/>
          </a:prstGeom>
          <a:noFill/>
          <a:ln w="19050">
            <a:solidFill>
              <a:srgbClr val="313131"/>
            </a:solidFill>
            <a:round/>
            <a:headEnd type="none" w="sm" len="sm"/>
            <a:tailEnd type="triangle" w="med" len="lg"/>
          </a:ln>
        </p:spPr>
        <p:txBody>
          <a:bodyPr lIns="36000" tIns="36000" rIns="36000" bIns="36000" anchor="ctr"/>
          <a:lstStyle/>
          <a:p>
            <a:pPr>
              <a:defRPr/>
            </a:pPr>
            <a:endParaRPr lang="en-US" b="1" dirty="0">
              <a:latin typeface="+mn-ea"/>
            </a:endParaRPr>
          </a:p>
        </p:txBody>
      </p:sp>
      <p:sp>
        <p:nvSpPr>
          <p:cNvPr id="39" name="Line 13">
            <a:extLst>
              <a:ext uri="{FF2B5EF4-FFF2-40B4-BE49-F238E27FC236}">
                <a16:creationId xmlns:a16="http://schemas.microsoft.com/office/drawing/2014/main" id="{30B61D89-35B6-43AB-A668-62AC5E51DA2B}"/>
              </a:ext>
            </a:extLst>
          </p:cNvPr>
          <p:cNvSpPr>
            <a:spLocks noChangeShapeType="1"/>
          </p:cNvSpPr>
          <p:nvPr/>
        </p:nvSpPr>
        <p:spPr bwMode="auto">
          <a:xfrm flipH="1" flipV="1">
            <a:off x="4350565" y="3093627"/>
            <a:ext cx="2023685" cy="544513"/>
          </a:xfrm>
          <a:prstGeom prst="line">
            <a:avLst/>
          </a:prstGeom>
          <a:noFill/>
          <a:ln w="19050">
            <a:solidFill>
              <a:srgbClr val="313131"/>
            </a:solidFill>
            <a:round/>
            <a:headEnd type="none" w="sm" len="sm"/>
            <a:tailEnd type="triangle" w="med" len="lg"/>
          </a:ln>
        </p:spPr>
        <p:txBody>
          <a:bodyPr lIns="36000" tIns="36000" rIns="36000" bIns="36000" anchor="ctr"/>
          <a:lstStyle/>
          <a:p>
            <a:pPr>
              <a:defRPr/>
            </a:pPr>
            <a:endParaRPr lang="en-US" b="1" dirty="0">
              <a:latin typeface="+mn-ea"/>
            </a:endParaRPr>
          </a:p>
        </p:txBody>
      </p:sp>
      <p:sp>
        <p:nvSpPr>
          <p:cNvPr id="40" name="Line 14">
            <a:extLst>
              <a:ext uri="{FF2B5EF4-FFF2-40B4-BE49-F238E27FC236}">
                <a16:creationId xmlns:a16="http://schemas.microsoft.com/office/drawing/2014/main" id="{F7281542-40E5-4F5E-A182-2E291FD3F8EA}"/>
              </a:ext>
            </a:extLst>
          </p:cNvPr>
          <p:cNvSpPr>
            <a:spLocks noChangeShapeType="1"/>
          </p:cNvSpPr>
          <p:nvPr/>
        </p:nvSpPr>
        <p:spPr bwMode="auto">
          <a:xfrm flipH="1" flipV="1">
            <a:off x="5844770" y="2009366"/>
            <a:ext cx="1129174" cy="308012"/>
          </a:xfrm>
          <a:prstGeom prst="line">
            <a:avLst/>
          </a:prstGeom>
          <a:noFill/>
          <a:ln w="19050">
            <a:solidFill>
              <a:srgbClr val="313131"/>
            </a:solidFill>
            <a:round/>
            <a:headEnd type="none" w="sm" len="sm"/>
            <a:tailEnd type="triangle" w="med" len="lg"/>
          </a:ln>
        </p:spPr>
        <p:txBody>
          <a:bodyPr lIns="36000" tIns="36000" rIns="36000" bIns="36000" anchor="ctr"/>
          <a:lstStyle/>
          <a:p>
            <a:pPr>
              <a:defRPr/>
            </a:pPr>
            <a:endParaRPr lang="en-US" dirty="0">
              <a:latin typeface="+mn-ea"/>
            </a:endParaRPr>
          </a:p>
        </p:txBody>
      </p:sp>
      <p:sp>
        <p:nvSpPr>
          <p:cNvPr id="41" name="Text Placeholder 15">
            <a:extLst>
              <a:ext uri="{FF2B5EF4-FFF2-40B4-BE49-F238E27FC236}">
                <a16:creationId xmlns:a16="http://schemas.microsoft.com/office/drawing/2014/main" id="{9A888412-C82A-4710-B005-22142DBA260A}"/>
              </a:ext>
            </a:extLst>
          </p:cNvPr>
          <p:cNvSpPr txBox="1">
            <a:spLocks/>
          </p:cNvSpPr>
          <p:nvPr>
            <p:custDataLst>
              <p:tags r:id="rId1"/>
            </p:custDataLst>
          </p:nvPr>
        </p:nvSpPr>
        <p:spPr bwMode="auto">
          <a:xfrm>
            <a:off x="7017767" y="2085597"/>
            <a:ext cx="4585347" cy="750888"/>
          </a:xfrm>
          <a:prstGeom prst="rect">
            <a:avLst/>
          </a:prstGeom>
          <a:noFill/>
          <a:ln>
            <a:miter lim="800000"/>
            <a:headEnd/>
            <a:tailEnd/>
          </a:ln>
        </p:spPr>
        <p:txBody>
          <a:bodyPr lIns="36000" tIns="36000" rIns="36000" bIns="36000"/>
          <a:lstStyle/>
          <a:p>
            <a:pPr marL="274320" lvl="1" indent="-274320" defTabSz="957263">
              <a:spcBef>
                <a:spcPts val="600"/>
              </a:spcBef>
              <a:buFont typeface="Arial" charset="0"/>
              <a:buChar char="•"/>
              <a:defRPr/>
            </a:pPr>
            <a:r>
              <a:rPr lang="zh-CN" altLang="en-US" dirty="0">
                <a:solidFill>
                  <a:srgbClr val="313131"/>
                </a:solidFill>
                <a:latin typeface="+mn-ea"/>
              </a:rPr>
              <a:t>了解历史销售趋势，总结并获取销售经验</a:t>
            </a:r>
            <a:endParaRPr lang="en-US" dirty="0">
              <a:solidFill>
                <a:srgbClr val="313131"/>
              </a:solidFill>
              <a:latin typeface="+mn-ea"/>
            </a:endParaRPr>
          </a:p>
          <a:p>
            <a:pPr marL="804672" lvl="3" indent="-274320" defTabSz="957263">
              <a:spcBef>
                <a:spcPts val="600"/>
              </a:spcBef>
              <a:buFont typeface="Arial" charset="0"/>
              <a:buChar char="•"/>
              <a:defRPr/>
            </a:pPr>
            <a:r>
              <a:rPr lang="zh-CN" altLang="en-US" dirty="0">
                <a:solidFill>
                  <a:srgbClr val="313131"/>
                </a:solidFill>
                <a:latin typeface="+mn-ea"/>
              </a:rPr>
              <a:t>调整销售漏斗模型</a:t>
            </a:r>
            <a:endParaRPr lang="en-US" dirty="0">
              <a:solidFill>
                <a:srgbClr val="313131"/>
              </a:solidFill>
              <a:latin typeface="+mn-ea"/>
            </a:endParaRPr>
          </a:p>
        </p:txBody>
      </p:sp>
      <p:sp>
        <p:nvSpPr>
          <p:cNvPr id="42" name="Text Placeholder 15">
            <a:extLst>
              <a:ext uri="{FF2B5EF4-FFF2-40B4-BE49-F238E27FC236}">
                <a16:creationId xmlns:a16="http://schemas.microsoft.com/office/drawing/2014/main" id="{0FE3F9D4-F103-4634-A074-D6619DC20784}"/>
              </a:ext>
            </a:extLst>
          </p:cNvPr>
          <p:cNvSpPr txBox="1">
            <a:spLocks/>
          </p:cNvSpPr>
          <p:nvPr>
            <p:custDataLst>
              <p:tags r:id="rId2"/>
            </p:custDataLst>
          </p:nvPr>
        </p:nvSpPr>
        <p:spPr bwMode="auto">
          <a:xfrm>
            <a:off x="6348696" y="3380173"/>
            <a:ext cx="4413962" cy="750888"/>
          </a:xfrm>
          <a:prstGeom prst="rect">
            <a:avLst/>
          </a:prstGeom>
          <a:noFill/>
          <a:ln>
            <a:miter lim="800000"/>
            <a:headEnd/>
            <a:tailEnd/>
          </a:ln>
        </p:spPr>
        <p:txBody>
          <a:bodyPr lIns="36000" tIns="36000" rIns="36000" bIns="36000"/>
          <a:lstStyle/>
          <a:p>
            <a:pPr marL="274320" lvl="1" indent="-274320" defTabSz="957263">
              <a:spcBef>
                <a:spcPts val="600"/>
              </a:spcBef>
              <a:buFont typeface="Arial" charset="0"/>
              <a:buChar char="•"/>
              <a:defRPr/>
            </a:pPr>
            <a:r>
              <a:rPr lang="zh-CN" altLang="en-US" dirty="0">
                <a:solidFill>
                  <a:srgbClr val="313131"/>
                </a:solidFill>
                <a:latin typeface="+mn-ea"/>
              </a:rPr>
              <a:t>制作全年销售情况分析报告</a:t>
            </a:r>
            <a:r>
              <a:rPr lang="en-US" dirty="0">
                <a:solidFill>
                  <a:srgbClr val="313131"/>
                </a:solidFill>
                <a:latin typeface="+mn-ea"/>
              </a:rPr>
              <a:t> </a:t>
            </a:r>
          </a:p>
          <a:p>
            <a:pPr marL="804672" lvl="3" indent="-274320" defTabSz="957263">
              <a:spcBef>
                <a:spcPts val="600"/>
              </a:spcBef>
              <a:buFont typeface="Arial" charset="0"/>
              <a:buChar char="•"/>
              <a:defRPr/>
            </a:pPr>
            <a:r>
              <a:rPr lang="zh-CN" altLang="en-US" dirty="0">
                <a:solidFill>
                  <a:srgbClr val="313131"/>
                </a:solidFill>
                <a:latin typeface="+mn-ea"/>
              </a:rPr>
              <a:t>总结得失，重新布局销售资源</a:t>
            </a:r>
            <a:endParaRPr lang="en-US" dirty="0">
              <a:solidFill>
                <a:srgbClr val="313131"/>
              </a:solidFill>
              <a:latin typeface="+mn-ea"/>
            </a:endParaRPr>
          </a:p>
        </p:txBody>
      </p:sp>
      <p:sp>
        <p:nvSpPr>
          <p:cNvPr id="43" name="Text Placeholder 15">
            <a:extLst>
              <a:ext uri="{FF2B5EF4-FFF2-40B4-BE49-F238E27FC236}">
                <a16:creationId xmlns:a16="http://schemas.microsoft.com/office/drawing/2014/main" id="{1668104C-91FD-4272-998E-160114E97330}"/>
              </a:ext>
            </a:extLst>
          </p:cNvPr>
          <p:cNvSpPr txBox="1">
            <a:spLocks/>
          </p:cNvSpPr>
          <p:nvPr>
            <p:custDataLst>
              <p:tags r:id="rId3"/>
            </p:custDataLst>
          </p:nvPr>
        </p:nvSpPr>
        <p:spPr bwMode="auto">
          <a:xfrm>
            <a:off x="5317666" y="4328704"/>
            <a:ext cx="3282425" cy="750888"/>
          </a:xfrm>
          <a:prstGeom prst="rect">
            <a:avLst/>
          </a:prstGeom>
          <a:noFill/>
          <a:ln>
            <a:miter lim="800000"/>
            <a:headEnd/>
            <a:tailEnd/>
          </a:ln>
        </p:spPr>
        <p:txBody>
          <a:bodyPr lIns="36000" tIns="36000" rIns="36000" bIns="36000"/>
          <a:lstStyle/>
          <a:p>
            <a:pPr marL="274320" lvl="1" indent="-274320" defTabSz="957263">
              <a:spcBef>
                <a:spcPts val="600"/>
              </a:spcBef>
              <a:buFont typeface="Arial" charset="0"/>
              <a:buChar char="•"/>
              <a:defRPr/>
            </a:pPr>
            <a:r>
              <a:rPr lang="zh-CN" altLang="en-US" dirty="0">
                <a:solidFill>
                  <a:srgbClr val="313131"/>
                </a:solidFill>
                <a:latin typeface="+mn-ea"/>
              </a:rPr>
              <a:t>总结前半年销售情况</a:t>
            </a:r>
            <a:r>
              <a:rPr lang="en-US" dirty="0">
                <a:solidFill>
                  <a:srgbClr val="313131"/>
                </a:solidFill>
                <a:latin typeface="+mn-ea"/>
              </a:rPr>
              <a:t> </a:t>
            </a:r>
          </a:p>
          <a:p>
            <a:pPr marL="804672" lvl="3" indent="-274320" defTabSz="957263">
              <a:spcBef>
                <a:spcPts val="600"/>
              </a:spcBef>
              <a:buFont typeface="Arial" charset="0"/>
              <a:buChar char="•"/>
              <a:defRPr/>
            </a:pPr>
            <a:r>
              <a:rPr lang="zh-CN" altLang="en-US" dirty="0">
                <a:solidFill>
                  <a:srgbClr val="313131"/>
                </a:solidFill>
                <a:latin typeface="+mn-ea"/>
              </a:rPr>
              <a:t>制定后半年销售方针</a:t>
            </a:r>
            <a:r>
              <a:rPr lang="en-US" dirty="0">
                <a:solidFill>
                  <a:srgbClr val="313131"/>
                </a:solidFill>
                <a:latin typeface="+mn-ea"/>
              </a:rPr>
              <a:t> </a:t>
            </a:r>
          </a:p>
        </p:txBody>
      </p:sp>
      <p:sp>
        <p:nvSpPr>
          <p:cNvPr id="44" name="Text Placeholder 15">
            <a:extLst>
              <a:ext uri="{FF2B5EF4-FFF2-40B4-BE49-F238E27FC236}">
                <a16:creationId xmlns:a16="http://schemas.microsoft.com/office/drawing/2014/main" id="{B02FAD72-622A-48D1-8C59-D2194BF558BD}"/>
              </a:ext>
            </a:extLst>
          </p:cNvPr>
          <p:cNvSpPr txBox="1">
            <a:spLocks/>
          </p:cNvSpPr>
          <p:nvPr>
            <p:custDataLst>
              <p:tags r:id="rId4"/>
            </p:custDataLst>
          </p:nvPr>
        </p:nvSpPr>
        <p:spPr bwMode="auto">
          <a:xfrm>
            <a:off x="3925655" y="5090704"/>
            <a:ext cx="5919518" cy="750888"/>
          </a:xfrm>
          <a:prstGeom prst="rect">
            <a:avLst/>
          </a:prstGeom>
          <a:noFill/>
          <a:ln>
            <a:miter lim="800000"/>
            <a:headEnd/>
            <a:tailEnd/>
          </a:ln>
        </p:spPr>
        <p:txBody>
          <a:bodyPr lIns="36000" tIns="36000" rIns="36000" bIns="36000"/>
          <a:lstStyle/>
          <a:p>
            <a:pPr marL="274320" lvl="1" indent="-274320" defTabSz="957263">
              <a:spcBef>
                <a:spcPts val="600"/>
              </a:spcBef>
              <a:buFont typeface="Arial" charset="0"/>
              <a:buChar char="•"/>
              <a:defRPr/>
            </a:pPr>
            <a:r>
              <a:rPr lang="zh-CN" altLang="en-US" dirty="0">
                <a:solidFill>
                  <a:srgbClr val="313131"/>
                </a:solidFill>
                <a:latin typeface="+mn-ea"/>
              </a:rPr>
              <a:t>期中：及时维护更新数据，保证数据准确性与时效性</a:t>
            </a:r>
            <a:r>
              <a:rPr lang="en-US" dirty="0">
                <a:solidFill>
                  <a:srgbClr val="313131"/>
                </a:solidFill>
                <a:latin typeface="+mn-ea"/>
              </a:rPr>
              <a:t> </a:t>
            </a:r>
          </a:p>
          <a:p>
            <a:pPr marL="804672" lvl="3" indent="-274320" defTabSz="957263">
              <a:spcBef>
                <a:spcPts val="600"/>
              </a:spcBef>
              <a:buFont typeface="Arial" charset="0"/>
              <a:buChar char="•"/>
              <a:defRPr/>
            </a:pPr>
            <a:r>
              <a:rPr lang="zh-CN" altLang="en-US" dirty="0">
                <a:solidFill>
                  <a:srgbClr val="313131"/>
                </a:solidFill>
                <a:latin typeface="+mn-ea"/>
              </a:rPr>
              <a:t>期末：及时清洗或迁移为完成商机信息</a:t>
            </a:r>
            <a:r>
              <a:rPr lang="en-US" dirty="0">
                <a:solidFill>
                  <a:srgbClr val="313131"/>
                </a:solidFill>
                <a:latin typeface="+mn-ea"/>
              </a:rPr>
              <a:t> </a:t>
            </a:r>
          </a:p>
        </p:txBody>
      </p:sp>
    </p:spTree>
    <p:extLst>
      <p:ext uri="{BB962C8B-B14F-4D97-AF65-F5344CB8AC3E}">
        <p14:creationId xmlns:p14="http://schemas.microsoft.com/office/powerpoint/2010/main" val="193327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F091F-B18E-4BE3-96DF-6509DDC542B7}"/>
              </a:ext>
            </a:extLst>
          </p:cNvPr>
          <p:cNvSpPr>
            <a:spLocks noGrp="1"/>
          </p:cNvSpPr>
          <p:nvPr>
            <p:ph type="title"/>
          </p:nvPr>
        </p:nvSpPr>
        <p:spPr/>
        <p:txBody>
          <a:bodyPr/>
          <a:lstStyle/>
          <a:p>
            <a:r>
              <a:rPr lang="zh-CN" altLang="en-US" dirty="0"/>
              <a:t>销售运营与数据分析</a:t>
            </a:r>
          </a:p>
        </p:txBody>
      </p:sp>
      <p:grpSp>
        <p:nvGrpSpPr>
          <p:cNvPr id="32" name="组合 31">
            <a:extLst>
              <a:ext uri="{FF2B5EF4-FFF2-40B4-BE49-F238E27FC236}">
                <a16:creationId xmlns:a16="http://schemas.microsoft.com/office/drawing/2014/main" id="{76F18B5A-98EA-4985-8398-92DEA69AF19D}"/>
              </a:ext>
            </a:extLst>
          </p:cNvPr>
          <p:cNvGrpSpPr/>
          <p:nvPr/>
        </p:nvGrpSpPr>
        <p:grpSpPr>
          <a:xfrm>
            <a:off x="680937" y="1407341"/>
            <a:ext cx="6400799" cy="4393095"/>
            <a:chOff x="4253949" y="1549225"/>
            <a:chExt cx="7709451" cy="4267200"/>
          </a:xfrm>
        </p:grpSpPr>
        <p:sp>
          <p:nvSpPr>
            <p:cNvPr id="33" name="Rectangle 3">
              <a:extLst>
                <a:ext uri="{FF2B5EF4-FFF2-40B4-BE49-F238E27FC236}">
                  <a16:creationId xmlns:a16="http://schemas.microsoft.com/office/drawing/2014/main" id="{1684B8B7-B009-44B4-93DB-664B1809D768}"/>
                </a:ext>
              </a:extLst>
            </p:cNvPr>
            <p:cNvSpPr>
              <a:spLocks noChangeArrowheads="1"/>
            </p:cNvSpPr>
            <p:nvPr/>
          </p:nvSpPr>
          <p:spPr bwMode="auto">
            <a:xfrm>
              <a:off x="4267200" y="2768425"/>
              <a:ext cx="1219200" cy="990600"/>
            </a:xfrm>
            <a:prstGeom prst="rect">
              <a:avLst/>
            </a:prstGeom>
            <a:noFill/>
            <a:ln w="9525">
              <a:solidFill>
                <a:srgbClr val="2A50B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财务目标设定</a:t>
              </a:r>
              <a:r>
                <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rPr>
                <a:t>: </a:t>
              </a:r>
              <a:r>
                <a:rPr kumimoji="0" lang="zh-CN" altLang="en-US"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rPr>
                <a:t>产品线</a:t>
              </a:r>
              <a:r>
                <a:rPr lang="en-US" altLang="zh-CN" sz="1200" b="1" kern="0" dirty="0">
                  <a:solidFill>
                    <a:srgbClr val="2A50BA"/>
                  </a:solidFill>
                  <a:latin typeface="Arial" panose="020B0604020202020204" pitchFamily="34" charset="0"/>
                  <a:ea typeface="宋体" panose="02010600030101010101" pitchFamily="2" charset="-122"/>
                </a:rPr>
                <a:t>,</a:t>
              </a:r>
              <a:r>
                <a:rPr lang="zh-CN" altLang="en-US" sz="1200" b="1" kern="0" dirty="0">
                  <a:solidFill>
                    <a:srgbClr val="2A50BA"/>
                  </a:solidFill>
                  <a:latin typeface="Arial" panose="020B0604020202020204" pitchFamily="34" charset="0"/>
                  <a:ea typeface="宋体" panose="02010600030101010101" pitchFamily="2" charset="-122"/>
                </a:rPr>
                <a:t> 市场细分</a:t>
              </a:r>
              <a:endPar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endParaRPr>
            </a:p>
          </p:txBody>
        </p:sp>
        <p:sp>
          <p:nvSpPr>
            <p:cNvPr id="34" name="Rectangle 4">
              <a:extLst>
                <a:ext uri="{FF2B5EF4-FFF2-40B4-BE49-F238E27FC236}">
                  <a16:creationId xmlns:a16="http://schemas.microsoft.com/office/drawing/2014/main" id="{2644A2C1-6015-4002-ABCB-7F978B6CA219}"/>
                </a:ext>
              </a:extLst>
            </p:cNvPr>
            <p:cNvSpPr>
              <a:spLocks noChangeArrowheads="1"/>
            </p:cNvSpPr>
            <p:nvPr/>
          </p:nvSpPr>
          <p:spPr bwMode="auto">
            <a:xfrm>
              <a:off x="6019800" y="2082625"/>
              <a:ext cx="1143000" cy="990600"/>
            </a:xfrm>
            <a:prstGeom prst="rect">
              <a:avLst/>
            </a:prstGeom>
            <a:noFill/>
            <a:ln w="9525">
              <a:solidFill>
                <a:srgbClr val="2A50B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产品线</a:t>
              </a:r>
              <a:r>
                <a:rPr lang="en-US" altLang="zh-CN" sz="1200" b="1" kern="0" dirty="0">
                  <a:solidFill>
                    <a:srgbClr val="2A50BA"/>
                  </a:solidFill>
                  <a:latin typeface="Arial" panose="020B0604020202020204" pitchFamily="34" charset="0"/>
                  <a:ea typeface="宋体" panose="02010600030101010101" pitchFamily="2" charset="-122"/>
                </a:rPr>
                <a:t>,</a:t>
              </a:r>
              <a:r>
                <a:rPr lang="zh-CN" altLang="en-US" sz="1200" b="1" kern="0" dirty="0">
                  <a:solidFill>
                    <a:srgbClr val="2A50BA"/>
                  </a:solidFill>
                  <a:latin typeface="Arial" panose="020B0604020202020204" pitchFamily="34" charset="0"/>
                  <a:ea typeface="宋体" panose="02010600030101010101" pitchFamily="2" charset="-122"/>
                </a:rPr>
                <a:t>客户历史数据分析 </a:t>
              </a:r>
              <a:endPar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endParaRPr>
            </a:p>
          </p:txBody>
        </p:sp>
        <p:sp>
          <p:nvSpPr>
            <p:cNvPr id="35" name="Rectangle 5">
              <a:extLst>
                <a:ext uri="{FF2B5EF4-FFF2-40B4-BE49-F238E27FC236}">
                  <a16:creationId xmlns:a16="http://schemas.microsoft.com/office/drawing/2014/main" id="{90F4A058-70AF-4ADC-8815-5EAD0B65020A}"/>
                </a:ext>
              </a:extLst>
            </p:cNvPr>
            <p:cNvSpPr>
              <a:spLocks noChangeArrowheads="1"/>
            </p:cNvSpPr>
            <p:nvPr/>
          </p:nvSpPr>
          <p:spPr bwMode="auto">
            <a:xfrm>
              <a:off x="7696200" y="2844625"/>
              <a:ext cx="1371600" cy="762000"/>
            </a:xfrm>
            <a:prstGeom prst="rect">
              <a:avLst/>
            </a:prstGeom>
            <a:solidFill>
              <a:srgbClr val="FFFF00"/>
            </a:solidFill>
            <a:ln w="9525">
              <a:solidFill>
                <a:srgbClr val="2A50BA"/>
              </a:solidFill>
              <a:miter lim="800000"/>
              <a:headEnd/>
              <a:tailEnd/>
            </a:ln>
            <a:effectLs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销售任务制定</a:t>
              </a:r>
              <a:r>
                <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rPr>
                <a:t>: </a:t>
              </a: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产品线</a:t>
              </a:r>
              <a:r>
                <a:rPr lang="en-US" altLang="zh-CN" sz="1200" b="1" kern="0" dirty="0">
                  <a:solidFill>
                    <a:srgbClr val="2A50BA"/>
                  </a:solidFill>
                  <a:latin typeface="Arial" panose="020B0604020202020204" pitchFamily="34" charset="0"/>
                  <a:ea typeface="宋体" panose="02010600030101010101" pitchFamily="2" charset="-122"/>
                </a:rPr>
                <a:t>,</a:t>
              </a:r>
              <a:r>
                <a:rPr lang="zh-CN" altLang="en-US" sz="1200" b="1" kern="0" dirty="0">
                  <a:solidFill>
                    <a:srgbClr val="2A50BA"/>
                  </a:solidFill>
                  <a:latin typeface="Arial" panose="020B0604020202020204" pitchFamily="34" charset="0"/>
                  <a:ea typeface="宋体" panose="02010600030101010101" pitchFamily="2" charset="-122"/>
                </a:rPr>
                <a:t>细分市场</a:t>
              </a:r>
              <a:endPar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endParaRPr>
            </a:p>
          </p:txBody>
        </p:sp>
        <p:sp>
          <p:nvSpPr>
            <p:cNvPr id="36" name="Rectangle 6">
              <a:extLst>
                <a:ext uri="{FF2B5EF4-FFF2-40B4-BE49-F238E27FC236}">
                  <a16:creationId xmlns:a16="http://schemas.microsoft.com/office/drawing/2014/main" id="{450A1D6A-069D-44F0-8267-D747A1B96459}"/>
                </a:ext>
              </a:extLst>
            </p:cNvPr>
            <p:cNvSpPr>
              <a:spLocks noChangeArrowheads="1"/>
            </p:cNvSpPr>
            <p:nvPr/>
          </p:nvSpPr>
          <p:spPr bwMode="auto">
            <a:xfrm>
              <a:off x="7696200" y="3835225"/>
              <a:ext cx="1371600" cy="685800"/>
            </a:xfrm>
            <a:prstGeom prst="rect">
              <a:avLst/>
            </a:prstGeom>
            <a:solidFill>
              <a:schemeClr val="bg2">
                <a:lumMod val="90000"/>
              </a:schemeClr>
            </a:solidFill>
            <a:ln w="9525">
              <a:solidFill>
                <a:srgbClr val="2A50B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组织结构设计</a:t>
              </a:r>
              <a:r>
                <a:rPr lang="en-US" altLang="zh-CN" sz="1200" b="1" kern="0" dirty="0">
                  <a:solidFill>
                    <a:srgbClr val="2A50BA"/>
                  </a:solidFill>
                  <a:latin typeface="Arial" panose="020B0604020202020204" pitchFamily="34" charset="0"/>
                  <a:ea typeface="宋体" panose="0201060003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销售能力分析</a:t>
              </a:r>
              <a:endPar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endParaRPr>
            </a:p>
          </p:txBody>
        </p:sp>
        <p:sp>
          <p:nvSpPr>
            <p:cNvPr id="37" name="Rectangle 7">
              <a:extLst>
                <a:ext uri="{FF2B5EF4-FFF2-40B4-BE49-F238E27FC236}">
                  <a16:creationId xmlns:a16="http://schemas.microsoft.com/office/drawing/2014/main" id="{FC22801F-2441-4A12-906C-0F613A63A36C}"/>
                </a:ext>
              </a:extLst>
            </p:cNvPr>
            <p:cNvSpPr>
              <a:spLocks noChangeArrowheads="1"/>
            </p:cNvSpPr>
            <p:nvPr/>
          </p:nvSpPr>
          <p:spPr bwMode="auto">
            <a:xfrm>
              <a:off x="10058400" y="1549225"/>
              <a:ext cx="1905000" cy="762000"/>
            </a:xfrm>
            <a:prstGeom prst="rect">
              <a:avLst/>
            </a:prstGeom>
            <a:noFill/>
            <a:ln w="9525">
              <a:solidFill>
                <a:srgbClr val="2A50B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市场运营</a:t>
              </a:r>
              <a:r>
                <a:rPr lang="en-US" altLang="zh-CN" sz="1200" b="1" kern="0" dirty="0">
                  <a:solidFill>
                    <a:srgbClr val="2A50BA"/>
                  </a:solidFill>
                  <a:latin typeface="Arial" panose="020B0604020202020204" pitchFamily="34" charset="0"/>
                  <a:ea typeface="宋体" panose="02010600030101010101" pitchFamily="2" charset="-122"/>
                </a:rPr>
                <a:t>,</a:t>
              </a:r>
              <a:r>
                <a:rPr lang="zh-CN" altLang="en-US" sz="1200" b="1" kern="0" dirty="0">
                  <a:solidFill>
                    <a:srgbClr val="2A50BA"/>
                  </a:solidFill>
                  <a:latin typeface="Arial" panose="020B0604020202020204" pitchFamily="34" charset="0"/>
                  <a:ea typeface="宋体" panose="02010600030101010101" pitchFamily="2" charset="-122"/>
                </a:rPr>
                <a:t>市场价定位</a:t>
              </a:r>
              <a:r>
                <a:rPr lang="en-US" altLang="zh-CN" sz="1200" b="1" kern="0" dirty="0">
                  <a:solidFill>
                    <a:srgbClr val="2A50BA"/>
                  </a:solidFill>
                  <a:latin typeface="Arial" panose="020B0604020202020204" pitchFamily="34" charset="0"/>
                  <a:ea typeface="宋体" panose="02010600030101010101" pitchFamily="2" charset="-122"/>
                </a:rPr>
                <a:t>,</a:t>
              </a:r>
              <a:r>
                <a:rPr lang="zh-CN" altLang="en-US" sz="1200" b="1" kern="0" dirty="0">
                  <a:solidFill>
                    <a:srgbClr val="2A50BA"/>
                  </a:solidFill>
                  <a:latin typeface="Arial" panose="020B0604020202020204" pitchFamily="34" charset="0"/>
                  <a:ea typeface="宋体" panose="02010600030101010101" pitchFamily="2" charset="-122"/>
                </a:rPr>
                <a:t> 客户解决方案</a:t>
              </a:r>
              <a:endPar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endParaRPr>
            </a:p>
          </p:txBody>
        </p:sp>
        <p:sp>
          <p:nvSpPr>
            <p:cNvPr id="38" name="Rectangle 8">
              <a:extLst>
                <a:ext uri="{FF2B5EF4-FFF2-40B4-BE49-F238E27FC236}">
                  <a16:creationId xmlns:a16="http://schemas.microsoft.com/office/drawing/2014/main" id="{982BB47C-23D5-4F4D-9261-42AE3FB87141}"/>
                </a:ext>
              </a:extLst>
            </p:cNvPr>
            <p:cNvSpPr>
              <a:spLocks noChangeArrowheads="1"/>
            </p:cNvSpPr>
            <p:nvPr/>
          </p:nvSpPr>
          <p:spPr bwMode="auto">
            <a:xfrm>
              <a:off x="10058400" y="2539825"/>
              <a:ext cx="1905000" cy="685800"/>
            </a:xfrm>
            <a:prstGeom prst="rect">
              <a:avLst/>
            </a:prstGeom>
            <a:noFill/>
            <a:ln w="9525">
              <a:solidFill>
                <a:srgbClr val="2A50B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市场推广</a:t>
              </a:r>
              <a:r>
                <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rPr>
                <a:t>: </a:t>
              </a:r>
              <a:r>
                <a:rPr kumimoji="0" lang="zh-CN" altLang="en-US"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rPr>
                <a:t>广告</a:t>
              </a:r>
              <a:r>
                <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rPr>
                <a:t> / </a:t>
              </a:r>
              <a:r>
                <a:rPr lang="zh-CN" altLang="en-US" sz="1200" b="1" kern="0" dirty="0">
                  <a:solidFill>
                    <a:srgbClr val="2A50BA"/>
                  </a:solidFill>
                  <a:latin typeface="Arial" panose="020B0604020202020204" pitchFamily="34" charset="0"/>
                  <a:ea typeface="宋体" panose="02010600030101010101" pitchFamily="2" charset="-122"/>
                </a:rPr>
                <a:t>市场需求刺激</a:t>
              </a:r>
              <a:endPar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endParaRPr>
            </a:p>
          </p:txBody>
        </p:sp>
        <p:sp>
          <p:nvSpPr>
            <p:cNvPr id="39" name="Rectangle 9">
              <a:extLst>
                <a:ext uri="{FF2B5EF4-FFF2-40B4-BE49-F238E27FC236}">
                  <a16:creationId xmlns:a16="http://schemas.microsoft.com/office/drawing/2014/main" id="{AA7110AD-FE17-4012-97F1-B2718A965AEE}"/>
                </a:ext>
              </a:extLst>
            </p:cNvPr>
            <p:cNvSpPr>
              <a:spLocks noChangeArrowheads="1"/>
            </p:cNvSpPr>
            <p:nvPr/>
          </p:nvSpPr>
          <p:spPr bwMode="auto">
            <a:xfrm>
              <a:off x="10058400" y="3530425"/>
              <a:ext cx="1905000" cy="762000"/>
            </a:xfrm>
            <a:prstGeom prst="rect">
              <a:avLst/>
            </a:prstGeom>
            <a:noFill/>
            <a:ln w="9525">
              <a:solidFill>
                <a:srgbClr val="2A50B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市场活动</a:t>
              </a:r>
              <a:endPar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endParaRPr>
            </a:p>
          </p:txBody>
        </p:sp>
        <p:sp>
          <p:nvSpPr>
            <p:cNvPr id="40" name="Rectangle 10">
              <a:extLst>
                <a:ext uri="{FF2B5EF4-FFF2-40B4-BE49-F238E27FC236}">
                  <a16:creationId xmlns:a16="http://schemas.microsoft.com/office/drawing/2014/main" id="{432E41F5-8A99-4567-8613-34423656CD17}"/>
                </a:ext>
              </a:extLst>
            </p:cNvPr>
            <p:cNvSpPr>
              <a:spLocks noChangeArrowheads="1"/>
            </p:cNvSpPr>
            <p:nvPr/>
          </p:nvSpPr>
          <p:spPr bwMode="auto">
            <a:xfrm>
              <a:off x="6019800" y="3378025"/>
              <a:ext cx="1143000" cy="914400"/>
            </a:xfrm>
            <a:prstGeom prst="rect">
              <a:avLst/>
            </a:prstGeom>
            <a:noFill/>
            <a:ln w="9525">
              <a:solidFill>
                <a:srgbClr val="2A50B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销售效率</a:t>
              </a:r>
              <a:endParaRPr lang="en-US" altLang="zh-CN" sz="1200" b="1" kern="0" dirty="0">
                <a:solidFill>
                  <a:srgbClr val="2A50BA"/>
                </a:solidFill>
                <a:latin typeface="Arial" panose="020B0604020202020204" pitchFamily="34"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分析</a:t>
              </a:r>
              <a:endPar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endParaRPr>
            </a:p>
          </p:txBody>
        </p:sp>
        <p:cxnSp>
          <p:nvCxnSpPr>
            <p:cNvPr id="41" name="AutoShape 11">
              <a:extLst>
                <a:ext uri="{FF2B5EF4-FFF2-40B4-BE49-F238E27FC236}">
                  <a16:creationId xmlns:a16="http://schemas.microsoft.com/office/drawing/2014/main" id="{525CBE2C-7D58-43F5-992E-624E1A81A323}"/>
                </a:ext>
              </a:extLst>
            </p:cNvPr>
            <p:cNvCxnSpPr>
              <a:cxnSpLocks noChangeShapeType="1"/>
              <a:stCxn id="34" idx="3"/>
              <a:endCxn id="35" idx="1"/>
            </p:cNvCxnSpPr>
            <p:nvPr/>
          </p:nvCxnSpPr>
          <p:spPr bwMode="auto">
            <a:xfrm>
              <a:off x="7162800" y="2577925"/>
              <a:ext cx="533400" cy="647700"/>
            </a:xfrm>
            <a:prstGeom prst="straightConnector1">
              <a:avLst/>
            </a:prstGeom>
            <a:noFill/>
            <a:ln w="9525">
              <a:solidFill>
                <a:srgbClr val="2A50B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12">
              <a:extLst>
                <a:ext uri="{FF2B5EF4-FFF2-40B4-BE49-F238E27FC236}">
                  <a16:creationId xmlns:a16="http://schemas.microsoft.com/office/drawing/2014/main" id="{F3CD9F12-A3C1-4387-9254-AD7678B3EE3E}"/>
                </a:ext>
              </a:extLst>
            </p:cNvPr>
            <p:cNvCxnSpPr>
              <a:cxnSpLocks noChangeShapeType="1"/>
              <a:stCxn id="35" idx="2"/>
              <a:endCxn id="36" idx="0"/>
            </p:cNvCxnSpPr>
            <p:nvPr/>
          </p:nvCxnSpPr>
          <p:spPr bwMode="auto">
            <a:xfrm>
              <a:off x="8382000" y="3606625"/>
              <a:ext cx="0" cy="228600"/>
            </a:xfrm>
            <a:prstGeom prst="straightConnector1">
              <a:avLst/>
            </a:prstGeom>
            <a:noFill/>
            <a:ln w="9525">
              <a:solidFill>
                <a:srgbClr val="2A50B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13">
              <a:extLst>
                <a:ext uri="{FF2B5EF4-FFF2-40B4-BE49-F238E27FC236}">
                  <a16:creationId xmlns:a16="http://schemas.microsoft.com/office/drawing/2014/main" id="{909AD2EF-77E2-4204-AB24-1E8DB5CF5C6F}"/>
                </a:ext>
              </a:extLst>
            </p:cNvPr>
            <p:cNvCxnSpPr>
              <a:cxnSpLocks noChangeShapeType="1"/>
              <a:stCxn id="40" idx="3"/>
              <a:endCxn id="35" idx="1"/>
            </p:cNvCxnSpPr>
            <p:nvPr/>
          </p:nvCxnSpPr>
          <p:spPr bwMode="auto">
            <a:xfrm flipV="1">
              <a:off x="7162800" y="3225625"/>
              <a:ext cx="533400" cy="609600"/>
            </a:xfrm>
            <a:prstGeom prst="straightConnector1">
              <a:avLst/>
            </a:prstGeom>
            <a:noFill/>
            <a:ln w="9525">
              <a:solidFill>
                <a:srgbClr val="2A50B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14">
              <a:extLst>
                <a:ext uri="{FF2B5EF4-FFF2-40B4-BE49-F238E27FC236}">
                  <a16:creationId xmlns:a16="http://schemas.microsoft.com/office/drawing/2014/main" id="{3F4C298F-191E-4E8F-9043-3265BF91DAB5}"/>
                </a:ext>
              </a:extLst>
            </p:cNvPr>
            <p:cNvCxnSpPr>
              <a:cxnSpLocks noChangeShapeType="1"/>
              <a:stCxn id="35" idx="3"/>
              <a:endCxn id="37" idx="1"/>
            </p:cNvCxnSpPr>
            <p:nvPr/>
          </p:nvCxnSpPr>
          <p:spPr bwMode="auto">
            <a:xfrm flipV="1">
              <a:off x="9067800" y="1930225"/>
              <a:ext cx="990600" cy="1295400"/>
            </a:xfrm>
            <a:prstGeom prst="straightConnector1">
              <a:avLst/>
            </a:prstGeom>
            <a:noFill/>
            <a:ln w="9525">
              <a:solidFill>
                <a:srgbClr val="2A50B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15">
              <a:extLst>
                <a:ext uri="{FF2B5EF4-FFF2-40B4-BE49-F238E27FC236}">
                  <a16:creationId xmlns:a16="http://schemas.microsoft.com/office/drawing/2014/main" id="{37078755-0798-4F3D-B746-05A804B618DE}"/>
                </a:ext>
              </a:extLst>
            </p:cNvPr>
            <p:cNvCxnSpPr>
              <a:cxnSpLocks noChangeShapeType="1"/>
              <a:stCxn id="35" idx="3"/>
              <a:endCxn id="38" idx="1"/>
            </p:cNvCxnSpPr>
            <p:nvPr/>
          </p:nvCxnSpPr>
          <p:spPr bwMode="auto">
            <a:xfrm flipV="1">
              <a:off x="9067800" y="2882725"/>
              <a:ext cx="990600" cy="342900"/>
            </a:xfrm>
            <a:prstGeom prst="straightConnector1">
              <a:avLst/>
            </a:prstGeom>
            <a:noFill/>
            <a:ln w="9525">
              <a:solidFill>
                <a:srgbClr val="2A50B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16">
              <a:extLst>
                <a:ext uri="{FF2B5EF4-FFF2-40B4-BE49-F238E27FC236}">
                  <a16:creationId xmlns:a16="http://schemas.microsoft.com/office/drawing/2014/main" id="{4816E5FB-46CD-4698-9008-8AC275431A0A}"/>
                </a:ext>
              </a:extLst>
            </p:cNvPr>
            <p:cNvCxnSpPr>
              <a:cxnSpLocks noChangeShapeType="1"/>
              <a:stCxn id="35" idx="3"/>
              <a:endCxn id="39" idx="1"/>
            </p:cNvCxnSpPr>
            <p:nvPr/>
          </p:nvCxnSpPr>
          <p:spPr bwMode="auto">
            <a:xfrm>
              <a:off x="9067800" y="3225625"/>
              <a:ext cx="990600" cy="685800"/>
            </a:xfrm>
            <a:prstGeom prst="straightConnector1">
              <a:avLst/>
            </a:prstGeom>
            <a:noFill/>
            <a:ln w="9525">
              <a:solidFill>
                <a:srgbClr val="2A50B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7" name="Group 17">
              <a:extLst>
                <a:ext uri="{FF2B5EF4-FFF2-40B4-BE49-F238E27FC236}">
                  <a16:creationId xmlns:a16="http://schemas.microsoft.com/office/drawing/2014/main" id="{140544DE-58E2-490C-818C-D2B71D484B7D}"/>
                </a:ext>
              </a:extLst>
            </p:cNvPr>
            <p:cNvGrpSpPr>
              <a:grpSpLocks/>
            </p:cNvGrpSpPr>
            <p:nvPr/>
          </p:nvGrpSpPr>
          <p:grpSpPr bwMode="auto">
            <a:xfrm>
              <a:off x="4253949" y="4673425"/>
              <a:ext cx="1687514" cy="1143000"/>
              <a:chOff x="2112" y="3120"/>
              <a:chExt cx="1063" cy="720"/>
            </a:xfrm>
          </p:grpSpPr>
          <p:sp>
            <p:nvSpPr>
              <p:cNvPr id="69" name="AutoShape 18">
                <a:extLst>
                  <a:ext uri="{FF2B5EF4-FFF2-40B4-BE49-F238E27FC236}">
                    <a16:creationId xmlns:a16="http://schemas.microsoft.com/office/drawing/2014/main" id="{5D7703DB-CA52-4946-993D-7A0025DDFD32}"/>
                  </a:ext>
                </a:extLst>
              </p:cNvPr>
              <p:cNvSpPr>
                <a:spLocks noChangeArrowheads="1"/>
              </p:cNvSpPr>
              <p:nvPr/>
            </p:nvSpPr>
            <p:spPr bwMode="auto">
              <a:xfrm>
                <a:off x="2112" y="3120"/>
                <a:ext cx="1056" cy="720"/>
              </a:xfrm>
              <a:prstGeom prst="plaque">
                <a:avLst>
                  <a:gd name="adj" fmla="val 16667"/>
                </a:avLst>
              </a:prstGeom>
              <a:solidFill>
                <a:schemeClr val="bg1"/>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70" name="AutoShape 19">
                <a:extLst>
                  <a:ext uri="{FF2B5EF4-FFF2-40B4-BE49-F238E27FC236}">
                    <a16:creationId xmlns:a16="http://schemas.microsoft.com/office/drawing/2014/main" id="{7F596E56-E591-44B0-8165-9DE7ECBBBD63}"/>
                  </a:ext>
                </a:extLst>
              </p:cNvPr>
              <p:cNvSpPr>
                <a:spLocks noChangeArrowheads="1"/>
              </p:cNvSpPr>
              <p:nvPr/>
            </p:nvSpPr>
            <p:spPr bwMode="auto">
              <a:xfrm>
                <a:off x="2304" y="3360"/>
                <a:ext cx="114" cy="96"/>
              </a:xfrm>
              <a:prstGeom prst="diamond">
                <a:avLst/>
              </a:prstGeom>
              <a:solidFill>
                <a:srgbClr val="00CC99"/>
              </a:solidFill>
              <a:ln w="9525">
                <a:solidFill>
                  <a:srgbClr val="2A50B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71" name="Text Box 20">
                <a:extLst>
                  <a:ext uri="{FF2B5EF4-FFF2-40B4-BE49-F238E27FC236}">
                    <a16:creationId xmlns:a16="http://schemas.microsoft.com/office/drawing/2014/main" id="{D7AA3F25-7508-4E57-8816-3D85014D6E6F}"/>
                  </a:ext>
                </a:extLst>
              </p:cNvPr>
              <p:cNvSpPr txBox="1">
                <a:spLocks noChangeArrowheads="1"/>
              </p:cNvSpPr>
              <p:nvPr/>
            </p:nvSpPr>
            <p:spPr bwMode="auto">
              <a:xfrm>
                <a:off x="2466" y="3168"/>
                <a:ext cx="50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市场运营</a:t>
                </a:r>
                <a:endPar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endParaRPr>
              </a:p>
            </p:txBody>
          </p:sp>
          <p:sp>
            <p:nvSpPr>
              <p:cNvPr id="72" name="AutoShape 21">
                <a:extLst>
                  <a:ext uri="{FF2B5EF4-FFF2-40B4-BE49-F238E27FC236}">
                    <a16:creationId xmlns:a16="http://schemas.microsoft.com/office/drawing/2014/main" id="{B372B7ED-FFD5-4330-893B-38A18A9CD971}"/>
                  </a:ext>
                </a:extLst>
              </p:cNvPr>
              <p:cNvSpPr>
                <a:spLocks noChangeArrowheads="1"/>
              </p:cNvSpPr>
              <p:nvPr/>
            </p:nvSpPr>
            <p:spPr bwMode="auto">
              <a:xfrm>
                <a:off x="2322" y="3216"/>
                <a:ext cx="96" cy="96"/>
              </a:xfrm>
              <a:prstGeom prst="plus">
                <a:avLst>
                  <a:gd name="adj" fmla="val 25000"/>
                </a:avLst>
              </a:prstGeom>
              <a:solidFill>
                <a:srgbClr val="0000FF"/>
              </a:solidFill>
              <a:ln w="9525">
                <a:solidFill>
                  <a:srgbClr val="2A50B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73" name="AutoShape 22">
                <a:extLst>
                  <a:ext uri="{FF2B5EF4-FFF2-40B4-BE49-F238E27FC236}">
                    <a16:creationId xmlns:a16="http://schemas.microsoft.com/office/drawing/2014/main" id="{FF8230AD-806A-4FCA-8A78-FB6454E21F9A}"/>
                  </a:ext>
                </a:extLst>
              </p:cNvPr>
              <p:cNvSpPr>
                <a:spLocks noChangeArrowheads="1"/>
              </p:cNvSpPr>
              <p:nvPr/>
            </p:nvSpPr>
            <p:spPr bwMode="auto">
              <a:xfrm>
                <a:off x="2322" y="3485"/>
                <a:ext cx="96" cy="96"/>
              </a:xfrm>
              <a:prstGeom prst="triangle">
                <a:avLst>
                  <a:gd name="adj" fmla="val 50000"/>
                </a:avLst>
              </a:prstGeom>
              <a:solidFill>
                <a:srgbClr val="993300"/>
              </a:solidFill>
              <a:ln w="9525">
                <a:solidFill>
                  <a:srgbClr val="2A50B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74" name="Text Box 23">
                <a:extLst>
                  <a:ext uri="{FF2B5EF4-FFF2-40B4-BE49-F238E27FC236}">
                    <a16:creationId xmlns:a16="http://schemas.microsoft.com/office/drawing/2014/main" id="{9D38CC44-6175-45B5-9940-E16BB9F607D8}"/>
                  </a:ext>
                </a:extLst>
              </p:cNvPr>
              <p:cNvSpPr txBox="1">
                <a:spLocks noChangeArrowheads="1"/>
              </p:cNvSpPr>
              <p:nvPr/>
            </p:nvSpPr>
            <p:spPr bwMode="auto">
              <a:xfrm>
                <a:off x="2466" y="3475"/>
                <a:ext cx="407"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市场部</a:t>
                </a:r>
                <a:endPar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endParaRPr>
              </a:p>
            </p:txBody>
          </p:sp>
          <p:sp>
            <p:nvSpPr>
              <p:cNvPr id="75" name="Text Box 24">
                <a:extLst>
                  <a:ext uri="{FF2B5EF4-FFF2-40B4-BE49-F238E27FC236}">
                    <a16:creationId xmlns:a16="http://schemas.microsoft.com/office/drawing/2014/main" id="{EE52E3CD-DA8E-4763-A8B7-A6158A13270C}"/>
                  </a:ext>
                </a:extLst>
              </p:cNvPr>
              <p:cNvSpPr txBox="1">
                <a:spLocks noChangeArrowheads="1"/>
              </p:cNvSpPr>
              <p:nvPr/>
            </p:nvSpPr>
            <p:spPr bwMode="auto">
              <a:xfrm>
                <a:off x="2466" y="3619"/>
                <a:ext cx="709"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销售管理分析</a:t>
                </a:r>
                <a:endPar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endParaRPr>
              </a:p>
            </p:txBody>
          </p:sp>
          <p:sp>
            <p:nvSpPr>
              <p:cNvPr id="76" name="Oval 25">
                <a:extLst>
                  <a:ext uri="{FF2B5EF4-FFF2-40B4-BE49-F238E27FC236}">
                    <a16:creationId xmlns:a16="http://schemas.microsoft.com/office/drawing/2014/main" id="{D55C9536-8368-42A0-AC3F-A6DB8ADAF70E}"/>
                  </a:ext>
                </a:extLst>
              </p:cNvPr>
              <p:cNvSpPr>
                <a:spLocks noChangeArrowheads="1"/>
              </p:cNvSpPr>
              <p:nvPr/>
            </p:nvSpPr>
            <p:spPr bwMode="auto">
              <a:xfrm>
                <a:off x="2322" y="3648"/>
                <a:ext cx="96" cy="96"/>
              </a:xfrm>
              <a:prstGeom prst="ellipse">
                <a:avLst/>
              </a:prstGeom>
              <a:solidFill>
                <a:srgbClr val="FF00FF"/>
              </a:solidFill>
              <a:ln w="9525">
                <a:solidFill>
                  <a:srgbClr val="2A50B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77" name="Text Box 26">
                <a:extLst>
                  <a:ext uri="{FF2B5EF4-FFF2-40B4-BE49-F238E27FC236}">
                    <a16:creationId xmlns:a16="http://schemas.microsoft.com/office/drawing/2014/main" id="{B39166D4-8377-4F39-BFAA-C78AF02BCA00}"/>
                  </a:ext>
                </a:extLst>
              </p:cNvPr>
              <p:cNvSpPr txBox="1">
                <a:spLocks noChangeArrowheads="1"/>
              </p:cNvSpPr>
              <p:nvPr/>
            </p:nvSpPr>
            <p:spPr bwMode="auto">
              <a:xfrm>
                <a:off x="2466" y="3312"/>
                <a:ext cx="69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市场需求推动</a:t>
                </a:r>
                <a:endPar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endParaRPr>
              </a:p>
            </p:txBody>
          </p:sp>
        </p:grpSp>
        <p:sp>
          <p:nvSpPr>
            <p:cNvPr id="48" name="AutoShape 27">
              <a:extLst>
                <a:ext uri="{FF2B5EF4-FFF2-40B4-BE49-F238E27FC236}">
                  <a16:creationId xmlns:a16="http://schemas.microsoft.com/office/drawing/2014/main" id="{B5B8E10E-29BC-46A3-A21C-0317FC1C5CDF}"/>
                </a:ext>
              </a:extLst>
            </p:cNvPr>
            <p:cNvSpPr>
              <a:spLocks noChangeArrowheads="1"/>
            </p:cNvSpPr>
            <p:nvPr/>
          </p:nvSpPr>
          <p:spPr bwMode="auto">
            <a:xfrm>
              <a:off x="7972425" y="2616025"/>
              <a:ext cx="180975" cy="152400"/>
            </a:xfrm>
            <a:prstGeom prst="diamond">
              <a:avLst/>
            </a:prstGeom>
            <a:solidFill>
              <a:srgbClr val="00CC99"/>
            </a:solidFill>
            <a:ln w="9525">
              <a:solidFill>
                <a:srgbClr val="2A50B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49" name="AutoShape 28">
              <a:extLst>
                <a:ext uri="{FF2B5EF4-FFF2-40B4-BE49-F238E27FC236}">
                  <a16:creationId xmlns:a16="http://schemas.microsoft.com/office/drawing/2014/main" id="{1A38F310-2DAA-4BA2-967A-E9AA42E59627}"/>
                </a:ext>
              </a:extLst>
            </p:cNvPr>
            <p:cNvSpPr>
              <a:spLocks noChangeArrowheads="1"/>
            </p:cNvSpPr>
            <p:nvPr/>
          </p:nvSpPr>
          <p:spPr bwMode="auto">
            <a:xfrm>
              <a:off x="7743825" y="2616025"/>
              <a:ext cx="152400" cy="152400"/>
            </a:xfrm>
            <a:prstGeom prst="plus">
              <a:avLst>
                <a:gd name="adj" fmla="val 25000"/>
              </a:avLst>
            </a:prstGeom>
            <a:solidFill>
              <a:srgbClr val="0000FF"/>
            </a:solidFill>
            <a:ln w="9525">
              <a:solidFill>
                <a:srgbClr val="2A50B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50" name="AutoShape 29">
              <a:extLst>
                <a:ext uri="{FF2B5EF4-FFF2-40B4-BE49-F238E27FC236}">
                  <a16:creationId xmlns:a16="http://schemas.microsoft.com/office/drawing/2014/main" id="{FEF22772-5C07-4109-A4A5-A191C2F0533F}"/>
                </a:ext>
              </a:extLst>
            </p:cNvPr>
            <p:cNvSpPr>
              <a:spLocks noChangeArrowheads="1"/>
            </p:cNvSpPr>
            <p:nvPr/>
          </p:nvSpPr>
          <p:spPr bwMode="auto">
            <a:xfrm>
              <a:off x="6248400" y="3073225"/>
              <a:ext cx="152400" cy="152400"/>
            </a:xfrm>
            <a:prstGeom prst="triangle">
              <a:avLst>
                <a:gd name="adj" fmla="val 50000"/>
              </a:avLst>
            </a:prstGeom>
            <a:solidFill>
              <a:srgbClr val="993300"/>
            </a:solidFill>
            <a:ln w="9525">
              <a:solidFill>
                <a:srgbClr val="2A50B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51" name="Oval 30">
              <a:extLst>
                <a:ext uri="{FF2B5EF4-FFF2-40B4-BE49-F238E27FC236}">
                  <a16:creationId xmlns:a16="http://schemas.microsoft.com/office/drawing/2014/main" id="{08719CC4-0D8F-41F2-9BD4-010705D325A7}"/>
                </a:ext>
              </a:extLst>
            </p:cNvPr>
            <p:cNvSpPr>
              <a:spLocks noChangeArrowheads="1"/>
            </p:cNvSpPr>
            <p:nvPr/>
          </p:nvSpPr>
          <p:spPr bwMode="auto">
            <a:xfrm>
              <a:off x="6248400" y="4368625"/>
              <a:ext cx="152400" cy="152400"/>
            </a:xfrm>
            <a:prstGeom prst="ellipse">
              <a:avLst/>
            </a:prstGeom>
            <a:solidFill>
              <a:srgbClr val="FF00FF"/>
            </a:solidFill>
            <a:ln w="9525">
              <a:solidFill>
                <a:srgbClr val="2A50B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52" name="Oval 31">
              <a:extLst>
                <a:ext uri="{FF2B5EF4-FFF2-40B4-BE49-F238E27FC236}">
                  <a16:creationId xmlns:a16="http://schemas.microsoft.com/office/drawing/2014/main" id="{95C56093-4A2A-4AF6-AC92-ECEC1CD851F2}"/>
                </a:ext>
              </a:extLst>
            </p:cNvPr>
            <p:cNvSpPr>
              <a:spLocks noChangeArrowheads="1"/>
            </p:cNvSpPr>
            <p:nvPr/>
          </p:nvSpPr>
          <p:spPr bwMode="auto">
            <a:xfrm>
              <a:off x="7772400" y="4597225"/>
              <a:ext cx="152400" cy="152400"/>
            </a:xfrm>
            <a:prstGeom prst="ellipse">
              <a:avLst/>
            </a:prstGeom>
            <a:solidFill>
              <a:srgbClr val="FF00FF"/>
            </a:solidFill>
            <a:ln w="9525">
              <a:solidFill>
                <a:srgbClr val="2A50B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53" name="Oval 32">
              <a:extLst>
                <a:ext uri="{FF2B5EF4-FFF2-40B4-BE49-F238E27FC236}">
                  <a16:creationId xmlns:a16="http://schemas.microsoft.com/office/drawing/2014/main" id="{A57F1FE8-6027-459A-8A17-221C1C9AC123}"/>
                </a:ext>
              </a:extLst>
            </p:cNvPr>
            <p:cNvSpPr>
              <a:spLocks noChangeArrowheads="1"/>
            </p:cNvSpPr>
            <p:nvPr/>
          </p:nvSpPr>
          <p:spPr bwMode="auto">
            <a:xfrm>
              <a:off x="7772400" y="5664025"/>
              <a:ext cx="152400" cy="152400"/>
            </a:xfrm>
            <a:prstGeom prst="ellipse">
              <a:avLst/>
            </a:prstGeom>
            <a:solidFill>
              <a:srgbClr val="FF00FF"/>
            </a:solidFill>
            <a:ln w="9525">
              <a:solidFill>
                <a:srgbClr val="2A50B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54" name="Oval 33">
              <a:extLst>
                <a:ext uri="{FF2B5EF4-FFF2-40B4-BE49-F238E27FC236}">
                  <a16:creationId xmlns:a16="http://schemas.microsoft.com/office/drawing/2014/main" id="{1F55E085-9D50-45E2-8164-35917C68E54C}"/>
                </a:ext>
              </a:extLst>
            </p:cNvPr>
            <p:cNvSpPr>
              <a:spLocks noChangeArrowheads="1"/>
            </p:cNvSpPr>
            <p:nvPr/>
          </p:nvSpPr>
          <p:spPr bwMode="auto">
            <a:xfrm>
              <a:off x="10058400" y="5435425"/>
              <a:ext cx="152400" cy="152400"/>
            </a:xfrm>
            <a:prstGeom prst="ellipse">
              <a:avLst/>
            </a:prstGeom>
            <a:solidFill>
              <a:srgbClr val="FF00FF"/>
            </a:solidFill>
            <a:ln w="9525">
              <a:solidFill>
                <a:srgbClr val="2A50B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55" name="AutoShape 34">
              <a:extLst>
                <a:ext uri="{FF2B5EF4-FFF2-40B4-BE49-F238E27FC236}">
                  <a16:creationId xmlns:a16="http://schemas.microsoft.com/office/drawing/2014/main" id="{488717C8-A476-424E-96CE-253E0091B163}"/>
                </a:ext>
              </a:extLst>
            </p:cNvPr>
            <p:cNvSpPr>
              <a:spLocks noChangeArrowheads="1"/>
            </p:cNvSpPr>
            <p:nvPr/>
          </p:nvSpPr>
          <p:spPr bwMode="auto">
            <a:xfrm>
              <a:off x="10287000" y="2311225"/>
              <a:ext cx="152400" cy="152400"/>
            </a:xfrm>
            <a:prstGeom prst="triangle">
              <a:avLst>
                <a:gd name="adj" fmla="val 50000"/>
              </a:avLst>
            </a:prstGeom>
            <a:solidFill>
              <a:srgbClr val="993300"/>
            </a:solidFill>
            <a:ln w="9525">
              <a:solidFill>
                <a:srgbClr val="2A50B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56" name="AutoShape 35">
              <a:extLst>
                <a:ext uri="{FF2B5EF4-FFF2-40B4-BE49-F238E27FC236}">
                  <a16:creationId xmlns:a16="http://schemas.microsoft.com/office/drawing/2014/main" id="{1FB7567F-4E18-4F04-9B6C-0F4A41536CE2}"/>
                </a:ext>
              </a:extLst>
            </p:cNvPr>
            <p:cNvSpPr>
              <a:spLocks noChangeArrowheads="1"/>
            </p:cNvSpPr>
            <p:nvPr/>
          </p:nvSpPr>
          <p:spPr bwMode="auto">
            <a:xfrm>
              <a:off x="10058400" y="3301825"/>
              <a:ext cx="180975" cy="152400"/>
            </a:xfrm>
            <a:prstGeom prst="diamond">
              <a:avLst/>
            </a:prstGeom>
            <a:solidFill>
              <a:srgbClr val="00CC99"/>
            </a:solidFill>
            <a:ln w="9525">
              <a:solidFill>
                <a:srgbClr val="2A50B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57" name="AutoShape 36">
              <a:extLst>
                <a:ext uri="{FF2B5EF4-FFF2-40B4-BE49-F238E27FC236}">
                  <a16:creationId xmlns:a16="http://schemas.microsoft.com/office/drawing/2014/main" id="{3D2DCC92-CB33-40B9-989B-0F4BFF0E2FA8}"/>
                </a:ext>
              </a:extLst>
            </p:cNvPr>
            <p:cNvSpPr>
              <a:spLocks noChangeArrowheads="1"/>
            </p:cNvSpPr>
            <p:nvPr/>
          </p:nvSpPr>
          <p:spPr bwMode="auto">
            <a:xfrm>
              <a:off x="4686300" y="3759025"/>
              <a:ext cx="152400" cy="152400"/>
            </a:xfrm>
            <a:prstGeom prst="plus">
              <a:avLst>
                <a:gd name="adj" fmla="val 25000"/>
              </a:avLst>
            </a:prstGeom>
            <a:solidFill>
              <a:srgbClr val="0000FF"/>
            </a:solidFill>
            <a:ln w="9525">
              <a:solidFill>
                <a:srgbClr val="2A50B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58" name="AutoShape 37">
              <a:extLst>
                <a:ext uri="{FF2B5EF4-FFF2-40B4-BE49-F238E27FC236}">
                  <a16:creationId xmlns:a16="http://schemas.microsoft.com/office/drawing/2014/main" id="{DBBDC278-D26E-4B41-8AF7-8F6F4C73E95A}"/>
                </a:ext>
              </a:extLst>
            </p:cNvPr>
            <p:cNvSpPr>
              <a:spLocks noChangeArrowheads="1"/>
            </p:cNvSpPr>
            <p:nvPr/>
          </p:nvSpPr>
          <p:spPr bwMode="auto">
            <a:xfrm>
              <a:off x="8229600" y="2616025"/>
              <a:ext cx="152400" cy="152400"/>
            </a:xfrm>
            <a:prstGeom prst="triangle">
              <a:avLst>
                <a:gd name="adj" fmla="val 50000"/>
              </a:avLst>
            </a:prstGeom>
            <a:solidFill>
              <a:srgbClr val="993300"/>
            </a:solidFill>
            <a:ln w="9525">
              <a:solidFill>
                <a:srgbClr val="2A50B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cxnSp>
          <p:nvCxnSpPr>
            <p:cNvPr id="59" name="AutoShape 38">
              <a:extLst>
                <a:ext uri="{FF2B5EF4-FFF2-40B4-BE49-F238E27FC236}">
                  <a16:creationId xmlns:a16="http://schemas.microsoft.com/office/drawing/2014/main" id="{D67F4E43-B0AE-4040-8D4B-592DF4601F3B}"/>
                </a:ext>
              </a:extLst>
            </p:cNvPr>
            <p:cNvCxnSpPr>
              <a:cxnSpLocks noChangeShapeType="1"/>
              <a:stCxn id="33" idx="3"/>
              <a:endCxn id="34" idx="1"/>
            </p:cNvCxnSpPr>
            <p:nvPr/>
          </p:nvCxnSpPr>
          <p:spPr bwMode="auto">
            <a:xfrm flipV="1">
              <a:off x="5486400" y="2577925"/>
              <a:ext cx="533400" cy="685800"/>
            </a:xfrm>
            <a:prstGeom prst="straightConnector1">
              <a:avLst/>
            </a:prstGeom>
            <a:noFill/>
            <a:ln w="9525">
              <a:solidFill>
                <a:srgbClr val="2A50B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39">
              <a:extLst>
                <a:ext uri="{FF2B5EF4-FFF2-40B4-BE49-F238E27FC236}">
                  <a16:creationId xmlns:a16="http://schemas.microsoft.com/office/drawing/2014/main" id="{F2F8D018-9E3A-47BC-8BE0-9A0681B3DF48}"/>
                </a:ext>
              </a:extLst>
            </p:cNvPr>
            <p:cNvCxnSpPr>
              <a:cxnSpLocks noChangeShapeType="1"/>
              <a:stCxn id="33" idx="3"/>
              <a:endCxn id="40" idx="1"/>
            </p:cNvCxnSpPr>
            <p:nvPr/>
          </p:nvCxnSpPr>
          <p:spPr bwMode="auto">
            <a:xfrm>
              <a:off x="5486400" y="3263725"/>
              <a:ext cx="533400" cy="571500"/>
            </a:xfrm>
            <a:prstGeom prst="straightConnector1">
              <a:avLst/>
            </a:prstGeom>
            <a:noFill/>
            <a:ln w="9525">
              <a:solidFill>
                <a:srgbClr val="2A50B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Rectangle 40">
              <a:extLst>
                <a:ext uri="{FF2B5EF4-FFF2-40B4-BE49-F238E27FC236}">
                  <a16:creationId xmlns:a16="http://schemas.microsoft.com/office/drawing/2014/main" id="{88931D31-05C9-47D4-906A-AC0AD6F19118}"/>
                </a:ext>
              </a:extLst>
            </p:cNvPr>
            <p:cNvSpPr>
              <a:spLocks noChangeArrowheads="1"/>
            </p:cNvSpPr>
            <p:nvPr/>
          </p:nvSpPr>
          <p:spPr bwMode="auto">
            <a:xfrm>
              <a:off x="7696200" y="4825825"/>
              <a:ext cx="1371600" cy="762000"/>
            </a:xfrm>
            <a:prstGeom prst="rect">
              <a:avLst/>
            </a:prstGeom>
            <a:solidFill>
              <a:schemeClr val="bg2">
                <a:lumMod val="90000"/>
              </a:schemeClr>
            </a:solidFill>
            <a:ln w="9525">
              <a:solidFill>
                <a:srgbClr val="2A50B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销售任务分析</a:t>
              </a:r>
              <a:endPar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endParaRPr>
            </a:p>
          </p:txBody>
        </p:sp>
        <p:sp>
          <p:nvSpPr>
            <p:cNvPr id="62" name="Rectangle 41">
              <a:extLst>
                <a:ext uri="{FF2B5EF4-FFF2-40B4-BE49-F238E27FC236}">
                  <a16:creationId xmlns:a16="http://schemas.microsoft.com/office/drawing/2014/main" id="{73D5DB0E-BFC4-4C41-8D1D-9006586077BA}"/>
                </a:ext>
              </a:extLst>
            </p:cNvPr>
            <p:cNvSpPr>
              <a:spLocks noChangeArrowheads="1"/>
            </p:cNvSpPr>
            <p:nvPr/>
          </p:nvSpPr>
          <p:spPr bwMode="auto">
            <a:xfrm>
              <a:off x="10058400" y="4597225"/>
              <a:ext cx="1905000" cy="762000"/>
            </a:xfrm>
            <a:prstGeom prst="rect">
              <a:avLst/>
            </a:prstGeom>
            <a:noFill/>
            <a:ln w="9525">
              <a:solidFill>
                <a:srgbClr val="2A50B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a:solidFill>
                    <a:srgbClr val="2A50BA"/>
                  </a:solidFill>
                  <a:latin typeface="Arial" panose="020B0604020202020204" pitchFamily="34" charset="0"/>
                  <a:ea typeface="宋体" panose="02010600030101010101" pitchFamily="2" charset="-122"/>
                </a:rPr>
                <a:t>销售活动</a:t>
              </a:r>
              <a:r>
                <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rPr>
                <a:t>: </a:t>
              </a:r>
              <a:r>
                <a:rPr kumimoji="0" lang="zh-CN" altLang="en-US"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rPr>
                <a:t>各个产品线的市场活动</a:t>
              </a:r>
              <a:endParaRPr kumimoji="0" lang="en-US" altLang="zh-CN" sz="1200" b="1" i="0" u="none" strike="noStrike" kern="0" cap="none" spc="0" normalizeH="0" baseline="0" noProof="0" dirty="0">
                <a:ln>
                  <a:noFill/>
                </a:ln>
                <a:solidFill>
                  <a:srgbClr val="2A50BA"/>
                </a:solidFill>
                <a:effectLst/>
                <a:uLnTx/>
                <a:uFillTx/>
                <a:latin typeface="Arial" panose="020B0604020202020204" pitchFamily="34" charset="0"/>
                <a:ea typeface="宋体" panose="02010600030101010101" pitchFamily="2" charset="-122"/>
              </a:endParaRPr>
            </a:p>
          </p:txBody>
        </p:sp>
        <p:cxnSp>
          <p:nvCxnSpPr>
            <p:cNvPr id="63" name="AutoShape 42">
              <a:extLst>
                <a:ext uri="{FF2B5EF4-FFF2-40B4-BE49-F238E27FC236}">
                  <a16:creationId xmlns:a16="http://schemas.microsoft.com/office/drawing/2014/main" id="{0D968230-CCB6-4440-AC5D-AD5D6EE293C3}"/>
                </a:ext>
              </a:extLst>
            </p:cNvPr>
            <p:cNvCxnSpPr>
              <a:cxnSpLocks noChangeShapeType="1"/>
              <a:stCxn id="35" idx="3"/>
              <a:endCxn id="62" idx="1"/>
            </p:cNvCxnSpPr>
            <p:nvPr/>
          </p:nvCxnSpPr>
          <p:spPr bwMode="auto">
            <a:xfrm>
              <a:off x="9067800" y="3225625"/>
              <a:ext cx="990600" cy="1752600"/>
            </a:xfrm>
            <a:prstGeom prst="straightConnector1">
              <a:avLst/>
            </a:prstGeom>
            <a:noFill/>
            <a:ln w="9525">
              <a:solidFill>
                <a:srgbClr val="2A50B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43">
              <a:extLst>
                <a:ext uri="{FF2B5EF4-FFF2-40B4-BE49-F238E27FC236}">
                  <a16:creationId xmlns:a16="http://schemas.microsoft.com/office/drawing/2014/main" id="{C4EA7CA6-0969-400D-BE0B-E3E0AD838A80}"/>
                </a:ext>
              </a:extLst>
            </p:cNvPr>
            <p:cNvCxnSpPr>
              <a:cxnSpLocks noChangeShapeType="1"/>
              <a:stCxn id="36" idx="2"/>
              <a:endCxn id="61" idx="0"/>
            </p:cNvCxnSpPr>
            <p:nvPr/>
          </p:nvCxnSpPr>
          <p:spPr bwMode="auto">
            <a:xfrm>
              <a:off x="8382000" y="4521025"/>
              <a:ext cx="0" cy="304800"/>
            </a:xfrm>
            <a:prstGeom prst="straightConnector1">
              <a:avLst/>
            </a:prstGeom>
            <a:noFill/>
            <a:ln w="9525">
              <a:solidFill>
                <a:srgbClr val="2A50B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AutoShape 44">
              <a:extLst>
                <a:ext uri="{FF2B5EF4-FFF2-40B4-BE49-F238E27FC236}">
                  <a16:creationId xmlns:a16="http://schemas.microsoft.com/office/drawing/2014/main" id="{E2AA1E15-0F15-4C06-9C81-A50B950D200C}"/>
                </a:ext>
              </a:extLst>
            </p:cNvPr>
            <p:cNvSpPr>
              <a:spLocks noChangeArrowheads="1"/>
            </p:cNvSpPr>
            <p:nvPr/>
          </p:nvSpPr>
          <p:spPr bwMode="auto">
            <a:xfrm>
              <a:off x="10058400" y="2311225"/>
              <a:ext cx="152400" cy="152400"/>
            </a:xfrm>
            <a:prstGeom prst="plus">
              <a:avLst>
                <a:gd name="adj" fmla="val 25000"/>
              </a:avLst>
            </a:prstGeom>
            <a:solidFill>
              <a:srgbClr val="0000FF"/>
            </a:solidFill>
            <a:ln w="9525">
              <a:solidFill>
                <a:srgbClr val="2A50B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66" name="AutoShape 45">
              <a:extLst>
                <a:ext uri="{FF2B5EF4-FFF2-40B4-BE49-F238E27FC236}">
                  <a16:creationId xmlns:a16="http://schemas.microsoft.com/office/drawing/2014/main" id="{CFE64339-85FB-444D-963F-59532FEB9C2F}"/>
                </a:ext>
              </a:extLst>
            </p:cNvPr>
            <p:cNvSpPr>
              <a:spLocks noChangeArrowheads="1"/>
            </p:cNvSpPr>
            <p:nvPr/>
          </p:nvSpPr>
          <p:spPr bwMode="auto">
            <a:xfrm>
              <a:off x="10058400" y="4368625"/>
              <a:ext cx="180975" cy="152400"/>
            </a:xfrm>
            <a:prstGeom prst="diamond">
              <a:avLst/>
            </a:prstGeom>
            <a:solidFill>
              <a:srgbClr val="00CC99"/>
            </a:solidFill>
            <a:ln w="9525">
              <a:solidFill>
                <a:srgbClr val="2A50B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67" name="AutoShape 46">
              <a:extLst>
                <a:ext uri="{FF2B5EF4-FFF2-40B4-BE49-F238E27FC236}">
                  <a16:creationId xmlns:a16="http://schemas.microsoft.com/office/drawing/2014/main" id="{359AA24C-F2A6-4FFE-9692-21FE0BC5CFC7}"/>
                </a:ext>
              </a:extLst>
            </p:cNvPr>
            <p:cNvSpPr>
              <a:spLocks noChangeArrowheads="1"/>
            </p:cNvSpPr>
            <p:nvPr/>
          </p:nvSpPr>
          <p:spPr bwMode="auto">
            <a:xfrm>
              <a:off x="10287000" y="4368625"/>
              <a:ext cx="152400" cy="152400"/>
            </a:xfrm>
            <a:prstGeom prst="triangle">
              <a:avLst>
                <a:gd name="adj" fmla="val 50000"/>
              </a:avLst>
            </a:prstGeom>
            <a:solidFill>
              <a:srgbClr val="993300"/>
            </a:solidFill>
            <a:ln w="9525">
              <a:solidFill>
                <a:srgbClr val="2A50B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sp>
          <p:nvSpPr>
            <p:cNvPr id="68" name="Oval 47">
              <a:extLst>
                <a:ext uri="{FF2B5EF4-FFF2-40B4-BE49-F238E27FC236}">
                  <a16:creationId xmlns:a16="http://schemas.microsoft.com/office/drawing/2014/main" id="{2555BE87-C389-48BF-B447-EC8C0F872F6A}"/>
                </a:ext>
              </a:extLst>
            </p:cNvPr>
            <p:cNvSpPr>
              <a:spLocks noChangeArrowheads="1"/>
            </p:cNvSpPr>
            <p:nvPr/>
          </p:nvSpPr>
          <p:spPr bwMode="auto">
            <a:xfrm>
              <a:off x="8458200" y="2616025"/>
              <a:ext cx="152400" cy="152400"/>
            </a:xfrm>
            <a:prstGeom prst="ellipse">
              <a:avLst/>
            </a:prstGeom>
            <a:solidFill>
              <a:srgbClr val="FF00FF"/>
            </a:solidFill>
            <a:ln w="9525">
              <a:solidFill>
                <a:srgbClr val="2A50B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50000"/>
                </a:spcBef>
                <a:spcAft>
                  <a:spcPts val="0"/>
                </a:spcAft>
                <a:buClrTx/>
                <a:buSzPct val="85000"/>
                <a:buFont typeface="Wingdings 2" panose="05020102010507070707" pitchFamily="18" charset="2"/>
                <a:buNone/>
                <a:tabLst/>
                <a:defRPr/>
              </a:pPr>
              <a:endParaRPr kumimoji="0" lang="zh-CN" altLang="en-US" sz="2000" b="1" i="0" u="none" strike="noStrike" kern="0" cap="none" spc="0" normalizeH="0" baseline="0" noProof="0">
                <a:ln>
                  <a:noFill/>
                </a:ln>
                <a:solidFill>
                  <a:srgbClr val="2A50BA"/>
                </a:solidFill>
                <a:effectLst/>
                <a:uLnTx/>
                <a:uFillTx/>
                <a:latin typeface="Arial" panose="020B0604020202020204" pitchFamily="34" charset="0"/>
                <a:ea typeface="ＭＳ Ｐゴシック" panose="020B0600070205080204" pitchFamily="34" charset="-128"/>
              </a:endParaRPr>
            </a:p>
          </p:txBody>
        </p:sp>
      </p:grpSp>
      <p:sp>
        <p:nvSpPr>
          <p:cNvPr id="78" name="标题 1">
            <a:extLst>
              <a:ext uri="{FF2B5EF4-FFF2-40B4-BE49-F238E27FC236}">
                <a16:creationId xmlns:a16="http://schemas.microsoft.com/office/drawing/2014/main" id="{A7D35055-FAE2-41CD-ABFF-EBB1EDB478A7}"/>
              </a:ext>
            </a:extLst>
          </p:cNvPr>
          <p:cNvSpPr txBox="1">
            <a:spLocks/>
          </p:cNvSpPr>
          <p:nvPr/>
        </p:nvSpPr>
        <p:spPr>
          <a:xfrm>
            <a:off x="550001" y="948469"/>
            <a:ext cx="5848084"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dirty="0">
                <a:solidFill>
                  <a:schemeClr val="accent2">
                    <a:lumMod val="75000"/>
                  </a:schemeClr>
                </a:solidFill>
              </a:rPr>
              <a:t>数据驱动</a:t>
            </a:r>
            <a:r>
              <a:rPr lang="zh-CN" altLang="en-US" sz="2000" dirty="0"/>
              <a:t>销售运营业务，实现销售利润</a:t>
            </a:r>
            <a:r>
              <a:rPr lang="zh-CN" altLang="en-US" sz="2000" dirty="0">
                <a:solidFill>
                  <a:schemeClr val="accent2">
                    <a:lumMod val="75000"/>
                  </a:schemeClr>
                </a:solidFill>
              </a:rPr>
              <a:t>最大化</a:t>
            </a:r>
            <a:r>
              <a:rPr lang="zh-CN" altLang="en-US" sz="2000" dirty="0"/>
              <a:t>为目</a:t>
            </a:r>
          </a:p>
        </p:txBody>
      </p:sp>
      <p:sp>
        <p:nvSpPr>
          <p:cNvPr id="79" name="椭圆 78">
            <a:extLst>
              <a:ext uri="{FF2B5EF4-FFF2-40B4-BE49-F238E27FC236}">
                <a16:creationId xmlns:a16="http://schemas.microsoft.com/office/drawing/2014/main" id="{B8A2AB13-3FA9-42A6-8E13-CD1A63075BAA}"/>
              </a:ext>
            </a:extLst>
          </p:cNvPr>
          <p:cNvSpPr/>
          <p:nvPr/>
        </p:nvSpPr>
        <p:spPr>
          <a:xfrm>
            <a:off x="7510394" y="997503"/>
            <a:ext cx="914400" cy="48750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2">
                    <a:lumMod val="75000"/>
                  </a:schemeClr>
                </a:solidFill>
                <a:latin typeface="FZXiDengXian-Z06" charset="0"/>
              </a:rPr>
              <a:t>数据分析</a:t>
            </a:r>
          </a:p>
        </p:txBody>
      </p:sp>
      <p:sp>
        <p:nvSpPr>
          <p:cNvPr id="80" name="AutoShape 28">
            <a:extLst>
              <a:ext uri="{FF2B5EF4-FFF2-40B4-BE49-F238E27FC236}">
                <a16:creationId xmlns:a16="http://schemas.microsoft.com/office/drawing/2014/main" id="{5E5950CA-9D7E-4FA0-863A-56A2F118C74A}"/>
              </a:ext>
            </a:extLst>
          </p:cNvPr>
          <p:cNvSpPr>
            <a:spLocks noChangeArrowheads="1"/>
          </p:cNvSpPr>
          <p:nvPr/>
        </p:nvSpPr>
        <p:spPr bwMode="auto">
          <a:xfrm>
            <a:off x="8687790" y="997503"/>
            <a:ext cx="849313" cy="457200"/>
          </a:xfrm>
          <a:prstGeom prst="rightArrow">
            <a:avLst>
              <a:gd name="adj1" fmla="val 50000"/>
              <a:gd name="adj2" fmla="val 83333"/>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a:lnSpc>
                <a:spcPct val="100000"/>
              </a:lnSpc>
              <a:defRPr/>
            </a:pPr>
            <a:endParaRPr kumimoji="1" lang="ja-JP" altLang="en-US" sz="1800">
              <a:solidFill>
                <a:srgbClr val="FFFFFF"/>
              </a:solidFill>
              <a:ea typeface="ＭＳ Ｐゴシック" pitchFamily="50" charset="-128"/>
            </a:endParaRPr>
          </a:p>
        </p:txBody>
      </p:sp>
      <p:sp>
        <p:nvSpPr>
          <p:cNvPr id="81" name="AutoShape 28">
            <a:extLst>
              <a:ext uri="{FF2B5EF4-FFF2-40B4-BE49-F238E27FC236}">
                <a16:creationId xmlns:a16="http://schemas.microsoft.com/office/drawing/2014/main" id="{E99493F8-D6A5-41B8-8DEF-37E54A3B51EA}"/>
              </a:ext>
            </a:extLst>
          </p:cNvPr>
          <p:cNvSpPr>
            <a:spLocks noChangeArrowheads="1"/>
          </p:cNvSpPr>
          <p:nvPr/>
        </p:nvSpPr>
        <p:spPr bwMode="auto">
          <a:xfrm>
            <a:off x="8687790" y="4403335"/>
            <a:ext cx="849313" cy="457200"/>
          </a:xfrm>
          <a:prstGeom prst="rightArrow">
            <a:avLst>
              <a:gd name="adj1" fmla="val 50000"/>
              <a:gd name="adj2" fmla="val 83333"/>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a:lnSpc>
                <a:spcPct val="100000"/>
              </a:lnSpc>
              <a:defRPr/>
            </a:pPr>
            <a:endParaRPr kumimoji="1" lang="ja-JP" altLang="en-US" sz="1800">
              <a:solidFill>
                <a:srgbClr val="FFFFFF"/>
              </a:solidFill>
              <a:ea typeface="ＭＳ Ｐゴシック" pitchFamily="50" charset="-128"/>
            </a:endParaRPr>
          </a:p>
        </p:txBody>
      </p:sp>
      <p:sp>
        <p:nvSpPr>
          <p:cNvPr id="82" name="AutoShape 28">
            <a:extLst>
              <a:ext uri="{FF2B5EF4-FFF2-40B4-BE49-F238E27FC236}">
                <a16:creationId xmlns:a16="http://schemas.microsoft.com/office/drawing/2014/main" id="{D514F92E-19C2-444F-A4BC-02CBBA5D6178}"/>
              </a:ext>
            </a:extLst>
          </p:cNvPr>
          <p:cNvSpPr>
            <a:spLocks noChangeArrowheads="1"/>
          </p:cNvSpPr>
          <p:nvPr/>
        </p:nvSpPr>
        <p:spPr bwMode="auto">
          <a:xfrm>
            <a:off x="8687790" y="1848961"/>
            <a:ext cx="849313" cy="457200"/>
          </a:xfrm>
          <a:prstGeom prst="rightArrow">
            <a:avLst>
              <a:gd name="adj1" fmla="val 50000"/>
              <a:gd name="adj2" fmla="val 83333"/>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a:lnSpc>
                <a:spcPct val="100000"/>
              </a:lnSpc>
              <a:defRPr/>
            </a:pPr>
            <a:endParaRPr kumimoji="1" lang="ja-JP" altLang="en-US" sz="1800">
              <a:solidFill>
                <a:srgbClr val="FFFFFF"/>
              </a:solidFill>
              <a:ea typeface="ＭＳ Ｐゴシック" pitchFamily="50" charset="-128"/>
            </a:endParaRPr>
          </a:p>
        </p:txBody>
      </p:sp>
      <p:sp>
        <p:nvSpPr>
          <p:cNvPr id="83" name="AutoShape 28">
            <a:extLst>
              <a:ext uri="{FF2B5EF4-FFF2-40B4-BE49-F238E27FC236}">
                <a16:creationId xmlns:a16="http://schemas.microsoft.com/office/drawing/2014/main" id="{ADBBD1A9-6EF3-4178-B07F-F5DBAAA7D212}"/>
              </a:ext>
            </a:extLst>
          </p:cNvPr>
          <p:cNvSpPr>
            <a:spLocks noChangeArrowheads="1"/>
          </p:cNvSpPr>
          <p:nvPr/>
        </p:nvSpPr>
        <p:spPr bwMode="auto">
          <a:xfrm>
            <a:off x="8687790" y="2700419"/>
            <a:ext cx="849313" cy="457200"/>
          </a:xfrm>
          <a:prstGeom prst="rightArrow">
            <a:avLst>
              <a:gd name="adj1" fmla="val 50000"/>
              <a:gd name="adj2" fmla="val 83333"/>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a:lnSpc>
                <a:spcPct val="100000"/>
              </a:lnSpc>
              <a:defRPr/>
            </a:pPr>
            <a:endParaRPr kumimoji="1" lang="ja-JP" altLang="en-US" sz="1800">
              <a:solidFill>
                <a:srgbClr val="FFFFFF"/>
              </a:solidFill>
              <a:ea typeface="ＭＳ Ｐゴシック" pitchFamily="50" charset="-128"/>
            </a:endParaRPr>
          </a:p>
        </p:txBody>
      </p:sp>
      <p:sp>
        <p:nvSpPr>
          <p:cNvPr id="84" name="AutoShape 28">
            <a:extLst>
              <a:ext uri="{FF2B5EF4-FFF2-40B4-BE49-F238E27FC236}">
                <a16:creationId xmlns:a16="http://schemas.microsoft.com/office/drawing/2014/main" id="{6A4BAFBB-54CE-47BB-870C-0E9225292D06}"/>
              </a:ext>
            </a:extLst>
          </p:cNvPr>
          <p:cNvSpPr>
            <a:spLocks noChangeArrowheads="1"/>
          </p:cNvSpPr>
          <p:nvPr/>
        </p:nvSpPr>
        <p:spPr bwMode="auto">
          <a:xfrm>
            <a:off x="8687790" y="3551877"/>
            <a:ext cx="849313" cy="457200"/>
          </a:xfrm>
          <a:prstGeom prst="rightArrow">
            <a:avLst>
              <a:gd name="adj1" fmla="val 50000"/>
              <a:gd name="adj2" fmla="val 83333"/>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a:lnSpc>
                <a:spcPct val="100000"/>
              </a:lnSpc>
              <a:defRPr/>
            </a:pPr>
            <a:endParaRPr kumimoji="1" lang="ja-JP" altLang="en-US" sz="1800">
              <a:solidFill>
                <a:srgbClr val="FFFFFF"/>
              </a:solidFill>
              <a:ea typeface="ＭＳ Ｐゴシック" pitchFamily="50" charset="-128"/>
            </a:endParaRPr>
          </a:p>
        </p:txBody>
      </p:sp>
      <p:sp>
        <p:nvSpPr>
          <p:cNvPr id="85" name="AutoShape 28">
            <a:extLst>
              <a:ext uri="{FF2B5EF4-FFF2-40B4-BE49-F238E27FC236}">
                <a16:creationId xmlns:a16="http://schemas.microsoft.com/office/drawing/2014/main" id="{B18BEBB3-92AC-4773-8B64-A504423F0F2D}"/>
              </a:ext>
            </a:extLst>
          </p:cNvPr>
          <p:cNvSpPr>
            <a:spLocks noChangeArrowheads="1"/>
          </p:cNvSpPr>
          <p:nvPr/>
        </p:nvSpPr>
        <p:spPr bwMode="auto">
          <a:xfrm>
            <a:off x="8687790" y="5254792"/>
            <a:ext cx="849313" cy="457200"/>
          </a:xfrm>
          <a:prstGeom prst="rightArrow">
            <a:avLst>
              <a:gd name="adj1" fmla="val 50000"/>
              <a:gd name="adj2" fmla="val 83333"/>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a:lnSpc>
                <a:spcPct val="100000"/>
              </a:lnSpc>
              <a:defRPr/>
            </a:pPr>
            <a:endParaRPr kumimoji="1" lang="ja-JP" altLang="en-US" sz="1800">
              <a:solidFill>
                <a:srgbClr val="FFFFFF"/>
              </a:solidFill>
              <a:ea typeface="ＭＳ Ｐゴシック" pitchFamily="50" charset="-128"/>
            </a:endParaRPr>
          </a:p>
        </p:txBody>
      </p:sp>
      <p:sp>
        <p:nvSpPr>
          <p:cNvPr id="86" name="标题 1">
            <a:extLst>
              <a:ext uri="{FF2B5EF4-FFF2-40B4-BE49-F238E27FC236}">
                <a16:creationId xmlns:a16="http://schemas.microsoft.com/office/drawing/2014/main" id="{5DDBC4DD-290D-4800-B195-3A3389477520}"/>
              </a:ext>
            </a:extLst>
          </p:cNvPr>
          <p:cNvSpPr txBox="1">
            <a:spLocks/>
          </p:cNvSpPr>
          <p:nvPr/>
        </p:nvSpPr>
        <p:spPr>
          <a:xfrm>
            <a:off x="9673949" y="946486"/>
            <a:ext cx="2300799"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b="0" dirty="0"/>
              <a:t>了解及把握过去及现在的销售情况</a:t>
            </a:r>
          </a:p>
        </p:txBody>
      </p:sp>
      <p:sp>
        <p:nvSpPr>
          <p:cNvPr id="87" name="标题 1">
            <a:extLst>
              <a:ext uri="{FF2B5EF4-FFF2-40B4-BE49-F238E27FC236}">
                <a16:creationId xmlns:a16="http://schemas.microsoft.com/office/drawing/2014/main" id="{6B1FA156-E1CF-4F61-B4B5-BF5B80220C84}"/>
              </a:ext>
            </a:extLst>
          </p:cNvPr>
          <p:cNvSpPr txBox="1">
            <a:spLocks/>
          </p:cNvSpPr>
          <p:nvPr/>
        </p:nvSpPr>
        <p:spPr>
          <a:xfrm>
            <a:off x="9673950" y="1797944"/>
            <a:ext cx="2300798"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b="0" dirty="0"/>
              <a:t>可视化呈现销售数据趋势</a:t>
            </a:r>
          </a:p>
        </p:txBody>
      </p:sp>
      <p:sp>
        <p:nvSpPr>
          <p:cNvPr id="88" name="标题 1">
            <a:extLst>
              <a:ext uri="{FF2B5EF4-FFF2-40B4-BE49-F238E27FC236}">
                <a16:creationId xmlns:a16="http://schemas.microsoft.com/office/drawing/2014/main" id="{688AF0CB-8BA4-40A7-B71D-D2AB703BBD3E}"/>
              </a:ext>
            </a:extLst>
          </p:cNvPr>
          <p:cNvSpPr txBox="1">
            <a:spLocks/>
          </p:cNvSpPr>
          <p:nvPr/>
        </p:nvSpPr>
        <p:spPr>
          <a:xfrm>
            <a:off x="9673949" y="2670616"/>
            <a:ext cx="2300798"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b="0" dirty="0"/>
              <a:t>迅速把握与战略相关重要</a:t>
            </a:r>
            <a:r>
              <a:rPr lang="en-US" altLang="zh-CN" sz="2000" b="0" dirty="0"/>
              <a:t>KPI</a:t>
            </a:r>
            <a:r>
              <a:rPr lang="zh-CN" altLang="en-US" sz="2000" b="0" dirty="0"/>
              <a:t>指标情况</a:t>
            </a:r>
          </a:p>
        </p:txBody>
      </p:sp>
      <p:sp>
        <p:nvSpPr>
          <p:cNvPr id="89" name="标题 1">
            <a:extLst>
              <a:ext uri="{FF2B5EF4-FFF2-40B4-BE49-F238E27FC236}">
                <a16:creationId xmlns:a16="http://schemas.microsoft.com/office/drawing/2014/main" id="{5976A62D-8A71-42F6-9E67-9AB48FF3170F}"/>
              </a:ext>
            </a:extLst>
          </p:cNvPr>
          <p:cNvSpPr txBox="1">
            <a:spLocks/>
          </p:cNvSpPr>
          <p:nvPr/>
        </p:nvSpPr>
        <p:spPr>
          <a:xfrm>
            <a:off x="9673949" y="3500860"/>
            <a:ext cx="2300798"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b="0" dirty="0"/>
              <a:t>为制定应对决策提供客观数据依据</a:t>
            </a:r>
          </a:p>
        </p:txBody>
      </p:sp>
      <p:sp>
        <p:nvSpPr>
          <p:cNvPr id="90" name="标题 1">
            <a:extLst>
              <a:ext uri="{FF2B5EF4-FFF2-40B4-BE49-F238E27FC236}">
                <a16:creationId xmlns:a16="http://schemas.microsoft.com/office/drawing/2014/main" id="{5BEF9F2B-62A3-4717-89A6-2CCCEAFCE6F3}"/>
              </a:ext>
            </a:extLst>
          </p:cNvPr>
          <p:cNvSpPr txBox="1">
            <a:spLocks/>
          </p:cNvSpPr>
          <p:nvPr/>
        </p:nvSpPr>
        <p:spPr>
          <a:xfrm>
            <a:off x="9673949" y="4352318"/>
            <a:ext cx="2300798"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b="0" dirty="0"/>
              <a:t>提前预测销售趋势走向</a:t>
            </a:r>
          </a:p>
        </p:txBody>
      </p:sp>
      <p:sp>
        <p:nvSpPr>
          <p:cNvPr id="91" name="标题 1">
            <a:extLst>
              <a:ext uri="{FF2B5EF4-FFF2-40B4-BE49-F238E27FC236}">
                <a16:creationId xmlns:a16="http://schemas.microsoft.com/office/drawing/2014/main" id="{AE42005F-DDD7-4983-8BC0-E0D3910D1F99}"/>
              </a:ext>
            </a:extLst>
          </p:cNvPr>
          <p:cNvSpPr txBox="1">
            <a:spLocks/>
          </p:cNvSpPr>
          <p:nvPr/>
        </p:nvSpPr>
        <p:spPr>
          <a:xfrm>
            <a:off x="9673949" y="5180956"/>
            <a:ext cx="2300798"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b="0" dirty="0"/>
              <a:t>检验过往销售策略的得失</a:t>
            </a:r>
          </a:p>
        </p:txBody>
      </p:sp>
    </p:spTree>
    <p:extLst>
      <p:ext uri="{BB962C8B-B14F-4D97-AF65-F5344CB8AC3E}">
        <p14:creationId xmlns:p14="http://schemas.microsoft.com/office/powerpoint/2010/main" val="107581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CADF7-75A8-4C29-AC10-35A4F8FA08D4}"/>
              </a:ext>
            </a:extLst>
          </p:cNvPr>
          <p:cNvSpPr>
            <a:spLocks noGrp="1"/>
          </p:cNvSpPr>
          <p:nvPr>
            <p:ph type="title"/>
          </p:nvPr>
        </p:nvSpPr>
        <p:spPr/>
        <p:txBody>
          <a:bodyPr/>
          <a:lstStyle/>
          <a:p>
            <a:r>
              <a:rPr lang="zh-CN" altLang="en-US" dirty="0"/>
              <a:t>销售管理分析的重要性</a:t>
            </a:r>
          </a:p>
        </p:txBody>
      </p:sp>
      <p:sp>
        <p:nvSpPr>
          <p:cNvPr id="3" name="标题 1">
            <a:extLst>
              <a:ext uri="{FF2B5EF4-FFF2-40B4-BE49-F238E27FC236}">
                <a16:creationId xmlns:a16="http://schemas.microsoft.com/office/drawing/2014/main" id="{66C03CD2-38AB-41F3-82BC-115CB802BF76}"/>
              </a:ext>
            </a:extLst>
          </p:cNvPr>
          <p:cNvSpPr txBox="1">
            <a:spLocks/>
          </p:cNvSpPr>
          <p:nvPr/>
        </p:nvSpPr>
        <p:spPr>
          <a:xfrm>
            <a:off x="535022" y="1179264"/>
            <a:ext cx="6078841"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dirty="0">
                <a:latin typeface="+mn-ea"/>
                <a:ea typeface="+mn-ea"/>
              </a:rPr>
              <a:t>对于销售人员：</a:t>
            </a:r>
            <a:endParaRPr lang="en-US" altLang="zh-CN" sz="2000" dirty="0">
              <a:latin typeface="+mn-ea"/>
              <a:ea typeface="+mn-ea"/>
            </a:endParaRPr>
          </a:p>
          <a:p>
            <a:r>
              <a:rPr lang="en-US" altLang="zh-CN" sz="2000" b="0" dirty="0">
                <a:latin typeface="+mn-ea"/>
                <a:ea typeface="+mn-ea"/>
              </a:rPr>
              <a:t> 1. </a:t>
            </a:r>
            <a:r>
              <a:rPr lang="zh-CN" altLang="en-US" sz="2000" b="0" dirty="0">
                <a:latin typeface="+mn-ea"/>
                <a:ea typeface="+mn-ea"/>
              </a:rPr>
              <a:t>改善销售行为、预测业务达成率、管理商机进度</a:t>
            </a:r>
            <a:endParaRPr lang="en-US" altLang="zh-CN" sz="2000" b="0" dirty="0">
              <a:latin typeface="+mn-ea"/>
              <a:ea typeface="+mn-ea"/>
            </a:endParaRPr>
          </a:p>
          <a:p>
            <a:r>
              <a:rPr lang="en-US" altLang="zh-CN" sz="2000" b="0" dirty="0">
                <a:latin typeface="+mn-ea"/>
                <a:ea typeface="+mn-ea"/>
              </a:rPr>
              <a:t> 2. </a:t>
            </a:r>
            <a:r>
              <a:rPr lang="zh-CN" altLang="en-US" sz="2000" b="0" dirty="0">
                <a:latin typeface="+mn-ea"/>
                <a:ea typeface="+mn-ea"/>
              </a:rPr>
              <a:t>提前掌握风险商机，及时制定赢单策略</a:t>
            </a:r>
            <a:endParaRPr lang="en-US" altLang="zh-CN" sz="2000" b="0" dirty="0">
              <a:latin typeface="+mn-ea"/>
              <a:ea typeface="+mn-ea"/>
            </a:endParaRPr>
          </a:p>
          <a:p>
            <a:r>
              <a:rPr lang="en-US" altLang="zh-CN" sz="2000" b="0" dirty="0">
                <a:latin typeface="+mn-ea"/>
                <a:ea typeface="+mn-ea"/>
              </a:rPr>
              <a:t> 3. </a:t>
            </a:r>
            <a:r>
              <a:rPr lang="zh-CN" altLang="en-US" sz="2000" b="0" dirty="0">
                <a:latin typeface="+mn-ea"/>
                <a:ea typeface="+mn-ea"/>
              </a:rPr>
              <a:t>将营业活动进行量化并与销售团队共享销售情报</a:t>
            </a:r>
            <a:endParaRPr lang="en-US" altLang="zh-CN" sz="2000" b="0" dirty="0">
              <a:latin typeface="+mn-ea"/>
              <a:ea typeface="+mn-ea"/>
            </a:endParaRPr>
          </a:p>
          <a:p>
            <a:endParaRPr lang="en-US" altLang="zh-CN" sz="2000" b="0" dirty="0">
              <a:latin typeface="+mn-ea"/>
              <a:ea typeface="+mn-ea"/>
            </a:endParaRPr>
          </a:p>
        </p:txBody>
      </p:sp>
      <p:sp>
        <p:nvSpPr>
          <p:cNvPr id="4" name="标题 1">
            <a:extLst>
              <a:ext uri="{FF2B5EF4-FFF2-40B4-BE49-F238E27FC236}">
                <a16:creationId xmlns:a16="http://schemas.microsoft.com/office/drawing/2014/main" id="{C27FFA05-B867-4273-B12B-E0089C87C09D}"/>
              </a:ext>
            </a:extLst>
          </p:cNvPr>
          <p:cNvSpPr txBox="1">
            <a:spLocks/>
          </p:cNvSpPr>
          <p:nvPr/>
        </p:nvSpPr>
        <p:spPr>
          <a:xfrm>
            <a:off x="535022" y="2665874"/>
            <a:ext cx="6750997"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dirty="0">
                <a:latin typeface="+mn-ea"/>
                <a:ea typeface="+mn-ea"/>
              </a:rPr>
              <a:t>对于公司：</a:t>
            </a:r>
            <a:endParaRPr lang="en-US" altLang="zh-CN" sz="2000" dirty="0">
              <a:latin typeface="+mn-ea"/>
              <a:ea typeface="+mn-ea"/>
            </a:endParaRPr>
          </a:p>
          <a:p>
            <a:r>
              <a:rPr lang="en-US" altLang="zh-CN" sz="2000" b="0" dirty="0">
                <a:latin typeface="+mn-ea"/>
                <a:ea typeface="+mn-ea"/>
              </a:rPr>
              <a:t> 1. </a:t>
            </a:r>
            <a:r>
              <a:rPr lang="zh-CN" altLang="en-US" sz="2000" b="0" dirty="0">
                <a:latin typeface="+mn-ea"/>
                <a:ea typeface="+mn-ea"/>
              </a:rPr>
              <a:t>为重大销售决策提供基础数据依据</a:t>
            </a:r>
            <a:endParaRPr lang="en-US" altLang="zh-CN" sz="2000" b="0" dirty="0">
              <a:latin typeface="+mn-ea"/>
              <a:ea typeface="+mn-ea"/>
            </a:endParaRPr>
          </a:p>
          <a:p>
            <a:r>
              <a:rPr lang="en-US" altLang="zh-CN" sz="2000" b="0" dirty="0">
                <a:latin typeface="+mn-ea"/>
                <a:ea typeface="+mn-ea"/>
              </a:rPr>
              <a:t>	</a:t>
            </a:r>
            <a:r>
              <a:rPr lang="ja-JP" altLang="en-US" sz="2000" b="0" dirty="0">
                <a:latin typeface="+mn-ea"/>
                <a:ea typeface="+mn-ea"/>
              </a:rPr>
              <a:t>◎　</a:t>
            </a:r>
            <a:r>
              <a:rPr lang="zh-CN" altLang="en-US" sz="2000" b="0" dirty="0">
                <a:latin typeface="+mn-ea"/>
                <a:ea typeface="+mn-ea"/>
              </a:rPr>
              <a:t>预测销售收入</a:t>
            </a:r>
            <a:endParaRPr lang="en-US" altLang="zh-CN" sz="2000" b="0" dirty="0">
              <a:latin typeface="+mn-ea"/>
              <a:ea typeface="+mn-ea"/>
            </a:endParaRPr>
          </a:p>
          <a:p>
            <a:r>
              <a:rPr lang="en-US" altLang="zh-CN" sz="2000" b="0" dirty="0">
                <a:latin typeface="+mn-ea"/>
                <a:ea typeface="+mn-ea"/>
              </a:rPr>
              <a:t>	</a:t>
            </a:r>
            <a:r>
              <a:rPr lang="ja-JP" altLang="en-US" sz="2000" b="0" dirty="0">
                <a:latin typeface="+mn-ea"/>
                <a:ea typeface="+mn-ea"/>
              </a:rPr>
              <a:t>◎　</a:t>
            </a:r>
            <a:r>
              <a:rPr lang="zh-CN" altLang="en-US" sz="2000" b="0" dirty="0">
                <a:latin typeface="+mn-ea"/>
                <a:ea typeface="+mn-ea"/>
              </a:rPr>
              <a:t>制定投资计划</a:t>
            </a:r>
            <a:endParaRPr lang="en-US" altLang="zh-CN" sz="2000" b="0" dirty="0">
              <a:latin typeface="+mn-ea"/>
              <a:ea typeface="+mn-ea"/>
            </a:endParaRPr>
          </a:p>
          <a:p>
            <a:r>
              <a:rPr lang="en-US" altLang="zh-CN" sz="2000" b="0" dirty="0">
                <a:latin typeface="+mn-ea"/>
                <a:ea typeface="+mn-ea"/>
              </a:rPr>
              <a:t>	</a:t>
            </a:r>
            <a:r>
              <a:rPr lang="ja-JP" altLang="en-US" sz="2000" b="0" dirty="0">
                <a:latin typeface="+mn-ea"/>
                <a:ea typeface="+mn-ea"/>
              </a:rPr>
              <a:t>◎　</a:t>
            </a:r>
            <a:r>
              <a:rPr lang="zh-CN" altLang="en-US" sz="2000" b="0" dirty="0">
                <a:latin typeface="+mn-ea"/>
                <a:ea typeface="+mn-ea"/>
              </a:rPr>
              <a:t>合理配置销售资源</a:t>
            </a:r>
            <a:endParaRPr lang="en-US" altLang="zh-CN" sz="2000" b="0" dirty="0">
              <a:latin typeface="+mn-ea"/>
              <a:ea typeface="+mn-ea"/>
            </a:endParaRPr>
          </a:p>
          <a:p>
            <a:r>
              <a:rPr lang="en-US" altLang="zh-CN" sz="2000" b="0" dirty="0">
                <a:latin typeface="+mn-ea"/>
                <a:ea typeface="+mn-ea"/>
              </a:rPr>
              <a:t>	</a:t>
            </a:r>
            <a:r>
              <a:rPr lang="ja-JP" altLang="en-US" sz="2000" b="0" dirty="0">
                <a:latin typeface="+mn-ea"/>
                <a:ea typeface="+mn-ea"/>
              </a:rPr>
              <a:t>◎　</a:t>
            </a:r>
            <a:r>
              <a:rPr lang="zh-CN" altLang="en-US" sz="2000" b="0" dirty="0">
                <a:latin typeface="+mn-ea"/>
                <a:ea typeface="+mn-ea"/>
              </a:rPr>
              <a:t>及时发现并回避潜在风险</a:t>
            </a:r>
            <a:endParaRPr lang="en-US" altLang="zh-CN" sz="2000" b="0" dirty="0">
              <a:latin typeface="+mn-ea"/>
              <a:ea typeface="+mn-ea"/>
            </a:endParaRPr>
          </a:p>
          <a:p>
            <a:r>
              <a:rPr lang="en-US" altLang="zh-CN" sz="2000" b="0" dirty="0">
                <a:latin typeface="+mn-ea"/>
                <a:ea typeface="+mn-ea"/>
              </a:rPr>
              <a:t> 2. </a:t>
            </a:r>
            <a:r>
              <a:rPr lang="zh-CN" altLang="en-US" sz="2000" b="0" dirty="0">
                <a:latin typeface="+mn-ea"/>
                <a:ea typeface="+mn-ea"/>
              </a:rPr>
              <a:t>将销售行为合理化以取得最大销售利润</a:t>
            </a:r>
            <a:endParaRPr lang="en-US" altLang="zh-CN" sz="2000" b="0" dirty="0">
              <a:latin typeface="+mn-ea"/>
              <a:ea typeface="+mn-ea"/>
            </a:endParaRPr>
          </a:p>
          <a:p>
            <a:r>
              <a:rPr lang="en-US" altLang="zh-CN" sz="2000" b="0" dirty="0">
                <a:latin typeface="+mn-ea"/>
                <a:ea typeface="+mn-ea"/>
              </a:rPr>
              <a:t> 3. </a:t>
            </a:r>
            <a:r>
              <a:rPr lang="zh-CN" altLang="en-US" sz="2000" b="0" dirty="0">
                <a:latin typeface="+mn-ea"/>
                <a:ea typeface="+mn-ea"/>
              </a:rPr>
              <a:t>制定统一规范的团队协作销售策略</a:t>
            </a:r>
            <a:endParaRPr lang="en-US" altLang="zh-CN" sz="2000" b="0" dirty="0">
              <a:latin typeface="+mn-ea"/>
              <a:ea typeface="+mn-ea"/>
            </a:endParaRPr>
          </a:p>
          <a:p>
            <a:r>
              <a:rPr lang="en-US" altLang="zh-CN" sz="2000" b="0" dirty="0">
                <a:latin typeface="+mn-ea"/>
                <a:ea typeface="+mn-ea"/>
              </a:rPr>
              <a:t> 4. </a:t>
            </a:r>
            <a:r>
              <a:rPr lang="zh-CN" altLang="en-US" sz="2000" b="0" dirty="0">
                <a:latin typeface="+mn-ea"/>
                <a:ea typeface="+mn-ea"/>
              </a:rPr>
              <a:t>掌控销售团队活动，及时鼓舞销售团队士气</a:t>
            </a:r>
            <a:endParaRPr lang="en-US" altLang="zh-CN" sz="2000" b="0" dirty="0">
              <a:latin typeface="+mn-ea"/>
              <a:ea typeface="+mn-ea"/>
            </a:endParaRPr>
          </a:p>
          <a:p>
            <a:r>
              <a:rPr lang="en-US" altLang="zh-CN" sz="2000" b="0" dirty="0">
                <a:latin typeface="+mn-ea"/>
                <a:ea typeface="+mn-ea"/>
              </a:rPr>
              <a:t> 5. </a:t>
            </a:r>
            <a:r>
              <a:rPr lang="zh-CN" altLang="en-US" sz="2000" b="0" dirty="0">
                <a:latin typeface="+mn-ea"/>
                <a:ea typeface="+mn-ea"/>
              </a:rPr>
              <a:t>为制定合理公平的销售激励政策提供依据</a:t>
            </a:r>
            <a:endParaRPr lang="en-US" altLang="zh-CN" sz="2000" b="0" dirty="0">
              <a:latin typeface="+mn-ea"/>
              <a:ea typeface="+mn-ea"/>
            </a:endParaRPr>
          </a:p>
          <a:p>
            <a:endParaRPr lang="en-US" altLang="zh-CN" sz="2000" b="0" dirty="0">
              <a:latin typeface="+mn-ea"/>
              <a:ea typeface="+mn-ea"/>
            </a:endParaRPr>
          </a:p>
        </p:txBody>
      </p:sp>
      <p:grpSp>
        <p:nvGrpSpPr>
          <p:cNvPr id="7" name="组合 6">
            <a:extLst>
              <a:ext uri="{FF2B5EF4-FFF2-40B4-BE49-F238E27FC236}">
                <a16:creationId xmlns:a16="http://schemas.microsoft.com/office/drawing/2014/main" id="{3DD46D0B-C269-46A8-90FF-A0545430AD3E}"/>
              </a:ext>
            </a:extLst>
          </p:cNvPr>
          <p:cNvGrpSpPr/>
          <p:nvPr/>
        </p:nvGrpSpPr>
        <p:grpSpPr>
          <a:xfrm>
            <a:off x="6613863" y="825623"/>
            <a:ext cx="5477523" cy="3404124"/>
            <a:chOff x="6288767" y="2459114"/>
            <a:chExt cx="5811497" cy="3404124"/>
          </a:xfrm>
        </p:grpSpPr>
        <p:pic>
          <p:nvPicPr>
            <p:cNvPr id="5" name="图片 4">
              <a:extLst>
                <a:ext uri="{FF2B5EF4-FFF2-40B4-BE49-F238E27FC236}">
                  <a16:creationId xmlns:a16="http://schemas.microsoft.com/office/drawing/2014/main" id="{27225690-D7F0-462A-8489-EDCAA79F986A}"/>
                </a:ext>
              </a:extLst>
            </p:cNvPr>
            <p:cNvPicPr>
              <a:picLocks noChangeAspect="1"/>
            </p:cNvPicPr>
            <p:nvPr/>
          </p:nvPicPr>
          <p:blipFill>
            <a:blip r:embed="rId2"/>
            <a:stretch>
              <a:fillRect/>
            </a:stretch>
          </p:blipFill>
          <p:spPr>
            <a:xfrm>
              <a:off x="8500299" y="2468017"/>
              <a:ext cx="3599965" cy="2512995"/>
            </a:xfrm>
            <a:prstGeom prst="rect">
              <a:avLst/>
            </a:prstGeom>
          </p:spPr>
        </p:pic>
        <p:pic>
          <p:nvPicPr>
            <p:cNvPr id="6" name="图片 5">
              <a:extLst>
                <a:ext uri="{FF2B5EF4-FFF2-40B4-BE49-F238E27FC236}">
                  <a16:creationId xmlns:a16="http://schemas.microsoft.com/office/drawing/2014/main" id="{41702718-C8C8-4329-B1DF-151FA7978B42}"/>
                </a:ext>
              </a:extLst>
            </p:cNvPr>
            <p:cNvPicPr>
              <a:picLocks noChangeAspect="1"/>
            </p:cNvPicPr>
            <p:nvPr/>
          </p:nvPicPr>
          <p:blipFill>
            <a:blip r:embed="rId3"/>
            <a:stretch>
              <a:fillRect/>
            </a:stretch>
          </p:blipFill>
          <p:spPr>
            <a:xfrm>
              <a:off x="6288767" y="2459114"/>
              <a:ext cx="2278185" cy="3404124"/>
            </a:xfrm>
            <a:prstGeom prst="rect">
              <a:avLst/>
            </a:prstGeom>
          </p:spPr>
        </p:pic>
      </p:grpSp>
      <p:graphicFrame>
        <p:nvGraphicFramePr>
          <p:cNvPr id="9" name="Chart Placeholder 9">
            <a:extLst>
              <a:ext uri="{FF2B5EF4-FFF2-40B4-BE49-F238E27FC236}">
                <a16:creationId xmlns:a16="http://schemas.microsoft.com/office/drawing/2014/main" id="{911F2C73-72EE-4D01-BE38-B14B01BFD7DA}"/>
              </a:ext>
            </a:extLst>
          </p:cNvPr>
          <p:cNvGraphicFramePr>
            <a:graphicFrameLocks/>
          </p:cNvGraphicFramePr>
          <p:nvPr>
            <p:extLst>
              <p:ext uri="{D42A27DB-BD31-4B8C-83A1-F6EECF244321}">
                <p14:modId xmlns:p14="http://schemas.microsoft.com/office/powerpoint/2010/main" val="1518367504"/>
              </p:ext>
            </p:extLst>
          </p:nvPr>
        </p:nvGraphicFramePr>
        <p:xfrm>
          <a:off x="8491420" y="3225108"/>
          <a:ext cx="3599965" cy="23968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0964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F091F-B18E-4BE3-96DF-6509DDC542B7}"/>
              </a:ext>
            </a:extLst>
          </p:cNvPr>
          <p:cNvSpPr>
            <a:spLocks noGrp="1"/>
          </p:cNvSpPr>
          <p:nvPr>
            <p:ph type="title"/>
          </p:nvPr>
        </p:nvSpPr>
        <p:spPr>
          <a:xfrm>
            <a:off x="535022" y="335944"/>
            <a:ext cx="6750996" cy="559233"/>
          </a:xfrm>
        </p:spPr>
        <p:txBody>
          <a:bodyPr/>
          <a:lstStyle/>
          <a:p>
            <a:r>
              <a:rPr lang="zh-CN" altLang="en-US" dirty="0"/>
              <a:t>销售运营数据分析架构</a:t>
            </a:r>
          </a:p>
        </p:txBody>
      </p:sp>
      <p:sp>
        <p:nvSpPr>
          <p:cNvPr id="190" name="TextBox 77">
            <a:extLst>
              <a:ext uri="{FF2B5EF4-FFF2-40B4-BE49-F238E27FC236}">
                <a16:creationId xmlns:a16="http://schemas.microsoft.com/office/drawing/2014/main" id="{54EEFF32-75DE-4C09-AD54-59BF34F38A6E}"/>
              </a:ext>
            </a:extLst>
          </p:cNvPr>
          <p:cNvSpPr txBox="1"/>
          <p:nvPr/>
        </p:nvSpPr>
        <p:spPr bwMode="gray">
          <a:xfrm>
            <a:off x="4994875" y="6076134"/>
            <a:ext cx="1181686" cy="365760"/>
          </a:xfrm>
          <a:prstGeom prst="rect">
            <a:avLst/>
          </a:prstGeom>
          <a:ln>
            <a:solidFill>
              <a:srgbClr val="002776"/>
            </a:solidFill>
          </a:ln>
        </p:spPr>
        <p:txBody>
          <a:bodyPr vert="horz" wrap="square" lIns="45720" tIns="45720" rIns="45720" bIns="45720" rtlCol="0" anchor="ctr">
            <a:noAutofit/>
          </a:bodyPr>
          <a:lstStyle/>
          <a:p>
            <a:pPr algn="ctr">
              <a:spcAft>
                <a:spcPts val="600"/>
              </a:spcAft>
              <a:buFont typeface="Arial" pitchFamily="34" charset="0"/>
              <a:buNone/>
              <a:defRPr/>
            </a:pPr>
            <a:r>
              <a:rPr lang="en-US" sz="1400" kern="0" dirty="0">
                <a:solidFill>
                  <a:srgbClr val="002776"/>
                </a:solidFill>
                <a:latin typeface="+mn-ea"/>
              </a:rPr>
              <a:t>#1: CRM</a:t>
            </a:r>
          </a:p>
        </p:txBody>
      </p:sp>
      <p:sp>
        <p:nvSpPr>
          <p:cNvPr id="191" name="TextBox 78">
            <a:extLst>
              <a:ext uri="{FF2B5EF4-FFF2-40B4-BE49-F238E27FC236}">
                <a16:creationId xmlns:a16="http://schemas.microsoft.com/office/drawing/2014/main" id="{6D51376A-893B-4B53-B8AF-F834419BBBF4}"/>
              </a:ext>
            </a:extLst>
          </p:cNvPr>
          <p:cNvSpPr txBox="1"/>
          <p:nvPr/>
        </p:nvSpPr>
        <p:spPr bwMode="gray">
          <a:xfrm>
            <a:off x="6369604" y="6076134"/>
            <a:ext cx="1416268" cy="365760"/>
          </a:xfrm>
          <a:prstGeom prst="rect">
            <a:avLst/>
          </a:prstGeom>
          <a:ln>
            <a:solidFill>
              <a:srgbClr val="002776"/>
            </a:solidFill>
          </a:ln>
        </p:spPr>
        <p:txBody>
          <a:bodyPr vert="horz" wrap="square" lIns="45720" tIns="45720" rIns="45720" bIns="45720" rtlCol="0" anchor="ctr">
            <a:noAutofit/>
          </a:bodyPr>
          <a:lstStyle/>
          <a:p>
            <a:pPr algn="ctr">
              <a:spcAft>
                <a:spcPts val="600"/>
              </a:spcAft>
              <a:buFont typeface="Arial" pitchFamily="34" charset="0"/>
              <a:buNone/>
              <a:defRPr/>
            </a:pPr>
            <a:r>
              <a:rPr lang="en-US" sz="1400" kern="0" dirty="0">
                <a:solidFill>
                  <a:srgbClr val="002776"/>
                </a:solidFill>
                <a:latin typeface="+mn-ea"/>
              </a:rPr>
              <a:t>#2: </a:t>
            </a:r>
            <a:r>
              <a:rPr lang="zh-CN" altLang="en-US" sz="1400" kern="0" dirty="0">
                <a:solidFill>
                  <a:srgbClr val="002776"/>
                </a:solidFill>
                <a:latin typeface="+mn-ea"/>
              </a:rPr>
              <a:t>数字化信息</a:t>
            </a:r>
            <a:endParaRPr lang="en-US" sz="1400" kern="0" dirty="0">
              <a:solidFill>
                <a:srgbClr val="002776"/>
              </a:solidFill>
              <a:latin typeface="+mn-ea"/>
            </a:endParaRPr>
          </a:p>
        </p:txBody>
      </p:sp>
      <p:sp>
        <p:nvSpPr>
          <p:cNvPr id="192" name="TextBox 79">
            <a:extLst>
              <a:ext uri="{FF2B5EF4-FFF2-40B4-BE49-F238E27FC236}">
                <a16:creationId xmlns:a16="http://schemas.microsoft.com/office/drawing/2014/main" id="{740E84A9-E04F-465A-B7B4-1A0E3505FAA7}"/>
              </a:ext>
            </a:extLst>
          </p:cNvPr>
          <p:cNvSpPr txBox="1"/>
          <p:nvPr/>
        </p:nvSpPr>
        <p:spPr bwMode="gray">
          <a:xfrm>
            <a:off x="7929367" y="6076134"/>
            <a:ext cx="1181686" cy="365760"/>
          </a:xfrm>
          <a:prstGeom prst="rect">
            <a:avLst/>
          </a:prstGeom>
          <a:ln>
            <a:solidFill>
              <a:srgbClr val="002776"/>
            </a:solidFill>
          </a:ln>
        </p:spPr>
        <p:txBody>
          <a:bodyPr vert="horz" wrap="square" lIns="45720" tIns="45720" rIns="45720" bIns="45720" rtlCol="0" anchor="ctr">
            <a:noAutofit/>
          </a:bodyPr>
          <a:lstStyle/>
          <a:p>
            <a:pPr algn="ctr">
              <a:spcAft>
                <a:spcPts val="600"/>
              </a:spcAft>
              <a:buFont typeface="Arial" pitchFamily="34" charset="0"/>
              <a:buNone/>
              <a:defRPr/>
            </a:pPr>
            <a:r>
              <a:rPr lang="en-US" sz="1400" kern="0" dirty="0">
                <a:solidFill>
                  <a:srgbClr val="002776"/>
                </a:solidFill>
                <a:latin typeface="+mn-ea"/>
              </a:rPr>
              <a:t>#3: </a:t>
            </a:r>
            <a:r>
              <a:rPr lang="zh-CN" altLang="en-US" sz="1400" kern="0" dirty="0">
                <a:solidFill>
                  <a:srgbClr val="002776"/>
                </a:solidFill>
                <a:latin typeface="+mn-ea"/>
              </a:rPr>
              <a:t>其它</a:t>
            </a:r>
            <a:endParaRPr lang="en-US" sz="1400" kern="0" dirty="0">
              <a:solidFill>
                <a:srgbClr val="002776"/>
              </a:solidFill>
              <a:latin typeface="+mn-ea"/>
            </a:endParaRPr>
          </a:p>
        </p:txBody>
      </p:sp>
      <p:cxnSp>
        <p:nvCxnSpPr>
          <p:cNvPr id="193" name="Straight Connector 23">
            <a:extLst>
              <a:ext uri="{FF2B5EF4-FFF2-40B4-BE49-F238E27FC236}">
                <a16:creationId xmlns:a16="http://schemas.microsoft.com/office/drawing/2014/main" id="{ADD539DD-8CA3-4193-BBF5-0B25AD7F3F3D}"/>
              </a:ext>
            </a:extLst>
          </p:cNvPr>
          <p:cNvCxnSpPr/>
          <p:nvPr/>
        </p:nvCxnSpPr>
        <p:spPr>
          <a:xfrm>
            <a:off x="3357963" y="2504148"/>
            <a:ext cx="7512148" cy="0"/>
          </a:xfrm>
          <a:prstGeom prst="line">
            <a:avLst/>
          </a:prstGeom>
          <a:noFill/>
          <a:ln w="9525" cap="flat" cmpd="sng" algn="ctr">
            <a:solidFill>
              <a:srgbClr val="FFFFFF">
                <a:lumMod val="50000"/>
              </a:srgbClr>
            </a:solidFill>
            <a:prstDash val="dash"/>
          </a:ln>
          <a:effectLst/>
        </p:spPr>
      </p:cxnSp>
      <p:cxnSp>
        <p:nvCxnSpPr>
          <p:cNvPr id="194" name="Straight Connector 101">
            <a:extLst>
              <a:ext uri="{FF2B5EF4-FFF2-40B4-BE49-F238E27FC236}">
                <a16:creationId xmlns:a16="http://schemas.microsoft.com/office/drawing/2014/main" id="{F0AA2D3E-F710-4210-B13B-124FCAC8C7B8}"/>
              </a:ext>
            </a:extLst>
          </p:cNvPr>
          <p:cNvCxnSpPr/>
          <p:nvPr/>
        </p:nvCxnSpPr>
        <p:spPr>
          <a:xfrm>
            <a:off x="3357963" y="3668998"/>
            <a:ext cx="7512148" cy="0"/>
          </a:xfrm>
          <a:prstGeom prst="line">
            <a:avLst/>
          </a:prstGeom>
          <a:noFill/>
          <a:ln w="9525" cap="flat" cmpd="sng" algn="ctr">
            <a:solidFill>
              <a:srgbClr val="FFFFFF">
                <a:lumMod val="50000"/>
              </a:srgbClr>
            </a:solidFill>
            <a:prstDash val="dash"/>
          </a:ln>
          <a:effectLst/>
        </p:spPr>
      </p:cxnSp>
      <p:cxnSp>
        <p:nvCxnSpPr>
          <p:cNvPr id="195" name="Straight Connector 103">
            <a:extLst>
              <a:ext uri="{FF2B5EF4-FFF2-40B4-BE49-F238E27FC236}">
                <a16:creationId xmlns:a16="http://schemas.microsoft.com/office/drawing/2014/main" id="{403F95E6-014C-4060-8275-002237D81248}"/>
              </a:ext>
            </a:extLst>
          </p:cNvPr>
          <p:cNvCxnSpPr/>
          <p:nvPr/>
        </p:nvCxnSpPr>
        <p:spPr>
          <a:xfrm>
            <a:off x="3609984" y="5318180"/>
            <a:ext cx="7512148" cy="0"/>
          </a:xfrm>
          <a:prstGeom prst="line">
            <a:avLst/>
          </a:prstGeom>
          <a:noFill/>
          <a:ln w="9525" cap="flat" cmpd="sng" algn="ctr">
            <a:solidFill>
              <a:srgbClr val="FFFFFF">
                <a:lumMod val="50000"/>
              </a:srgbClr>
            </a:solidFill>
            <a:prstDash val="dash"/>
          </a:ln>
          <a:effectLst/>
        </p:spPr>
      </p:cxnSp>
      <p:sp>
        <p:nvSpPr>
          <p:cNvPr id="196" name="Flowchart: Magnetic Disk 57">
            <a:extLst>
              <a:ext uri="{FF2B5EF4-FFF2-40B4-BE49-F238E27FC236}">
                <a16:creationId xmlns:a16="http://schemas.microsoft.com/office/drawing/2014/main" id="{53996650-E0C6-44B7-A66B-D221A35F81C1}"/>
              </a:ext>
            </a:extLst>
          </p:cNvPr>
          <p:cNvSpPr/>
          <p:nvPr/>
        </p:nvSpPr>
        <p:spPr>
          <a:xfrm>
            <a:off x="4524829" y="5528484"/>
            <a:ext cx="5123387" cy="457200"/>
          </a:xfrm>
          <a:prstGeom prst="flowChartMagneticDisk">
            <a:avLst/>
          </a:prstGeom>
          <a:noFill/>
          <a:ln w="12700" cap="flat" cmpd="sng" algn="ctr">
            <a:solidFill>
              <a:srgbClr val="002776"/>
            </a:solidFill>
            <a:prstDash val="solid"/>
          </a:ln>
          <a:effectLst/>
        </p:spPr>
        <p:txBody>
          <a:bodyPr lIns="72000" tIns="72000" rIns="72000" bIns="72000" rtlCol="0" anchor="ctr"/>
          <a:lstStyle/>
          <a:p>
            <a:pPr algn="ctr">
              <a:defRPr/>
            </a:pPr>
            <a:endParaRPr lang="en-US" sz="1400" kern="0" dirty="0" err="1">
              <a:solidFill>
                <a:srgbClr val="404040"/>
              </a:solidFill>
              <a:latin typeface="+mn-ea"/>
            </a:endParaRPr>
          </a:p>
        </p:txBody>
      </p:sp>
      <p:sp>
        <p:nvSpPr>
          <p:cNvPr id="197" name="TextBox 105">
            <a:extLst>
              <a:ext uri="{FF2B5EF4-FFF2-40B4-BE49-F238E27FC236}">
                <a16:creationId xmlns:a16="http://schemas.microsoft.com/office/drawing/2014/main" id="{3B0590DB-BFF8-4702-9C4B-7DBBFF181365}"/>
              </a:ext>
            </a:extLst>
          </p:cNvPr>
          <p:cNvSpPr txBox="1"/>
          <p:nvPr/>
        </p:nvSpPr>
        <p:spPr bwMode="gray">
          <a:xfrm>
            <a:off x="4779360" y="5732210"/>
            <a:ext cx="4642338" cy="182880"/>
          </a:xfrm>
          <a:prstGeom prst="rect">
            <a:avLst/>
          </a:prstGeom>
          <a:ln>
            <a:noFill/>
          </a:ln>
        </p:spPr>
        <p:txBody>
          <a:bodyPr vert="horz" wrap="square" lIns="45720" tIns="45720" rIns="45720" bIns="45720" rtlCol="0" anchor="ctr">
            <a:noAutofit/>
          </a:bodyPr>
          <a:lstStyle/>
          <a:p>
            <a:pPr algn="ctr">
              <a:spcAft>
                <a:spcPts val="600"/>
              </a:spcAft>
              <a:buFont typeface="Arial" pitchFamily="34" charset="0"/>
              <a:buNone/>
            </a:pPr>
            <a:r>
              <a:rPr lang="zh-CN" altLang="en-US" sz="1400" dirty="0">
                <a:solidFill>
                  <a:srgbClr val="404040"/>
                </a:solidFill>
                <a:latin typeface="+mn-ea"/>
              </a:rPr>
              <a:t>搭建统一的多维数据模型</a:t>
            </a:r>
            <a:endParaRPr lang="en-US" sz="1400" dirty="0">
              <a:solidFill>
                <a:srgbClr val="404040"/>
              </a:solidFill>
              <a:latin typeface="+mn-ea"/>
            </a:endParaRPr>
          </a:p>
        </p:txBody>
      </p:sp>
      <p:sp>
        <p:nvSpPr>
          <p:cNvPr id="198" name="TextBox 115">
            <a:extLst>
              <a:ext uri="{FF2B5EF4-FFF2-40B4-BE49-F238E27FC236}">
                <a16:creationId xmlns:a16="http://schemas.microsoft.com/office/drawing/2014/main" id="{F7F406DD-45C2-45B4-9A1B-66B976699DA4}"/>
              </a:ext>
            </a:extLst>
          </p:cNvPr>
          <p:cNvSpPr txBox="1"/>
          <p:nvPr/>
        </p:nvSpPr>
        <p:spPr bwMode="gray">
          <a:xfrm>
            <a:off x="1492746" y="5680492"/>
            <a:ext cx="1097280" cy="640080"/>
          </a:xfrm>
          <a:prstGeom prst="rect">
            <a:avLst/>
          </a:prstGeom>
          <a:solidFill>
            <a:srgbClr val="92D400">
              <a:lumMod val="40000"/>
              <a:lumOff val="60000"/>
            </a:srgbClr>
          </a:solidFill>
          <a:ln>
            <a:noFill/>
          </a:ln>
        </p:spPr>
        <p:txBody>
          <a:bodyPr vert="horz" wrap="square" lIns="45720" tIns="45720" rIns="45720" bIns="45720" rtlCol="0" anchor="ctr">
            <a:noAutofit/>
          </a:bodyPr>
          <a:lstStyle/>
          <a:p>
            <a:pPr marL="0" marR="0" lvl="0" indent="0" algn="ctr" defTabSz="914400" eaLnBrk="1" fontAlgn="auto" latinLnBrk="0" hangingPunct="1">
              <a:lnSpc>
                <a:spcPct val="100000"/>
              </a:lnSpc>
              <a:spcBef>
                <a:spcPts val="0"/>
              </a:spcBef>
              <a:spcAft>
                <a:spcPts val="600"/>
              </a:spcAft>
              <a:buClrTx/>
              <a:buSzTx/>
              <a:buFont typeface="Arial" pitchFamily="34" charset="0"/>
              <a:buNone/>
              <a:tabLst/>
              <a:defRPr/>
            </a:pPr>
            <a:r>
              <a:rPr kumimoji="0" lang="zh-CN" altLang="en-US" sz="1400" b="1" i="0" u="none" strike="noStrike" kern="0" cap="none" spc="0" normalizeH="0" baseline="0" noProof="0" dirty="0">
                <a:ln>
                  <a:noFill/>
                </a:ln>
                <a:solidFill>
                  <a:srgbClr val="404040"/>
                </a:solidFill>
                <a:effectLst/>
                <a:uLnTx/>
                <a:uFillTx/>
                <a:latin typeface="+mn-ea"/>
              </a:rPr>
              <a:t>原始数据层</a:t>
            </a:r>
            <a:endParaRPr kumimoji="0" lang="en-US" sz="1400" b="1" i="0" u="none" strike="noStrike" kern="0" cap="none" spc="0" normalizeH="0" baseline="0" noProof="0" dirty="0">
              <a:ln>
                <a:noFill/>
              </a:ln>
              <a:solidFill>
                <a:srgbClr val="404040"/>
              </a:solidFill>
              <a:effectLst/>
              <a:uLnTx/>
              <a:uFillTx/>
              <a:latin typeface="+mn-ea"/>
            </a:endParaRPr>
          </a:p>
        </p:txBody>
      </p:sp>
      <p:sp>
        <p:nvSpPr>
          <p:cNvPr id="199" name="TextBox 115">
            <a:extLst>
              <a:ext uri="{FF2B5EF4-FFF2-40B4-BE49-F238E27FC236}">
                <a16:creationId xmlns:a16="http://schemas.microsoft.com/office/drawing/2014/main" id="{7907DB7F-7255-43C0-881A-6374E473E8C2}"/>
              </a:ext>
            </a:extLst>
          </p:cNvPr>
          <p:cNvSpPr txBox="1"/>
          <p:nvPr/>
        </p:nvSpPr>
        <p:spPr bwMode="gray">
          <a:xfrm>
            <a:off x="1492746" y="4245062"/>
            <a:ext cx="1097280" cy="640080"/>
          </a:xfrm>
          <a:prstGeom prst="rect">
            <a:avLst/>
          </a:prstGeom>
          <a:solidFill>
            <a:srgbClr val="92D400">
              <a:lumMod val="40000"/>
              <a:lumOff val="60000"/>
            </a:srgbClr>
          </a:solidFill>
          <a:ln>
            <a:noFill/>
          </a:ln>
        </p:spPr>
        <p:txBody>
          <a:bodyPr vert="horz" wrap="square" lIns="45720" tIns="45720" rIns="45720" bIns="45720" rtlCol="0" anchor="ctr">
            <a:noAutofit/>
          </a:bodyPr>
          <a:lstStyle/>
          <a:p>
            <a:pPr marL="0" marR="0" lvl="0" indent="0" algn="ctr" defTabSz="914400" eaLnBrk="1" fontAlgn="auto" latinLnBrk="0" hangingPunct="1">
              <a:lnSpc>
                <a:spcPct val="100000"/>
              </a:lnSpc>
              <a:spcBef>
                <a:spcPts val="0"/>
              </a:spcBef>
              <a:spcAft>
                <a:spcPts val="600"/>
              </a:spcAft>
              <a:buClrTx/>
              <a:buSzTx/>
              <a:buFont typeface="Arial" pitchFamily="34" charset="0"/>
              <a:buNone/>
              <a:tabLst/>
              <a:defRPr/>
            </a:pPr>
            <a:r>
              <a:rPr kumimoji="0" lang="zh-CN" altLang="en-US" sz="1400" b="1" i="0" u="none" strike="noStrike" kern="0" cap="none" spc="0" normalizeH="0" baseline="0" noProof="0" dirty="0">
                <a:ln>
                  <a:noFill/>
                </a:ln>
                <a:solidFill>
                  <a:srgbClr val="404040"/>
                </a:solidFill>
                <a:effectLst/>
                <a:uLnTx/>
                <a:uFillTx/>
                <a:latin typeface="+mn-ea"/>
              </a:rPr>
              <a:t>业务</a:t>
            </a:r>
            <a:r>
              <a:rPr lang="zh-CN" altLang="en-US" sz="1400" b="1" kern="0" dirty="0">
                <a:solidFill>
                  <a:srgbClr val="404040"/>
                </a:solidFill>
                <a:latin typeface="+mn-ea"/>
              </a:rPr>
              <a:t>数据</a:t>
            </a:r>
            <a:r>
              <a:rPr kumimoji="0" lang="zh-CN" altLang="en-US" sz="1400" b="1" i="0" u="none" strike="noStrike" kern="0" cap="none" spc="0" normalizeH="0" baseline="0" noProof="0" dirty="0">
                <a:ln>
                  <a:noFill/>
                </a:ln>
                <a:solidFill>
                  <a:srgbClr val="404040"/>
                </a:solidFill>
                <a:effectLst/>
                <a:uLnTx/>
                <a:uFillTx/>
                <a:latin typeface="+mn-ea"/>
              </a:rPr>
              <a:t>层</a:t>
            </a:r>
            <a:endParaRPr kumimoji="0" lang="en-US" sz="1400" b="1" i="0" u="none" strike="noStrike" kern="0" cap="none" spc="0" normalizeH="0" baseline="0" noProof="0" dirty="0">
              <a:ln>
                <a:noFill/>
              </a:ln>
              <a:solidFill>
                <a:srgbClr val="404040"/>
              </a:solidFill>
              <a:effectLst/>
              <a:uLnTx/>
              <a:uFillTx/>
              <a:latin typeface="+mn-ea"/>
            </a:endParaRPr>
          </a:p>
        </p:txBody>
      </p:sp>
      <p:sp>
        <p:nvSpPr>
          <p:cNvPr id="200" name="TextBox 106">
            <a:extLst>
              <a:ext uri="{FF2B5EF4-FFF2-40B4-BE49-F238E27FC236}">
                <a16:creationId xmlns:a16="http://schemas.microsoft.com/office/drawing/2014/main" id="{5D2C8602-A558-4725-BF06-E624B54F47AC}"/>
              </a:ext>
            </a:extLst>
          </p:cNvPr>
          <p:cNvSpPr txBox="1"/>
          <p:nvPr/>
        </p:nvSpPr>
        <p:spPr bwMode="gray">
          <a:xfrm>
            <a:off x="3496920" y="5600492"/>
            <a:ext cx="928468" cy="365760"/>
          </a:xfrm>
          <a:prstGeom prst="rect">
            <a:avLst/>
          </a:prstGeom>
          <a:ln>
            <a:noFill/>
          </a:ln>
        </p:spPr>
        <p:txBody>
          <a:bodyPr vert="horz" wrap="square" lIns="45720" tIns="45720" rIns="45720" bIns="45720" rtlCol="0" anchor="ctr">
            <a:noAutofit/>
          </a:bodyPr>
          <a:lstStyle/>
          <a:p>
            <a:pPr algn="ctr">
              <a:spcAft>
                <a:spcPts val="600"/>
              </a:spcAft>
              <a:buFont typeface="Arial" pitchFamily="34" charset="0"/>
              <a:buNone/>
            </a:pPr>
            <a:r>
              <a:rPr lang="zh-CN" altLang="en-US" sz="1400" b="1" i="1" dirty="0">
                <a:solidFill>
                  <a:srgbClr val="404040"/>
                </a:solidFill>
                <a:latin typeface="+mn-ea"/>
              </a:rPr>
              <a:t>多渠道数据源仓库</a:t>
            </a:r>
            <a:endParaRPr lang="en-US" sz="1400" b="1" i="1" dirty="0">
              <a:solidFill>
                <a:srgbClr val="404040"/>
              </a:solidFill>
              <a:latin typeface="+mn-ea"/>
            </a:endParaRPr>
          </a:p>
        </p:txBody>
      </p:sp>
      <p:sp>
        <p:nvSpPr>
          <p:cNvPr id="201" name="Flowchart: Magnetic Disk 57">
            <a:extLst>
              <a:ext uri="{FF2B5EF4-FFF2-40B4-BE49-F238E27FC236}">
                <a16:creationId xmlns:a16="http://schemas.microsoft.com/office/drawing/2014/main" id="{67483540-B887-477A-B1D2-F0ABB380C7E8}"/>
              </a:ext>
            </a:extLst>
          </p:cNvPr>
          <p:cNvSpPr/>
          <p:nvPr/>
        </p:nvSpPr>
        <p:spPr>
          <a:xfrm>
            <a:off x="3848165" y="4322790"/>
            <a:ext cx="1362084" cy="457200"/>
          </a:xfrm>
          <a:prstGeom prst="flowChartMagneticDisk">
            <a:avLst/>
          </a:prstGeom>
          <a:solidFill>
            <a:srgbClr val="72C7E7">
              <a:lumMod val="60000"/>
              <a:lumOff val="40000"/>
            </a:srgbClr>
          </a:solidFill>
          <a:ln w="12700" cap="flat" cmpd="sng" algn="ctr">
            <a:solidFill>
              <a:srgbClr val="002776"/>
            </a:solidFill>
            <a:prstDash val="solid"/>
          </a:ln>
          <a:effectLst/>
        </p:spPr>
        <p:txBody>
          <a:bodyPr lIns="72000" tIns="72000" rIns="72000" bIns="72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srgbClr val="404040"/>
              </a:solidFill>
              <a:effectLst/>
              <a:uLnTx/>
              <a:uFillTx/>
              <a:latin typeface="+mn-ea"/>
            </a:endParaRPr>
          </a:p>
        </p:txBody>
      </p:sp>
      <p:sp>
        <p:nvSpPr>
          <p:cNvPr id="202" name="TextBox 105">
            <a:extLst>
              <a:ext uri="{FF2B5EF4-FFF2-40B4-BE49-F238E27FC236}">
                <a16:creationId xmlns:a16="http://schemas.microsoft.com/office/drawing/2014/main" id="{42DA3F1E-D483-4D05-B203-C165E886F010}"/>
              </a:ext>
            </a:extLst>
          </p:cNvPr>
          <p:cNvSpPr txBox="1"/>
          <p:nvPr/>
        </p:nvSpPr>
        <p:spPr bwMode="gray">
          <a:xfrm>
            <a:off x="3840994" y="4511919"/>
            <a:ext cx="1447331" cy="216025"/>
          </a:xfrm>
          <a:prstGeom prst="rect">
            <a:avLst/>
          </a:prstGeom>
          <a:ln>
            <a:noFill/>
          </a:ln>
        </p:spPr>
        <p:txBody>
          <a:bodyPr vert="horz" wrap="square" lIns="45720" tIns="45720" rIns="45720" bIns="45720" rtlCol="0" anchor="ctr">
            <a:noAutofit/>
          </a:bodyPr>
          <a:lstStyle/>
          <a:p>
            <a:pPr algn="ctr">
              <a:spcAft>
                <a:spcPts val="600"/>
              </a:spcAft>
              <a:buFont typeface="Arial" pitchFamily="34" charset="0"/>
              <a:buNone/>
            </a:pPr>
            <a:r>
              <a:rPr lang="zh-CN" altLang="en-US" sz="1400" dirty="0">
                <a:solidFill>
                  <a:srgbClr val="404040"/>
                </a:solidFill>
                <a:latin typeface="+mn-ea"/>
              </a:rPr>
              <a:t>客户基本信息</a:t>
            </a:r>
            <a:endParaRPr lang="en-US" sz="1400" dirty="0">
              <a:solidFill>
                <a:srgbClr val="404040"/>
              </a:solidFill>
              <a:latin typeface="+mn-ea"/>
            </a:endParaRPr>
          </a:p>
        </p:txBody>
      </p:sp>
      <p:sp>
        <p:nvSpPr>
          <p:cNvPr id="203" name="Flowchart: Magnetic Disk 57">
            <a:extLst>
              <a:ext uri="{FF2B5EF4-FFF2-40B4-BE49-F238E27FC236}">
                <a16:creationId xmlns:a16="http://schemas.microsoft.com/office/drawing/2014/main" id="{8A32A533-3DEE-478F-8F60-2023AF9251EC}"/>
              </a:ext>
            </a:extLst>
          </p:cNvPr>
          <p:cNvSpPr/>
          <p:nvPr/>
        </p:nvSpPr>
        <p:spPr>
          <a:xfrm>
            <a:off x="5432341" y="4322790"/>
            <a:ext cx="1362084" cy="457200"/>
          </a:xfrm>
          <a:prstGeom prst="flowChartMagneticDisk">
            <a:avLst/>
          </a:prstGeom>
          <a:solidFill>
            <a:srgbClr val="72C7E7">
              <a:lumMod val="60000"/>
              <a:lumOff val="40000"/>
            </a:srgbClr>
          </a:solidFill>
          <a:ln w="12700" cap="flat" cmpd="sng" algn="ctr">
            <a:solidFill>
              <a:srgbClr val="002776"/>
            </a:solidFill>
            <a:prstDash val="solid"/>
          </a:ln>
          <a:effectLst/>
        </p:spPr>
        <p:txBody>
          <a:bodyPr lIns="72000" tIns="72000" rIns="72000" bIns="72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srgbClr val="404040"/>
              </a:solidFill>
              <a:effectLst/>
              <a:uLnTx/>
              <a:uFillTx/>
              <a:latin typeface="+mn-ea"/>
            </a:endParaRPr>
          </a:p>
        </p:txBody>
      </p:sp>
      <p:sp>
        <p:nvSpPr>
          <p:cNvPr id="204" name="TextBox 105">
            <a:extLst>
              <a:ext uri="{FF2B5EF4-FFF2-40B4-BE49-F238E27FC236}">
                <a16:creationId xmlns:a16="http://schemas.microsoft.com/office/drawing/2014/main" id="{CD69D656-6DB5-4BFD-8019-02837FD4B25F}"/>
              </a:ext>
            </a:extLst>
          </p:cNvPr>
          <p:cNvSpPr txBox="1"/>
          <p:nvPr/>
        </p:nvSpPr>
        <p:spPr bwMode="gray">
          <a:xfrm>
            <a:off x="5425170" y="4511919"/>
            <a:ext cx="1447331" cy="216025"/>
          </a:xfrm>
          <a:prstGeom prst="rect">
            <a:avLst/>
          </a:prstGeom>
          <a:ln>
            <a:noFill/>
          </a:ln>
        </p:spPr>
        <p:txBody>
          <a:bodyPr vert="horz" wrap="square" lIns="45720" tIns="45720" rIns="45720" bIns="45720" rtlCol="0" anchor="ctr">
            <a:noAutofit/>
          </a:bodyPr>
          <a:lstStyle/>
          <a:p>
            <a:pPr algn="ctr">
              <a:spcAft>
                <a:spcPts val="600"/>
              </a:spcAft>
              <a:buFont typeface="Arial" pitchFamily="34" charset="0"/>
              <a:buNone/>
            </a:pPr>
            <a:r>
              <a:rPr lang="zh-CN" altLang="en-US" sz="1400" dirty="0">
                <a:solidFill>
                  <a:srgbClr val="404040"/>
                </a:solidFill>
                <a:latin typeface="+mn-ea"/>
              </a:rPr>
              <a:t>与客户互动信息</a:t>
            </a:r>
            <a:endParaRPr lang="en-US" sz="1400" dirty="0">
              <a:solidFill>
                <a:srgbClr val="404040"/>
              </a:solidFill>
              <a:latin typeface="+mn-ea"/>
            </a:endParaRPr>
          </a:p>
        </p:txBody>
      </p:sp>
      <p:sp>
        <p:nvSpPr>
          <p:cNvPr id="206" name="TextBox 106">
            <a:extLst>
              <a:ext uri="{FF2B5EF4-FFF2-40B4-BE49-F238E27FC236}">
                <a16:creationId xmlns:a16="http://schemas.microsoft.com/office/drawing/2014/main" id="{7BDC44D7-70D9-46A6-BE0F-0005A0D34C47}"/>
              </a:ext>
            </a:extLst>
          </p:cNvPr>
          <p:cNvSpPr txBox="1"/>
          <p:nvPr/>
        </p:nvSpPr>
        <p:spPr bwMode="gray">
          <a:xfrm>
            <a:off x="4208205" y="3885022"/>
            <a:ext cx="2080596" cy="365760"/>
          </a:xfrm>
          <a:prstGeom prst="rect">
            <a:avLst/>
          </a:prstGeom>
          <a:ln>
            <a:noFill/>
          </a:ln>
        </p:spPr>
        <p:txBody>
          <a:bodyPr vert="horz" wrap="square" lIns="45720" tIns="45720" rIns="45720" bIns="45720" rtlCol="0" anchor="ctr">
            <a:noAutofit/>
          </a:bodyPr>
          <a:lstStyle/>
          <a:p>
            <a:pPr algn="ctr">
              <a:spcAft>
                <a:spcPts val="600"/>
              </a:spcAft>
              <a:buFont typeface="Arial" pitchFamily="34" charset="0"/>
              <a:buNone/>
            </a:pPr>
            <a:r>
              <a:rPr lang="zh-CN" altLang="en-US" sz="1400" b="1" i="1" dirty="0">
                <a:solidFill>
                  <a:srgbClr val="404040"/>
                </a:solidFill>
                <a:latin typeface="+mn-ea"/>
              </a:rPr>
              <a:t>客户相关</a:t>
            </a:r>
            <a:endParaRPr lang="en-US" sz="1400" b="1" i="1" dirty="0">
              <a:solidFill>
                <a:srgbClr val="404040"/>
              </a:solidFill>
              <a:latin typeface="+mn-ea"/>
            </a:endParaRPr>
          </a:p>
        </p:txBody>
      </p:sp>
      <p:sp>
        <p:nvSpPr>
          <p:cNvPr id="207" name="Flowchart: Magnetic Disk 57">
            <a:extLst>
              <a:ext uri="{FF2B5EF4-FFF2-40B4-BE49-F238E27FC236}">
                <a16:creationId xmlns:a16="http://schemas.microsoft.com/office/drawing/2014/main" id="{7275CF38-DAA7-4D8F-916F-2DCDE2857B2B}"/>
              </a:ext>
            </a:extLst>
          </p:cNvPr>
          <p:cNvSpPr/>
          <p:nvPr/>
        </p:nvSpPr>
        <p:spPr>
          <a:xfrm>
            <a:off x="7743768" y="4328510"/>
            <a:ext cx="1362084" cy="457200"/>
          </a:xfrm>
          <a:prstGeom prst="flowChartMagneticDisk">
            <a:avLst/>
          </a:prstGeom>
          <a:solidFill>
            <a:srgbClr val="92D400">
              <a:lumMod val="60000"/>
              <a:lumOff val="40000"/>
            </a:srgbClr>
          </a:solidFill>
          <a:ln w="12700" cap="flat" cmpd="sng" algn="ctr">
            <a:solidFill>
              <a:srgbClr val="002776"/>
            </a:solidFill>
            <a:prstDash val="solid"/>
          </a:ln>
          <a:effectLst/>
        </p:spPr>
        <p:txBody>
          <a:bodyPr lIns="72000" tIns="72000" rIns="72000" bIns="72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srgbClr val="404040"/>
              </a:solidFill>
              <a:effectLst/>
              <a:uLnTx/>
              <a:uFillTx/>
              <a:latin typeface="+mn-ea"/>
            </a:endParaRPr>
          </a:p>
        </p:txBody>
      </p:sp>
      <p:sp>
        <p:nvSpPr>
          <p:cNvPr id="208" name="TextBox 105">
            <a:extLst>
              <a:ext uri="{FF2B5EF4-FFF2-40B4-BE49-F238E27FC236}">
                <a16:creationId xmlns:a16="http://schemas.microsoft.com/office/drawing/2014/main" id="{45FB9F51-7077-4109-8860-E48AB0CBBDFE}"/>
              </a:ext>
            </a:extLst>
          </p:cNvPr>
          <p:cNvSpPr txBox="1"/>
          <p:nvPr/>
        </p:nvSpPr>
        <p:spPr bwMode="gray">
          <a:xfrm>
            <a:off x="7736597" y="4517639"/>
            <a:ext cx="1447331" cy="216025"/>
          </a:xfrm>
          <a:prstGeom prst="rect">
            <a:avLst/>
          </a:prstGeom>
          <a:ln>
            <a:noFill/>
          </a:ln>
        </p:spPr>
        <p:txBody>
          <a:bodyPr vert="horz" wrap="square" lIns="45720" tIns="45720" rIns="45720" bIns="45720" rtlCol="0" anchor="ctr">
            <a:noAutofit/>
          </a:bodyPr>
          <a:lstStyle/>
          <a:p>
            <a:pPr algn="ctr">
              <a:spcAft>
                <a:spcPts val="600"/>
              </a:spcAft>
              <a:buFont typeface="Arial" pitchFamily="34" charset="0"/>
              <a:buNone/>
            </a:pPr>
            <a:r>
              <a:rPr lang="zh-CN" altLang="en-US" sz="1400" dirty="0">
                <a:solidFill>
                  <a:srgbClr val="404040"/>
                </a:solidFill>
                <a:latin typeface="+mn-ea"/>
              </a:rPr>
              <a:t>本公司信息</a:t>
            </a:r>
            <a:endParaRPr lang="en-US" sz="1400" dirty="0">
              <a:solidFill>
                <a:srgbClr val="404040"/>
              </a:solidFill>
              <a:latin typeface="+mn-ea"/>
            </a:endParaRPr>
          </a:p>
        </p:txBody>
      </p:sp>
      <p:sp>
        <p:nvSpPr>
          <p:cNvPr id="209" name="Flowchart: Magnetic Disk 57">
            <a:extLst>
              <a:ext uri="{FF2B5EF4-FFF2-40B4-BE49-F238E27FC236}">
                <a16:creationId xmlns:a16="http://schemas.microsoft.com/office/drawing/2014/main" id="{E2F231D6-BA44-45E4-B952-5DDA6780DDF1}"/>
              </a:ext>
            </a:extLst>
          </p:cNvPr>
          <p:cNvSpPr/>
          <p:nvPr/>
        </p:nvSpPr>
        <p:spPr>
          <a:xfrm>
            <a:off x="9327944" y="4328510"/>
            <a:ext cx="1362084" cy="457200"/>
          </a:xfrm>
          <a:prstGeom prst="flowChartMagneticDisk">
            <a:avLst/>
          </a:prstGeom>
          <a:solidFill>
            <a:srgbClr val="92D400">
              <a:lumMod val="60000"/>
              <a:lumOff val="40000"/>
            </a:srgbClr>
          </a:solidFill>
          <a:ln w="12700" cap="flat" cmpd="sng" algn="ctr">
            <a:solidFill>
              <a:srgbClr val="002776"/>
            </a:solidFill>
            <a:prstDash val="solid"/>
          </a:ln>
          <a:effectLst/>
        </p:spPr>
        <p:txBody>
          <a:bodyPr lIns="72000" tIns="72000" rIns="72000" bIns="72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srgbClr val="404040"/>
              </a:solidFill>
              <a:effectLst/>
              <a:uLnTx/>
              <a:uFillTx/>
              <a:latin typeface="+mn-ea"/>
            </a:endParaRPr>
          </a:p>
        </p:txBody>
      </p:sp>
      <p:sp>
        <p:nvSpPr>
          <p:cNvPr id="210" name="TextBox 105">
            <a:extLst>
              <a:ext uri="{FF2B5EF4-FFF2-40B4-BE49-F238E27FC236}">
                <a16:creationId xmlns:a16="http://schemas.microsoft.com/office/drawing/2014/main" id="{1751AE54-FF2C-4F45-AE6A-8BD260B928A6}"/>
              </a:ext>
            </a:extLst>
          </p:cNvPr>
          <p:cNvSpPr txBox="1"/>
          <p:nvPr/>
        </p:nvSpPr>
        <p:spPr bwMode="gray">
          <a:xfrm>
            <a:off x="9320773" y="4517639"/>
            <a:ext cx="1447331" cy="216025"/>
          </a:xfrm>
          <a:prstGeom prst="rect">
            <a:avLst/>
          </a:prstGeom>
          <a:ln>
            <a:noFill/>
          </a:ln>
        </p:spPr>
        <p:txBody>
          <a:bodyPr vert="horz" wrap="square" lIns="45720" tIns="45720" rIns="45720" bIns="45720" rtlCol="0" anchor="ctr">
            <a:noAutofit/>
          </a:bodyPr>
          <a:lstStyle/>
          <a:p>
            <a:pPr algn="ctr">
              <a:spcAft>
                <a:spcPts val="600"/>
              </a:spcAft>
              <a:buFont typeface="Arial" pitchFamily="34" charset="0"/>
              <a:buNone/>
            </a:pPr>
            <a:r>
              <a:rPr lang="zh-CN" altLang="en-US" sz="1400" dirty="0">
                <a:solidFill>
                  <a:srgbClr val="404040"/>
                </a:solidFill>
                <a:latin typeface="+mn-ea"/>
              </a:rPr>
              <a:t>渠道商信息</a:t>
            </a:r>
            <a:endParaRPr lang="en-US" sz="1400" dirty="0">
              <a:solidFill>
                <a:srgbClr val="404040"/>
              </a:solidFill>
              <a:latin typeface="+mn-ea"/>
            </a:endParaRPr>
          </a:p>
        </p:txBody>
      </p:sp>
      <p:sp>
        <p:nvSpPr>
          <p:cNvPr id="212" name="TextBox 106">
            <a:extLst>
              <a:ext uri="{FF2B5EF4-FFF2-40B4-BE49-F238E27FC236}">
                <a16:creationId xmlns:a16="http://schemas.microsoft.com/office/drawing/2014/main" id="{028EAFCF-6F94-4B70-9236-B8344DBFD91D}"/>
              </a:ext>
            </a:extLst>
          </p:cNvPr>
          <p:cNvSpPr txBox="1"/>
          <p:nvPr/>
        </p:nvSpPr>
        <p:spPr bwMode="gray">
          <a:xfrm>
            <a:off x="8103808" y="3890742"/>
            <a:ext cx="2080596" cy="365760"/>
          </a:xfrm>
          <a:prstGeom prst="rect">
            <a:avLst/>
          </a:prstGeom>
          <a:ln>
            <a:noFill/>
          </a:ln>
        </p:spPr>
        <p:txBody>
          <a:bodyPr vert="horz" wrap="square" lIns="45720" tIns="45720" rIns="45720" bIns="45720" rtlCol="0" anchor="ctr">
            <a:noAutofit/>
          </a:bodyPr>
          <a:lstStyle/>
          <a:p>
            <a:pPr algn="ctr">
              <a:spcAft>
                <a:spcPts val="600"/>
              </a:spcAft>
              <a:buFont typeface="Arial" pitchFamily="34" charset="0"/>
              <a:buNone/>
            </a:pPr>
            <a:r>
              <a:rPr lang="zh-CN" altLang="en-US" sz="1400" b="1" i="1" dirty="0">
                <a:solidFill>
                  <a:srgbClr val="404040"/>
                </a:solidFill>
                <a:latin typeface="+mn-ea"/>
              </a:rPr>
              <a:t>商机相关</a:t>
            </a:r>
            <a:endParaRPr lang="en-US" sz="1400" b="1" i="1" dirty="0">
              <a:solidFill>
                <a:srgbClr val="404040"/>
              </a:solidFill>
              <a:latin typeface="+mn-ea"/>
            </a:endParaRPr>
          </a:p>
        </p:txBody>
      </p:sp>
      <p:sp>
        <p:nvSpPr>
          <p:cNvPr id="213" name="矩形 212">
            <a:extLst>
              <a:ext uri="{FF2B5EF4-FFF2-40B4-BE49-F238E27FC236}">
                <a16:creationId xmlns:a16="http://schemas.microsoft.com/office/drawing/2014/main" id="{8FD4D46E-1E99-4DA3-9429-7AB1D5DD3603}"/>
              </a:ext>
            </a:extLst>
          </p:cNvPr>
          <p:cNvSpPr/>
          <p:nvPr/>
        </p:nvSpPr>
        <p:spPr bwMode="auto">
          <a:xfrm>
            <a:off x="7570691" y="3890742"/>
            <a:ext cx="3288277" cy="1205694"/>
          </a:xfrm>
          <a:prstGeom prst="rect">
            <a:avLst/>
          </a:prstGeom>
          <a:noFill/>
          <a:ln w="22225" cap="flat" cmpd="sng" algn="ctr">
            <a:solidFill>
              <a:srgbClr val="FFFFFF">
                <a:lumMod val="75000"/>
              </a:srgbClr>
            </a:solidFill>
            <a:prstDash val="sysDash"/>
            <a:round/>
            <a:headEnd type="none" w="med" len="med"/>
            <a:tailEnd type="none" w="med" len="med"/>
          </a:ln>
          <a:effectLst/>
        </p:spPr>
        <p:txBody>
          <a:bodyPr vert="horz" wrap="square" lIns="90000" tIns="90000" rIns="90000" bIns="90000" numCol="1" rtlCol="0" anchor="t" anchorCtr="0" compatLnSpc="1">
            <a:prstTxWarp prst="textNoShape">
              <a:avLst/>
            </a:prstTxWarp>
          </a:bodyPr>
          <a:lstStyle/>
          <a:p>
            <a:pPr marL="14288" marR="0" lvl="0" indent="-14288" algn="ctr" defTabSz="1042988" eaLnBrk="0" fontAlgn="base" latinLnBrk="0" hangingPunct="0">
              <a:lnSpc>
                <a:spcPct val="11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404040"/>
              </a:solidFill>
              <a:effectLst/>
              <a:uLnTx/>
              <a:uFillTx/>
              <a:latin typeface="+mn-ea"/>
            </a:endParaRPr>
          </a:p>
        </p:txBody>
      </p:sp>
      <p:sp>
        <p:nvSpPr>
          <p:cNvPr id="214" name="矩形 213">
            <a:extLst>
              <a:ext uri="{FF2B5EF4-FFF2-40B4-BE49-F238E27FC236}">
                <a16:creationId xmlns:a16="http://schemas.microsoft.com/office/drawing/2014/main" id="{BAB34D4A-00EF-4AD3-986A-603B1C542074}"/>
              </a:ext>
            </a:extLst>
          </p:cNvPr>
          <p:cNvSpPr/>
          <p:nvPr/>
        </p:nvSpPr>
        <p:spPr bwMode="auto">
          <a:xfrm>
            <a:off x="3624970" y="3890742"/>
            <a:ext cx="3414597" cy="1205694"/>
          </a:xfrm>
          <a:prstGeom prst="rect">
            <a:avLst/>
          </a:prstGeom>
          <a:noFill/>
          <a:ln w="22225" cap="flat" cmpd="sng" algn="ctr">
            <a:solidFill>
              <a:srgbClr val="FFFFFF">
                <a:lumMod val="75000"/>
              </a:srgbClr>
            </a:solidFill>
            <a:prstDash val="sysDash"/>
            <a:round/>
            <a:headEnd type="none" w="med" len="med"/>
            <a:tailEnd type="none" w="med" len="med"/>
          </a:ln>
          <a:effectLst/>
        </p:spPr>
        <p:txBody>
          <a:bodyPr vert="horz" wrap="square" lIns="90000" tIns="90000" rIns="90000" bIns="90000" numCol="1" rtlCol="0" anchor="t" anchorCtr="0" compatLnSpc="1">
            <a:prstTxWarp prst="textNoShape">
              <a:avLst/>
            </a:prstTxWarp>
          </a:bodyPr>
          <a:lstStyle/>
          <a:p>
            <a:pPr marL="14288" marR="0" lvl="0" indent="-14288" algn="ctr" defTabSz="1042988" eaLnBrk="0" fontAlgn="base" latinLnBrk="0" hangingPunct="0">
              <a:lnSpc>
                <a:spcPct val="11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404040"/>
              </a:solidFill>
              <a:effectLst/>
              <a:uLnTx/>
              <a:uFillTx/>
              <a:latin typeface="+mn-ea"/>
            </a:endParaRPr>
          </a:p>
        </p:txBody>
      </p:sp>
      <p:sp>
        <p:nvSpPr>
          <p:cNvPr id="215" name="TextBox 115">
            <a:extLst>
              <a:ext uri="{FF2B5EF4-FFF2-40B4-BE49-F238E27FC236}">
                <a16:creationId xmlns:a16="http://schemas.microsoft.com/office/drawing/2014/main" id="{9BA5739D-6210-4E09-B36C-4B300AB8E9AE}"/>
              </a:ext>
            </a:extLst>
          </p:cNvPr>
          <p:cNvSpPr txBox="1"/>
          <p:nvPr/>
        </p:nvSpPr>
        <p:spPr bwMode="gray">
          <a:xfrm>
            <a:off x="1492746" y="2800172"/>
            <a:ext cx="1097280" cy="640080"/>
          </a:xfrm>
          <a:prstGeom prst="rect">
            <a:avLst/>
          </a:prstGeom>
          <a:solidFill>
            <a:srgbClr val="92D400">
              <a:lumMod val="40000"/>
              <a:lumOff val="60000"/>
            </a:srgbClr>
          </a:solidFill>
          <a:ln>
            <a:noFill/>
          </a:ln>
        </p:spPr>
        <p:txBody>
          <a:bodyPr vert="horz" wrap="square" lIns="45720" tIns="45720" rIns="45720" bIns="45720" rtlCol="0" anchor="ctr">
            <a:noAutofit/>
          </a:bodyPr>
          <a:lstStyle/>
          <a:p>
            <a:pPr marL="0" marR="0" lvl="0" indent="0" algn="ctr" defTabSz="914400" eaLnBrk="1" fontAlgn="auto" latinLnBrk="0" hangingPunct="1">
              <a:lnSpc>
                <a:spcPct val="100000"/>
              </a:lnSpc>
              <a:spcBef>
                <a:spcPts val="0"/>
              </a:spcBef>
              <a:spcAft>
                <a:spcPts val="600"/>
              </a:spcAft>
              <a:buClrTx/>
              <a:buSzTx/>
              <a:buFont typeface="Arial" pitchFamily="34" charset="0"/>
              <a:buNone/>
              <a:tabLst/>
              <a:defRPr/>
            </a:pPr>
            <a:r>
              <a:rPr lang="zh-CN" altLang="en-US" sz="1400" b="1" kern="0" dirty="0">
                <a:solidFill>
                  <a:srgbClr val="404040"/>
                </a:solidFill>
                <a:latin typeface="+mn-ea"/>
              </a:rPr>
              <a:t>数据</a:t>
            </a:r>
            <a:r>
              <a:rPr kumimoji="0" lang="zh-CN" altLang="en-US" sz="1400" b="1" i="0" u="none" strike="noStrike" kern="0" cap="none" spc="0" normalizeH="0" baseline="0" noProof="0" dirty="0">
                <a:ln>
                  <a:noFill/>
                </a:ln>
                <a:solidFill>
                  <a:srgbClr val="404040"/>
                </a:solidFill>
                <a:effectLst/>
                <a:uLnTx/>
                <a:uFillTx/>
                <a:latin typeface="+mn-ea"/>
              </a:rPr>
              <a:t>分析</a:t>
            </a:r>
            <a:endParaRPr kumimoji="0" lang="en-US" sz="1400" b="1" i="0" u="none" strike="noStrike" kern="0" cap="none" spc="0" normalizeH="0" baseline="0" noProof="0" dirty="0">
              <a:ln>
                <a:noFill/>
              </a:ln>
              <a:solidFill>
                <a:srgbClr val="404040"/>
              </a:solidFill>
              <a:effectLst/>
              <a:uLnTx/>
              <a:uFillTx/>
              <a:latin typeface="+mn-ea"/>
            </a:endParaRPr>
          </a:p>
        </p:txBody>
      </p:sp>
      <p:sp>
        <p:nvSpPr>
          <p:cNvPr id="216" name="AutoShape 68">
            <a:extLst>
              <a:ext uri="{FF2B5EF4-FFF2-40B4-BE49-F238E27FC236}">
                <a16:creationId xmlns:a16="http://schemas.microsoft.com/office/drawing/2014/main" id="{1E84D06C-0A21-4219-B43F-241BF210A1B2}"/>
              </a:ext>
            </a:extLst>
          </p:cNvPr>
          <p:cNvSpPr>
            <a:spLocks noChangeAspect="1" noChangeArrowheads="1"/>
          </p:cNvSpPr>
          <p:nvPr>
            <p:custDataLst>
              <p:tags r:id="rId1"/>
            </p:custDataLst>
          </p:nvPr>
        </p:nvSpPr>
        <p:spPr bwMode="auto">
          <a:xfrm>
            <a:off x="3417276" y="2864188"/>
            <a:ext cx="1303365" cy="446212"/>
          </a:xfrm>
          <a:prstGeom prst="roundRect">
            <a:avLst>
              <a:gd name="adj" fmla="val 50000"/>
            </a:avLst>
          </a:prstGeom>
          <a:solidFill>
            <a:srgbClr val="FFFFFF"/>
          </a:solidFill>
          <a:ln w="12700" algn="ctr">
            <a:solidFill>
              <a:srgbClr val="B4B4B4"/>
            </a:solidFill>
            <a:round/>
            <a:headEnd type="none" w="sm" len="sm"/>
            <a:tailEnd type="none" w="sm" len="sm"/>
          </a:ln>
          <a:effectLst/>
        </p:spPr>
        <p:txBody>
          <a:bodyPr wrap="none" tIns="91440" bIns="91440" anchor="ctr"/>
          <a:lstStyle/>
          <a:p>
            <a:pPr marL="0" marR="0" lvl="0" indent="0" algn="ctr" defTabSz="914400" eaLnBrk="1" fontAlgn="auto" latinLnBrk="0" hangingPunct="1">
              <a:lnSpc>
                <a:spcPct val="110000"/>
              </a:lnSpc>
              <a:spcBef>
                <a:spcPts val="0"/>
              </a:spcBef>
              <a:spcAft>
                <a:spcPts val="600"/>
              </a:spcAft>
              <a:buClrTx/>
              <a:buSzTx/>
              <a:buFontTx/>
              <a:buNone/>
              <a:tabLst/>
              <a:defRPr/>
            </a:pPr>
            <a:r>
              <a:rPr lang="zh-CN" altLang="en-US" sz="1400" b="1" i="1" kern="0" dirty="0">
                <a:solidFill>
                  <a:srgbClr val="404040"/>
                </a:solidFill>
                <a:latin typeface="+mn-ea"/>
              </a:rPr>
              <a:t>商机进度分析</a:t>
            </a:r>
            <a:endParaRPr kumimoji="0" lang="en-US" altLang="ja-JP" sz="1400" b="1" i="1" u="none" strike="noStrike" kern="0" cap="none" spc="0" normalizeH="0" baseline="0" noProof="0" dirty="0">
              <a:ln>
                <a:noFill/>
              </a:ln>
              <a:solidFill>
                <a:srgbClr val="404040"/>
              </a:solidFill>
              <a:effectLst/>
              <a:uLnTx/>
              <a:uFillTx/>
              <a:latin typeface="+mn-ea"/>
            </a:endParaRPr>
          </a:p>
        </p:txBody>
      </p:sp>
      <p:sp>
        <p:nvSpPr>
          <p:cNvPr id="217" name="AutoShape 68">
            <a:extLst>
              <a:ext uri="{FF2B5EF4-FFF2-40B4-BE49-F238E27FC236}">
                <a16:creationId xmlns:a16="http://schemas.microsoft.com/office/drawing/2014/main" id="{C45E5370-61A2-46ED-B3BE-E070EE15196A}"/>
              </a:ext>
            </a:extLst>
          </p:cNvPr>
          <p:cNvSpPr>
            <a:spLocks noChangeAspect="1" noChangeArrowheads="1"/>
          </p:cNvSpPr>
          <p:nvPr>
            <p:custDataLst>
              <p:tags r:id="rId2"/>
            </p:custDataLst>
          </p:nvPr>
        </p:nvSpPr>
        <p:spPr bwMode="auto">
          <a:xfrm>
            <a:off x="4831705" y="2864188"/>
            <a:ext cx="1405128" cy="446212"/>
          </a:xfrm>
          <a:prstGeom prst="roundRect">
            <a:avLst>
              <a:gd name="adj" fmla="val 50000"/>
            </a:avLst>
          </a:prstGeom>
          <a:solidFill>
            <a:srgbClr val="FFFFFF"/>
          </a:solidFill>
          <a:ln w="12700" algn="ctr">
            <a:solidFill>
              <a:srgbClr val="B4B4B4"/>
            </a:solidFill>
            <a:round/>
            <a:headEnd type="none" w="sm" len="sm"/>
            <a:tailEnd type="none" w="sm" len="sm"/>
          </a:ln>
          <a:effectLst/>
        </p:spPr>
        <p:txBody>
          <a:bodyPr wrap="none" tIns="91440" bIns="91440" anchor="ctr"/>
          <a:lstStyle/>
          <a:p>
            <a:pPr marL="0" marR="0" lvl="0" indent="0" algn="ctr" defTabSz="914400" eaLnBrk="1" fontAlgn="auto" latinLnBrk="0" hangingPunct="1">
              <a:lnSpc>
                <a:spcPct val="110000"/>
              </a:lnSpc>
              <a:spcBef>
                <a:spcPts val="0"/>
              </a:spcBef>
              <a:spcAft>
                <a:spcPts val="600"/>
              </a:spcAft>
              <a:buClrTx/>
              <a:buSzTx/>
              <a:buFontTx/>
              <a:buNone/>
              <a:tabLst/>
              <a:defRPr/>
            </a:pPr>
            <a:r>
              <a:rPr lang="zh-CN" altLang="en-US" sz="1400" b="1" i="1" kern="0" dirty="0">
                <a:solidFill>
                  <a:srgbClr val="404040"/>
                </a:solidFill>
                <a:latin typeface="+mn-ea"/>
              </a:rPr>
              <a:t>商机风险分析</a:t>
            </a:r>
            <a:endParaRPr kumimoji="0" lang="en-US" altLang="ja-JP" sz="1400" b="1" i="1" u="none" strike="noStrike" kern="0" cap="none" spc="0" normalizeH="0" baseline="0" noProof="0" dirty="0">
              <a:ln>
                <a:noFill/>
              </a:ln>
              <a:solidFill>
                <a:srgbClr val="404040"/>
              </a:solidFill>
              <a:effectLst/>
              <a:uLnTx/>
              <a:uFillTx/>
              <a:latin typeface="+mn-ea"/>
            </a:endParaRPr>
          </a:p>
        </p:txBody>
      </p:sp>
      <p:sp>
        <p:nvSpPr>
          <p:cNvPr id="218" name="AutoShape 68">
            <a:extLst>
              <a:ext uri="{FF2B5EF4-FFF2-40B4-BE49-F238E27FC236}">
                <a16:creationId xmlns:a16="http://schemas.microsoft.com/office/drawing/2014/main" id="{B654F54E-1B31-415B-941A-F65E1D434A58}"/>
              </a:ext>
            </a:extLst>
          </p:cNvPr>
          <p:cNvSpPr>
            <a:spLocks noChangeAspect="1" noChangeArrowheads="1"/>
          </p:cNvSpPr>
          <p:nvPr>
            <p:custDataLst>
              <p:tags r:id="rId3"/>
            </p:custDataLst>
          </p:nvPr>
        </p:nvSpPr>
        <p:spPr bwMode="auto">
          <a:xfrm>
            <a:off x="6347897" y="2864188"/>
            <a:ext cx="1405128" cy="446212"/>
          </a:xfrm>
          <a:prstGeom prst="roundRect">
            <a:avLst>
              <a:gd name="adj" fmla="val 50000"/>
            </a:avLst>
          </a:prstGeom>
          <a:solidFill>
            <a:srgbClr val="FFFFFF"/>
          </a:solidFill>
          <a:ln w="12700" algn="ctr">
            <a:solidFill>
              <a:srgbClr val="B4B4B4"/>
            </a:solidFill>
            <a:round/>
            <a:headEnd type="none" w="sm" len="sm"/>
            <a:tailEnd type="none" w="sm" len="sm"/>
          </a:ln>
          <a:effectLst/>
        </p:spPr>
        <p:txBody>
          <a:bodyPr wrap="none" tIns="91440" bIns="91440" anchor="ctr"/>
          <a:lstStyle/>
          <a:p>
            <a:pPr marL="0" marR="0" lvl="0" indent="0" algn="ctr" defTabSz="914400" eaLnBrk="1" fontAlgn="auto" latinLnBrk="0" hangingPunct="1">
              <a:lnSpc>
                <a:spcPct val="110000"/>
              </a:lnSpc>
              <a:spcBef>
                <a:spcPts val="0"/>
              </a:spcBef>
              <a:spcAft>
                <a:spcPts val="600"/>
              </a:spcAft>
              <a:buClrTx/>
              <a:buSzTx/>
              <a:buFontTx/>
              <a:buNone/>
              <a:tabLst/>
              <a:defRPr/>
            </a:pPr>
            <a:r>
              <a:rPr lang="zh-CN" altLang="en-US" sz="1400" b="1" i="1" kern="0" dirty="0">
                <a:solidFill>
                  <a:srgbClr val="404040"/>
                </a:solidFill>
                <a:latin typeface="+mn-ea"/>
              </a:rPr>
              <a:t>客户分析</a:t>
            </a:r>
            <a:endParaRPr kumimoji="0" lang="en-US" altLang="ja-JP" sz="1400" b="1" i="1" u="none" strike="noStrike" kern="0" cap="none" spc="0" normalizeH="0" baseline="0" noProof="0" dirty="0">
              <a:ln>
                <a:noFill/>
              </a:ln>
              <a:solidFill>
                <a:srgbClr val="404040"/>
              </a:solidFill>
              <a:effectLst/>
              <a:uLnTx/>
              <a:uFillTx/>
              <a:latin typeface="+mn-ea"/>
            </a:endParaRPr>
          </a:p>
        </p:txBody>
      </p:sp>
      <p:sp>
        <p:nvSpPr>
          <p:cNvPr id="219" name="AutoShape 68">
            <a:extLst>
              <a:ext uri="{FF2B5EF4-FFF2-40B4-BE49-F238E27FC236}">
                <a16:creationId xmlns:a16="http://schemas.microsoft.com/office/drawing/2014/main" id="{1325B0AC-A3CA-4A79-90C0-823C3AA5896B}"/>
              </a:ext>
            </a:extLst>
          </p:cNvPr>
          <p:cNvSpPr>
            <a:spLocks noChangeAspect="1" noChangeArrowheads="1"/>
          </p:cNvSpPr>
          <p:nvPr>
            <p:custDataLst>
              <p:tags r:id="rId4"/>
            </p:custDataLst>
          </p:nvPr>
        </p:nvSpPr>
        <p:spPr bwMode="auto">
          <a:xfrm>
            <a:off x="7864089" y="2864188"/>
            <a:ext cx="1405128" cy="446212"/>
          </a:xfrm>
          <a:prstGeom prst="roundRect">
            <a:avLst>
              <a:gd name="adj" fmla="val 50000"/>
            </a:avLst>
          </a:prstGeom>
          <a:solidFill>
            <a:srgbClr val="FFFFFF"/>
          </a:solidFill>
          <a:ln w="12700" algn="ctr">
            <a:solidFill>
              <a:srgbClr val="B4B4B4"/>
            </a:solidFill>
            <a:round/>
            <a:headEnd type="none" w="sm" len="sm"/>
            <a:tailEnd type="none" w="sm" len="sm"/>
          </a:ln>
          <a:effectLst/>
        </p:spPr>
        <p:txBody>
          <a:bodyPr wrap="none" tIns="91440" bIns="91440" anchor="ctr"/>
          <a:lstStyle/>
          <a:p>
            <a:pPr marL="0" marR="0" lvl="0" indent="0" algn="ctr" defTabSz="914400" eaLnBrk="1" fontAlgn="auto" latinLnBrk="0" hangingPunct="1">
              <a:lnSpc>
                <a:spcPct val="110000"/>
              </a:lnSpc>
              <a:spcBef>
                <a:spcPts val="0"/>
              </a:spcBef>
              <a:spcAft>
                <a:spcPts val="600"/>
              </a:spcAft>
              <a:buClrTx/>
              <a:buSzTx/>
              <a:buFontTx/>
              <a:buNone/>
              <a:tabLst/>
              <a:defRPr/>
            </a:pPr>
            <a:r>
              <a:rPr kumimoji="0" lang="zh-CN" altLang="en-US" sz="1400" b="1" i="1" u="none" strike="noStrike" kern="0" cap="none" spc="0" normalizeH="0" baseline="0" noProof="0" dirty="0">
                <a:ln>
                  <a:noFill/>
                </a:ln>
                <a:solidFill>
                  <a:srgbClr val="404040"/>
                </a:solidFill>
                <a:effectLst/>
                <a:uLnTx/>
                <a:uFillTx/>
                <a:latin typeface="+mn-ea"/>
              </a:rPr>
              <a:t>销售角色分析</a:t>
            </a:r>
            <a:endParaRPr kumimoji="0" lang="en-US" altLang="ja-JP" sz="1400" b="1" i="1" u="none" strike="noStrike" kern="0" cap="none" spc="0" normalizeH="0" baseline="0" noProof="0" dirty="0">
              <a:ln>
                <a:noFill/>
              </a:ln>
              <a:solidFill>
                <a:srgbClr val="404040"/>
              </a:solidFill>
              <a:effectLst/>
              <a:uLnTx/>
              <a:uFillTx/>
              <a:latin typeface="+mn-ea"/>
            </a:endParaRPr>
          </a:p>
        </p:txBody>
      </p:sp>
      <p:sp>
        <p:nvSpPr>
          <p:cNvPr id="220" name="AutoShape 68">
            <a:extLst>
              <a:ext uri="{FF2B5EF4-FFF2-40B4-BE49-F238E27FC236}">
                <a16:creationId xmlns:a16="http://schemas.microsoft.com/office/drawing/2014/main" id="{D9CA1035-B0E7-4CB0-82AA-1E2A75A16769}"/>
              </a:ext>
            </a:extLst>
          </p:cNvPr>
          <p:cNvSpPr>
            <a:spLocks noChangeAspect="1" noChangeArrowheads="1"/>
          </p:cNvSpPr>
          <p:nvPr>
            <p:custDataLst>
              <p:tags r:id="rId5"/>
            </p:custDataLst>
          </p:nvPr>
        </p:nvSpPr>
        <p:spPr bwMode="auto">
          <a:xfrm>
            <a:off x="9380280" y="2864188"/>
            <a:ext cx="1405128" cy="446212"/>
          </a:xfrm>
          <a:prstGeom prst="roundRect">
            <a:avLst>
              <a:gd name="adj" fmla="val 50000"/>
            </a:avLst>
          </a:prstGeom>
          <a:solidFill>
            <a:srgbClr val="FFFFFF"/>
          </a:solidFill>
          <a:ln w="12700" algn="ctr">
            <a:solidFill>
              <a:srgbClr val="B4B4B4"/>
            </a:solidFill>
            <a:round/>
            <a:headEnd type="none" w="sm" len="sm"/>
            <a:tailEnd type="none" w="sm" len="sm"/>
          </a:ln>
          <a:effectLst/>
        </p:spPr>
        <p:txBody>
          <a:bodyPr wrap="none" tIns="91440" bIns="91440" anchor="ctr"/>
          <a:lstStyle/>
          <a:p>
            <a:pPr marL="0" marR="0" lvl="0" indent="0" algn="ctr" defTabSz="914400" eaLnBrk="1" fontAlgn="auto" latinLnBrk="0" hangingPunct="1">
              <a:lnSpc>
                <a:spcPct val="110000"/>
              </a:lnSpc>
              <a:spcBef>
                <a:spcPts val="0"/>
              </a:spcBef>
              <a:spcAft>
                <a:spcPts val="600"/>
              </a:spcAft>
              <a:buClrTx/>
              <a:buSzTx/>
              <a:buFontTx/>
              <a:buNone/>
              <a:tabLst/>
              <a:defRPr/>
            </a:pPr>
            <a:r>
              <a:rPr kumimoji="0" lang="zh-CN" altLang="en-US" sz="1400" b="1" i="1" u="none" strike="noStrike" kern="0" cap="none" spc="0" normalizeH="0" baseline="0" noProof="0" dirty="0">
                <a:ln>
                  <a:noFill/>
                </a:ln>
                <a:solidFill>
                  <a:srgbClr val="404040"/>
                </a:solidFill>
                <a:effectLst/>
                <a:uLnTx/>
                <a:uFillTx/>
                <a:latin typeface="+mn-ea"/>
              </a:rPr>
              <a:t>其它</a:t>
            </a:r>
            <a:r>
              <a:rPr kumimoji="0" lang="en-US" altLang="zh-CN" sz="1400" b="1" i="1" u="none" strike="noStrike" kern="0" cap="none" spc="0" normalizeH="0" baseline="0" noProof="0" dirty="0">
                <a:ln>
                  <a:noFill/>
                </a:ln>
                <a:solidFill>
                  <a:srgbClr val="404040"/>
                </a:solidFill>
                <a:effectLst/>
                <a:uLnTx/>
                <a:uFillTx/>
                <a:latin typeface="+mn-ea"/>
              </a:rPr>
              <a:t>……</a:t>
            </a:r>
            <a:endParaRPr kumimoji="0" lang="en-US" altLang="ja-JP" sz="1400" b="1" i="1" u="none" strike="noStrike" kern="0" cap="none" spc="0" normalizeH="0" baseline="0" noProof="0" dirty="0">
              <a:ln>
                <a:noFill/>
              </a:ln>
              <a:solidFill>
                <a:srgbClr val="404040"/>
              </a:solidFill>
              <a:effectLst/>
              <a:uLnTx/>
              <a:uFillTx/>
              <a:latin typeface="+mn-ea"/>
            </a:endParaRPr>
          </a:p>
        </p:txBody>
      </p:sp>
      <p:sp>
        <p:nvSpPr>
          <p:cNvPr id="221" name="TextBox 115">
            <a:extLst>
              <a:ext uri="{FF2B5EF4-FFF2-40B4-BE49-F238E27FC236}">
                <a16:creationId xmlns:a16="http://schemas.microsoft.com/office/drawing/2014/main" id="{1A9AD00F-61C6-407A-A841-0BA7D9CB0ABC}"/>
              </a:ext>
            </a:extLst>
          </p:cNvPr>
          <p:cNvSpPr txBox="1"/>
          <p:nvPr/>
        </p:nvSpPr>
        <p:spPr bwMode="gray">
          <a:xfrm>
            <a:off x="1475586" y="1360012"/>
            <a:ext cx="1097280" cy="640080"/>
          </a:xfrm>
          <a:prstGeom prst="rect">
            <a:avLst/>
          </a:prstGeom>
          <a:solidFill>
            <a:srgbClr val="92D400">
              <a:lumMod val="40000"/>
              <a:lumOff val="60000"/>
            </a:srgbClr>
          </a:solidFill>
          <a:ln>
            <a:noFill/>
          </a:ln>
        </p:spPr>
        <p:txBody>
          <a:bodyPr vert="horz" wrap="square" lIns="45720" tIns="45720" rIns="45720" bIns="45720" rtlCol="0" anchor="ctr">
            <a:noAutofit/>
          </a:bodyPr>
          <a:lstStyle/>
          <a:p>
            <a:pPr marL="0" marR="0" lvl="0" indent="0" algn="ctr" defTabSz="914400" eaLnBrk="1" fontAlgn="auto" latinLnBrk="0" hangingPunct="1">
              <a:lnSpc>
                <a:spcPct val="100000"/>
              </a:lnSpc>
              <a:spcBef>
                <a:spcPts val="0"/>
              </a:spcBef>
              <a:spcAft>
                <a:spcPts val="600"/>
              </a:spcAft>
              <a:buClrTx/>
              <a:buSzTx/>
              <a:buFont typeface="Arial" pitchFamily="34" charset="0"/>
              <a:buNone/>
              <a:tabLst/>
              <a:defRPr/>
            </a:pPr>
            <a:r>
              <a:rPr kumimoji="0" lang="zh-CN" altLang="en-US" sz="1400" b="1" i="0" u="none" strike="noStrike" kern="0" cap="none" spc="0" normalizeH="0" baseline="0" noProof="0" dirty="0">
                <a:ln>
                  <a:noFill/>
                </a:ln>
                <a:solidFill>
                  <a:srgbClr val="404040"/>
                </a:solidFill>
                <a:effectLst/>
                <a:uLnTx/>
                <a:uFillTx/>
                <a:latin typeface="+mn-ea"/>
              </a:rPr>
              <a:t>策略落实</a:t>
            </a:r>
            <a:endParaRPr kumimoji="0" lang="en-US" sz="1400" b="1" i="0" u="none" strike="noStrike" kern="0" cap="none" spc="0" normalizeH="0" baseline="0" noProof="0" dirty="0">
              <a:ln>
                <a:noFill/>
              </a:ln>
              <a:solidFill>
                <a:srgbClr val="404040"/>
              </a:solidFill>
              <a:effectLst/>
              <a:uLnTx/>
              <a:uFillTx/>
              <a:latin typeface="+mn-ea"/>
            </a:endParaRPr>
          </a:p>
        </p:txBody>
      </p:sp>
      <p:pic>
        <p:nvPicPr>
          <p:cNvPr id="222" name="Picture 6">
            <a:extLst>
              <a:ext uri="{FF2B5EF4-FFF2-40B4-BE49-F238E27FC236}">
                <a16:creationId xmlns:a16="http://schemas.microsoft.com/office/drawing/2014/main" id="{A3ACC048-530E-4BE7-94FC-E21545ACF2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78642" y="1242898"/>
            <a:ext cx="610954" cy="1050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 name="Picture 11">
            <a:extLst>
              <a:ext uri="{FF2B5EF4-FFF2-40B4-BE49-F238E27FC236}">
                <a16:creationId xmlns:a16="http://schemas.microsoft.com/office/drawing/2014/main" id="{6CF0AB25-7CE0-4BC5-BC8F-27CD24FD160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45686" y="895177"/>
            <a:ext cx="666492" cy="86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 name="Picture 13">
            <a:extLst>
              <a:ext uri="{FF2B5EF4-FFF2-40B4-BE49-F238E27FC236}">
                <a16:creationId xmlns:a16="http://schemas.microsoft.com/office/drawing/2014/main" id="{21AECA20-BDC2-4D36-A611-CF20B986794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68268" y="1352020"/>
            <a:ext cx="939590" cy="96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 name="Picture 18">
            <a:extLst>
              <a:ext uri="{FF2B5EF4-FFF2-40B4-BE49-F238E27FC236}">
                <a16:creationId xmlns:a16="http://schemas.microsoft.com/office/drawing/2014/main" id="{2B849658-79F5-441A-8C07-83E69FDE216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63948" y="916802"/>
            <a:ext cx="751820" cy="893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 name="Picture 7">
            <a:extLst>
              <a:ext uri="{FF2B5EF4-FFF2-40B4-BE49-F238E27FC236}">
                <a16:creationId xmlns:a16="http://schemas.microsoft.com/office/drawing/2014/main" id="{1C7DCD72-5E8B-4805-BF73-70056E0F46D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171860" y="1409827"/>
            <a:ext cx="928930" cy="859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 name="Picture 14" descr="C:\Users\jsauvageau\Desktop\7.png">
            <a:extLst>
              <a:ext uri="{FF2B5EF4-FFF2-40B4-BE49-F238E27FC236}">
                <a16:creationId xmlns:a16="http://schemas.microsoft.com/office/drawing/2014/main" id="{CF46A2F6-0887-4D01-8ED6-2974F373D992}"/>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80778" y="2080277"/>
            <a:ext cx="427114" cy="639895"/>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14" descr="C:\Users\jsauvageau\Desktop\7.png">
            <a:extLst>
              <a:ext uri="{FF2B5EF4-FFF2-40B4-BE49-F238E27FC236}">
                <a16:creationId xmlns:a16="http://schemas.microsoft.com/office/drawing/2014/main" id="{EE7D5158-20EB-4CAE-B1E0-158A9747342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80778" y="3520437"/>
            <a:ext cx="427114" cy="639895"/>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14" descr="C:\Users\jsauvageau\Desktop\7.png">
            <a:extLst>
              <a:ext uri="{FF2B5EF4-FFF2-40B4-BE49-F238E27FC236}">
                <a16:creationId xmlns:a16="http://schemas.microsoft.com/office/drawing/2014/main" id="{C31E2A66-DBDC-456E-958F-E65DC75582F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80778" y="4960597"/>
            <a:ext cx="427114" cy="63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53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F091F-B18E-4BE3-96DF-6509DDC542B7}"/>
              </a:ext>
            </a:extLst>
          </p:cNvPr>
          <p:cNvSpPr>
            <a:spLocks noGrp="1"/>
          </p:cNvSpPr>
          <p:nvPr>
            <p:ph type="title"/>
          </p:nvPr>
        </p:nvSpPr>
        <p:spPr>
          <a:xfrm>
            <a:off x="535022" y="335944"/>
            <a:ext cx="6750996" cy="559233"/>
          </a:xfrm>
        </p:spPr>
        <p:txBody>
          <a:bodyPr/>
          <a:lstStyle/>
          <a:p>
            <a:r>
              <a:rPr lang="zh-CN" altLang="en-US" dirty="0"/>
              <a:t>数据分析步骤</a:t>
            </a:r>
          </a:p>
        </p:txBody>
      </p:sp>
      <p:sp>
        <p:nvSpPr>
          <p:cNvPr id="42" name="AutoShape 48">
            <a:extLst>
              <a:ext uri="{FF2B5EF4-FFF2-40B4-BE49-F238E27FC236}">
                <a16:creationId xmlns:a16="http://schemas.microsoft.com/office/drawing/2014/main" id="{43E046FC-B7FF-4794-B870-FDE312390FB2}"/>
              </a:ext>
            </a:extLst>
          </p:cNvPr>
          <p:cNvSpPr>
            <a:spLocks noChangeArrowheads="1"/>
          </p:cNvSpPr>
          <p:nvPr/>
        </p:nvSpPr>
        <p:spPr bwMode="auto">
          <a:xfrm>
            <a:off x="1179508" y="2203064"/>
            <a:ext cx="1562757" cy="774700"/>
          </a:xfrm>
          <a:prstGeom prst="homePlate">
            <a:avLst>
              <a:gd name="adj" fmla="val 61475"/>
            </a:avLst>
          </a:prstGeom>
          <a:solidFill>
            <a:schemeClr val="accent1">
              <a:lumMod val="75000"/>
            </a:schemeClr>
          </a:solidFill>
          <a:ln>
            <a:noFill/>
          </a:ln>
          <a:effectLst/>
        </p:spPr>
        <p:txBody>
          <a:bodyPr wrap="none" anchor="ctr"/>
          <a:lstStyle/>
          <a:p>
            <a:r>
              <a:rPr lang="zh-CN" altLang="en-US" sz="1400" dirty="0">
                <a:solidFill>
                  <a:schemeClr val="bg1"/>
                </a:solidFill>
                <a:latin typeface="+mn-ea"/>
              </a:rPr>
              <a:t>　业务梳理</a:t>
            </a:r>
            <a:endParaRPr lang="en-US" altLang="zh-CN" sz="1400" dirty="0">
              <a:solidFill>
                <a:schemeClr val="bg1"/>
              </a:solidFill>
              <a:latin typeface="+mn-ea"/>
            </a:endParaRPr>
          </a:p>
        </p:txBody>
      </p:sp>
      <p:sp>
        <p:nvSpPr>
          <p:cNvPr id="43" name="Chevron 2">
            <a:extLst>
              <a:ext uri="{FF2B5EF4-FFF2-40B4-BE49-F238E27FC236}">
                <a16:creationId xmlns:a16="http://schemas.microsoft.com/office/drawing/2014/main" id="{BD13D137-9152-4CC4-9DEA-AC1135049252}"/>
              </a:ext>
            </a:extLst>
          </p:cNvPr>
          <p:cNvSpPr/>
          <p:nvPr/>
        </p:nvSpPr>
        <p:spPr>
          <a:xfrm>
            <a:off x="2704424" y="2203064"/>
            <a:ext cx="1552536" cy="774700"/>
          </a:xfrm>
          <a:prstGeom prst="chevron">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bg1"/>
                </a:solidFill>
                <a:latin typeface="+mn-ea"/>
              </a:rPr>
              <a:t>数据收集</a:t>
            </a:r>
          </a:p>
        </p:txBody>
      </p:sp>
      <p:sp>
        <p:nvSpPr>
          <p:cNvPr id="44" name="Chevron 6">
            <a:extLst>
              <a:ext uri="{FF2B5EF4-FFF2-40B4-BE49-F238E27FC236}">
                <a16:creationId xmlns:a16="http://schemas.microsoft.com/office/drawing/2014/main" id="{FBCD9B01-0DA2-4435-8C5D-BD2CB311FC3F}"/>
              </a:ext>
            </a:extLst>
          </p:cNvPr>
          <p:cNvSpPr/>
          <p:nvPr/>
        </p:nvSpPr>
        <p:spPr>
          <a:xfrm>
            <a:off x="5975347" y="2203064"/>
            <a:ext cx="1702381" cy="774700"/>
          </a:xfrm>
          <a:prstGeom prst="chevron">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bg1"/>
                </a:solidFill>
                <a:latin typeface="+mn-ea"/>
              </a:rPr>
              <a:t>数据分析</a:t>
            </a:r>
          </a:p>
        </p:txBody>
      </p:sp>
      <p:sp>
        <p:nvSpPr>
          <p:cNvPr id="45" name="Chevron 7">
            <a:extLst>
              <a:ext uri="{FF2B5EF4-FFF2-40B4-BE49-F238E27FC236}">
                <a16:creationId xmlns:a16="http://schemas.microsoft.com/office/drawing/2014/main" id="{4204196A-2783-4277-BCE6-07CF670D1474}"/>
              </a:ext>
            </a:extLst>
          </p:cNvPr>
          <p:cNvSpPr/>
          <p:nvPr/>
        </p:nvSpPr>
        <p:spPr>
          <a:xfrm>
            <a:off x="4219119" y="2203064"/>
            <a:ext cx="1794069" cy="774700"/>
          </a:xfrm>
          <a:prstGeom prst="chevron">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bg1"/>
                </a:solidFill>
                <a:latin typeface="+mn-ea"/>
              </a:rPr>
              <a:t>数据处理</a:t>
            </a:r>
          </a:p>
        </p:txBody>
      </p:sp>
      <p:sp>
        <p:nvSpPr>
          <p:cNvPr id="46" name="Chevron 8">
            <a:extLst>
              <a:ext uri="{FF2B5EF4-FFF2-40B4-BE49-F238E27FC236}">
                <a16:creationId xmlns:a16="http://schemas.microsoft.com/office/drawing/2014/main" id="{4274953A-D0B9-4367-8642-0792AA8F400E}"/>
              </a:ext>
            </a:extLst>
          </p:cNvPr>
          <p:cNvSpPr/>
          <p:nvPr/>
        </p:nvSpPr>
        <p:spPr>
          <a:xfrm>
            <a:off x="9207821" y="2203064"/>
            <a:ext cx="1740249" cy="774700"/>
          </a:xfrm>
          <a:prstGeom prst="chevron">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bg1"/>
                </a:solidFill>
                <a:latin typeface="+mn-ea"/>
              </a:rPr>
              <a:t>指导决策</a:t>
            </a:r>
          </a:p>
        </p:txBody>
      </p:sp>
      <p:sp>
        <p:nvSpPr>
          <p:cNvPr id="47" name="Chevron 9">
            <a:extLst>
              <a:ext uri="{FF2B5EF4-FFF2-40B4-BE49-F238E27FC236}">
                <a16:creationId xmlns:a16="http://schemas.microsoft.com/office/drawing/2014/main" id="{D7327A93-CB23-4FC1-9009-FCCD08AB8CE0}"/>
              </a:ext>
            </a:extLst>
          </p:cNvPr>
          <p:cNvSpPr/>
          <p:nvPr/>
        </p:nvSpPr>
        <p:spPr>
          <a:xfrm>
            <a:off x="7639887" y="2203064"/>
            <a:ext cx="1605777" cy="774700"/>
          </a:xfrm>
          <a:prstGeom prst="chevron">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bg1"/>
                </a:solidFill>
                <a:latin typeface="+mn-ea"/>
              </a:rPr>
              <a:t>数据展现</a:t>
            </a:r>
          </a:p>
        </p:txBody>
      </p:sp>
      <p:sp>
        <p:nvSpPr>
          <p:cNvPr id="48" name="TextBox 5">
            <a:extLst>
              <a:ext uri="{FF2B5EF4-FFF2-40B4-BE49-F238E27FC236}">
                <a16:creationId xmlns:a16="http://schemas.microsoft.com/office/drawing/2014/main" id="{2D5DA1F5-AF36-433F-98E3-A4ED891EC14D}"/>
              </a:ext>
            </a:extLst>
          </p:cNvPr>
          <p:cNvSpPr txBox="1"/>
          <p:nvPr/>
        </p:nvSpPr>
        <p:spPr>
          <a:xfrm>
            <a:off x="1179508" y="3254376"/>
            <a:ext cx="983824" cy="2893100"/>
          </a:xfrm>
          <a:prstGeom prst="rect">
            <a:avLst/>
          </a:prstGeom>
          <a:noFill/>
          <a:ln>
            <a:solidFill>
              <a:schemeClr val="accent1">
                <a:lumMod val="75000"/>
              </a:schemeClr>
            </a:solidFill>
          </a:ln>
        </p:spPr>
        <p:txBody>
          <a:bodyPr wrap="square" rtlCol="0">
            <a:spAutoFit/>
          </a:bodyPr>
          <a:lstStyle/>
          <a:p>
            <a:r>
              <a:rPr lang="zh-CN" altLang="en-US" sz="1400" dirty="0">
                <a:solidFill>
                  <a:srgbClr val="404040"/>
                </a:solidFill>
                <a:latin typeface="+mn-ea"/>
              </a:rPr>
              <a:t>确定需要解决的问题，准确表达问题，对数据进行定义。　有时面临的情况是，知道现状，但不能准确地定义问题</a:t>
            </a:r>
            <a:endParaRPr lang="en-US" altLang="zh-CN" sz="1400" dirty="0">
              <a:solidFill>
                <a:srgbClr val="404040"/>
              </a:solidFill>
              <a:latin typeface="+mn-ea"/>
            </a:endParaRPr>
          </a:p>
          <a:p>
            <a:endParaRPr lang="zh-CN" altLang="en-US" sz="1400" dirty="0">
              <a:solidFill>
                <a:srgbClr val="404040"/>
              </a:solidFill>
              <a:latin typeface="+mn-ea"/>
            </a:endParaRPr>
          </a:p>
        </p:txBody>
      </p:sp>
      <p:sp>
        <p:nvSpPr>
          <p:cNvPr id="49" name="TextBox 11">
            <a:extLst>
              <a:ext uri="{FF2B5EF4-FFF2-40B4-BE49-F238E27FC236}">
                <a16:creationId xmlns:a16="http://schemas.microsoft.com/office/drawing/2014/main" id="{AB506999-43C4-4EEB-BFCD-904FC0369A76}"/>
              </a:ext>
            </a:extLst>
          </p:cNvPr>
          <p:cNvSpPr txBox="1"/>
          <p:nvPr/>
        </p:nvSpPr>
        <p:spPr>
          <a:xfrm>
            <a:off x="2838817" y="3254376"/>
            <a:ext cx="983824" cy="2677656"/>
          </a:xfrm>
          <a:prstGeom prst="rect">
            <a:avLst/>
          </a:prstGeom>
          <a:noFill/>
          <a:ln>
            <a:solidFill>
              <a:schemeClr val="accent1">
                <a:lumMod val="75000"/>
              </a:schemeClr>
            </a:solidFill>
          </a:ln>
        </p:spPr>
        <p:txBody>
          <a:bodyPr wrap="square" rtlCol="0">
            <a:spAutoFit/>
          </a:bodyPr>
          <a:lstStyle/>
          <a:p>
            <a:r>
              <a:rPr lang="zh-CN" altLang="en-US" sz="1400" dirty="0">
                <a:solidFill>
                  <a:srgbClr val="404040"/>
                </a:solidFill>
                <a:latin typeface="+mn-ea"/>
              </a:rPr>
              <a:t>收集和整理解决问题的相关数据，　明确需要的各种数据源。</a:t>
            </a:r>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a:p>
            <a:endParaRPr lang="zh-CN" altLang="en-US" sz="1400" dirty="0">
              <a:solidFill>
                <a:srgbClr val="404040"/>
              </a:solidFill>
              <a:latin typeface="+mn-ea"/>
            </a:endParaRPr>
          </a:p>
        </p:txBody>
      </p:sp>
      <p:sp>
        <p:nvSpPr>
          <p:cNvPr id="50" name="TextBox 12">
            <a:extLst>
              <a:ext uri="{FF2B5EF4-FFF2-40B4-BE49-F238E27FC236}">
                <a16:creationId xmlns:a16="http://schemas.microsoft.com/office/drawing/2014/main" id="{69401D4A-457C-414C-B98C-5BD54845DDE5}"/>
              </a:ext>
            </a:extLst>
          </p:cNvPr>
          <p:cNvSpPr txBox="1"/>
          <p:nvPr/>
        </p:nvSpPr>
        <p:spPr>
          <a:xfrm>
            <a:off x="4498126" y="3254376"/>
            <a:ext cx="983824" cy="2246769"/>
          </a:xfrm>
          <a:prstGeom prst="rect">
            <a:avLst/>
          </a:prstGeom>
          <a:noFill/>
          <a:ln>
            <a:solidFill>
              <a:schemeClr val="accent1">
                <a:lumMod val="75000"/>
              </a:schemeClr>
            </a:solidFill>
          </a:ln>
        </p:spPr>
        <p:txBody>
          <a:bodyPr wrap="square" rtlCol="0">
            <a:spAutoFit/>
          </a:bodyPr>
          <a:lstStyle/>
          <a:p>
            <a:r>
              <a:rPr lang="zh-CN" altLang="en-US" sz="1400" dirty="0">
                <a:solidFill>
                  <a:srgbClr val="404040"/>
                </a:solidFill>
                <a:latin typeface="+mn-ea"/>
              </a:rPr>
              <a:t>收集和整理解决问题的相关数据，搭建统一的数据分析环境</a:t>
            </a:r>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p:txBody>
      </p:sp>
      <p:sp>
        <p:nvSpPr>
          <p:cNvPr id="51" name="TextBox 13">
            <a:extLst>
              <a:ext uri="{FF2B5EF4-FFF2-40B4-BE49-F238E27FC236}">
                <a16:creationId xmlns:a16="http://schemas.microsoft.com/office/drawing/2014/main" id="{0F835266-56B1-444F-A923-7BC59C48822F}"/>
              </a:ext>
            </a:extLst>
          </p:cNvPr>
          <p:cNvSpPr txBox="1"/>
          <p:nvPr/>
        </p:nvSpPr>
        <p:spPr>
          <a:xfrm>
            <a:off x="6157435" y="3254376"/>
            <a:ext cx="983824" cy="2246769"/>
          </a:xfrm>
          <a:prstGeom prst="rect">
            <a:avLst/>
          </a:prstGeom>
          <a:noFill/>
          <a:ln>
            <a:solidFill>
              <a:schemeClr val="accent1">
                <a:lumMod val="75000"/>
              </a:schemeClr>
            </a:solidFill>
          </a:ln>
        </p:spPr>
        <p:txBody>
          <a:bodyPr wrap="square" rtlCol="0">
            <a:spAutoFit/>
          </a:bodyPr>
          <a:lstStyle/>
          <a:p>
            <a:r>
              <a:rPr lang="zh-CN" altLang="en-US" sz="1400" dirty="0">
                <a:solidFill>
                  <a:srgbClr val="404040"/>
                </a:solidFill>
                <a:latin typeface="+mn-ea"/>
              </a:rPr>
              <a:t>使用适当的数据分析方法对数据进行分析</a:t>
            </a:r>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p:txBody>
      </p:sp>
      <p:sp>
        <p:nvSpPr>
          <p:cNvPr id="52" name="TextBox 14">
            <a:extLst>
              <a:ext uri="{FF2B5EF4-FFF2-40B4-BE49-F238E27FC236}">
                <a16:creationId xmlns:a16="http://schemas.microsoft.com/office/drawing/2014/main" id="{091E259B-96BF-42B7-AFC0-2DA1CB172BC6}"/>
              </a:ext>
            </a:extLst>
          </p:cNvPr>
          <p:cNvSpPr txBox="1"/>
          <p:nvPr/>
        </p:nvSpPr>
        <p:spPr>
          <a:xfrm>
            <a:off x="7816744" y="3254376"/>
            <a:ext cx="983824" cy="2677656"/>
          </a:xfrm>
          <a:prstGeom prst="rect">
            <a:avLst/>
          </a:prstGeom>
          <a:noFill/>
          <a:ln>
            <a:solidFill>
              <a:schemeClr val="accent1">
                <a:lumMod val="75000"/>
              </a:schemeClr>
            </a:solidFill>
          </a:ln>
        </p:spPr>
        <p:txBody>
          <a:bodyPr wrap="square" rtlCol="0">
            <a:spAutoFit/>
          </a:bodyPr>
          <a:lstStyle/>
          <a:p>
            <a:r>
              <a:rPr lang="zh-CN" altLang="en-US" sz="1400" dirty="0">
                <a:solidFill>
                  <a:srgbClr val="404040"/>
                </a:solidFill>
                <a:latin typeface="+mn-ea"/>
              </a:rPr>
              <a:t>简洁明了的数据展现更有说服力！折线图，柱图，饼图，瀑布图等</a:t>
            </a:r>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p:txBody>
      </p:sp>
      <p:sp>
        <p:nvSpPr>
          <p:cNvPr id="53" name="TextBox 15">
            <a:extLst>
              <a:ext uri="{FF2B5EF4-FFF2-40B4-BE49-F238E27FC236}">
                <a16:creationId xmlns:a16="http://schemas.microsoft.com/office/drawing/2014/main" id="{3B806313-0D44-42EE-AE46-6C8104F10512}"/>
              </a:ext>
            </a:extLst>
          </p:cNvPr>
          <p:cNvSpPr txBox="1"/>
          <p:nvPr/>
        </p:nvSpPr>
        <p:spPr>
          <a:xfrm>
            <a:off x="9476051" y="3254376"/>
            <a:ext cx="983824" cy="2893100"/>
          </a:xfrm>
          <a:prstGeom prst="rect">
            <a:avLst/>
          </a:prstGeom>
          <a:noFill/>
          <a:ln>
            <a:solidFill>
              <a:schemeClr val="accent1">
                <a:lumMod val="75000"/>
              </a:schemeClr>
            </a:solidFill>
          </a:ln>
        </p:spPr>
        <p:txBody>
          <a:bodyPr wrap="square" rtlCol="0">
            <a:spAutoFit/>
          </a:bodyPr>
          <a:lstStyle/>
          <a:p>
            <a:r>
              <a:rPr lang="zh-CN" altLang="en-US" sz="1400" dirty="0">
                <a:solidFill>
                  <a:srgbClr val="404040"/>
                </a:solidFill>
                <a:latin typeface="+mn-ea"/>
              </a:rPr>
              <a:t>得出结论，指导决策者作出迅速、准确的销售决策</a:t>
            </a:r>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a:p>
            <a:endParaRPr lang="en-US" altLang="zh-CN" sz="1400" dirty="0">
              <a:solidFill>
                <a:srgbClr val="404040"/>
              </a:solidFill>
              <a:latin typeface="+mn-ea"/>
            </a:endParaRPr>
          </a:p>
        </p:txBody>
      </p:sp>
      <p:sp>
        <p:nvSpPr>
          <p:cNvPr id="55" name="Explosion 1 19">
            <a:extLst>
              <a:ext uri="{FF2B5EF4-FFF2-40B4-BE49-F238E27FC236}">
                <a16:creationId xmlns:a16="http://schemas.microsoft.com/office/drawing/2014/main" id="{E8241978-6522-43F1-A120-04B389933F88}"/>
              </a:ext>
            </a:extLst>
          </p:cNvPr>
          <p:cNvSpPr/>
          <p:nvPr/>
        </p:nvSpPr>
        <p:spPr>
          <a:xfrm>
            <a:off x="7164114" y="836579"/>
            <a:ext cx="2289084" cy="1235012"/>
          </a:xfrm>
          <a:prstGeom prst="irregularSeal1">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a:solidFill>
                  <a:srgbClr val="404040"/>
                </a:solidFill>
                <a:latin typeface="+mn-ea"/>
              </a:rPr>
              <a:t>简洁明了的数据展现更有说服力</a:t>
            </a:r>
          </a:p>
        </p:txBody>
      </p:sp>
      <p:sp>
        <p:nvSpPr>
          <p:cNvPr id="56" name="Explosion 1 21">
            <a:extLst>
              <a:ext uri="{FF2B5EF4-FFF2-40B4-BE49-F238E27FC236}">
                <a16:creationId xmlns:a16="http://schemas.microsoft.com/office/drawing/2014/main" id="{86412945-1900-4CB7-A1E4-B9F44F49A101}"/>
              </a:ext>
            </a:extLst>
          </p:cNvPr>
          <p:cNvSpPr/>
          <p:nvPr/>
        </p:nvSpPr>
        <p:spPr>
          <a:xfrm>
            <a:off x="1179507" y="836579"/>
            <a:ext cx="2838015" cy="1235012"/>
          </a:xfrm>
          <a:prstGeom prst="irregularSeal1">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a:solidFill>
                  <a:srgbClr val="404040"/>
                </a:solidFill>
                <a:latin typeface="+mn-ea"/>
              </a:rPr>
              <a:t>明确业务痛点及涉及数据范围</a:t>
            </a:r>
          </a:p>
        </p:txBody>
      </p:sp>
    </p:spTree>
    <p:extLst>
      <p:ext uri="{BB962C8B-B14F-4D97-AF65-F5344CB8AC3E}">
        <p14:creationId xmlns:p14="http://schemas.microsoft.com/office/powerpoint/2010/main" val="793680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F091F-B18E-4BE3-96DF-6509DDC542B7}"/>
              </a:ext>
            </a:extLst>
          </p:cNvPr>
          <p:cNvSpPr>
            <a:spLocks noGrp="1"/>
          </p:cNvSpPr>
          <p:nvPr>
            <p:ph type="title"/>
          </p:nvPr>
        </p:nvSpPr>
        <p:spPr/>
        <p:txBody>
          <a:bodyPr/>
          <a:lstStyle/>
          <a:p>
            <a:r>
              <a:rPr lang="zh-CN" altLang="en-US" dirty="0"/>
              <a:t>什么是销售漏斗模型</a:t>
            </a:r>
          </a:p>
        </p:txBody>
      </p:sp>
      <p:grpSp>
        <p:nvGrpSpPr>
          <p:cNvPr id="26" name="组合 25">
            <a:extLst>
              <a:ext uri="{FF2B5EF4-FFF2-40B4-BE49-F238E27FC236}">
                <a16:creationId xmlns:a16="http://schemas.microsoft.com/office/drawing/2014/main" id="{3505B0D0-2664-49F7-A546-8DADA02ED8FA}"/>
              </a:ext>
            </a:extLst>
          </p:cNvPr>
          <p:cNvGrpSpPr/>
          <p:nvPr/>
        </p:nvGrpSpPr>
        <p:grpSpPr>
          <a:xfrm>
            <a:off x="761672" y="1591721"/>
            <a:ext cx="6446525" cy="4925815"/>
            <a:chOff x="450386" y="1056696"/>
            <a:chExt cx="7136651" cy="5318262"/>
          </a:xfrm>
        </p:grpSpPr>
        <p:grpSp>
          <p:nvGrpSpPr>
            <p:cNvPr id="3" name="组合 2">
              <a:extLst>
                <a:ext uri="{FF2B5EF4-FFF2-40B4-BE49-F238E27FC236}">
                  <a16:creationId xmlns:a16="http://schemas.microsoft.com/office/drawing/2014/main" id="{8587467C-4CC0-4A61-87C1-215F8E9D546A}"/>
                </a:ext>
              </a:extLst>
            </p:cNvPr>
            <p:cNvGrpSpPr/>
            <p:nvPr/>
          </p:nvGrpSpPr>
          <p:grpSpPr>
            <a:xfrm>
              <a:off x="535022" y="1498805"/>
              <a:ext cx="5252935" cy="4152965"/>
              <a:chOff x="5738813" y="2286000"/>
              <a:chExt cx="2835275" cy="2378075"/>
            </a:xfrm>
          </p:grpSpPr>
          <p:sp>
            <p:nvSpPr>
              <p:cNvPr id="4" name="Freeform 17">
                <a:extLst>
                  <a:ext uri="{FF2B5EF4-FFF2-40B4-BE49-F238E27FC236}">
                    <a16:creationId xmlns:a16="http://schemas.microsoft.com/office/drawing/2014/main" id="{5C74EB29-3B2C-4767-A65C-75DE8B0C0CEC}"/>
                  </a:ext>
                </a:extLst>
              </p:cNvPr>
              <p:cNvSpPr>
                <a:spLocks/>
              </p:cNvSpPr>
              <p:nvPr>
                <p:custDataLst>
                  <p:tags r:id="rId1"/>
                </p:custDataLst>
              </p:nvPr>
            </p:nvSpPr>
            <p:spPr bwMode="auto">
              <a:xfrm>
                <a:off x="5738813" y="2679700"/>
                <a:ext cx="2547937" cy="1879600"/>
              </a:xfrm>
              <a:custGeom>
                <a:avLst/>
                <a:gdLst>
                  <a:gd name="T0" fmla="*/ 0 w 1291"/>
                  <a:gd name="T1" fmla="*/ 0 h 951"/>
                  <a:gd name="T2" fmla="*/ 880232 w 1291"/>
                  <a:gd name="T3" fmla="*/ 1871694 h 951"/>
                  <a:gd name="T4" fmla="*/ 1665731 w 1291"/>
                  <a:gd name="T5" fmla="*/ 1877624 h 951"/>
                  <a:gd name="T6" fmla="*/ 2545963 w 1291"/>
                  <a:gd name="T7" fmla="*/ 5929 h 951"/>
                  <a:gd name="T8" fmla="*/ 0 w 1291"/>
                  <a:gd name="T9" fmla="*/ 0 h 9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1" h="951">
                    <a:moveTo>
                      <a:pt x="0" y="0"/>
                    </a:moveTo>
                    <a:lnTo>
                      <a:pt x="446" y="947"/>
                    </a:lnTo>
                    <a:lnTo>
                      <a:pt x="844" y="950"/>
                    </a:lnTo>
                    <a:lnTo>
                      <a:pt x="1290" y="3"/>
                    </a:lnTo>
                    <a:lnTo>
                      <a:pt x="0" y="0"/>
                    </a:lnTo>
                  </a:path>
                </a:pathLst>
              </a:custGeom>
              <a:solidFill>
                <a:srgbClr val="B4B4B4"/>
              </a:solidFill>
              <a:ln w="12700" cap="rnd" cmpd="sng">
                <a:solidFill>
                  <a:sysClr val="window" lastClr="FFFFFF"/>
                </a:solidFill>
                <a:prstDash val="solid"/>
                <a:round/>
                <a:headEnd type="none" w="med" len="med"/>
                <a:tailEnd type="non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ea"/>
                  <a:cs typeface="Arial" charset="0"/>
                </a:endParaRPr>
              </a:p>
            </p:txBody>
          </p:sp>
          <p:sp>
            <p:nvSpPr>
              <p:cNvPr id="5" name="Rectangle 16">
                <a:extLst>
                  <a:ext uri="{FF2B5EF4-FFF2-40B4-BE49-F238E27FC236}">
                    <a16:creationId xmlns:a16="http://schemas.microsoft.com/office/drawing/2014/main" id="{EAB4699E-6417-4506-93CF-82692F8CE8E7}"/>
                  </a:ext>
                </a:extLst>
              </p:cNvPr>
              <p:cNvSpPr>
                <a:spLocks noChangeArrowheads="1"/>
              </p:cNvSpPr>
              <p:nvPr>
                <p:custDataLst>
                  <p:tags r:id="rId2"/>
                </p:custDataLst>
              </p:nvPr>
            </p:nvSpPr>
            <p:spPr bwMode="auto">
              <a:xfrm>
                <a:off x="6613525" y="4551363"/>
                <a:ext cx="788988" cy="112712"/>
              </a:xfrm>
              <a:prstGeom prst="rect">
                <a:avLst/>
              </a:prstGeom>
              <a:solidFill>
                <a:srgbClr val="B4B4B4"/>
              </a:solidFill>
              <a:ln w="12700">
                <a:solidFill>
                  <a:sysClr val="window" lastClr="FFFFFF"/>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prstClr val="black"/>
                  </a:solidFill>
                  <a:effectLst/>
                  <a:uLnTx/>
                  <a:uFillTx/>
                  <a:latin typeface="+mn-ea"/>
                  <a:cs typeface="Arial Unicode MS" pitchFamily="34" charset="-122"/>
                </a:endParaRPr>
              </a:p>
            </p:txBody>
          </p:sp>
          <p:sp>
            <p:nvSpPr>
              <p:cNvPr id="6" name="AutoShape 19">
                <a:extLst>
                  <a:ext uri="{FF2B5EF4-FFF2-40B4-BE49-F238E27FC236}">
                    <a16:creationId xmlns:a16="http://schemas.microsoft.com/office/drawing/2014/main" id="{F3B96442-077C-498F-A399-2EBF6B89E82A}"/>
                  </a:ext>
                </a:extLst>
              </p:cNvPr>
              <p:cNvSpPr>
                <a:spLocks noChangeArrowheads="1"/>
              </p:cNvSpPr>
              <p:nvPr>
                <p:custDataLst>
                  <p:tags r:id="rId3"/>
                </p:custDataLst>
              </p:nvPr>
            </p:nvSpPr>
            <p:spPr bwMode="auto">
              <a:xfrm rot="16200000" flipH="1">
                <a:off x="5984875" y="2278063"/>
                <a:ext cx="312737" cy="382588"/>
              </a:xfrm>
              <a:prstGeom prst="rightArrow">
                <a:avLst>
                  <a:gd name="adj1" fmla="val 50000"/>
                  <a:gd name="adj2" fmla="val 29014"/>
                </a:avLst>
              </a:prstGeom>
              <a:solidFill>
                <a:srgbClr val="81BC00"/>
              </a:solidFill>
              <a:ln w="12700">
                <a:solidFill>
                  <a:sysClr val="window" lastClr="FFFFFF"/>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prstClr val="black"/>
                  </a:solidFill>
                  <a:effectLst/>
                  <a:uLnTx/>
                  <a:uFillTx/>
                  <a:latin typeface="+mn-ea"/>
                  <a:cs typeface="Arial Unicode MS" pitchFamily="34" charset="-122"/>
                </a:endParaRPr>
              </a:p>
            </p:txBody>
          </p:sp>
          <p:sp>
            <p:nvSpPr>
              <p:cNvPr id="7" name="Freeform 23">
                <a:extLst>
                  <a:ext uri="{FF2B5EF4-FFF2-40B4-BE49-F238E27FC236}">
                    <a16:creationId xmlns:a16="http://schemas.microsoft.com/office/drawing/2014/main" id="{4E9D2738-947B-449B-AFB1-DBA9B263FAA5}"/>
                  </a:ext>
                </a:extLst>
              </p:cNvPr>
              <p:cNvSpPr>
                <a:spLocks/>
              </p:cNvSpPr>
              <p:nvPr>
                <p:custDataLst>
                  <p:tags r:id="rId4"/>
                </p:custDataLst>
              </p:nvPr>
            </p:nvSpPr>
            <p:spPr bwMode="auto">
              <a:xfrm>
                <a:off x="7700963" y="3079750"/>
                <a:ext cx="620712" cy="358775"/>
              </a:xfrm>
              <a:custGeom>
                <a:avLst/>
                <a:gdLst>
                  <a:gd name="T0" fmla="*/ 2147483647 w 314"/>
                  <a:gd name="T1" fmla="*/ 2147483647 h 182"/>
                  <a:gd name="T2" fmla="*/ 2147483647 w 314"/>
                  <a:gd name="T3" fmla="*/ 2147483647 h 182"/>
                  <a:gd name="T4" fmla="*/ 2147483647 w 314"/>
                  <a:gd name="T5" fmla="*/ 2147483647 h 182"/>
                  <a:gd name="T6" fmla="*/ 2147483647 w 314"/>
                  <a:gd name="T7" fmla="*/ 2147483647 h 182"/>
                  <a:gd name="T8" fmla="*/ 2147483647 w 314"/>
                  <a:gd name="T9" fmla="*/ 2147483647 h 182"/>
                  <a:gd name="T10" fmla="*/ 2147483647 w 314"/>
                  <a:gd name="T11" fmla="*/ 2147483647 h 182"/>
                  <a:gd name="T12" fmla="*/ 2147483647 w 314"/>
                  <a:gd name="T13" fmla="*/ 2147483647 h 182"/>
                  <a:gd name="T14" fmla="*/ 2147483647 w 314"/>
                  <a:gd name="T15" fmla="*/ 2147483647 h 182"/>
                  <a:gd name="T16" fmla="*/ 2147483647 w 314"/>
                  <a:gd name="T17" fmla="*/ 2147483647 h 182"/>
                  <a:gd name="T18" fmla="*/ 2147483647 w 314"/>
                  <a:gd name="T19" fmla="*/ 2147483647 h 182"/>
                  <a:gd name="T20" fmla="*/ 0 w 314"/>
                  <a:gd name="T21" fmla="*/ 2147483647 h 182"/>
                  <a:gd name="T22" fmla="*/ 2147483647 w 314"/>
                  <a:gd name="T23" fmla="*/ 2147483647 h 182"/>
                  <a:gd name="T24" fmla="*/ 2147483647 w 314"/>
                  <a:gd name="T25" fmla="*/ 2147483647 h 182"/>
                  <a:gd name="T26" fmla="*/ 2147483647 w 314"/>
                  <a:gd name="T27" fmla="*/ 2147483647 h 182"/>
                  <a:gd name="T28" fmla="*/ 2147483647 w 314"/>
                  <a:gd name="T29" fmla="*/ 2147483647 h 182"/>
                  <a:gd name="T30" fmla="*/ 2147483647 w 314"/>
                  <a:gd name="T31" fmla="*/ 2147483647 h 182"/>
                  <a:gd name="T32" fmla="*/ 2147483647 w 314"/>
                  <a:gd name="T33" fmla="*/ 2147483647 h 182"/>
                  <a:gd name="T34" fmla="*/ 2147483647 w 314"/>
                  <a:gd name="T35" fmla="*/ 0 h 182"/>
                  <a:gd name="T36" fmla="*/ 2147483647 w 314"/>
                  <a:gd name="T37" fmla="*/ 0 h 182"/>
                  <a:gd name="T38" fmla="*/ 2147483647 w 314"/>
                  <a:gd name="T39" fmla="*/ 2147483647 h 182"/>
                  <a:gd name="T40" fmla="*/ 2147483647 w 314"/>
                  <a:gd name="T41" fmla="*/ 2147483647 h 182"/>
                  <a:gd name="T42" fmla="*/ 2147483647 w 314"/>
                  <a:gd name="T43" fmla="*/ 2147483647 h 182"/>
                  <a:gd name="T44" fmla="*/ 2147483647 w 314"/>
                  <a:gd name="T45" fmla="*/ 2147483647 h 182"/>
                  <a:gd name="T46" fmla="*/ 2147483647 w 314"/>
                  <a:gd name="T47" fmla="*/ 2147483647 h 182"/>
                  <a:gd name="T48" fmla="*/ 2147483647 w 314"/>
                  <a:gd name="T49" fmla="*/ 2147483647 h 1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4"/>
                  <a:gd name="T76" fmla="*/ 0 h 182"/>
                  <a:gd name="T77" fmla="*/ 314 w 314"/>
                  <a:gd name="T78" fmla="*/ 182 h 1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4" h="182">
                    <a:moveTo>
                      <a:pt x="312" y="48"/>
                    </a:moveTo>
                    <a:lnTo>
                      <a:pt x="313" y="175"/>
                    </a:lnTo>
                    <a:lnTo>
                      <a:pt x="169" y="181"/>
                    </a:lnTo>
                    <a:lnTo>
                      <a:pt x="207" y="145"/>
                    </a:lnTo>
                    <a:lnTo>
                      <a:pt x="142" y="84"/>
                    </a:lnTo>
                    <a:lnTo>
                      <a:pt x="127" y="78"/>
                    </a:lnTo>
                    <a:lnTo>
                      <a:pt x="111" y="80"/>
                    </a:lnTo>
                    <a:lnTo>
                      <a:pt x="92" y="88"/>
                    </a:lnTo>
                    <a:lnTo>
                      <a:pt x="70" y="105"/>
                    </a:lnTo>
                    <a:lnTo>
                      <a:pt x="50" y="124"/>
                    </a:lnTo>
                    <a:lnTo>
                      <a:pt x="0" y="77"/>
                    </a:lnTo>
                    <a:lnTo>
                      <a:pt x="34" y="46"/>
                    </a:lnTo>
                    <a:lnTo>
                      <a:pt x="48" y="36"/>
                    </a:lnTo>
                    <a:lnTo>
                      <a:pt x="67" y="24"/>
                    </a:lnTo>
                    <a:lnTo>
                      <a:pt x="82" y="17"/>
                    </a:lnTo>
                    <a:lnTo>
                      <a:pt x="96" y="9"/>
                    </a:lnTo>
                    <a:lnTo>
                      <a:pt x="112" y="3"/>
                    </a:lnTo>
                    <a:lnTo>
                      <a:pt x="129" y="0"/>
                    </a:lnTo>
                    <a:lnTo>
                      <a:pt x="148" y="0"/>
                    </a:lnTo>
                    <a:lnTo>
                      <a:pt x="164" y="1"/>
                    </a:lnTo>
                    <a:lnTo>
                      <a:pt x="181" y="5"/>
                    </a:lnTo>
                    <a:lnTo>
                      <a:pt x="198" y="13"/>
                    </a:lnTo>
                    <a:lnTo>
                      <a:pt x="208" y="23"/>
                    </a:lnTo>
                    <a:lnTo>
                      <a:pt x="275" y="82"/>
                    </a:lnTo>
                    <a:lnTo>
                      <a:pt x="312" y="48"/>
                    </a:lnTo>
                  </a:path>
                </a:pathLst>
              </a:custGeom>
              <a:solidFill>
                <a:srgbClr val="81BC00"/>
              </a:solidFill>
              <a:ln w="12700" cap="rnd">
                <a:solidFill>
                  <a:sysClr val="window" lastClr="FFFFFF"/>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ea"/>
                  <a:cs typeface="Arial" charset="0"/>
                </a:endParaRPr>
              </a:p>
            </p:txBody>
          </p:sp>
          <p:sp>
            <p:nvSpPr>
              <p:cNvPr id="8" name="Freeform 24">
                <a:extLst>
                  <a:ext uri="{FF2B5EF4-FFF2-40B4-BE49-F238E27FC236}">
                    <a16:creationId xmlns:a16="http://schemas.microsoft.com/office/drawing/2014/main" id="{0B199585-F679-486D-B98F-11F4A75F63E2}"/>
                  </a:ext>
                </a:extLst>
              </p:cNvPr>
              <p:cNvSpPr>
                <a:spLocks/>
              </p:cNvSpPr>
              <p:nvPr>
                <p:custDataLst>
                  <p:tags r:id="rId5"/>
                </p:custDataLst>
              </p:nvPr>
            </p:nvSpPr>
            <p:spPr bwMode="auto">
              <a:xfrm>
                <a:off x="7392988" y="3763963"/>
                <a:ext cx="622300" cy="360362"/>
              </a:xfrm>
              <a:custGeom>
                <a:avLst/>
                <a:gdLst>
                  <a:gd name="T0" fmla="*/ 2147483647 w 315"/>
                  <a:gd name="T1" fmla="*/ 2147483647 h 182"/>
                  <a:gd name="T2" fmla="*/ 2147483647 w 315"/>
                  <a:gd name="T3" fmla="*/ 2147483647 h 182"/>
                  <a:gd name="T4" fmla="*/ 2147483647 w 315"/>
                  <a:gd name="T5" fmla="*/ 2147483647 h 182"/>
                  <a:gd name="T6" fmla="*/ 2147483647 w 315"/>
                  <a:gd name="T7" fmla="*/ 2147483647 h 182"/>
                  <a:gd name="T8" fmla="*/ 2147483647 w 315"/>
                  <a:gd name="T9" fmla="*/ 2147483647 h 182"/>
                  <a:gd name="T10" fmla="*/ 2147483647 w 315"/>
                  <a:gd name="T11" fmla="*/ 2147483647 h 182"/>
                  <a:gd name="T12" fmla="*/ 2147483647 w 315"/>
                  <a:gd name="T13" fmla="*/ 2147483647 h 182"/>
                  <a:gd name="T14" fmla="*/ 2147483647 w 315"/>
                  <a:gd name="T15" fmla="*/ 2147483647 h 182"/>
                  <a:gd name="T16" fmla="*/ 2147483647 w 315"/>
                  <a:gd name="T17" fmla="*/ 2147483647 h 182"/>
                  <a:gd name="T18" fmla="*/ 2147483647 w 315"/>
                  <a:gd name="T19" fmla="*/ 2147483647 h 182"/>
                  <a:gd name="T20" fmla="*/ 0 w 315"/>
                  <a:gd name="T21" fmla="*/ 2147483647 h 182"/>
                  <a:gd name="T22" fmla="*/ 2147483647 w 315"/>
                  <a:gd name="T23" fmla="*/ 2147483647 h 182"/>
                  <a:gd name="T24" fmla="*/ 2147483647 w 315"/>
                  <a:gd name="T25" fmla="*/ 2147483647 h 182"/>
                  <a:gd name="T26" fmla="*/ 2147483647 w 315"/>
                  <a:gd name="T27" fmla="*/ 2147483647 h 182"/>
                  <a:gd name="T28" fmla="*/ 2147483647 w 315"/>
                  <a:gd name="T29" fmla="*/ 2147483647 h 182"/>
                  <a:gd name="T30" fmla="*/ 2147483647 w 315"/>
                  <a:gd name="T31" fmla="*/ 2147483647 h 182"/>
                  <a:gd name="T32" fmla="*/ 2147483647 w 315"/>
                  <a:gd name="T33" fmla="*/ 2147483647 h 182"/>
                  <a:gd name="T34" fmla="*/ 2147483647 w 315"/>
                  <a:gd name="T35" fmla="*/ 0 h 182"/>
                  <a:gd name="T36" fmla="*/ 2147483647 w 315"/>
                  <a:gd name="T37" fmla="*/ 0 h 182"/>
                  <a:gd name="T38" fmla="*/ 2147483647 w 315"/>
                  <a:gd name="T39" fmla="*/ 2147483647 h 182"/>
                  <a:gd name="T40" fmla="*/ 2147483647 w 315"/>
                  <a:gd name="T41" fmla="*/ 2147483647 h 182"/>
                  <a:gd name="T42" fmla="*/ 2147483647 w 315"/>
                  <a:gd name="T43" fmla="*/ 2147483647 h 182"/>
                  <a:gd name="T44" fmla="*/ 2147483647 w 315"/>
                  <a:gd name="T45" fmla="*/ 2147483647 h 182"/>
                  <a:gd name="T46" fmla="*/ 2147483647 w 315"/>
                  <a:gd name="T47" fmla="*/ 2147483647 h 182"/>
                  <a:gd name="T48" fmla="*/ 2147483647 w 315"/>
                  <a:gd name="T49" fmla="*/ 2147483647 h 1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5"/>
                  <a:gd name="T76" fmla="*/ 0 h 182"/>
                  <a:gd name="T77" fmla="*/ 315 w 315"/>
                  <a:gd name="T78" fmla="*/ 182 h 1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5" h="182">
                    <a:moveTo>
                      <a:pt x="313" y="48"/>
                    </a:moveTo>
                    <a:lnTo>
                      <a:pt x="314" y="175"/>
                    </a:lnTo>
                    <a:lnTo>
                      <a:pt x="170" y="181"/>
                    </a:lnTo>
                    <a:lnTo>
                      <a:pt x="208" y="145"/>
                    </a:lnTo>
                    <a:lnTo>
                      <a:pt x="143" y="84"/>
                    </a:lnTo>
                    <a:lnTo>
                      <a:pt x="127" y="78"/>
                    </a:lnTo>
                    <a:lnTo>
                      <a:pt x="111" y="80"/>
                    </a:lnTo>
                    <a:lnTo>
                      <a:pt x="93" y="88"/>
                    </a:lnTo>
                    <a:lnTo>
                      <a:pt x="70" y="105"/>
                    </a:lnTo>
                    <a:lnTo>
                      <a:pt x="50" y="124"/>
                    </a:lnTo>
                    <a:lnTo>
                      <a:pt x="0" y="77"/>
                    </a:lnTo>
                    <a:lnTo>
                      <a:pt x="34" y="46"/>
                    </a:lnTo>
                    <a:lnTo>
                      <a:pt x="48" y="36"/>
                    </a:lnTo>
                    <a:lnTo>
                      <a:pt x="67" y="24"/>
                    </a:lnTo>
                    <a:lnTo>
                      <a:pt x="82" y="17"/>
                    </a:lnTo>
                    <a:lnTo>
                      <a:pt x="96" y="9"/>
                    </a:lnTo>
                    <a:lnTo>
                      <a:pt x="112" y="3"/>
                    </a:lnTo>
                    <a:lnTo>
                      <a:pt x="129" y="0"/>
                    </a:lnTo>
                    <a:lnTo>
                      <a:pt x="149" y="0"/>
                    </a:lnTo>
                    <a:lnTo>
                      <a:pt x="165" y="1"/>
                    </a:lnTo>
                    <a:lnTo>
                      <a:pt x="182" y="5"/>
                    </a:lnTo>
                    <a:lnTo>
                      <a:pt x="199" y="13"/>
                    </a:lnTo>
                    <a:lnTo>
                      <a:pt x="209" y="23"/>
                    </a:lnTo>
                    <a:lnTo>
                      <a:pt x="276" y="82"/>
                    </a:lnTo>
                    <a:lnTo>
                      <a:pt x="313" y="48"/>
                    </a:lnTo>
                  </a:path>
                </a:pathLst>
              </a:custGeom>
              <a:solidFill>
                <a:srgbClr val="81BC00"/>
              </a:solidFill>
              <a:ln w="12700" cap="rnd">
                <a:solidFill>
                  <a:sysClr val="window" lastClr="FFFFFF"/>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ea"/>
                  <a:cs typeface="Arial" charset="0"/>
                </a:endParaRPr>
              </a:p>
            </p:txBody>
          </p:sp>
          <p:sp>
            <p:nvSpPr>
              <p:cNvPr id="9" name="Freeform 25">
                <a:extLst>
                  <a:ext uri="{FF2B5EF4-FFF2-40B4-BE49-F238E27FC236}">
                    <a16:creationId xmlns:a16="http://schemas.microsoft.com/office/drawing/2014/main" id="{7AF986E2-F29B-4CE6-8ED5-0DFD2CFD24D8}"/>
                  </a:ext>
                </a:extLst>
              </p:cNvPr>
              <p:cNvSpPr>
                <a:spLocks/>
              </p:cNvSpPr>
              <p:nvPr>
                <p:custDataLst>
                  <p:tags r:id="rId6"/>
                </p:custDataLst>
              </p:nvPr>
            </p:nvSpPr>
            <p:spPr bwMode="auto">
              <a:xfrm>
                <a:off x="7953375" y="2351088"/>
                <a:ext cx="620713" cy="361950"/>
              </a:xfrm>
              <a:custGeom>
                <a:avLst/>
                <a:gdLst>
                  <a:gd name="T0" fmla="*/ 2147483647 w 314"/>
                  <a:gd name="T1" fmla="*/ 2147483647 h 183"/>
                  <a:gd name="T2" fmla="*/ 2147483647 w 314"/>
                  <a:gd name="T3" fmla="*/ 2147483647 h 183"/>
                  <a:gd name="T4" fmla="*/ 2147483647 w 314"/>
                  <a:gd name="T5" fmla="*/ 2147483647 h 183"/>
                  <a:gd name="T6" fmla="*/ 2147483647 w 314"/>
                  <a:gd name="T7" fmla="*/ 2147483647 h 183"/>
                  <a:gd name="T8" fmla="*/ 2147483647 w 314"/>
                  <a:gd name="T9" fmla="*/ 2147483647 h 183"/>
                  <a:gd name="T10" fmla="*/ 2147483647 w 314"/>
                  <a:gd name="T11" fmla="*/ 2147483647 h 183"/>
                  <a:gd name="T12" fmla="*/ 2147483647 w 314"/>
                  <a:gd name="T13" fmla="*/ 2147483647 h 183"/>
                  <a:gd name="T14" fmla="*/ 2147483647 w 314"/>
                  <a:gd name="T15" fmla="*/ 2147483647 h 183"/>
                  <a:gd name="T16" fmla="*/ 2147483647 w 314"/>
                  <a:gd name="T17" fmla="*/ 2147483647 h 183"/>
                  <a:gd name="T18" fmla="*/ 2147483647 w 314"/>
                  <a:gd name="T19" fmla="*/ 2147483647 h 183"/>
                  <a:gd name="T20" fmla="*/ 0 w 314"/>
                  <a:gd name="T21" fmla="*/ 2147483647 h 183"/>
                  <a:gd name="T22" fmla="*/ 2147483647 w 314"/>
                  <a:gd name="T23" fmla="*/ 2147483647 h 183"/>
                  <a:gd name="T24" fmla="*/ 2147483647 w 314"/>
                  <a:gd name="T25" fmla="*/ 2147483647 h 183"/>
                  <a:gd name="T26" fmla="*/ 2147483647 w 314"/>
                  <a:gd name="T27" fmla="*/ 2147483647 h 183"/>
                  <a:gd name="T28" fmla="*/ 2147483647 w 314"/>
                  <a:gd name="T29" fmla="*/ 2147483647 h 183"/>
                  <a:gd name="T30" fmla="*/ 2147483647 w 314"/>
                  <a:gd name="T31" fmla="*/ 2147483647 h 183"/>
                  <a:gd name="T32" fmla="*/ 2147483647 w 314"/>
                  <a:gd name="T33" fmla="*/ 2147483647 h 183"/>
                  <a:gd name="T34" fmla="*/ 2147483647 w 314"/>
                  <a:gd name="T35" fmla="*/ 0 h 183"/>
                  <a:gd name="T36" fmla="*/ 2147483647 w 314"/>
                  <a:gd name="T37" fmla="*/ 0 h 183"/>
                  <a:gd name="T38" fmla="*/ 2147483647 w 314"/>
                  <a:gd name="T39" fmla="*/ 2147483647 h 183"/>
                  <a:gd name="T40" fmla="*/ 2147483647 w 314"/>
                  <a:gd name="T41" fmla="*/ 2147483647 h 183"/>
                  <a:gd name="T42" fmla="*/ 2147483647 w 314"/>
                  <a:gd name="T43" fmla="*/ 2147483647 h 183"/>
                  <a:gd name="T44" fmla="*/ 2147483647 w 314"/>
                  <a:gd name="T45" fmla="*/ 2147483647 h 183"/>
                  <a:gd name="T46" fmla="*/ 2147483647 w 314"/>
                  <a:gd name="T47" fmla="*/ 2147483647 h 183"/>
                  <a:gd name="T48" fmla="*/ 2147483647 w 314"/>
                  <a:gd name="T49" fmla="*/ 2147483647 h 1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4"/>
                  <a:gd name="T76" fmla="*/ 0 h 183"/>
                  <a:gd name="T77" fmla="*/ 314 w 314"/>
                  <a:gd name="T78" fmla="*/ 183 h 1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4" h="183">
                    <a:moveTo>
                      <a:pt x="312" y="48"/>
                    </a:moveTo>
                    <a:lnTo>
                      <a:pt x="313" y="176"/>
                    </a:lnTo>
                    <a:lnTo>
                      <a:pt x="169" y="182"/>
                    </a:lnTo>
                    <a:lnTo>
                      <a:pt x="207" y="146"/>
                    </a:lnTo>
                    <a:lnTo>
                      <a:pt x="142" y="85"/>
                    </a:lnTo>
                    <a:lnTo>
                      <a:pt x="127" y="78"/>
                    </a:lnTo>
                    <a:lnTo>
                      <a:pt x="111" y="81"/>
                    </a:lnTo>
                    <a:lnTo>
                      <a:pt x="92" y="89"/>
                    </a:lnTo>
                    <a:lnTo>
                      <a:pt x="70" y="105"/>
                    </a:lnTo>
                    <a:lnTo>
                      <a:pt x="50" y="125"/>
                    </a:lnTo>
                    <a:lnTo>
                      <a:pt x="0" y="78"/>
                    </a:lnTo>
                    <a:lnTo>
                      <a:pt x="34" y="47"/>
                    </a:lnTo>
                    <a:lnTo>
                      <a:pt x="48" y="36"/>
                    </a:lnTo>
                    <a:lnTo>
                      <a:pt x="67" y="24"/>
                    </a:lnTo>
                    <a:lnTo>
                      <a:pt x="82" y="17"/>
                    </a:lnTo>
                    <a:lnTo>
                      <a:pt x="96" y="9"/>
                    </a:lnTo>
                    <a:lnTo>
                      <a:pt x="112" y="3"/>
                    </a:lnTo>
                    <a:lnTo>
                      <a:pt x="129" y="0"/>
                    </a:lnTo>
                    <a:lnTo>
                      <a:pt x="148" y="0"/>
                    </a:lnTo>
                    <a:lnTo>
                      <a:pt x="164" y="1"/>
                    </a:lnTo>
                    <a:lnTo>
                      <a:pt x="181" y="5"/>
                    </a:lnTo>
                    <a:lnTo>
                      <a:pt x="198" y="13"/>
                    </a:lnTo>
                    <a:lnTo>
                      <a:pt x="208" y="23"/>
                    </a:lnTo>
                    <a:lnTo>
                      <a:pt x="275" y="82"/>
                    </a:lnTo>
                    <a:lnTo>
                      <a:pt x="312" y="48"/>
                    </a:lnTo>
                  </a:path>
                </a:pathLst>
              </a:custGeom>
              <a:solidFill>
                <a:srgbClr val="81BC00"/>
              </a:solidFill>
              <a:ln w="12700" cap="rnd">
                <a:solidFill>
                  <a:sysClr val="window" lastClr="FFFFFF"/>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ea"/>
                  <a:cs typeface="Arial" charset="0"/>
                </a:endParaRPr>
              </a:p>
            </p:txBody>
          </p:sp>
          <p:grpSp>
            <p:nvGrpSpPr>
              <p:cNvPr id="10" name="Group 52">
                <a:extLst>
                  <a:ext uri="{FF2B5EF4-FFF2-40B4-BE49-F238E27FC236}">
                    <a16:creationId xmlns:a16="http://schemas.microsoft.com/office/drawing/2014/main" id="{6B176CC4-AC8C-4F39-94AF-4B6C7F3F95EF}"/>
                  </a:ext>
                </a:extLst>
              </p:cNvPr>
              <p:cNvGrpSpPr>
                <a:grpSpLocks/>
              </p:cNvGrpSpPr>
              <p:nvPr/>
            </p:nvGrpSpPr>
            <p:grpSpPr bwMode="auto">
              <a:xfrm>
                <a:off x="6348413" y="2286000"/>
                <a:ext cx="1328737" cy="598487"/>
                <a:chOff x="6870856" y="2306970"/>
                <a:chExt cx="1439227" cy="598450"/>
              </a:xfrm>
              <a:solidFill>
                <a:srgbClr val="81BC00"/>
              </a:solidFill>
            </p:grpSpPr>
            <p:sp>
              <p:nvSpPr>
                <p:cNvPr id="18" name="AutoShape 22">
                  <a:extLst>
                    <a:ext uri="{FF2B5EF4-FFF2-40B4-BE49-F238E27FC236}">
                      <a16:creationId xmlns:a16="http://schemas.microsoft.com/office/drawing/2014/main" id="{22BC2E77-1F06-42C1-9A3F-100CA9A224DD}"/>
                    </a:ext>
                  </a:extLst>
                </p:cNvPr>
                <p:cNvSpPr>
                  <a:spLocks noChangeArrowheads="1"/>
                </p:cNvSpPr>
                <p:nvPr/>
              </p:nvSpPr>
              <p:spPr bwMode="auto">
                <a:xfrm rot="16200000" flipH="1">
                  <a:off x="7796693" y="2391735"/>
                  <a:ext cx="598155" cy="428625"/>
                </a:xfrm>
                <a:prstGeom prst="rightArrow">
                  <a:avLst>
                    <a:gd name="adj1" fmla="val 50000"/>
                    <a:gd name="adj2" fmla="val 30256"/>
                  </a:avLst>
                </a:prstGeom>
                <a:grpFill/>
                <a:ln w="12700">
                  <a:solidFill>
                    <a:sysClr val="window" lastClr="FFFFFF"/>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ea"/>
                    <a:cs typeface="Arial Unicode MS" panose="020B0604020202020204" pitchFamily="34" charset="-122"/>
                  </a:endParaRPr>
                </a:p>
              </p:txBody>
            </p:sp>
            <p:sp>
              <p:nvSpPr>
                <p:cNvPr id="19" name="AutoShape 22">
                  <a:extLst>
                    <a:ext uri="{FF2B5EF4-FFF2-40B4-BE49-F238E27FC236}">
                      <a16:creationId xmlns:a16="http://schemas.microsoft.com/office/drawing/2014/main" id="{D5A06BB5-4A99-4144-BB18-39EF21B3E177}"/>
                    </a:ext>
                  </a:extLst>
                </p:cNvPr>
                <p:cNvSpPr>
                  <a:spLocks noChangeArrowheads="1"/>
                </p:cNvSpPr>
                <p:nvPr/>
              </p:nvSpPr>
              <p:spPr bwMode="auto">
                <a:xfrm rot="16200000" flipH="1">
                  <a:off x="6786091" y="2392030"/>
                  <a:ext cx="598155" cy="428625"/>
                </a:xfrm>
                <a:prstGeom prst="rightArrow">
                  <a:avLst>
                    <a:gd name="adj1" fmla="val 50000"/>
                    <a:gd name="adj2" fmla="val 30256"/>
                  </a:avLst>
                </a:prstGeom>
                <a:grpFill/>
                <a:ln w="12700">
                  <a:solidFill>
                    <a:sysClr val="window" lastClr="FFFFFF"/>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ea"/>
                    <a:cs typeface="Arial Unicode MS" panose="020B0604020202020204" pitchFamily="34" charset="-122"/>
                  </a:endParaRPr>
                </a:p>
              </p:txBody>
            </p:sp>
            <p:sp>
              <p:nvSpPr>
                <p:cNvPr id="20" name="AutoShape 22">
                  <a:extLst>
                    <a:ext uri="{FF2B5EF4-FFF2-40B4-BE49-F238E27FC236}">
                      <a16:creationId xmlns:a16="http://schemas.microsoft.com/office/drawing/2014/main" id="{F481D8C9-3ED6-4BCC-9BF7-6631917BE318}"/>
                    </a:ext>
                  </a:extLst>
                </p:cNvPr>
                <p:cNvSpPr>
                  <a:spLocks noChangeArrowheads="1"/>
                </p:cNvSpPr>
                <p:nvPr/>
              </p:nvSpPr>
              <p:spPr bwMode="auto">
                <a:xfrm rot="16200000" flipH="1">
                  <a:off x="7291392" y="2391735"/>
                  <a:ext cx="598155" cy="428625"/>
                </a:xfrm>
                <a:prstGeom prst="rightArrow">
                  <a:avLst>
                    <a:gd name="adj1" fmla="val 50000"/>
                    <a:gd name="adj2" fmla="val 30256"/>
                  </a:avLst>
                </a:prstGeom>
                <a:grpFill/>
                <a:ln w="12700">
                  <a:solidFill>
                    <a:sysClr val="window" lastClr="FFFFFF"/>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ea"/>
                    <a:cs typeface="Arial Unicode MS" panose="020B0604020202020204" pitchFamily="34" charset="-122"/>
                  </a:endParaRPr>
                </a:p>
              </p:txBody>
            </p:sp>
          </p:grpSp>
          <p:cxnSp>
            <p:nvCxnSpPr>
              <p:cNvPr id="11" name="Straight Connector 42">
                <a:extLst>
                  <a:ext uri="{FF2B5EF4-FFF2-40B4-BE49-F238E27FC236}">
                    <a16:creationId xmlns:a16="http://schemas.microsoft.com/office/drawing/2014/main" id="{5F2894A6-A925-41BB-BDCC-8F4B846416F3}"/>
                  </a:ext>
                </a:extLst>
              </p:cNvPr>
              <p:cNvCxnSpPr/>
              <p:nvPr>
                <p:custDataLst>
                  <p:tags r:id="rId7"/>
                </p:custDataLst>
              </p:nvPr>
            </p:nvCxnSpPr>
            <p:spPr>
              <a:xfrm flipV="1">
                <a:off x="5738813" y="2679700"/>
                <a:ext cx="2547937" cy="0"/>
              </a:xfrm>
              <a:prstGeom prst="line">
                <a:avLst/>
              </a:prstGeom>
              <a:noFill/>
              <a:ln w="19050" cap="flat" cmpd="sng" algn="ctr">
                <a:solidFill>
                  <a:sysClr val="window" lastClr="FFFFFF"/>
                </a:solidFill>
                <a:prstDash val="solid"/>
              </a:ln>
              <a:effectLst/>
            </p:spPr>
          </p:cxnSp>
          <p:grpSp>
            <p:nvGrpSpPr>
              <p:cNvPr id="12" name="Group 53">
                <a:extLst>
                  <a:ext uri="{FF2B5EF4-FFF2-40B4-BE49-F238E27FC236}">
                    <a16:creationId xmlns:a16="http://schemas.microsoft.com/office/drawing/2014/main" id="{E1077CC4-37DA-4999-843A-30D5DC5908EE}"/>
                  </a:ext>
                </a:extLst>
              </p:cNvPr>
              <p:cNvGrpSpPr>
                <a:grpSpLocks/>
              </p:cNvGrpSpPr>
              <p:nvPr/>
            </p:nvGrpSpPr>
            <p:grpSpPr bwMode="auto">
              <a:xfrm>
                <a:off x="6594475" y="3025775"/>
                <a:ext cx="835025" cy="598487"/>
                <a:chOff x="7137556" y="3046110"/>
                <a:chExt cx="904871" cy="598450"/>
              </a:xfrm>
              <a:solidFill>
                <a:srgbClr val="81BC00"/>
              </a:solidFill>
            </p:grpSpPr>
            <p:sp>
              <p:nvSpPr>
                <p:cNvPr id="16" name="AutoShape 22">
                  <a:extLst>
                    <a:ext uri="{FF2B5EF4-FFF2-40B4-BE49-F238E27FC236}">
                      <a16:creationId xmlns:a16="http://schemas.microsoft.com/office/drawing/2014/main" id="{38403F17-3171-4299-A588-11B119C00DF5}"/>
                    </a:ext>
                  </a:extLst>
                </p:cNvPr>
                <p:cNvSpPr>
                  <a:spLocks noChangeArrowheads="1"/>
                </p:cNvSpPr>
                <p:nvPr/>
              </p:nvSpPr>
              <p:spPr bwMode="auto">
                <a:xfrm rot="16200000" flipH="1">
                  <a:off x="7052791" y="3131170"/>
                  <a:ext cx="598155" cy="428625"/>
                </a:xfrm>
                <a:prstGeom prst="rightArrow">
                  <a:avLst>
                    <a:gd name="adj1" fmla="val 50000"/>
                    <a:gd name="adj2" fmla="val 30256"/>
                  </a:avLst>
                </a:prstGeom>
                <a:grpFill/>
                <a:ln w="12700">
                  <a:solidFill>
                    <a:sysClr val="window" lastClr="FFFFFF"/>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ea"/>
                    <a:cs typeface="Arial Unicode MS" panose="020B0604020202020204" pitchFamily="34" charset="-122"/>
                  </a:endParaRPr>
                </a:p>
              </p:txBody>
            </p:sp>
            <p:sp>
              <p:nvSpPr>
                <p:cNvPr id="17" name="AutoShape 22">
                  <a:extLst>
                    <a:ext uri="{FF2B5EF4-FFF2-40B4-BE49-F238E27FC236}">
                      <a16:creationId xmlns:a16="http://schemas.microsoft.com/office/drawing/2014/main" id="{F5D8F889-1673-4D9F-8574-B414430764D2}"/>
                    </a:ext>
                  </a:extLst>
                </p:cNvPr>
                <p:cNvSpPr>
                  <a:spLocks noChangeArrowheads="1"/>
                </p:cNvSpPr>
                <p:nvPr/>
              </p:nvSpPr>
              <p:spPr bwMode="auto">
                <a:xfrm rot="16200000" flipH="1">
                  <a:off x="7529037" y="3130875"/>
                  <a:ext cx="598155" cy="428625"/>
                </a:xfrm>
                <a:prstGeom prst="rightArrow">
                  <a:avLst>
                    <a:gd name="adj1" fmla="val 50000"/>
                    <a:gd name="adj2" fmla="val 30256"/>
                  </a:avLst>
                </a:prstGeom>
                <a:grpFill/>
                <a:ln w="12700">
                  <a:solidFill>
                    <a:sysClr val="window" lastClr="FFFFFF"/>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ea"/>
                    <a:cs typeface="Arial Unicode MS" panose="020B0604020202020204" pitchFamily="34" charset="-122"/>
                  </a:endParaRPr>
                </a:p>
              </p:txBody>
            </p:sp>
          </p:grpSp>
          <p:cxnSp>
            <p:nvCxnSpPr>
              <p:cNvPr id="13" name="Straight Connector 43">
                <a:extLst>
                  <a:ext uri="{FF2B5EF4-FFF2-40B4-BE49-F238E27FC236}">
                    <a16:creationId xmlns:a16="http://schemas.microsoft.com/office/drawing/2014/main" id="{1E141491-53B1-4FFC-80B5-AA5F7299058E}"/>
                  </a:ext>
                </a:extLst>
              </p:cNvPr>
              <p:cNvCxnSpPr/>
              <p:nvPr/>
            </p:nvCxnSpPr>
            <p:spPr>
              <a:xfrm flipV="1">
                <a:off x="6081713" y="3413125"/>
                <a:ext cx="1862137" cy="0"/>
              </a:xfrm>
              <a:prstGeom prst="line">
                <a:avLst/>
              </a:prstGeom>
              <a:noFill/>
              <a:ln w="19050" cap="flat" cmpd="sng" algn="ctr">
                <a:solidFill>
                  <a:sysClr val="window" lastClr="FFFFFF"/>
                </a:solidFill>
                <a:prstDash val="solid"/>
              </a:ln>
              <a:effectLst/>
            </p:spPr>
          </p:cxnSp>
          <p:sp>
            <p:nvSpPr>
              <p:cNvPr id="14" name="AutoShape 22">
                <a:extLst>
                  <a:ext uri="{FF2B5EF4-FFF2-40B4-BE49-F238E27FC236}">
                    <a16:creationId xmlns:a16="http://schemas.microsoft.com/office/drawing/2014/main" id="{2361FF8D-8895-49FA-9511-3A619D001615}"/>
                  </a:ext>
                </a:extLst>
              </p:cNvPr>
              <p:cNvSpPr>
                <a:spLocks noChangeArrowheads="1"/>
              </p:cNvSpPr>
              <p:nvPr>
                <p:custDataLst>
                  <p:tags r:id="rId8"/>
                </p:custDataLst>
              </p:nvPr>
            </p:nvSpPr>
            <p:spPr bwMode="auto">
              <a:xfrm rot="16200000" flipH="1">
                <a:off x="6713538" y="3873500"/>
                <a:ext cx="598488" cy="395287"/>
              </a:xfrm>
              <a:prstGeom prst="rightArrow">
                <a:avLst>
                  <a:gd name="adj1" fmla="val 50000"/>
                  <a:gd name="adj2" fmla="val 30302"/>
                </a:avLst>
              </a:prstGeom>
              <a:solidFill>
                <a:srgbClr val="81BC00"/>
              </a:solidFill>
              <a:ln w="12700">
                <a:solidFill>
                  <a:sysClr val="window" lastClr="FFFFFF"/>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prstClr val="black"/>
                  </a:solidFill>
                  <a:effectLst/>
                  <a:uLnTx/>
                  <a:uFillTx/>
                  <a:latin typeface="+mn-ea"/>
                  <a:cs typeface="Arial Unicode MS" pitchFamily="34" charset="-122"/>
                </a:endParaRPr>
              </a:p>
            </p:txBody>
          </p:sp>
          <p:cxnSp>
            <p:nvCxnSpPr>
              <p:cNvPr id="15" name="Straight Connector 51">
                <a:extLst>
                  <a:ext uri="{FF2B5EF4-FFF2-40B4-BE49-F238E27FC236}">
                    <a16:creationId xmlns:a16="http://schemas.microsoft.com/office/drawing/2014/main" id="{383254F6-A343-44B9-970C-ADCA17F2B4C5}"/>
                  </a:ext>
                </a:extLst>
              </p:cNvPr>
              <p:cNvCxnSpPr/>
              <p:nvPr>
                <p:custDataLst>
                  <p:tags r:id="rId9"/>
                </p:custDataLst>
              </p:nvPr>
            </p:nvCxnSpPr>
            <p:spPr>
              <a:xfrm flipV="1">
                <a:off x="6419850" y="4144963"/>
                <a:ext cx="1179513" cy="0"/>
              </a:xfrm>
              <a:prstGeom prst="line">
                <a:avLst/>
              </a:prstGeom>
              <a:noFill/>
              <a:ln w="19050" cap="flat" cmpd="sng" algn="ctr">
                <a:solidFill>
                  <a:sysClr val="window" lastClr="FFFFFF"/>
                </a:solidFill>
                <a:prstDash val="solid"/>
              </a:ln>
              <a:effectLst/>
            </p:spPr>
          </p:cxnSp>
        </p:grpSp>
        <p:sp>
          <p:nvSpPr>
            <p:cNvPr id="21" name="标题 1">
              <a:extLst>
                <a:ext uri="{FF2B5EF4-FFF2-40B4-BE49-F238E27FC236}">
                  <a16:creationId xmlns:a16="http://schemas.microsoft.com/office/drawing/2014/main" id="{85B08441-37ED-4386-9219-19B6A07FC6D8}"/>
                </a:ext>
              </a:extLst>
            </p:cNvPr>
            <p:cNvSpPr txBox="1">
              <a:spLocks/>
            </p:cNvSpPr>
            <p:nvPr/>
          </p:nvSpPr>
          <p:spPr>
            <a:xfrm>
              <a:off x="5502214" y="2325742"/>
              <a:ext cx="2084823"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dirty="0">
                  <a:latin typeface="+mn-ea"/>
                  <a:ea typeface="+mn-ea"/>
                </a:rPr>
                <a:t>低阶段流失</a:t>
              </a:r>
            </a:p>
          </p:txBody>
        </p:sp>
        <p:sp>
          <p:nvSpPr>
            <p:cNvPr id="22" name="标题 1">
              <a:extLst>
                <a:ext uri="{FF2B5EF4-FFF2-40B4-BE49-F238E27FC236}">
                  <a16:creationId xmlns:a16="http://schemas.microsoft.com/office/drawing/2014/main" id="{BE9AC6B9-5E5B-40FE-9723-F529ACCC1E18}"/>
                </a:ext>
              </a:extLst>
            </p:cNvPr>
            <p:cNvSpPr txBox="1">
              <a:spLocks/>
            </p:cNvSpPr>
            <p:nvPr/>
          </p:nvSpPr>
          <p:spPr>
            <a:xfrm>
              <a:off x="5090898" y="3675130"/>
              <a:ext cx="2084823"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dirty="0">
                  <a:latin typeface="+mn-ea"/>
                  <a:ea typeface="+mn-ea"/>
                </a:rPr>
                <a:t>中阶段流失</a:t>
              </a:r>
            </a:p>
          </p:txBody>
        </p:sp>
        <p:sp>
          <p:nvSpPr>
            <p:cNvPr id="23" name="标题 1">
              <a:extLst>
                <a:ext uri="{FF2B5EF4-FFF2-40B4-BE49-F238E27FC236}">
                  <a16:creationId xmlns:a16="http://schemas.microsoft.com/office/drawing/2014/main" id="{4D0B369D-6926-4DCD-BC77-514413D9C084}"/>
                </a:ext>
              </a:extLst>
            </p:cNvPr>
            <p:cNvSpPr txBox="1">
              <a:spLocks/>
            </p:cNvSpPr>
            <p:nvPr/>
          </p:nvSpPr>
          <p:spPr>
            <a:xfrm>
              <a:off x="4336498" y="4786683"/>
              <a:ext cx="2084823"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dirty="0">
                  <a:latin typeface="+mn-ea"/>
                  <a:ea typeface="+mn-ea"/>
                </a:rPr>
                <a:t>高阶段流失</a:t>
              </a:r>
            </a:p>
          </p:txBody>
        </p:sp>
        <p:sp>
          <p:nvSpPr>
            <p:cNvPr id="24" name="标题 1">
              <a:extLst>
                <a:ext uri="{FF2B5EF4-FFF2-40B4-BE49-F238E27FC236}">
                  <a16:creationId xmlns:a16="http://schemas.microsoft.com/office/drawing/2014/main" id="{90DEB411-411E-4D11-BD66-817B11F6195C}"/>
                </a:ext>
              </a:extLst>
            </p:cNvPr>
            <p:cNvSpPr txBox="1">
              <a:spLocks/>
            </p:cNvSpPr>
            <p:nvPr/>
          </p:nvSpPr>
          <p:spPr>
            <a:xfrm>
              <a:off x="2099580" y="5815725"/>
              <a:ext cx="1770117"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dirty="0">
                  <a:latin typeface="+mn-ea"/>
                  <a:ea typeface="+mn-ea"/>
                </a:rPr>
                <a:t>成交商机</a:t>
              </a:r>
            </a:p>
          </p:txBody>
        </p:sp>
        <p:sp>
          <p:nvSpPr>
            <p:cNvPr id="25" name="标题 1">
              <a:extLst>
                <a:ext uri="{FF2B5EF4-FFF2-40B4-BE49-F238E27FC236}">
                  <a16:creationId xmlns:a16="http://schemas.microsoft.com/office/drawing/2014/main" id="{1E03F4EC-C5DF-4625-BBF2-E3BBFCF05431}"/>
                </a:ext>
              </a:extLst>
            </p:cNvPr>
            <p:cNvSpPr txBox="1">
              <a:spLocks/>
            </p:cNvSpPr>
            <p:nvPr/>
          </p:nvSpPr>
          <p:spPr>
            <a:xfrm>
              <a:off x="450386" y="1056696"/>
              <a:ext cx="5887441"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dirty="0">
                  <a:latin typeface="+mn-ea"/>
                  <a:ea typeface="+mn-ea"/>
                </a:rPr>
                <a:t>由销售人员发现的市场中潜在的商业机会总量</a:t>
              </a:r>
            </a:p>
          </p:txBody>
        </p:sp>
      </p:grpSp>
      <p:sp>
        <p:nvSpPr>
          <p:cNvPr id="29" name="标题 1">
            <a:extLst>
              <a:ext uri="{FF2B5EF4-FFF2-40B4-BE49-F238E27FC236}">
                <a16:creationId xmlns:a16="http://schemas.microsoft.com/office/drawing/2014/main" id="{4584806F-369A-438D-926B-9FDDF7675C5E}"/>
              </a:ext>
            </a:extLst>
          </p:cNvPr>
          <p:cNvSpPr txBox="1">
            <a:spLocks/>
          </p:cNvSpPr>
          <p:nvPr/>
        </p:nvSpPr>
        <p:spPr>
          <a:xfrm>
            <a:off x="7146538" y="1630626"/>
            <a:ext cx="4487743"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dirty="0">
                <a:latin typeface="+mn-ea"/>
                <a:ea typeface="+mn-ea"/>
              </a:rPr>
              <a:t>销售漏斗模型：</a:t>
            </a:r>
            <a:endParaRPr lang="en-US" altLang="zh-CN" sz="2000" dirty="0">
              <a:latin typeface="+mn-ea"/>
              <a:ea typeface="+mn-ea"/>
            </a:endParaRPr>
          </a:p>
          <a:p>
            <a:r>
              <a:rPr lang="en-US" altLang="zh-CN" sz="2000" b="0" dirty="0">
                <a:latin typeface="+mn-ea"/>
                <a:ea typeface="+mn-ea"/>
              </a:rPr>
              <a:t>1.</a:t>
            </a:r>
            <a:r>
              <a:rPr lang="zh-CN" altLang="en-US" sz="2000" b="0" dirty="0">
                <a:latin typeface="+mn-ea"/>
                <a:ea typeface="+mn-ea"/>
              </a:rPr>
              <a:t>先将发现潜在商业机会开始到现金回收为止的整个销售过程分为不同销售阶段</a:t>
            </a:r>
            <a:endParaRPr lang="en-US" altLang="zh-CN" sz="2000" b="0" dirty="0">
              <a:latin typeface="+mn-ea"/>
              <a:ea typeface="+mn-ea"/>
            </a:endParaRPr>
          </a:p>
          <a:p>
            <a:endParaRPr lang="en-US" altLang="zh-CN" sz="2000" b="0" dirty="0">
              <a:latin typeface="+mn-ea"/>
              <a:ea typeface="+mn-ea"/>
            </a:endParaRPr>
          </a:p>
          <a:p>
            <a:r>
              <a:rPr lang="en-US" altLang="zh-CN" sz="2000" b="0" dirty="0">
                <a:latin typeface="+mn-ea"/>
                <a:ea typeface="+mn-ea"/>
              </a:rPr>
              <a:t>2. </a:t>
            </a:r>
            <a:r>
              <a:rPr lang="zh-CN" altLang="en-US" sz="2000" b="0" dirty="0">
                <a:latin typeface="+mn-ea"/>
                <a:ea typeface="+mn-ea"/>
              </a:rPr>
              <a:t>再对每一个销售阶段进行有针对性的细致管理</a:t>
            </a:r>
            <a:endParaRPr lang="en-US" altLang="zh-CN" sz="2000" b="0" dirty="0">
              <a:latin typeface="+mn-ea"/>
              <a:ea typeface="+mn-ea"/>
            </a:endParaRPr>
          </a:p>
          <a:p>
            <a:endParaRPr lang="en-US" altLang="zh-CN" sz="2000" b="0" dirty="0">
              <a:latin typeface="+mn-ea"/>
              <a:ea typeface="+mn-ea"/>
            </a:endParaRPr>
          </a:p>
          <a:p>
            <a:r>
              <a:rPr lang="en-US" altLang="zh-CN" sz="2000" b="0" dirty="0">
                <a:latin typeface="+mn-ea"/>
                <a:ea typeface="+mn-ea"/>
              </a:rPr>
              <a:t>3. </a:t>
            </a:r>
            <a:r>
              <a:rPr lang="zh-CN" altLang="en-US" sz="2000" b="0" dirty="0">
                <a:latin typeface="+mn-ea"/>
                <a:ea typeface="+mn-ea"/>
              </a:rPr>
              <a:t>最终达到及早发现并回避潜在商机风险的目的</a:t>
            </a:r>
            <a:endParaRPr lang="en-US" altLang="zh-CN" sz="2000" b="0" dirty="0">
              <a:latin typeface="+mn-ea"/>
              <a:ea typeface="+mn-ea"/>
            </a:endParaRPr>
          </a:p>
          <a:p>
            <a:endParaRPr lang="en-US" altLang="zh-CN" sz="2000" b="0" dirty="0">
              <a:latin typeface="+mn-ea"/>
              <a:ea typeface="+mn-ea"/>
            </a:endParaRPr>
          </a:p>
          <a:p>
            <a:r>
              <a:rPr lang="en-US" altLang="ja-JP" sz="2000" b="0" dirty="0">
                <a:latin typeface="+mn-ea"/>
                <a:ea typeface="+mn-ea"/>
              </a:rPr>
              <a:t>※</a:t>
            </a:r>
            <a:r>
              <a:rPr lang="ja-JP" altLang="en-US" sz="2000" b="0" dirty="0">
                <a:latin typeface="+mn-ea"/>
                <a:ea typeface="+mn-ea"/>
              </a:rPr>
              <a:t>　</a:t>
            </a:r>
            <a:r>
              <a:rPr lang="zh-CN" altLang="en-US" sz="2000" b="0" dirty="0">
                <a:latin typeface="+mn-ea"/>
                <a:ea typeface="+mn-ea"/>
              </a:rPr>
              <a:t>销售漏斗管理的本质是对</a:t>
            </a:r>
            <a:r>
              <a:rPr lang="zh-CN" altLang="en-US" sz="2000" b="0" u="sng" dirty="0">
                <a:solidFill>
                  <a:schemeClr val="accent2">
                    <a:lumMod val="75000"/>
                  </a:schemeClr>
                </a:solidFill>
                <a:latin typeface="+mn-ea"/>
                <a:ea typeface="+mn-ea"/>
              </a:rPr>
              <a:t>销售过程的风险控制</a:t>
            </a:r>
            <a:r>
              <a:rPr lang="zh-CN" altLang="en-US" sz="2000" b="0" dirty="0">
                <a:latin typeface="+mn-ea"/>
                <a:ea typeface="+mn-ea"/>
              </a:rPr>
              <a:t>，成功的跨国企业都在使用的销售漏斗管理方法，比如华为的销售漏斗叫</a:t>
            </a:r>
            <a:r>
              <a:rPr lang="en-US" altLang="zh-CN" sz="2000" b="0" dirty="0">
                <a:latin typeface="+mn-ea"/>
                <a:ea typeface="+mn-ea"/>
              </a:rPr>
              <a:t>L2C</a:t>
            </a:r>
            <a:r>
              <a:rPr lang="zh-CN" altLang="en-US" sz="2000" b="0" dirty="0">
                <a:latin typeface="+mn-ea"/>
                <a:ea typeface="+mn-ea"/>
              </a:rPr>
              <a:t>（</a:t>
            </a:r>
            <a:r>
              <a:rPr lang="en-US" altLang="zh-CN" sz="2000" b="0" dirty="0">
                <a:latin typeface="+mn-ea"/>
                <a:ea typeface="+mn-ea"/>
              </a:rPr>
              <a:t>Leads to Cash</a:t>
            </a:r>
            <a:r>
              <a:rPr lang="zh-CN" altLang="en-US" sz="2000" b="0" dirty="0">
                <a:latin typeface="+mn-ea"/>
                <a:ea typeface="+mn-ea"/>
              </a:rPr>
              <a:t>）</a:t>
            </a:r>
            <a:r>
              <a:rPr lang="en-US" altLang="zh-CN" sz="2000" b="0" dirty="0">
                <a:latin typeface="+mn-ea"/>
                <a:ea typeface="+mn-ea"/>
              </a:rPr>
              <a:t>,IBM</a:t>
            </a:r>
            <a:r>
              <a:rPr lang="zh-CN" altLang="en-US" sz="2000" b="0" dirty="0">
                <a:latin typeface="+mn-ea"/>
                <a:ea typeface="+mn-ea"/>
              </a:rPr>
              <a:t>的销售漏斗叫</a:t>
            </a:r>
            <a:r>
              <a:rPr lang="en-US" altLang="zh-CN" sz="2000" b="0" dirty="0">
                <a:latin typeface="+mn-ea"/>
                <a:ea typeface="+mn-ea"/>
              </a:rPr>
              <a:t>O2C</a:t>
            </a:r>
            <a:r>
              <a:rPr lang="zh-CN" altLang="en-US" sz="2000" b="0" dirty="0">
                <a:latin typeface="+mn-ea"/>
                <a:ea typeface="+mn-ea"/>
              </a:rPr>
              <a:t>（</a:t>
            </a:r>
            <a:r>
              <a:rPr lang="en-US" altLang="zh-CN" sz="2000" b="0" dirty="0" err="1">
                <a:latin typeface="+mn-ea"/>
                <a:ea typeface="+mn-ea"/>
              </a:rPr>
              <a:t>Opptunity</a:t>
            </a:r>
            <a:r>
              <a:rPr lang="en-US" altLang="zh-CN" sz="2000" b="0" dirty="0">
                <a:latin typeface="+mn-ea"/>
                <a:ea typeface="+mn-ea"/>
              </a:rPr>
              <a:t> to Close</a:t>
            </a:r>
            <a:r>
              <a:rPr lang="zh-CN" altLang="en-US" sz="2000" b="0" dirty="0">
                <a:latin typeface="+mn-ea"/>
                <a:ea typeface="+mn-ea"/>
              </a:rPr>
              <a:t>）</a:t>
            </a:r>
            <a:endParaRPr lang="en-US" altLang="zh-CN" sz="2000" b="0" dirty="0">
              <a:latin typeface="+mn-ea"/>
              <a:ea typeface="+mn-ea"/>
            </a:endParaRPr>
          </a:p>
          <a:p>
            <a:endParaRPr lang="en-US" altLang="zh-CN" sz="2000" b="0" dirty="0">
              <a:latin typeface="+mn-ea"/>
              <a:ea typeface="+mn-ea"/>
            </a:endParaRPr>
          </a:p>
        </p:txBody>
      </p:sp>
      <p:sp>
        <p:nvSpPr>
          <p:cNvPr id="30" name="矩形 29">
            <a:extLst>
              <a:ext uri="{FF2B5EF4-FFF2-40B4-BE49-F238E27FC236}">
                <a16:creationId xmlns:a16="http://schemas.microsoft.com/office/drawing/2014/main" id="{CBE7DFE8-E3BF-4789-87B1-9AC41F6DC23D}"/>
              </a:ext>
            </a:extLst>
          </p:cNvPr>
          <p:cNvSpPr/>
          <p:nvPr/>
        </p:nvSpPr>
        <p:spPr>
          <a:xfrm>
            <a:off x="550000" y="1507702"/>
            <a:ext cx="11084281" cy="5009834"/>
          </a:xfrm>
          <a:prstGeom prst="rect">
            <a:avLst/>
          </a:prstGeom>
          <a:noFill/>
          <a:ln w="19050">
            <a:solidFill>
              <a:srgbClr val="4FA6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标题 1">
            <a:extLst>
              <a:ext uri="{FF2B5EF4-FFF2-40B4-BE49-F238E27FC236}">
                <a16:creationId xmlns:a16="http://schemas.microsoft.com/office/drawing/2014/main" id="{CED984E5-597B-430C-B33A-9D984D9F4F7C}"/>
              </a:ext>
            </a:extLst>
          </p:cNvPr>
          <p:cNvSpPr txBox="1">
            <a:spLocks/>
          </p:cNvSpPr>
          <p:nvPr/>
        </p:nvSpPr>
        <p:spPr>
          <a:xfrm>
            <a:off x="549999" y="948469"/>
            <a:ext cx="11084281"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dirty="0">
                <a:solidFill>
                  <a:schemeClr val="accent2">
                    <a:lumMod val="75000"/>
                  </a:schemeClr>
                </a:solidFill>
                <a:latin typeface="+mn-ea"/>
                <a:ea typeface="+mn-ea"/>
              </a:rPr>
              <a:t>关系型销售业务</a:t>
            </a:r>
            <a:r>
              <a:rPr lang="zh-CN" altLang="en-US" sz="2000" dirty="0">
                <a:latin typeface="+mn-ea"/>
                <a:ea typeface="+mn-ea"/>
              </a:rPr>
              <a:t>中最有效的销售管理方法，它是将销售业务与数据分析完美结合的产物</a:t>
            </a:r>
            <a:endParaRPr lang="en-US" altLang="zh-CN" sz="2000" dirty="0">
              <a:latin typeface="+mn-ea"/>
              <a:ea typeface="+mn-ea"/>
            </a:endParaRPr>
          </a:p>
        </p:txBody>
      </p:sp>
    </p:spTree>
    <p:extLst>
      <p:ext uri="{BB962C8B-B14F-4D97-AF65-F5344CB8AC3E}">
        <p14:creationId xmlns:p14="http://schemas.microsoft.com/office/powerpoint/2010/main" val="442328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F091F-B18E-4BE3-96DF-6509DDC542B7}"/>
              </a:ext>
            </a:extLst>
          </p:cNvPr>
          <p:cNvSpPr>
            <a:spLocks noGrp="1"/>
          </p:cNvSpPr>
          <p:nvPr>
            <p:ph type="title"/>
          </p:nvPr>
        </p:nvSpPr>
        <p:spPr/>
        <p:txBody>
          <a:bodyPr/>
          <a:lstStyle/>
          <a:p>
            <a:r>
              <a:rPr lang="zh-CN" altLang="en-US" dirty="0"/>
              <a:t>如何理解销售漏斗</a:t>
            </a:r>
          </a:p>
        </p:txBody>
      </p:sp>
      <p:sp>
        <p:nvSpPr>
          <p:cNvPr id="123" name="Rectangle 2">
            <a:extLst>
              <a:ext uri="{FF2B5EF4-FFF2-40B4-BE49-F238E27FC236}">
                <a16:creationId xmlns:a16="http://schemas.microsoft.com/office/drawing/2014/main" id="{EB718D30-8978-49B9-B288-7920C5FABE4C}"/>
              </a:ext>
            </a:extLst>
          </p:cNvPr>
          <p:cNvSpPr txBox="1">
            <a:spLocks noChangeArrowheads="1"/>
          </p:cNvSpPr>
          <p:nvPr/>
        </p:nvSpPr>
        <p:spPr>
          <a:xfrm>
            <a:off x="6670674" y="5511544"/>
            <a:ext cx="4642805" cy="684213"/>
          </a:xfrm>
          <a:prstGeom prst="rect">
            <a:avLst/>
          </a:prstGeom>
        </p:spPr>
        <p:txBody>
          <a:bodyPr/>
          <a:lstStyle/>
          <a:p>
            <a:pPr algn="ctr">
              <a:defRPr/>
            </a:pPr>
            <a:r>
              <a:rPr lang="zh-CN" altLang="en-US" sz="3200" b="1" spc="50" dirty="0">
                <a:ln w="11430"/>
                <a:solidFill>
                  <a:srgbClr val="FF0000"/>
                </a:solidFill>
                <a:latin typeface="+mn-ea"/>
              </a:rPr>
              <a:t>保持体形，补充血液</a:t>
            </a:r>
          </a:p>
        </p:txBody>
      </p:sp>
      <p:grpSp>
        <p:nvGrpSpPr>
          <p:cNvPr id="124" name="组合 77">
            <a:extLst>
              <a:ext uri="{FF2B5EF4-FFF2-40B4-BE49-F238E27FC236}">
                <a16:creationId xmlns:a16="http://schemas.microsoft.com/office/drawing/2014/main" id="{7EC1B67E-8F8A-4DFF-89DF-1E47DF2C9CE2}"/>
              </a:ext>
            </a:extLst>
          </p:cNvPr>
          <p:cNvGrpSpPr/>
          <p:nvPr/>
        </p:nvGrpSpPr>
        <p:grpSpPr bwMode="auto">
          <a:xfrm>
            <a:off x="4024313" y="5800725"/>
            <a:ext cx="1225550" cy="647700"/>
            <a:chOff x="2500134" y="5538520"/>
            <a:chExt cx="1225550" cy="647700"/>
          </a:xfrm>
        </p:grpSpPr>
        <p:sp>
          <p:nvSpPr>
            <p:cNvPr id="125" name="AutoShape 15">
              <a:extLst>
                <a:ext uri="{FF2B5EF4-FFF2-40B4-BE49-F238E27FC236}">
                  <a16:creationId xmlns:a16="http://schemas.microsoft.com/office/drawing/2014/main" id="{655CA2B3-8E36-4E77-ABEE-6F3E526CDAEF}"/>
                </a:ext>
              </a:extLst>
            </p:cNvPr>
            <p:cNvSpPr>
              <a:spLocks noChangeArrowheads="1"/>
            </p:cNvSpPr>
            <p:nvPr/>
          </p:nvSpPr>
          <p:spPr bwMode="auto">
            <a:xfrm rot="263923">
              <a:off x="3220859" y="5609957"/>
              <a:ext cx="504825" cy="576263"/>
            </a:xfrm>
            <a:prstGeom prst="curvedLeftArrow">
              <a:avLst>
                <a:gd name="adj1" fmla="val 22830"/>
                <a:gd name="adj2" fmla="val 45660"/>
                <a:gd name="adj3" fmla="val 33333"/>
              </a:avLst>
            </a:prstGeom>
            <a:solidFill>
              <a:srgbClr val="4F81BD"/>
            </a:solidFill>
            <a:ln w="9525">
              <a:solidFill>
                <a:sysClr val="windowText" lastClr="000000"/>
              </a:solidFill>
              <a:miter lim="800000"/>
            </a:ln>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ea"/>
              </a:endParaRPr>
            </a:p>
          </p:txBody>
        </p:sp>
        <p:sp>
          <p:nvSpPr>
            <p:cNvPr id="126" name="AutoShape 16">
              <a:extLst>
                <a:ext uri="{FF2B5EF4-FFF2-40B4-BE49-F238E27FC236}">
                  <a16:creationId xmlns:a16="http://schemas.microsoft.com/office/drawing/2014/main" id="{B86F292F-8CD4-4953-9C88-243F99755D53}"/>
                </a:ext>
              </a:extLst>
            </p:cNvPr>
            <p:cNvSpPr>
              <a:spLocks noChangeArrowheads="1"/>
            </p:cNvSpPr>
            <p:nvPr/>
          </p:nvSpPr>
          <p:spPr bwMode="auto">
            <a:xfrm rot="10800000">
              <a:off x="2500134" y="5538520"/>
              <a:ext cx="504825" cy="576263"/>
            </a:xfrm>
            <a:prstGeom prst="curvedLeftArrow">
              <a:avLst>
                <a:gd name="adj1" fmla="val 22830"/>
                <a:gd name="adj2" fmla="val 45660"/>
                <a:gd name="adj3" fmla="val 33333"/>
              </a:avLst>
            </a:prstGeom>
            <a:solidFill>
              <a:srgbClr val="4F81BD"/>
            </a:solidFill>
            <a:ln w="9525">
              <a:solidFill>
                <a:sysClr val="windowText" lastClr="000000"/>
              </a:solidFill>
              <a:miter lim="800000"/>
            </a:ln>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ea"/>
              </a:endParaRPr>
            </a:p>
          </p:txBody>
        </p:sp>
      </p:grpSp>
      <p:sp>
        <p:nvSpPr>
          <p:cNvPr id="127" name="Text Box 17">
            <a:extLst>
              <a:ext uri="{FF2B5EF4-FFF2-40B4-BE49-F238E27FC236}">
                <a16:creationId xmlns:a16="http://schemas.microsoft.com/office/drawing/2014/main" id="{55764C5D-CB7F-4968-9223-AE782B09CD34}"/>
              </a:ext>
            </a:extLst>
          </p:cNvPr>
          <p:cNvSpPr txBox="1">
            <a:spLocks noChangeArrowheads="1"/>
          </p:cNvSpPr>
          <p:nvPr/>
        </p:nvSpPr>
        <p:spPr bwMode="auto">
          <a:xfrm>
            <a:off x="4178301" y="6376989"/>
            <a:ext cx="1006475" cy="338137"/>
          </a:xfrm>
          <a:prstGeom prst="rect">
            <a:avLst/>
          </a:prstGeom>
          <a:noFill/>
          <a:ln w="9525">
            <a:noFill/>
            <a:miter lim="800000"/>
          </a:ln>
        </p:spPr>
        <p:txBody>
          <a:bodyPr wrap="none">
            <a:spAutoFit/>
          </a:bodyPr>
          <a:lstStyle/>
          <a:p>
            <a:pPr algn="ctr">
              <a:spcBef>
                <a:spcPct val="60000"/>
              </a:spcBef>
            </a:pPr>
            <a:r>
              <a:rPr lang="zh-CN" altLang="en-US" sz="1600">
                <a:solidFill>
                  <a:srgbClr val="000000"/>
                </a:solidFill>
                <a:latin typeface="+mn-ea"/>
              </a:rPr>
              <a:t>重复购买</a:t>
            </a:r>
          </a:p>
        </p:txBody>
      </p:sp>
      <p:grpSp>
        <p:nvGrpSpPr>
          <p:cNvPr id="128" name="组合 76">
            <a:extLst>
              <a:ext uri="{FF2B5EF4-FFF2-40B4-BE49-F238E27FC236}">
                <a16:creationId xmlns:a16="http://schemas.microsoft.com/office/drawing/2014/main" id="{532A2F5A-CA1C-4249-AEA9-9701E395675D}"/>
              </a:ext>
            </a:extLst>
          </p:cNvPr>
          <p:cNvGrpSpPr/>
          <p:nvPr/>
        </p:nvGrpSpPr>
        <p:grpSpPr bwMode="auto">
          <a:xfrm>
            <a:off x="1992313" y="1346201"/>
            <a:ext cx="4678362" cy="2030413"/>
            <a:chOff x="467545" y="1084099"/>
            <a:chExt cx="4678363" cy="2029825"/>
          </a:xfrm>
        </p:grpSpPr>
        <p:sp>
          <p:nvSpPr>
            <p:cNvPr id="129" name="平行四边形 128">
              <a:extLst>
                <a:ext uri="{FF2B5EF4-FFF2-40B4-BE49-F238E27FC236}">
                  <a16:creationId xmlns:a16="http://schemas.microsoft.com/office/drawing/2014/main" id="{2FBDD3C9-3732-487F-8DC8-289B08DA12EA}"/>
                </a:ext>
              </a:extLst>
            </p:cNvPr>
            <p:cNvSpPr/>
            <p:nvPr/>
          </p:nvSpPr>
          <p:spPr bwMode="auto">
            <a:xfrm rot="18535750">
              <a:off x="102405" y="1531474"/>
              <a:ext cx="1209646" cy="314896"/>
            </a:xfrm>
            <a:prstGeom prst="parallelogram">
              <a:avLst>
                <a:gd name="adj" fmla="val 118076"/>
              </a:avLst>
            </a:prstGeom>
            <a:gradFill rotWithShape="1">
              <a:gsLst>
                <a:gs pos="0">
                  <a:srgbClr val="009999"/>
                </a:gs>
                <a:gs pos="66300">
                  <a:srgbClr val="006363">
                    <a:alpha val="49000"/>
                  </a:srgbClr>
                </a:gs>
                <a:gs pos="100000">
                  <a:srgbClr val="009999">
                    <a:gamma/>
                    <a:shade val="46275"/>
                    <a:invGamma/>
                    <a:alpha val="0"/>
                  </a:srgbClr>
                </a:gs>
              </a:gsLst>
              <a:lin ang="16200000" scaled="0"/>
            </a:gradFill>
            <a:ln>
              <a:noFill/>
            </a:ln>
            <a:effectLst/>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ea"/>
              </a:endParaRPr>
            </a:p>
          </p:txBody>
        </p:sp>
        <p:sp>
          <p:nvSpPr>
            <p:cNvPr id="130" name="Rectangle 3">
              <a:extLst>
                <a:ext uri="{FF2B5EF4-FFF2-40B4-BE49-F238E27FC236}">
                  <a16:creationId xmlns:a16="http://schemas.microsoft.com/office/drawing/2014/main" id="{5EA335AF-5EAD-48E9-8A2E-2219D70E1E63}"/>
                </a:ext>
              </a:extLst>
            </p:cNvPr>
            <p:cNvSpPr>
              <a:spLocks noChangeArrowheads="1"/>
            </p:cNvSpPr>
            <p:nvPr/>
          </p:nvSpPr>
          <p:spPr bwMode="auto">
            <a:xfrm rot="16200000">
              <a:off x="2803686" y="-685612"/>
              <a:ext cx="499929" cy="4184515"/>
            </a:xfrm>
            <a:prstGeom prst="rect">
              <a:avLst/>
            </a:prstGeom>
            <a:gradFill rotWithShape="1">
              <a:gsLst>
                <a:gs pos="0">
                  <a:srgbClr val="009999"/>
                </a:gs>
                <a:gs pos="66300">
                  <a:srgbClr val="006363">
                    <a:alpha val="49000"/>
                  </a:srgbClr>
                </a:gs>
                <a:gs pos="100000">
                  <a:srgbClr val="009999">
                    <a:gamma/>
                    <a:shade val="46275"/>
                    <a:invGamma/>
                    <a:alpha val="0"/>
                  </a:srgbClr>
                </a:gs>
              </a:gsLst>
              <a:lin ang="0" scaled="1"/>
            </a:gradFill>
            <a:ln>
              <a:noFill/>
            </a:ln>
            <a:effectLst/>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ea"/>
              </a:endParaRPr>
            </a:p>
          </p:txBody>
        </p:sp>
        <p:grpSp>
          <p:nvGrpSpPr>
            <p:cNvPr id="131" name="Group 15">
              <a:extLst>
                <a:ext uri="{FF2B5EF4-FFF2-40B4-BE49-F238E27FC236}">
                  <a16:creationId xmlns:a16="http://schemas.microsoft.com/office/drawing/2014/main" id="{8A87B07F-8B8A-4323-8466-6343FC647279}"/>
                </a:ext>
              </a:extLst>
            </p:cNvPr>
            <p:cNvGrpSpPr/>
            <p:nvPr/>
          </p:nvGrpSpPr>
          <p:grpSpPr bwMode="auto">
            <a:xfrm rot="10800000">
              <a:off x="467545" y="1608435"/>
              <a:ext cx="4678362" cy="1505489"/>
              <a:chOff x="61" y="3086"/>
              <a:chExt cx="2912" cy="963"/>
            </a:xfrm>
          </p:grpSpPr>
          <p:sp>
            <p:nvSpPr>
              <p:cNvPr id="132" name="Freeform 16">
                <a:extLst>
                  <a:ext uri="{FF2B5EF4-FFF2-40B4-BE49-F238E27FC236}">
                    <a16:creationId xmlns:a16="http://schemas.microsoft.com/office/drawing/2014/main" id="{2F6986D6-BF3A-4473-AAC0-8A2EC16AD102}"/>
                  </a:ext>
                </a:extLst>
              </p:cNvPr>
              <p:cNvSpPr/>
              <p:nvPr/>
            </p:nvSpPr>
            <p:spPr bwMode="gray">
              <a:xfrm>
                <a:off x="351" y="3086"/>
                <a:ext cx="2242" cy="346"/>
              </a:xfrm>
              <a:custGeom>
                <a:avLst/>
                <a:gdLst>
                  <a:gd name="T0" fmla="*/ 0 w 2208"/>
                  <a:gd name="T1" fmla="*/ 3245 h 303"/>
                  <a:gd name="T2" fmla="*/ 2603 w 2208"/>
                  <a:gd name="T3" fmla="*/ 3297 h 303"/>
                  <a:gd name="T4" fmla="*/ 2906 w 2208"/>
                  <a:gd name="T5" fmla="*/ 0 h 303"/>
                  <a:gd name="T6" fmla="*/ 909 w 2208"/>
                  <a:gd name="T7" fmla="*/ 311 h 303"/>
                  <a:gd name="T8" fmla="*/ 0 w 2208"/>
                  <a:gd name="T9" fmla="*/ 3245 h 303"/>
                  <a:gd name="T10" fmla="*/ 0 60000 65536"/>
                  <a:gd name="T11" fmla="*/ 0 60000 65536"/>
                  <a:gd name="T12" fmla="*/ 0 60000 65536"/>
                  <a:gd name="T13" fmla="*/ 0 60000 65536"/>
                  <a:gd name="T14" fmla="*/ 0 60000 65536"/>
                  <a:gd name="T15" fmla="*/ 0 w 2208"/>
                  <a:gd name="T16" fmla="*/ 0 h 303"/>
                  <a:gd name="T17" fmla="*/ 2208 w 2208"/>
                  <a:gd name="T18" fmla="*/ 303 h 303"/>
                </a:gdLst>
                <a:ahLst/>
                <a:cxnLst>
                  <a:cxn ang="T10">
                    <a:pos x="T0" y="T1"/>
                  </a:cxn>
                  <a:cxn ang="T11">
                    <a:pos x="T2" y="T3"/>
                  </a:cxn>
                  <a:cxn ang="T12">
                    <a:pos x="T4" y="T5"/>
                  </a:cxn>
                  <a:cxn ang="T13">
                    <a:pos x="T6" y="T7"/>
                  </a:cxn>
                  <a:cxn ang="T14">
                    <a:pos x="T8" y="T9"/>
                  </a:cxn>
                </a:cxnLst>
                <a:rect l="T15" t="T16" r="T17" b="T18"/>
                <a:pathLst>
                  <a:path w="2208" h="303">
                    <a:moveTo>
                      <a:pt x="0" y="298"/>
                    </a:moveTo>
                    <a:lnTo>
                      <a:pt x="1979" y="302"/>
                    </a:lnTo>
                    <a:lnTo>
                      <a:pt x="2207" y="0"/>
                    </a:lnTo>
                    <a:lnTo>
                      <a:pt x="690" y="28"/>
                    </a:lnTo>
                    <a:lnTo>
                      <a:pt x="0" y="298"/>
                    </a:lnTo>
                  </a:path>
                </a:pathLst>
              </a:custGeom>
              <a:gradFill rotWithShape="1">
                <a:gsLst>
                  <a:gs pos="0">
                    <a:srgbClr val="05808F"/>
                  </a:gs>
                  <a:gs pos="50000">
                    <a:srgbClr val="03555F"/>
                  </a:gs>
                  <a:gs pos="100000">
                    <a:srgbClr val="05808F"/>
                  </a:gs>
                </a:gsLst>
                <a:lin ang="2700000" scaled="1"/>
              </a:gradFill>
              <a:ln w="9525">
                <a:no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ea"/>
                </a:endParaRPr>
              </a:p>
            </p:txBody>
          </p:sp>
          <p:sp>
            <p:nvSpPr>
              <p:cNvPr id="133" name="Freeform 17">
                <a:extLst>
                  <a:ext uri="{FF2B5EF4-FFF2-40B4-BE49-F238E27FC236}">
                    <a16:creationId xmlns:a16="http://schemas.microsoft.com/office/drawing/2014/main" id="{16DDA61E-F695-4A29-9B6E-69E2C590F442}"/>
                  </a:ext>
                </a:extLst>
              </p:cNvPr>
              <p:cNvSpPr/>
              <p:nvPr/>
            </p:nvSpPr>
            <p:spPr bwMode="gray">
              <a:xfrm>
                <a:off x="61" y="3429"/>
                <a:ext cx="2597" cy="617"/>
              </a:xfrm>
              <a:custGeom>
                <a:avLst/>
                <a:gdLst>
                  <a:gd name="T0" fmla="*/ 0 w 2557"/>
                  <a:gd name="T1" fmla="*/ 6321 h 538"/>
                  <a:gd name="T2" fmla="*/ 3380 w 2557"/>
                  <a:gd name="T3" fmla="*/ 6313 h 538"/>
                  <a:gd name="T4" fmla="*/ 2990 w 2557"/>
                  <a:gd name="T5" fmla="*/ 1 h 538"/>
                  <a:gd name="T6" fmla="*/ 383 w 2557"/>
                  <a:gd name="T7" fmla="*/ 0 h 538"/>
                  <a:gd name="T8" fmla="*/ 0 w 2557"/>
                  <a:gd name="T9" fmla="*/ 6321 h 538"/>
                  <a:gd name="T10" fmla="*/ 0 60000 65536"/>
                  <a:gd name="T11" fmla="*/ 0 60000 65536"/>
                  <a:gd name="T12" fmla="*/ 0 60000 65536"/>
                  <a:gd name="T13" fmla="*/ 0 60000 65536"/>
                  <a:gd name="T14" fmla="*/ 0 60000 65536"/>
                  <a:gd name="T15" fmla="*/ 0 w 2557"/>
                  <a:gd name="T16" fmla="*/ 0 h 538"/>
                  <a:gd name="T17" fmla="*/ 2557 w 2557"/>
                  <a:gd name="T18" fmla="*/ 538 h 538"/>
                </a:gdLst>
                <a:ahLst/>
                <a:cxnLst>
                  <a:cxn ang="T10">
                    <a:pos x="T0" y="T1"/>
                  </a:cxn>
                  <a:cxn ang="T11">
                    <a:pos x="T2" y="T3"/>
                  </a:cxn>
                  <a:cxn ang="T12">
                    <a:pos x="T4" y="T5"/>
                  </a:cxn>
                  <a:cxn ang="T13">
                    <a:pos x="T6" y="T7"/>
                  </a:cxn>
                  <a:cxn ang="T14">
                    <a:pos x="T8" y="T9"/>
                  </a:cxn>
                </a:cxnLst>
                <a:rect l="T15" t="T16" r="T17" b="T18"/>
                <a:pathLst>
                  <a:path w="2557" h="538">
                    <a:moveTo>
                      <a:pt x="0" y="537"/>
                    </a:moveTo>
                    <a:lnTo>
                      <a:pt x="2556" y="536"/>
                    </a:lnTo>
                    <a:lnTo>
                      <a:pt x="2262" y="1"/>
                    </a:lnTo>
                    <a:lnTo>
                      <a:pt x="288" y="0"/>
                    </a:lnTo>
                    <a:lnTo>
                      <a:pt x="0" y="537"/>
                    </a:lnTo>
                  </a:path>
                </a:pathLst>
              </a:custGeom>
              <a:gradFill rotWithShape="1">
                <a:gsLst>
                  <a:gs pos="0">
                    <a:srgbClr val="00C5C0"/>
                  </a:gs>
                  <a:gs pos="100000">
                    <a:srgbClr val="005B59"/>
                  </a:gs>
                </a:gsLst>
                <a:lin ang="2700000" scaled="1"/>
              </a:gradFill>
              <a:ln w="9525">
                <a:no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ea"/>
                </a:endParaRPr>
              </a:p>
            </p:txBody>
          </p:sp>
          <p:sp>
            <p:nvSpPr>
              <p:cNvPr id="134" name="Freeform 18">
                <a:extLst>
                  <a:ext uri="{FF2B5EF4-FFF2-40B4-BE49-F238E27FC236}">
                    <a16:creationId xmlns:a16="http://schemas.microsoft.com/office/drawing/2014/main" id="{19008CA4-9AEE-43D5-BDEA-94B2953A204A}"/>
                  </a:ext>
                </a:extLst>
              </p:cNvPr>
              <p:cNvSpPr/>
              <p:nvPr/>
            </p:nvSpPr>
            <p:spPr bwMode="gray">
              <a:xfrm>
                <a:off x="2352" y="3092"/>
                <a:ext cx="621" cy="957"/>
              </a:xfrm>
              <a:custGeom>
                <a:avLst/>
                <a:gdLst>
                  <a:gd name="T0" fmla="*/ 394 w 612"/>
                  <a:gd name="T1" fmla="*/ 9507 h 836"/>
                  <a:gd name="T2" fmla="*/ 795 w 612"/>
                  <a:gd name="T3" fmla="*/ 5417 h 836"/>
                  <a:gd name="T4" fmla="*/ 293 w 612"/>
                  <a:gd name="T5" fmla="*/ 0 h 836"/>
                  <a:gd name="T6" fmla="*/ 0 w 612"/>
                  <a:gd name="T7" fmla="*/ 3446 h 836"/>
                  <a:gd name="T8" fmla="*/ 394 w 612"/>
                  <a:gd name="T9" fmla="*/ 9507 h 836"/>
                  <a:gd name="T10" fmla="*/ 0 60000 65536"/>
                  <a:gd name="T11" fmla="*/ 0 60000 65536"/>
                  <a:gd name="T12" fmla="*/ 0 60000 65536"/>
                  <a:gd name="T13" fmla="*/ 0 60000 65536"/>
                  <a:gd name="T14" fmla="*/ 0 60000 65536"/>
                  <a:gd name="T15" fmla="*/ 0 w 612"/>
                  <a:gd name="T16" fmla="*/ 0 h 836"/>
                  <a:gd name="T17" fmla="*/ 612 w 612"/>
                  <a:gd name="T18" fmla="*/ 836 h 836"/>
                </a:gdLst>
                <a:ahLst/>
                <a:cxnLst>
                  <a:cxn ang="T10">
                    <a:pos x="T0" y="T1"/>
                  </a:cxn>
                  <a:cxn ang="T11">
                    <a:pos x="T2" y="T3"/>
                  </a:cxn>
                  <a:cxn ang="T12">
                    <a:pos x="T4" y="T5"/>
                  </a:cxn>
                  <a:cxn ang="T13">
                    <a:pos x="T6" y="T7"/>
                  </a:cxn>
                  <a:cxn ang="T14">
                    <a:pos x="T8" y="T9"/>
                  </a:cxn>
                </a:cxnLst>
                <a:rect l="T15" t="T16" r="T17" b="T18"/>
                <a:pathLst>
                  <a:path w="612" h="836">
                    <a:moveTo>
                      <a:pt x="302" y="835"/>
                    </a:moveTo>
                    <a:lnTo>
                      <a:pt x="611" y="476"/>
                    </a:lnTo>
                    <a:lnTo>
                      <a:pt x="226" y="0"/>
                    </a:lnTo>
                    <a:lnTo>
                      <a:pt x="0" y="302"/>
                    </a:lnTo>
                    <a:lnTo>
                      <a:pt x="302" y="835"/>
                    </a:lnTo>
                  </a:path>
                </a:pathLst>
              </a:custGeom>
              <a:solidFill>
                <a:srgbClr val="00B0AC"/>
              </a:solidFill>
              <a:ln w="9525">
                <a:no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ea"/>
                </a:endParaRPr>
              </a:p>
            </p:txBody>
          </p:sp>
        </p:grpSp>
      </p:grpSp>
      <p:grpSp>
        <p:nvGrpSpPr>
          <p:cNvPr id="135" name="Group 19">
            <a:extLst>
              <a:ext uri="{FF2B5EF4-FFF2-40B4-BE49-F238E27FC236}">
                <a16:creationId xmlns:a16="http://schemas.microsoft.com/office/drawing/2014/main" id="{A9D3C105-1FA3-4626-B8BF-57BA19268F16}"/>
              </a:ext>
            </a:extLst>
          </p:cNvPr>
          <p:cNvGrpSpPr/>
          <p:nvPr/>
        </p:nvGrpSpPr>
        <p:grpSpPr bwMode="auto">
          <a:xfrm rot="10800000">
            <a:off x="2686050" y="2979739"/>
            <a:ext cx="3481388" cy="1195387"/>
            <a:chOff x="305" y="2403"/>
            <a:chExt cx="2912" cy="963"/>
          </a:xfrm>
        </p:grpSpPr>
        <p:sp>
          <p:nvSpPr>
            <p:cNvPr id="136" name="Freeform 20">
              <a:extLst>
                <a:ext uri="{FF2B5EF4-FFF2-40B4-BE49-F238E27FC236}">
                  <a16:creationId xmlns:a16="http://schemas.microsoft.com/office/drawing/2014/main" id="{7568DB98-1B87-47CC-A0CE-8F775E90AF02}"/>
                </a:ext>
              </a:extLst>
            </p:cNvPr>
            <p:cNvSpPr/>
            <p:nvPr/>
          </p:nvSpPr>
          <p:spPr bwMode="gray">
            <a:xfrm>
              <a:off x="595" y="2403"/>
              <a:ext cx="2242" cy="346"/>
            </a:xfrm>
            <a:custGeom>
              <a:avLst/>
              <a:gdLst>
                <a:gd name="T0" fmla="*/ 0 w 2208"/>
                <a:gd name="T1" fmla="*/ 3245 h 303"/>
                <a:gd name="T2" fmla="*/ 2603 w 2208"/>
                <a:gd name="T3" fmla="*/ 3297 h 303"/>
                <a:gd name="T4" fmla="*/ 2906 w 2208"/>
                <a:gd name="T5" fmla="*/ 0 h 303"/>
                <a:gd name="T6" fmla="*/ 909 w 2208"/>
                <a:gd name="T7" fmla="*/ 311 h 303"/>
                <a:gd name="T8" fmla="*/ 0 w 2208"/>
                <a:gd name="T9" fmla="*/ 3245 h 303"/>
                <a:gd name="T10" fmla="*/ 0 60000 65536"/>
                <a:gd name="T11" fmla="*/ 0 60000 65536"/>
                <a:gd name="T12" fmla="*/ 0 60000 65536"/>
                <a:gd name="T13" fmla="*/ 0 60000 65536"/>
                <a:gd name="T14" fmla="*/ 0 60000 65536"/>
                <a:gd name="T15" fmla="*/ 0 w 2208"/>
                <a:gd name="T16" fmla="*/ 0 h 303"/>
                <a:gd name="T17" fmla="*/ 2208 w 2208"/>
                <a:gd name="T18" fmla="*/ 303 h 303"/>
              </a:gdLst>
              <a:ahLst/>
              <a:cxnLst>
                <a:cxn ang="T10">
                  <a:pos x="T0" y="T1"/>
                </a:cxn>
                <a:cxn ang="T11">
                  <a:pos x="T2" y="T3"/>
                </a:cxn>
                <a:cxn ang="T12">
                  <a:pos x="T4" y="T5"/>
                </a:cxn>
                <a:cxn ang="T13">
                  <a:pos x="T6" y="T7"/>
                </a:cxn>
                <a:cxn ang="T14">
                  <a:pos x="T8" y="T9"/>
                </a:cxn>
              </a:cxnLst>
              <a:rect l="T15" t="T16" r="T17" b="T18"/>
              <a:pathLst>
                <a:path w="2208" h="303">
                  <a:moveTo>
                    <a:pt x="0" y="298"/>
                  </a:moveTo>
                  <a:lnTo>
                    <a:pt x="1979" y="302"/>
                  </a:lnTo>
                  <a:lnTo>
                    <a:pt x="2207" y="0"/>
                  </a:lnTo>
                  <a:lnTo>
                    <a:pt x="690" y="28"/>
                  </a:lnTo>
                  <a:lnTo>
                    <a:pt x="0" y="298"/>
                  </a:lnTo>
                </a:path>
              </a:pathLst>
            </a:custGeom>
            <a:gradFill rotWithShape="1">
              <a:gsLst>
                <a:gs pos="0">
                  <a:srgbClr val="558000"/>
                </a:gs>
                <a:gs pos="50000">
                  <a:srgbClr val="385500"/>
                </a:gs>
                <a:gs pos="100000">
                  <a:srgbClr val="558000"/>
                </a:gs>
              </a:gsLst>
              <a:lin ang="2700000" scaled="1"/>
            </a:gradFill>
            <a:ln w="9525">
              <a:noFill/>
              <a:miter lim="800000"/>
            </a:ln>
          </p:spPr>
          <p:txBody>
            <a:bodyPr/>
            <a:lstStyle/>
            <a:p>
              <a:endParaRPr lang="zh-CN" altLang="en-US">
                <a:solidFill>
                  <a:prstClr val="black"/>
                </a:solidFill>
                <a:latin typeface="+mn-ea"/>
              </a:endParaRPr>
            </a:p>
          </p:txBody>
        </p:sp>
        <p:sp>
          <p:nvSpPr>
            <p:cNvPr id="137" name="Freeform 21">
              <a:extLst>
                <a:ext uri="{FF2B5EF4-FFF2-40B4-BE49-F238E27FC236}">
                  <a16:creationId xmlns:a16="http://schemas.microsoft.com/office/drawing/2014/main" id="{76045A95-9373-42CB-B363-F6FCFAC8F29A}"/>
                </a:ext>
              </a:extLst>
            </p:cNvPr>
            <p:cNvSpPr/>
            <p:nvPr/>
          </p:nvSpPr>
          <p:spPr bwMode="gray">
            <a:xfrm>
              <a:off x="305" y="2746"/>
              <a:ext cx="2597" cy="617"/>
            </a:xfrm>
            <a:custGeom>
              <a:avLst/>
              <a:gdLst>
                <a:gd name="T0" fmla="*/ 0 w 2557"/>
                <a:gd name="T1" fmla="*/ 6321 h 538"/>
                <a:gd name="T2" fmla="*/ 3380 w 2557"/>
                <a:gd name="T3" fmla="*/ 6313 h 538"/>
                <a:gd name="T4" fmla="*/ 2990 w 2557"/>
                <a:gd name="T5" fmla="*/ 1 h 538"/>
                <a:gd name="T6" fmla="*/ 383 w 2557"/>
                <a:gd name="T7" fmla="*/ 0 h 538"/>
                <a:gd name="T8" fmla="*/ 0 w 2557"/>
                <a:gd name="T9" fmla="*/ 6321 h 538"/>
                <a:gd name="T10" fmla="*/ 0 60000 65536"/>
                <a:gd name="T11" fmla="*/ 0 60000 65536"/>
                <a:gd name="T12" fmla="*/ 0 60000 65536"/>
                <a:gd name="T13" fmla="*/ 0 60000 65536"/>
                <a:gd name="T14" fmla="*/ 0 60000 65536"/>
                <a:gd name="T15" fmla="*/ 0 w 2557"/>
                <a:gd name="T16" fmla="*/ 0 h 538"/>
                <a:gd name="T17" fmla="*/ 2557 w 2557"/>
                <a:gd name="T18" fmla="*/ 538 h 538"/>
              </a:gdLst>
              <a:ahLst/>
              <a:cxnLst>
                <a:cxn ang="T10">
                  <a:pos x="T0" y="T1"/>
                </a:cxn>
                <a:cxn ang="T11">
                  <a:pos x="T2" y="T3"/>
                </a:cxn>
                <a:cxn ang="T12">
                  <a:pos x="T4" y="T5"/>
                </a:cxn>
                <a:cxn ang="T13">
                  <a:pos x="T6" y="T7"/>
                </a:cxn>
                <a:cxn ang="T14">
                  <a:pos x="T8" y="T9"/>
                </a:cxn>
              </a:cxnLst>
              <a:rect l="T15" t="T16" r="T17" b="T18"/>
              <a:pathLst>
                <a:path w="2557" h="538">
                  <a:moveTo>
                    <a:pt x="0" y="537"/>
                  </a:moveTo>
                  <a:lnTo>
                    <a:pt x="2556" y="536"/>
                  </a:lnTo>
                  <a:lnTo>
                    <a:pt x="2262" y="1"/>
                  </a:lnTo>
                  <a:lnTo>
                    <a:pt x="288" y="0"/>
                  </a:lnTo>
                  <a:lnTo>
                    <a:pt x="0" y="537"/>
                  </a:lnTo>
                </a:path>
              </a:pathLst>
            </a:custGeom>
            <a:gradFill rotWithShape="1">
              <a:gsLst>
                <a:gs pos="0">
                  <a:srgbClr val="8CD200"/>
                </a:gs>
                <a:gs pos="100000">
                  <a:srgbClr val="416100"/>
                </a:gs>
              </a:gsLst>
              <a:lin ang="2700000" scaled="1"/>
            </a:gradFill>
            <a:ln w="9525">
              <a:noFill/>
              <a:miter lim="800000"/>
            </a:ln>
          </p:spPr>
          <p:txBody>
            <a:bodyPr/>
            <a:lstStyle/>
            <a:p>
              <a:endParaRPr lang="zh-CN" altLang="en-US">
                <a:solidFill>
                  <a:prstClr val="black"/>
                </a:solidFill>
                <a:latin typeface="+mn-ea"/>
              </a:endParaRPr>
            </a:p>
          </p:txBody>
        </p:sp>
        <p:sp>
          <p:nvSpPr>
            <p:cNvPr id="138" name="Freeform 22">
              <a:extLst>
                <a:ext uri="{FF2B5EF4-FFF2-40B4-BE49-F238E27FC236}">
                  <a16:creationId xmlns:a16="http://schemas.microsoft.com/office/drawing/2014/main" id="{EF50D067-F6FA-4BF5-BBEF-34BB1810352B}"/>
                </a:ext>
              </a:extLst>
            </p:cNvPr>
            <p:cNvSpPr/>
            <p:nvPr/>
          </p:nvSpPr>
          <p:spPr bwMode="gray">
            <a:xfrm>
              <a:off x="2596" y="2409"/>
              <a:ext cx="621" cy="957"/>
            </a:xfrm>
            <a:custGeom>
              <a:avLst/>
              <a:gdLst>
                <a:gd name="T0" fmla="*/ 394 w 612"/>
                <a:gd name="T1" fmla="*/ 9507 h 836"/>
                <a:gd name="T2" fmla="*/ 795 w 612"/>
                <a:gd name="T3" fmla="*/ 5417 h 836"/>
                <a:gd name="T4" fmla="*/ 293 w 612"/>
                <a:gd name="T5" fmla="*/ 0 h 836"/>
                <a:gd name="T6" fmla="*/ 0 w 612"/>
                <a:gd name="T7" fmla="*/ 3446 h 836"/>
                <a:gd name="T8" fmla="*/ 394 w 612"/>
                <a:gd name="T9" fmla="*/ 9507 h 836"/>
                <a:gd name="T10" fmla="*/ 0 60000 65536"/>
                <a:gd name="T11" fmla="*/ 0 60000 65536"/>
                <a:gd name="T12" fmla="*/ 0 60000 65536"/>
                <a:gd name="T13" fmla="*/ 0 60000 65536"/>
                <a:gd name="T14" fmla="*/ 0 60000 65536"/>
                <a:gd name="T15" fmla="*/ 0 w 612"/>
                <a:gd name="T16" fmla="*/ 0 h 836"/>
                <a:gd name="T17" fmla="*/ 612 w 612"/>
                <a:gd name="T18" fmla="*/ 836 h 836"/>
              </a:gdLst>
              <a:ahLst/>
              <a:cxnLst>
                <a:cxn ang="T10">
                  <a:pos x="T0" y="T1"/>
                </a:cxn>
                <a:cxn ang="T11">
                  <a:pos x="T2" y="T3"/>
                </a:cxn>
                <a:cxn ang="T12">
                  <a:pos x="T4" y="T5"/>
                </a:cxn>
                <a:cxn ang="T13">
                  <a:pos x="T6" y="T7"/>
                </a:cxn>
                <a:cxn ang="T14">
                  <a:pos x="T8" y="T9"/>
                </a:cxn>
              </a:cxnLst>
              <a:rect l="T15" t="T16" r="T17" b="T18"/>
              <a:pathLst>
                <a:path w="612" h="836">
                  <a:moveTo>
                    <a:pt x="302" y="835"/>
                  </a:moveTo>
                  <a:lnTo>
                    <a:pt x="611" y="476"/>
                  </a:lnTo>
                  <a:lnTo>
                    <a:pt x="226" y="0"/>
                  </a:lnTo>
                  <a:lnTo>
                    <a:pt x="0" y="302"/>
                  </a:lnTo>
                  <a:lnTo>
                    <a:pt x="302" y="835"/>
                  </a:lnTo>
                </a:path>
              </a:pathLst>
            </a:custGeom>
            <a:solidFill>
              <a:srgbClr val="99CC00"/>
            </a:solidFill>
            <a:ln w="9525">
              <a:noFill/>
              <a:miter lim="800000"/>
            </a:ln>
          </p:spPr>
          <p:txBody>
            <a:bodyPr/>
            <a:lstStyle/>
            <a:p>
              <a:endParaRPr lang="zh-CN" altLang="en-US">
                <a:solidFill>
                  <a:prstClr val="black"/>
                </a:solidFill>
                <a:latin typeface="+mn-ea"/>
              </a:endParaRPr>
            </a:p>
          </p:txBody>
        </p:sp>
      </p:grpSp>
      <p:grpSp>
        <p:nvGrpSpPr>
          <p:cNvPr id="139" name="Group 23">
            <a:extLst>
              <a:ext uri="{FF2B5EF4-FFF2-40B4-BE49-F238E27FC236}">
                <a16:creationId xmlns:a16="http://schemas.microsoft.com/office/drawing/2014/main" id="{C1C79EC6-D546-47F1-933C-0B49BA8B93A7}"/>
              </a:ext>
            </a:extLst>
          </p:cNvPr>
          <p:cNvGrpSpPr/>
          <p:nvPr/>
        </p:nvGrpSpPr>
        <p:grpSpPr bwMode="auto">
          <a:xfrm rot="10800000">
            <a:off x="3201988" y="3852863"/>
            <a:ext cx="2571750" cy="1039812"/>
            <a:chOff x="635" y="1825"/>
            <a:chExt cx="2150" cy="838"/>
          </a:xfrm>
        </p:grpSpPr>
        <p:sp>
          <p:nvSpPr>
            <p:cNvPr id="140" name="Freeform 24">
              <a:extLst>
                <a:ext uri="{FF2B5EF4-FFF2-40B4-BE49-F238E27FC236}">
                  <a16:creationId xmlns:a16="http://schemas.microsoft.com/office/drawing/2014/main" id="{584652CC-AB22-4C1B-A482-D19BC3856EAE}"/>
                </a:ext>
              </a:extLst>
            </p:cNvPr>
            <p:cNvSpPr/>
            <p:nvPr/>
          </p:nvSpPr>
          <p:spPr bwMode="gray">
            <a:xfrm>
              <a:off x="2261" y="1825"/>
              <a:ext cx="524" cy="838"/>
            </a:xfrm>
            <a:custGeom>
              <a:avLst/>
              <a:gdLst>
                <a:gd name="T0" fmla="*/ 0 w 516"/>
                <a:gd name="T1" fmla="*/ 2290 h 732"/>
                <a:gd name="T2" fmla="*/ 389 w 516"/>
                <a:gd name="T3" fmla="*/ 8341 h 732"/>
                <a:gd name="T4" fmla="*/ 678 w 516"/>
                <a:gd name="T5" fmla="*/ 5062 h 732"/>
                <a:gd name="T6" fmla="*/ 207 w 516"/>
                <a:gd name="T7" fmla="*/ 0 h 732"/>
                <a:gd name="T8" fmla="*/ 0 w 516"/>
                <a:gd name="T9" fmla="*/ 2290 h 732"/>
                <a:gd name="T10" fmla="*/ 0 60000 65536"/>
                <a:gd name="T11" fmla="*/ 0 60000 65536"/>
                <a:gd name="T12" fmla="*/ 0 60000 65536"/>
                <a:gd name="T13" fmla="*/ 0 60000 65536"/>
                <a:gd name="T14" fmla="*/ 0 60000 65536"/>
                <a:gd name="T15" fmla="*/ 0 w 516"/>
                <a:gd name="T16" fmla="*/ 0 h 732"/>
                <a:gd name="T17" fmla="*/ 516 w 516"/>
                <a:gd name="T18" fmla="*/ 732 h 732"/>
              </a:gdLst>
              <a:ahLst/>
              <a:cxnLst>
                <a:cxn ang="T10">
                  <a:pos x="T0" y="T1"/>
                </a:cxn>
                <a:cxn ang="T11">
                  <a:pos x="T2" y="T3"/>
                </a:cxn>
                <a:cxn ang="T12">
                  <a:pos x="T4" y="T5"/>
                </a:cxn>
                <a:cxn ang="T13">
                  <a:pos x="T6" y="T7"/>
                </a:cxn>
                <a:cxn ang="T14">
                  <a:pos x="T8" y="T9"/>
                </a:cxn>
              </a:cxnLst>
              <a:rect l="T15" t="T16" r="T17" b="T18"/>
              <a:pathLst>
                <a:path w="516" h="732">
                  <a:moveTo>
                    <a:pt x="0" y="201"/>
                  </a:moveTo>
                  <a:lnTo>
                    <a:pt x="294" y="731"/>
                  </a:lnTo>
                  <a:lnTo>
                    <a:pt x="515" y="444"/>
                  </a:lnTo>
                  <a:lnTo>
                    <a:pt x="156" y="0"/>
                  </a:lnTo>
                  <a:lnTo>
                    <a:pt x="0" y="201"/>
                  </a:lnTo>
                </a:path>
              </a:pathLst>
            </a:custGeom>
            <a:solidFill>
              <a:srgbClr val="FEF800"/>
            </a:solidFill>
            <a:ln w="9525">
              <a:noFill/>
              <a:miter lim="800000"/>
            </a:ln>
          </p:spPr>
          <p:txBody>
            <a:bodyPr/>
            <a:lstStyle/>
            <a:p>
              <a:endParaRPr lang="zh-CN" altLang="en-US">
                <a:solidFill>
                  <a:prstClr val="black"/>
                </a:solidFill>
                <a:latin typeface="+mn-ea"/>
              </a:endParaRPr>
            </a:p>
          </p:txBody>
        </p:sp>
        <p:sp>
          <p:nvSpPr>
            <p:cNvPr id="141" name="Freeform 25">
              <a:extLst>
                <a:ext uri="{FF2B5EF4-FFF2-40B4-BE49-F238E27FC236}">
                  <a16:creationId xmlns:a16="http://schemas.microsoft.com/office/drawing/2014/main" id="{78E5AE0C-4051-4910-94CC-1F92A446E6FD}"/>
                </a:ext>
              </a:extLst>
            </p:cNvPr>
            <p:cNvSpPr/>
            <p:nvPr/>
          </p:nvSpPr>
          <p:spPr bwMode="gray">
            <a:xfrm>
              <a:off x="915" y="1825"/>
              <a:ext cx="1504" cy="226"/>
            </a:xfrm>
            <a:custGeom>
              <a:avLst/>
              <a:gdLst>
                <a:gd name="T0" fmla="*/ 0 w 1481"/>
                <a:gd name="T1" fmla="*/ 2327 h 197"/>
                <a:gd name="T2" fmla="*/ 1754 w 1481"/>
                <a:gd name="T3" fmla="*/ 2327 h 197"/>
                <a:gd name="T4" fmla="*/ 1953 w 1481"/>
                <a:gd name="T5" fmla="*/ 0 h 197"/>
                <a:gd name="T6" fmla="*/ 484 w 1481"/>
                <a:gd name="T7" fmla="*/ 3 h 197"/>
                <a:gd name="T8" fmla="*/ 0 w 1481"/>
                <a:gd name="T9" fmla="*/ 2327 h 197"/>
                <a:gd name="T10" fmla="*/ 0 60000 65536"/>
                <a:gd name="T11" fmla="*/ 0 60000 65536"/>
                <a:gd name="T12" fmla="*/ 0 60000 65536"/>
                <a:gd name="T13" fmla="*/ 0 60000 65536"/>
                <a:gd name="T14" fmla="*/ 0 60000 65536"/>
                <a:gd name="T15" fmla="*/ 0 w 1481"/>
                <a:gd name="T16" fmla="*/ 0 h 197"/>
                <a:gd name="T17" fmla="*/ 1481 w 1481"/>
                <a:gd name="T18" fmla="*/ 197 h 197"/>
              </a:gdLst>
              <a:ahLst/>
              <a:cxnLst>
                <a:cxn ang="T10">
                  <a:pos x="T0" y="T1"/>
                </a:cxn>
                <a:cxn ang="T11">
                  <a:pos x="T2" y="T3"/>
                </a:cxn>
                <a:cxn ang="T12">
                  <a:pos x="T4" y="T5"/>
                </a:cxn>
                <a:cxn ang="T13">
                  <a:pos x="T6" y="T7"/>
                </a:cxn>
                <a:cxn ang="T14">
                  <a:pos x="T8" y="T9"/>
                </a:cxn>
              </a:cxnLst>
              <a:rect l="T15" t="T16" r="T17" b="T18"/>
              <a:pathLst>
                <a:path w="1481" h="197">
                  <a:moveTo>
                    <a:pt x="0" y="196"/>
                  </a:moveTo>
                  <a:lnTo>
                    <a:pt x="1329" y="196"/>
                  </a:lnTo>
                  <a:lnTo>
                    <a:pt x="1480" y="0"/>
                  </a:lnTo>
                  <a:lnTo>
                    <a:pt x="367" y="3"/>
                  </a:lnTo>
                  <a:lnTo>
                    <a:pt x="0" y="196"/>
                  </a:lnTo>
                </a:path>
              </a:pathLst>
            </a:custGeom>
            <a:gradFill rotWithShape="1">
              <a:gsLst>
                <a:gs pos="0">
                  <a:srgbClr val="9E9A00"/>
                </a:gs>
                <a:gs pos="50000">
                  <a:srgbClr val="696600"/>
                </a:gs>
                <a:gs pos="100000">
                  <a:srgbClr val="9E9A00"/>
                </a:gs>
              </a:gsLst>
              <a:lin ang="2700000" scaled="1"/>
            </a:gradFill>
            <a:ln w="9525">
              <a:noFill/>
              <a:miter lim="800000"/>
            </a:ln>
          </p:spPr>
          <p:txBody>
            <a:bodyPr/>
            <a:lstStyle/>
            <a:p>
              <a:endParaRPr lang="zh-CN" altLang="en-US">
                <a:solidFill>
                  <a:prstClr val="black"/>
                </a:solidFill>
                <a:latin typeface="+mn-ea"/>
              </a:endParaRPr>
            </a:p>
          </p:txBody>
        </p:sp>
        <p:sp>
          <p:nvSpPr>
            <p:cNvPr id="142" name="Freeform 26">
              <a:extLst>
                <a:ext uri="{FF2B5EF4-FFF2-40B4-BE49-F238E27FC236}">
                  <a16:creationId xmlns:a16="http://schemas.microsoft.com/office/drawing/2014/main" id="{CC8052F7-938D-4EDA-81CB-CE82DA6EB40D}"/>
                </a:ext>
              </a:extLst>
            </p:cNvPr>
            <p:cNvSpPr/>
            <p:nvPr/>
          </p:nvSpPr>
          <p:spPr bwMode="gray">
            <a:xfrm>
              <a:off x="635" y="2051"/>
              <a:ext cx="1935" cy="607"/>
            </a:xfrm>
            <a:custGeom>
              <a:avLst/>
              <a:gdLst>
                <a:gd name="T0" fmla="*/ 0 w 1906"/>
                <a:gd name="T1" fmla="*/ 6072 h 530"/>
                <a:gd name="T2" fmla="*/ 2499 w 1906"/>
                <a:gd name="T3" fmla="*/ 6072 h 530"/>
                <a:gd name="T4" fmla="*/ 2108 w 1906"/>
                <a:gd name="T5" fmla="*/ 0 h 530"/>
                <a:gd name="T6" fmla="*/ 369 w 1906"/>
                <a:gd name="T7" fmla="*/ 0 h 530"/>
                <a:gd name="T8" fmla="*/ 0 w 1906"/>
                <a:gd name="T9" fmla="*/ 6072 h 530"/>
                <a:gd name="T10" fmla="*/ 0 60000 65536"/>
                <a:gd name="T11" fmla="*/ 0 60000 65536"/>
                <a:gd name="T12" fmla="*/ 0 60000 65536"/>
                <a:gd name="T13" fmla="*/ 0 60000 65536"/>
                <a:gd name="T14" fmla="*/ 0 60000 65536"/>
                <a:gd name="T15" fmla="*/ 0 w 1906"/>
                <a:gd name="T16" fmla="*/ 0 h 530"/>
                <a:gd name="T17" fmla="*/ 1906 w 1906"/>
                <a:gd name="T18" fmla="*/ 530 h 530"/>
              </a:gdLst>
              <a:ahLst/>
              <a:cxnLst>
                <a:cxn ang="T10">
                  <a:pos x="T0" y="T1"/>
                </a:cxn>
                <a:cxn ang="T11">
                  <a:pos x="T2" y="T3"/>
                </a:cxn>
                <a:cxn ang="T12">
                  <a:pos x="T4" y="T5"/>
                </a:cxn>
                <a:cxn ang="T13">
                  <a:pos x="T6" y="T7"/>
                </a:cxn>
                <a:cxn ang="T14">
                  <a:pos x="T8" y="T9"/>
                </a:cxn>
              </a:cxnLst>
              <a:rect l="T15" t="T16" r="T17" b="T18"/>
              <a:pathLst>
                <a:path w="1906" h="530">
                  <a:moveTo>
                    <a:pt x="0" y="529"/>
                  </a:moveTo>
                  <a:lnTo>
                    <a:pt x="1905" y="529"/>
                  </a:lnTo>
                  <a:lnTo>
                    <a:pt x="1606" y="0"/>
                  </a:lnTo>
                  <a:lnTo>
                    <a:pt x="282" y="0"/>
                  </a:lnTo>
                  <a:lnTo>
                    <a:pt x="0" y="529"/>
                  </a:lnTo>
                </a:path>
              </a:pathLst>
            </a:custGeom>
            <a:gradFill rotWithShape="1">
              <a:gsLst>
                <a:gs pos="0">
                  <a:srgbClr val="CCCC00"/>
                </a:gs>
                <a:gs pos="100000">
                  <a:srgbClr val="5E5E00"/>
                </a:gs>
              </a:gsLst>
              <a:lin ang="2700000" scaled="1"/>
            </a:gradFill>
            <a:ln w="9525">
              <a:noFill/>
              <a:miter lim="800000"/>
            </a:ln>
          </p:spPr>
          <p:txBody>
            <a:bodyPr/>
            <a:lstStyle/>
            <a:p>
              <a:endParaRPr lang="zh-CN" altLang="en-US">
                <a:solidFill>
                  <a:prstClr val="black"/>
                </a:solidFill>
                <a:latin typeface="+mn-ea"/>
              </a:endParaRPr>
            </a:p>
          </p:txBody>
        </p:sp>
      </p:grpSp>
      <p:grpSp>
        <p:nvGrpSpPr>
          <p:cNvPr id="143" name="Group 27">
            <a:extLst>
              <a:ext uri="{FF2B5EF4-FFF2-40B4-BE49-F238E27FC236}">
                <a16:creationId xmlns:a16="http://schemas.microsoft.com/office/drawing/2014/main" id="{D6B81874-571D-454D-92A6-F34CC4E6E988}"/>
              </a:ext>
            </a:extLst>
          </p:cNvPr>
          <p:cNvGrpSpPr/>
          <p:nvPr/>
        </p:nvGrpSpPr>
        <p:grpSpPr bwMode="auto">
          <a:xfrm rot="10800000">
            <a:off x="3711576" y="4711700"/>
            <a:ext cx="1679575" cy="914400"/>
            <a:chOff x="955" y="1234"/>
            <a:chExt cx="1404" cy="737"/>
          </a:xfrm>
        </p:grpSpPr>
        <p:sp>
          <p:nvSpPr>
            <p:cNvPr id="144" name="Freeform 28">
              <a:extLst>
                <a:ext uri="{FF2B5EF4-FFF2-40B4-BE49-F238E27FC236}">
                  <a16:creationId xmlns:a16="http://schemas.microsoft.com/office/drawing/2014/main" id="{69BF8EF0-740E-4A1C-A707-60B51D2F2075}"/>
                </a:ext>
              </a:extLst>
            </p:cNvPr>
            <p:cNvSpPr/>
            <p:nvPr/>
          </p:nvSpPr>
          <p:spPr bwMode="gray">
            <a:xfrm>
              <a:off x="1250" y="1239"/>
              <a:ext cx="742" cy="118"/>
            </a:xfrm>
            <a:custGeom>
              <a:avLst/>
              <a:gdLst>
                <a:gd name="T0" fmla="*/ 0 w 734"/>
                <a:gd name="T1" fmla="*/ 966 h 104"/>
                <a:gd name="T2" fmla="*/ 791 w 734"/>
                <a:gd name="T3" fmla="*/ 1002 h 104"/>
                <a:gd name="T4" fmla="*/ 890 w 734"/>
                <a:gd name="T5" fmla="*/ 0 h 104"/>
                <a:gd name="T6" fmla="*/ 216 w 734"/>
                <a:gd name="T7" fmla="*/ 0 h 104"/>
                <a:gd name="T8" fmla="*/ 0 w 734"/>
                <a:gd name="T9" fmla="*/ 966 h 104"/>
                <a:gd name="T10" fmla="*/ 0 60000 65536"/>
                <a:gd name="T11" fmla="*/ 0 60000 65536"/>
                <a:gd name="T12" fmla="*/ 0 60000 65536"/>
                <a:gd name="T13" fmla="*/ 0 60000 65536"/>
                <a:gd name="T14" fmla="*/ 0 60000 65536"/>
                <a:gd name="T15" fmla="*/ 0 w 734"/>
                <a:gd name="T16" fmla="*/ 0 h 104"/>
                <a:gd name="T17" fmla="*/ 734 w 734"/>
                <a:gd name="T18" fmla="*/ 104 h 104"/>
              </a:gdLst>
              <a:ahLst/>
              <a:cxnLst>
                <a:cxn ang="T10">
                  <a:pos x="T0" y="T1"/>
                </a:cxn>
                <a:cxn ang="T11">
                  <a:pos x="T2" y="T3"/>
                </a:cxn>
                <a:cxn ang="T12">
                  <a:pos x="T4" y="T5"/>
                </a:cxn>
                <a:cxn ang="T13">
                  <a:pos x="T6" y="T7"/>
                </a:cxn>
                <a:cxn ang="T14">
                  <a:pos x="T8" y="T9"/>
                </a:cxn>
              </a:cxnLst>
              <a:rect l="T15" t="T16" r="T17" b="T18"/>
              <a:pathLst>
                <a:path w="734" h="104">
                  <a:moveTo>
                    <a:pt x="0" y="100"/>
                  </a:moveTo>
                  <a:lnTo>
                    <a:pt x="652" y="103"/>
                  </a:lnTo>
                  <a:lnTo>
                    <a:pt x="733" y="0"/>
                  </a:lnTo>
                  <a:lnTo>
                    <a:pt x="180" y="0"/>
                  </a:lnTo>
                  <a:lnTo>
                    <a:pt x="0" y="100"/>
                  </a:lnTo>
                </a:path>
              </a:pathLst>
            </a:custGeom>
            <a:gradFill rotWithShape="1">
              <a:gsLst>
                <a:gs pos="0">
                  <a:srgbClr val="FF6535"/>
                </a:gs>
                <a:gs pos="50000">
                  <a:srgbClr val="A94323"/>
                </a:gs>
                <a:gs pos="100000">
                  <a:srgbClr val="FF6535"/>
                </a:gs>
              </a:gsLst>
              <a:lin ang="2700000" scaled="1"/>
            </a:gradFill>
            <a:ln w="9525">
              <a:noFill/>
              <a:miter lim="800000"/>
            </a:ln>
          </p:spPr>
          <p:txBody>
            <a:bodyPr/>
            <a:lstStyle/>
            <a:p>
              <a:endParaRPr lang="zh-CN" altLang="en-US">
                <a:solidFill>
                  <a:prstClr val="black"/>
                </a:solidFill>
                <a:latin typeface="+mn-ea"/>
              </a:endParaRPr>
            </a:p>
          </p:txBody>
        </p:sp>
        <p:sp>
          <p:nvSpPr>
            <p:cNvPr id="145" name="Freeform 29">
              <a:extLst>
                <a:ext uri="{FF2B5EF4-FFF2-40B4-BE49-F238E27FC236}">
                  <a16:creationId xmlns:a16="http://schemas.microsoft.com/office/drawing/2014/main" id="{6DEC436E-5B06-44AA-A432-70C84A5AC458}"/>
                </a:ext>
              </a:extLst>
            </p:cNvPr>
            <p:cNvSpPr/>
            <p:nvPr/>
          </p:nvSpPr>
          <p:spPr bwMode="gray">
            <a:xfrm>
              <a:off x="955" y="1354"/>
              <a:ext cx="1258" cy="617"/>
            </a:xfrm>
            <a:custGeom>
              <a:avLst/>
              <a:gdLst>
                <a:gd name="T0" fmla="*/ 0 w 1239"/>
                <a:gd name="T1" fmla="*/ 6321 h 538"/>
                <a:gd name="T2" fmla="*/ 1627 w 1239"/>
                <a:gd name="T3" fmla="*/ 6321 h 538"/>
                <a:gd name="T4" fmla="*/ 1249 w 1239"/>
                <a:gd name="T5" fmla="*/ 0 h 538"/>
                <a:gd name="T6" fmla="*/ 379 w 1239"/>
                <a:gd name="T7" fmla="*/ 0 h 538"/>
                <a:gd name="T8" fmla="*/ 0 w 1239"/>
                <a:gd name="T9" fmla="*/ 6321 h 538"/>
                <a:gd name="T10" fmla="*/ 0 60000 65536"/>
                <a:gd name="T11" fmla="*/ 0 60000 65536"/>
                <a:gd name="T12" fmla="*/ 0 60000 65536"/>
                <a:gd name="T13" fmla="*/ 0 60000 65536"/>
                <a:gd name="T14" fmla="*/ 0 60000 65536"/>
                <a:gd name="T15" fmla="*/ 0 w 1239"/>
                <a:gd name="T16" fmla="*/ 0 h 538"/>
                <a:gd name="T17" fmla="*/ 1239 w 1239"/>
                <a:gd name="T18" fmla="*/ 538 h 538"/>
              </a:gdLst>
              <a:ahLst/>
              <a:cxnLst>
                <a:cxn ang="T10">
                  <a:pos x="T0" y="T1"/>
                </a:cxn>
                <a:cxn ang="T11">
                  <a:pos x="T2" y="T3"/>
                </a:cxn>
                <a:cxn ang="T12">
                  <a:pos x="T4" y="T5"/>
                </a:cxn>
                <a:cxn ang="T13">
                  <a:pos x="T6" y="T7"/>
                </a:cxn>
                <a:cxn ang="T14">
                  <a:pos x="T8" y="T9"/>
                </a:cxn>
              </a:cxnLst>
              <a:rect l="T15" t="T16" r="T17" b="T18"/>
              <a:pathLst>
                <a:path w="1239" h="538">
                  <a:moveTo>
                    <a:pt x="0" y="537"/>
                  </a:moveTo>
                  <a:lnTo>
                    <a:pt x="1238" y="537"/>
                  </a:lnTo>
                  <a:lnTo>
                    <a:pt x="950" y="0"/>
                  </a:lnTo>
                  <a:lnTo>
                    <a:pt x="288" y="0"/>
                  </a:lnTo>
                  <a:lnTo>
                    <a:pt x="0" y="537"/>
                  </a:lnTo>
                </a:path>
              </a:pathLst>
            </a:custGeom>
            <a:gradFill rotWithShape="1">
              <a:gsLst>
                <a:gs pos="0">
                  <a:srgbClr val="FF9933"/>
                </a:gs>
                <a:gs pos="100000">
                  <a:srgbClr val="764718"/>
                </a:gs>
              </a:gsLst>
              <a:lin ang="2700000" scaled="1"/>
            </a:gradFill>
            <a:ln w="9525">
              <a:noFill/>
              <a:miter lim="800000"/>
            </a:ln>
          </p:spPr>
          <p:txBody>
            <a:bodyPr/>
            <a:lstStyle/>
            <a:p>
              <a:endParaRPr lang="zh-CN" altLang="en-US">
                <a:solidFill>
                  <a:prstClr val="black"/>
                </a:solidFill>
                <a:latin typeface="+mn-ea"/>
              </a:endParaRPr>
            </a:p>
          </p:txBody>
        </p:sp>
        <p:sp>
          <p:nvSpPr>
            <p:cNvPr id="146" name="Freeform 30">
              <a:extLst>
                <a:ext uri="{FF2B5EF4-FFF2-40B4-BE49-F238E27FC236}">
                  <a16:creationId xmlns:a16="http://schemas.microsoft.com/office/drawing/2014/main" id="{AAB7A2F8-1ECA-4DA2-9122-9876C79A54C5}"/>
                </a:ext>
              </a:extLst>
            </p:cNvPr>
            <p:cNvSpPr/>
            <p:nvPr/>
          </p:nvSpPr>
          <p:spPr bwMode="gray">
            <a:xfrm>
              <a:off x="1914" y="1234"/>
              <a:ext cx="445" cy="732"/>
            </a:xfrm>
            <a:custGeom>
              <a:avLst/>
              <a:gdLst>
                <a:gd name="T0" fmla="*/ 368 w 439"/>
                <a:gd name="T1" fmla="*/ 7569 h 638"/>
                <a:gd name="T2" fmla="*/ 558 w 439"/>
                <a:gd name="T3" fmla="*/ 5236 h 638"/>
                <a:gd name="T4" fmla="*/ 97 w 439"/>
                <a:gd name="T5" fmla="*/ 0 h 638"/>
                <a:gd name="T6" fmla="*/ 0 w 439"/>
                <a:gd name="T7" fmla="*/ 1134 h 638"/>
                <a:gd name="T8" fmla="*/ 368 w 439"/>
                <a:gd name="T9" fmla="*/ 7569 h 638"/>
                <a:gd name="T10" fmla="*/ 0 60000 65536"/>
                <a:gd name="T11" fmla="*/ 0 60000 65536"/>
                <a:gd name="T12" fmla="*/ 0 60000 65536"/>
                <a:gd name="T13" fmla="*/ 0 60000 65536"/>
                <a:gd name="T14" fmla="*/ 0 60000 65536"/>
                <a:gd name="T15" fmla="*/ 0 w 439"/>
                <a:gd name="T16" fmla="*/ 0 h 638"/>
                <a:gd name="T17" fmla="*/ 439 w 439"/>
                <a:gd name="T18" fmla="*/ 638 h 638"/>
              </a:gdLst>
              <a:ahLst/>
              <a:cxnLst>
                <a:cxn ang="T10">
                  <a:pos x="T0" y="T1"/>
                </a:cxn>
                <a:cxn ang="T11">
                  <a:pos x="T2" y="T3"/>
                </a:cxn>
                <a:cxn ang="T12">
                  <a:pos x="T4" y="T5"/>
                </a:cxn>
                <a:cxn ang="T13">
                  <a:pos x="T6" y="T7"/>
                </a:cxn>
                <a:cxn ang="T14">
                  <a:pos x="T8" y="T9"/>
                </a:cxn>
              </a:cxnLst>
              <a:rect l="T15" t="T16" r="T17" b="T18"/>
              <a:pathLst>
                <a:path w="439" h="638">
                  <a:moveTo>
                    <a:pt x="289" y="637"/>
                  </a:moveTo>
                  <a:lnTo>
                    <a:pt x="438" y="441"/>
                  </a:lnTo>
                  <a:lnTo>
                    <a:pt x="79" y="0"/>
                  </a:lnTo>
                  <a:lnTo>
                    <a:pt x="0" y="96"/>
                  </a:lnTo>
                  <a:lnTo>
                    <a:pt x="289" y="637"/>
                  </a:lnTo>
                </a:path>
              </a:pathLst>
            </a:custGeom>
            <a:solidFill>
              <a:srgbClr val="FFBA75"/>
            </a:solidFill>
            <a:ln w="9525">
              <a:noFill/>
              <a:miter lim="800000"/>
            </a:ln>
          </p:spPr>
          <p:txBody>
            <a:bodyPr/>
            <a:lstStyle/>
            <a:p>
              <a:endParaRPr lang="zh-CN" altLang="en-US">
                <a:solidFill>
                  <a:prstClr val="black"/>
                </a:solidFill>
                <a:latin typeface="+mn-ea"/>
              </a:endParaRPr>
            </a:p>
          </p:txBody>
        </p:sp>
      </p:grpSp>
      <p:grpSp>
        <p:nvGrpSpPr>
          <p:cNvPr id="147" name="Group 31">
            <a:extLst>
              <a:ext uri="{FF2B5EF4-FFF2-40B4-BE49-F238E27FC236}">
                <a16:creationId xmlns:a16="http://schemas.microsoft.com/office/drawing/2014/main" id="{DCFF9890-8C86-4FB4-B682-F2850F003638}"/>
              </a:ext>
            </a:extLst>
          </p:cNvPr>
          <p:cNvGrpSpPr/>
          <p:nvPr/>
        </p:nvGrpSpPr>
        <p:grpSpPr bwMode="auto">
          <a:xfrm rot="10800000">
            <a:off x="4216400" y="5583239"/>
            <a:ext cx="781050" cy="763587"/>
            <a:chOff x="1284" y="653"/>
            <a:chExt cx="653" cy="616"/>
          </a:xfrm>
        </p:grpSpPr>
        <p:sp>
          <p:nvSpPr>
            <p:cNvPr id="148" name="Freeform 32">
              <a:extLst>
                <a:ext uri="{FF2B5EF4-FFF2-40B4-BE49-F238E27FC236}">
                  <a16:creationId xmlns:a16="http://schemas.microsoft.com/office/drawing/2014/main" id="{A2C02F7F-F3A2-4571-8E18-2786585389E7}"/>
                </a:ext>
              </a:extLst>
            </p:cNvPr>
            <p:cNvSpPr/>
            <p:nvPr/>
          </p:nvSpPr>
          <p:spPr bwMode="gray">
            <a:xfrm>
              <a:off x="1284" y="653"/>
              <a:ext cx="598" cy="616"/>
            </a:xfrm>
            <a:custGeom>
              <a:avLst/>
              <a:gdLst>
                <a:gd name="T0" fmla="*/ 0 w 587"/>
                <a:gd name="T1" fmla="*/ 6305 h 537"/>
                <a:gd name="T2" fmla="*/ 817 w 587"/>
                <a:gd name="T3" fmla="*/ 6344 h 537"/>
                <a:gd name="T4" fmla="*/ 394 w 587"/>
                <a:gd name="T5" fmla="*/ 0 h 537"/>
                <a:gd name="T6" fmla="*/ 0 w 587"/>
                <a:gd name="T7" fmla="*/ 6305 h 537"/>
                <a:gd name="T8" fmla="*/ 0 60000 65536"/>
                <a:gd name="T9" fmla="*/ 0 60000 65536"/>
                <a:gd name="T10" fmla="*/ 0 60000 65536"/>
                <a:gd name="T11" fmla="*/ 0 60000 65536"/>
                <a:gd name="T12" fmla="*/ 0 w 587"/>
                <a:gd name="T13" fmla="*/ 0 h 537"/>
                <a:gd name="T14" fmla="*/ 587 w 587"/>
                <a:gd name="T15" fmla="*/ 537 h 537"/>
              </a:gdLst>
              <a:ahLst/>
              <a:cxnLst>
                <a:cxn ang="T8">
                  <a:pos x="T0" y="T1"/>
                </a:cxn>
                <a:cxn ang="T9">
                  <a:pos x="T2" y="T3"/>
                </a:cxn>
                <a:cxn ang="T10">
                  <a:pos x="T4" y="T5"/>
                </a:cxn>
                <a:cxn ang="T11">
                  <a:pos x="T6" y="T7"/>
                </a:cxn>
              </a:cxnLst>
              <a:rect l="T12" t="T13" r="T14" b="T15"/>
              <a:pathLst>
                <a:path w="587" h="537">
                  <a:moveTo>
                    <a:pt x="0" y="533"/>
                  </a:moveTo>
                  <a:lnTo>
                    <a:pt x="586" y="536"/>
                  </a:lnTo>
                  <a:lnTo>
                    <a:pt x="283" y="0"/>
                  </a:lnTo>
                  <a:lnTo>
                    <a:pt x="0" y="533"/>
                  </a:lnTo>
                </a:path>
              </a:pathLst>
            </a:custGeom>
            <a:gradFill rotWithShape="1">
              <a:gsLst>
                <a:gs pos="0">
                  <a:srgbClr val="CC3300"/>
                </a:gs>
                <a:gs pos="100000">
                  <a:srgbClr val="5E1800"/>
                </a:gs>
              </a:gsLst>
              <a:lin ang="2700000" scaled="1"/>
            </a:gradFill>
            <a:ln w="9525">
              <a:noFill/>
              <a:miter lim="800000"/>
            </a:ln>
          </p:spPr>
          <p:txBody>
            <a:bodyPr/>
            <a:lstStyle/>
            <a:p>
              <a:endParaRPr lang="zh-CN" altLang="en-US">
                <a:solidFill>
                  <a:prstClr val="black"/>
                </a:solidFill>
                <a:latin typeface="+mn-ea"/>
              </a:endParaRPr>
            </a:p>
          </p:txBody>
        </p:sp>
        <p:sp>
          <p:nvSpPr>
            <p:cNvPr id="149" name="Freeform 33">
              <a:extLst>
                <a:ext uri="{FF2B5EF4-FFF2-40B4-BE49-F238E27FC236}">
                  <a16:creationId xmlns:a16="http://schemas.microsoft.com/office/drawing/2014/main" id="{741DFF36-822E-4003-8F7B-A10AF5BB8A49}"/>
                </a:ext>
              </a:extLst>
            </p:cNvPr>
            <p:cNvSpPr/>
            <p:nvPr/>
          </p:nvSpPr>
          <p:spPr bwMode="gray">
            <a:xfrm>
              <a:off x="1568" y="653"/>
              <a:ext cx="369" cy="613"/>
            </a:xfrm>
            <a:custGeom>
              <a:avLst/>
              <a:gdLst>
                <a:gd name="T0" fmla="*/ 378 w 364"/>
                <a:gd name="T1" fmla="*/ 6187 h 535"/>
                <a:gd name="T2" fmla="*/ 463 w 364"/>
                <a:gd name="T3" fmla="*/ 5157 h 535"/>
                <a:gd name="T4" fmla="*/ 0 w 364"/>
                <a:gd name="T5" fmla="*/ 0 h 535"/>
                <a:gd name="T6" fmla="*/ 378 w 364"/>
                <a:gd name="T7" fmla="*/ 6187 h 535"/>
                <a:gd name="T8" fmla="*/ 0 60000 65536"/>
                <a:gd name="T9" fmla="*/ 0 60000 65536"/>
                <a:gd name="T10" fmla="*/ 0 60000 65536"/>
                <a:gd name="T11" fmla="*/ 0 60000 65536"/>
                <a:gd name="T12" fmla="*/ 0 w 364"/>
                <a:gd name="T13" fmla="*/ 0 h 535"/>
                <a:gd name="T14" fmla="*/ 364 w 364"/>
                <a:gd name="T15" fmla="*/ 535 h 535"/>
              </a:gdLst>
              <a:ahLst/>
              <a:cxnLst>
                <a:cxn ang="T8">
                  <a:pos x="T0" y="T1"/>
                </a:cxn>
                <a:cxn ang="T9">
                  <a:pos x="T2" y="T3"/>
                </a:cxn>
                <a:cxn ang="T10">
                  <a:pos x="T4" y="T5"/>
                </a:cxn>
                <a:cxn ang="T11">
                  <a:pos x="T6" y="T7"/>
                </a:cxn>
              </a:cxnLst>
              <a:rect l="T12" t="T13" r="T14" b="T15"/>
              <a:pathLst>
                <a:path w="364" h="535">
                  <a:moveTo>
                    <a:pt x="296" y="534"/>
                  </a:moveTo>
                  <a:lnTo>
                    <a:pt x="363" y="445"/>
                  </a:lnTo>
                  <a:lnTo>
                    <a:pt x="0" y="0"/>
                  </a:lnTo>
                  <a:lnTo>
                    <a:pt x="296" y="534"/>
                  </a:lnTo>
                </a:path>
              </a:pathLst>
            </a:custGeom>
            <a:solidFill>
              <a:srgbClr val="FF6535"/>
            </a:solidFill>
            <a:ln w="9525">
              <a:noFill/>
              <a:miter lim="800000"/>
            </a:ln>
          </p:spPr>
          <p:txBody>
            <a:bodyPr/>
            <a:lstStyle/>
            <a:p>
              <a:endParaRPr lang="zh-CN" altLang="en-US">
                <a:solidFill>
                  <a:prstClr val="black"/>
                </a:solidFill>
                <a:latin typeface="+mn-ea"/>
              </a:endParaRPr>
            </a:p>
          </p:txBody>
        </p:sp>
      </p:grpSp>
      <p:sp>
        <p:nvSpPr>
          <p:cNvPr id="150" name="Line 31">
            <a:extLst>
              <a:ext uri="{FF2B5EF4-FFF2-40B4-BE49-F238E27FC236}">
                <a16:creationId xmlns:a16="http://schemas.microsoft.com/office/drawing/2014/main" id="{F5495592-D3EB-4FA7-B179-C7C1B4FBA176}"/>
              </a:ext>
            </a:extLst>
          </p:cNvPr>
          <p:cNvSpPr>
            <a:spLocks noChangeShapeType="1"/>
          </p:cNvSpPr>
          <p:nvPr/>
        </p:nvSpPr>
        <p:spPr bwMode="auto">
          <a:xfrm rot="10800000" flipV="1">
            <a:off x="4945063" y="1882775"/>
            <a:ext cx="1897062" cy="4313238"/>
          </a:xfrm>
          <a:prstGeom prst="line">
            <a:avLst/>
          </a:prstGeom>
          <a:noFill/>
          <a:ln w="63500">
            <a:solidFill>
              <a:srgbClr val="7030A0"/>
            </a:solidFill>
            <a:round/>
            <a:tailEnd type="triangle" w="sm" len="lg"/>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ea"/>
            </a:endParaRPr>
          </a:p>
        </p:txBody>
      </p:sp>
      <p:sp>
        <p:nvSpPr>
          <p:cNvPr id="151" name="Text Box 21">
            <a:extLst>
              <a:ext uri="{FF2B5EF4-FFF2-40B4-BE49-F238E27FC236}">
                <a16:creationId xmlns:a16="http://schemas.microsoft.com/office/drawing/2014/main" id="{3AD22CDA-F078-4F22-9DDB-265352FAF0BE}"/>
              </a:ext>
            </a:extLst>
          </p:cNvPr>
          <p:cNvSpPr txBox="1">
            <a:spLocks noChangeArrowheads="1"/>
          </p:cNvSpPr>
          <p:nvPr/>
        </p:nvSpPr>
        <p:spPr bwMode="auto">
          <a:xfrm>
            <a:off x="3180121" y="2206625"/>
            <a:ext cx="2919412" cy="338138"/>
          </a:xfrm>
          <a:prstGeom prst="rect">
            <a:avLst/>
          </a:prstGeom>
          <a:noFill/>
          <a:ln>
            <a:noFill/>
          </a:ln>
          <a:effectLst>
            <a:outerShdw dist="17961" dir="2700000" algn="ctr" rotWithShape="0">
              <a:srgbClr val="003366"/>
            </a:outerShdw>
          </a:effectLst>
        </p:spPr>
        <p:txBody>
          <a:bodyPr>
            <a:spAutoFit/>
          </a:bodyPr>
          <a:lstStyle/>
          <a:p>
            <a:pPr algn="ctr">
              <a:spcBef>
                <a:spcPct val="60000"/>
              </a:spcBef>
              <a:defRPr/>
            </a:pPr>
            <a:r>
              <a:rPr lang="zh-CN" altLang="en-US" sz="1600" dirty="0">
                <a:solidFill>
                  <a:prstClr val="white"/>
                </a:solidFill>
                <a:latin typeface="+mn-ea"/>
              </a:rPr>
              <a:t>接触</a:t>
            </a:r>
            <a:endParaRPr lang="en-US" altLang="zh-CN" sz="1600" dirty="0">
              <a:solidFill>
                <a:prstClr val="white"/>
              </a:solidFill>
              <a:latin typeface="+mn-ea"/>
            </a:endParaRPr>
          </a:p>
        </p:txBody>
      </p:sp>
      <p:sp>
        <p:nvSpPr>
          <p:cNvPr id="152" name="Text Box 22">
            <a:extLst>
              <a:ext uri="{FF2B5EF4-FFF2-40B4-BE49-F238E27FC236}">
                <a16:creationId xmlns:a16="http://schemas.microsoft.com/office/drawing/2014/main" id="{7D7B1A67-007C-4CE1-AAFA-A64A8C7EE3C0}"/>
              </a:ext>
            </a:extLst>
          </p:cNvPr>
          <p:cNvSpPr txBox="1">
            <a:spLocks noChangeArrowheads="1"/>
          </p:cNvSpPr>
          <p:nvPr/>
        </p:nvSpPr>
        <p:spPr bwMode="auto">
          <a:xfrm>
            <a:off x="3668713" y="3197225"/>
            <a:ext cx="1828800" cy="336550"/>
          </a:xfrm>
          <a:prstGeom prst="rect">
            <a:avLst/>
          </a:prstGeom>
          <a:noFill/>
          <a:ln>
            <a:noFill/>
          </a:ln>
          <a:effectLst>
            <a:outerShdw dist="17961" dir="2700000" algn="ctr" rotWithShape="0">
              <a:srgbClr val="003366"/>
            </a:outerShdw>
          </a:effectLst>
        </p:spPr>
        <p:txBody>
          <a:bodyPr>
            <a:spAutoFit/>
          </a:bodyPr>
          <a:lstStyle/>
          <a:p>
            <a:pPr algn="ctr">
              <a:spcBef>
                <a:spcPct val="60000"/>
              </a:spcBef>
              <a:defRPr/>
            </a:pPr>
            <a:r>
              <a:rPr lang="zh-CN" altLang="en-US" sz="1600" dirty="0">
                <a:solidFill>
                  <a:prstClr val="white"/>
                </a:solidFill>
                <a:latin typeface="+mn-ea"/>
              </a:rPr>
              <a:t>意向</a:t>
            </a:r>
            <a:endParaRPr lang="en-US" altLang="zh-CN" sz="1600" dirty="0">
              <a:solidFill>
                <a:prstClr val="white"/>
              </a:solidFill>
              <a:latin typeface="+mn-ea"/>
            </a:endParaRPr>
          </a:p>
        </p:txBody>
      </p:sp>
      <p:sp>
        <p:nvSpPr>
          <p:cNvPr id="153" name="Text Box 24">
            <a:extLst>
              <a:ext uri="{FF2B5EF4-FFF2-40B4-BE49-F238E27FC236}">
                <a16:creationId xmlns:a16="http://schemas.microsoft.com/office/drawing/2014/main" id="{88FAB20E-D40F-456F-AB2F-B2A18B5803F1}"/>
              </a:ext>
            </a:extLst>
          </p:cNvPr>
          <p:cNvSpPr txBox="1">
            <a:spLocks noChangeArrowheads="1"/>
          </p:cNvSpPr>
          <p:nvPr/>
        </p:nvSpPr>
        <p:spPr bwMode="auto">
          <a:xfrm>
            <a:off x="3810000" y="4065588"/>
            <a:ext cx="1612900" cy="336550"/>
          </a:xfrm>
          <a:prstGeom prst="rect">
            <a:avLst/>
          </a:prstGeom>
          <a:noFill/>
          <a:ln>
            <a:noFill/>
          </a:ln>
          <a:effectLst>
            <a:outerShdw dist="17961" dir="2700000" algn="ctr" rotWithShape="0">
              <a:srgbClr val="003366"/>
            </a:outerShdw>
          </a:effectLst>
        </p:spPr>
        <p:txBody>
          <a:bodyPr>
            <a:spAutoFit/>
          </a:bodyPr>
          <a:lstStyle/>
          <a:p>
            <a:pPr algn="ctr">
              <a:spcBef>
                <a:spcPct val="60000"/>
              </a:spcBef>
              <a:defRPr/>
            </a:pPr>
            <a:r>
              <a:rPr lang="zh-CN" altLang="en-US" sz="1600" dirty="0">
                <a:solidFill>
                  <a:prstClr val="white"/>
                </a:solidFill>
                <a:latin typeface="+mn-ea"/>
              </a:rPr>
              <a:t>明确</a:t>
            </a:r>
            <a:endParaRPr lang="en-US" altLang="zh-CN" sz="1600" dirty="0">
              <a:solidFill>
                <a:prstClr val="white"/>
              </a:solidFill>
              <a:latin typeface="+mn-ea"/>
            </a:endParaRPr>
          </a:p>
        </p:txBody>
      </p:sp>
      <p:sp>
        <p:nvSpPr>
          <p:cNvPr id="154" name="Text Box 23">
            <a:extLst>
              <a:ext uri="{FF2B5EF4-FFF2-40B4-BE49-F238E27FC236}">
                <a16:creationId xmlns:a16="http://schemas.microsoft.com/office/drawing/2014/main" id="{31BF0D22-7277-4EB7-A5C4-E80B9499402F}"/>
              </a:ext>
            </a:extLst>
          </p:cNvPr>
          <p:cNvSpPr txBox="1">
            <a:spLocks noChangeArrowheads="1"/>
          </p:cNvSpPr>
          <p:nvPr/>
        </p:nvSpPr>
        <p:spPr bwMode="auto">
          <a:xfrm>
            <a:off x="4151313" y="4826001"/>
            <a:ext cx="1041400" cy="338554"/>
          </a:xfrm>
          <a:prstGeom prst="rect">
            <a:avLst/>
          </a:prstGeom>
          <a:noFill/>
          <a:ln>
            <a:noFill/>
          </a:ln>
          <a:effectLst>
            <a:outerShdw dist="12700" dir="5400000" algn="ctr" rotWithShape="0">
              <a:srgbClr val="003366">
                <a:alpha val="50000"/>
              </a:srgbClr>
            </a:outerShdw>
          </a:effectLst>
        </p:spPr>
        <p:txBody>
          <a:bodyPr>
            <a:spAutoFit/>
          </a:bodyPr>
          <a:lstStyle/>
          <a:p>
            <a:pPr algn="ctr">
              <a:spcBef>
                <a:spcPct val="60000"/>
              </a:spcBef>
              <a:defRPr/>
            </a:pPr>
            <a:r>
              <a:rPr lang="zh-CN" altLang="en-US" sz="1600" dirty="0">
                <a:solidFill>
                  <a:prstClr val="white"/>
                </a:solidFill>
                <a:latin typeface="+mn-ea"/>
              </a:rPr>
              <a:t>投入</a:t>
            </a:r>
            <a:endParaRPr lang="en-US" altLang="zh-CN" sz="1600" dirty="0">
              <a:solidFill>
                <a:prstClr val="white"/>
              </a:solidFill>
              <a:latin typeface="+mn-ea"/>
            </a:endParaRPr>
          </a:p>
        </p:txBody>
      </p:sp>
      <p:sp>
        <p:nvSpPr>
          <p:cNvPr id="155" name="Text Box 23">
            <a:extLst>
              <a:ext uri="{FF2B5EF4-FFF2-40B4-BE49-F238E27FC236}">
                <a16:creationId xmlns:a16="http://schemas.microsoft.com/office/drawing/2014/main" id="{7CFB10C2-42BB-442D-9FC3-26C827756CC9}"/>
              </a:ext>
            </a:extLst>
          </p:cNvPr>
          <p:cNvSpPr txBox="1">
            <a:spLocks noChangeArrowheads="1"/>
          </p:cNvSpPr>
          <p:nvPr/>
        </p:nvSpPr>
        <p:spPr bwMode="auto">
          <a:xfrm>
            <a:off x="4300538" y="5627689"/>
            <a:ext cx="715962" cy="338137"/>
          </a:xfrm>
          <a:prstGeom prst="rect">
            <a:avLst/>
          </a:prstGeom>
          <a:noFill/>
          <a:ln>
            <a:noFill/>
          </a:ln>
          <a:effectLst>
            <a:outerShdw dist="12700" dir="5400000" algn="ctr" rotWithShape="0">
              <a:srgbClr val="003366">
                <a:alpha val="50000"/>
              </a:srgbClr>
            </a:outerShdw>
          </a:effectLst>
        </p:spPr>
        <p:txBody>
          <a:bodyPr>
            <a:spAutoFit/>
          </a:bodyPr>
          <a:lstStyle/>
          <a:p>
            <a:pPr algn="ctr">
              <a:spcBef>
                <a:spcPct val="60000"/>
              </a:spcBef>
              <a:defRPr/>
            </a:pPr>
            <a:r>
              <a:rPr lang="zh-CN" altLang="en-US" sz="1600" dirty="0">
                <a:solidFill>
                  <a:prstClr val="white"/>
                </a:solidFill>
                <a:latin typeface="+mn-ea"/>
              </a:rPr>
              <a:t>成交</a:t>
            </a:r>
            <a:endParaRPr lang="en-US" altLang="zh-CN" sz="1600" dirty="0">
              <a:solidFill>
                <a:prstClr val="white"/>
              </a:solidFill>
              <a:latin typeface="+mn-ea"/>
            </a:endParaRPr>
          </a:p>
        </p:txBody>
      </p:sp>
      <p:sp>
        <p:nvSpPr>
          <p:cNvPr id="156" name="Text Box 21">
            <a:extLst>
              <a:ext uri="{FF2B5EF4-FFF2-40B4-BE49-F238E27FC236}">
                <a16:creationId xmlns:a16="http://schemas.microsoft.com/office/drawing/2014/main" id="{086539DD-A8E5-440A-A40C-E2B7A239397F}"/>
              </a:ext>
            </a:extLst>
          </p:cNvPr>
          <p:cNvSpPr txBox="1">
            <a:spLocks noChangeArrowheads="1"/>
          </p:cNvSpPr>
          <p:nvPr/>
        </p:nvSpPr>
        <p:spPr bwMode="auto">
          <a:xfrm>
            <a:off x="3105151" y="1490663"/>
            <a:ext cx="2919413" cy="400050"/>
          </a:xfrm>
          <a:prstGeom prst="rect">
            <a:avLst/>
          </a:prstGeom>
          <a:noFill/>
          <a:ln>
            <a:noFill/>
          </a:ln>
          <a:effectLst>
            <a:outerShdw dist="17961" dir="2700000" algn="ctr" rotWithShape="0">
              <a:srgbClr val="003366"/>
            </a:outerShdw>
          </a:effectLst>
        </p:spPr>
        <p:txBody>
          <a:bodyPr>
            <a:spAutoFit/>
          </a:bodyPr>
          <a:lstStyle/>
          <a:p>
            <a:pPr algn="ctr">
              <a:spcBef>
                <a:spcPct val="60000"/>
              </a:spcBef>
              <a:defRPr/>
            </a:pPr>
            <a:r>
              <a:rPr lang="zh-CN" altLang="en-US" sz="2000" dirty="0">
                <a:solidFill>
                  <a:prstClr val="white"/>
                </a:solidFill>
                <a:latin typeface="+mn-ea"/>
              </a:rPr>
              <a:t>潜在</a:t>
            </a:r>
            <a:endParaRPr lang="en-US" altLang="zh-CN" sz="2000" dirty="0">
              <a:solidFill>
                <a:prstClr val="white"/>
              </a:solidFill>
              <a:latin typeface="+mn-ea"/>
            </a:endParaRPr>
          </a:p>
        </p:txBody>
      </p:sp>
      <p:sp>
        <p:nvSpPr>
          <p:cNvPr id="157" name="Text Box 21">
            <a:extLst>
              <a:ext uri="{FF2B5EF4-FFF2-40B4-BE49-F238E27FC236}">
                <a16:creationId xmlns:a16="http://schemas.microsoft.com/office/drawing/2014/main" id="{037CCD70-B03B-4D85-BBEF-72AA02BD3C46}"/>
              </a:ext>
            </a:extLst>
          </p:cNvPr>
          <p:cNvSpPr txBox="1">
            <a:spLocks noChangeArrowheads="1"/>
          </p:cNvSpPr>
          <p:nvPr/>
        </p:nvSpPr>
        <p:spPr bwMode="auto">
          <a:xfrm>
            <a:off x="7246938" y="1746250"/>
            <a:ext cx="2952750" cy="3785652"/>
          </a:xfrm>
          <a:prstGeom prst="rect">
            <a:avLst/>
          </a:prstGeom>
          <a:noFill/>
          <a:ln w="9525">
            <a:noFill/>
            <a:miter lim="800000"/>
          </a:ln>
        </p:spPr>
        <p:txBody>
          <a:bodyPr>
            <a:spAutoFit/>
          </a:bodyPr>
          <a:lstStyle/>
          <a:p>
            <a:pPr>
              <a:lnSpc>
                <a:spcPct val="250000"/>
              </a:lnSpc>
            </a:pPr>
            <a:r>
              <a:rPr lang="en-US" altLang="ko-KR" sz="2400" dirty="0">
                <a:solidFill>
                  <a:srgbClr val="6C6C6C"/>
                </a:solidFill>
                <a:latin typeface="+mn-ea"/>
              </a:rPr>
              <a:t>1</a:t>
            </a:r>
            <a:r>
              <a:rPr lang="zh-CN" altLang="en-US" sz="2400" dirty="0">
                <a:solidFill>
                  <a:srgbClr val="6C6C6C"/>
                </a:solidFill>
                <a:latin typeface="+mn-ea"/>
              </a:rPr>
              <a:t>、粗细（容量）</a:t>
            </a:r>
            <a:endParaRPr lang="en-US" altLang="zh-CN" sz="2400" dirty="0">
              <a:solidFill>
                <a:srgbClr val="6C6C6C"/>
              </a:solidFill>
              <a:latin typeface="+mn-ea"/>
            </a:endParaRPr>
          </a:p>
          <a:p>
            <a:pPr>
              <a:lnSpc>
                <a:spcPct val="250000"/>
              </a:lnSpc>
            </a:pPr>
            <a:r>
              <a:rPr lang="en-US" altLang="zh-CN" sz="2400" dirty="0">
                <a:solidFill>
                  <a:srgbClr val="6C6C6C"/>
                </a:solidFill>
                <a:latin typeface="+mn-ea"/>
              </a:rPr>
              <a:t>2</a:t>
            </a:r>
            <a:r>
              <a:rPr lang="zh-CN" altLang="en-US" sz="2400" dirty="0">
                <a:solidFill>
                  <a:srgbClr val="6C6C6C"/>
                </a:solidFill>
                <a:latin typeface="+mn-ea"/>
              </a:rPr>
              <a:t>、斜率（销售技巧）</a:t>
            </a:r>
            <a:endParaRPr lang="en-US" altLang="zh-CN" sz="2400" dirty="0">
              <a:solidFill>
                <a:srgbClr val="6C6C6C"/>
              </a:solidFill>
              <a:latin typeface="+mn-ea"/>
            </a:endParaRPr>
          </a:p>
          <a:p>
            <a:pPr>
              <a:lnSpc>
                <a:spcPct val="250000"/>
              </a:lnSpc>
            </a:pPr>
            <a:r>
              <a:rPr lang="en-US" altLang="zh-CN" sz="2400" dirty="0">
                <a:solidFill>
                  <a:srgbClr val="6C6C6C"/>
                </a:solidFill>
                <a:latin typeface="+mn-ea"/>
              </a:rPr>
              <a:t>3</a:t>
            </a:r>
            <a:r>
              <a:rPr lang="zh-CN" altLang="en-US" sz="2400" dirty="0">
                <a:solidFill>
                  <a:srgbClr val="6C6C6C"/>
                </a:solidFill>
                <a:latin typeface="+mn-ea"/>
              </a:rPr>
              <a:t>、均匀（阶段分布）</a:t>
            </a:r>
            <a:endParaRPr lang="en-US" altLang="zh-CN" sz="2400" dirty="0">
              <a:solidFill>
                <a:srgbClr val="6C6C6C"/>
              </a:solidFill>
              <a:latin typeface="+mn-ea"/>
            </a:endParaRPr>
          </a:p>
          <a:p>
            <a:pPr>
              <a:lnSpc>
                <a:spcPct val="250000"/>
              </a:lnSpc>
            </a:pPr>
            <a:r>
              <a:rPr lang="en-US" altLang="zh-CN" sz="2400" dirty="0">
                <a:solidFill>
                  <a:srgbClr val="6C6C6C"/>
                </a:solidFill>
                <a:latin typeface="+mn-ea"/>
              </a:rPr>
              <a:t>4</a:t>
            </a:r>
            <a:r>
              <a:rPr lang="zh-CN" altLang="en-US" sz="2400" dirty="0">
                <a:solidFill>
                  <a:srgbClr val="6C6C6C"/>
                </a:solidFill>
                <a:latin typeface="+mn-ea"/>
              </a:rPr>
              <a:t>、流速（销售周期）</a:t>
            </a:r>
            <a:endParaRPr lang="en-US" altLang="ko-KR" sz="2400" dirty="0">
              <a:solidFill>
                <a:srgbClr val="6C6C6C"/>
              </a:solidFill>
              <a:latin typeface="+mn-ea"/>
            </a:endParaRPr>
          </a:p>
        </p:txBody>
      </p:sp>
      <p:sp>
        <p:nvSpPr>
          <p:cNvPr id="158" name="标题 1">
            <a:extLst>
              <a:ext uri="{FF2B5EF4-FFF2-40B4-BE49-F238E27FC236}">
                <a16:creationId xmlns:a16="http://schemas.microsoft.com/office/drawing/2014/main" id="{DD23D1C8-5A7A-4FB0-A0B0-05963E71C7D3}"/>
              </a:ext>
            </a:extLst>
          </p:cNvPr>
          <p:cNvSpPr txBox="1">
            <a:spLocks/>
          </p:cNvSpPr>
          <p:nvPr/>
        </p:nvSpPr>
        <p:spPr>
          <a:xfrm>
            <a:off x="549999" y="948469"/>
            <a:ext cx="11084281"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dirty="0">
                <a:latin typeface="+mn-ea"/>
                <a:ea typeface="+mn-ea"/>
              </a:rPr>
              <a:t>横竖斜三方面观察漏斗变化，提前洞察风险，提高销售成功率</a:t>
            </a:r>
            <a:endParaRPr lang="en-US" altLang="zh-CN" sz="2000" dirty="0">
              <a:latin typeface="+mn-ea"/>
              <a:ea typeface="+mn-ea"/>
            </a:endParaRPr>
          </a:p>
        </p:txBody>
      </p:sp>
    </p:spTree>
    <p:extLst>
      <p:ext uri="{BB962C8B-B14F-4D97-AF65-F5344CB8AC3E}">
        <p14:creationId xmlns:p14="http://schemas.microsoft.com/office/powerpoint/2010/main" val="116632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F091F-B18E-4BE3-96DF-6509DDC542B7}"/>
              </a:ext>
            </a:extLst>
          </p:cNvPr>
          <p:cNvSpPr>
            <a:spLocks noGrp="1"/>
          </p:cNvSpPr>
          <p:nvPr>
            <p:ph type="title"/>
          </p:nvPr>
        </p:nvSpPr>
        <p:spPr/>
        <p:txBody>
          <a:bodyPr/>
          <a:lstStyle/>
          <a:p>
            <a:r>
              <a:rPr lang="zh-CN" altLang="en-US" dirty="0"/>
              <a:t>销售漏斗的价值</a:t>
            </a:r>
          </a:p>
        </p:txBody>
      </p:sp>
      <p:sp>
        <p:nvSpPr>
          <p:cNvPr id="158" name="标题 1">
            <a:extLst>
              <a:ext uri="{FF2B5EF4-FFF2-40B4-BE49-F238E27FC236}">
                <a16:creationId xmlns:a16="http://schemas.microsoft.com/office/drawing/2014/main" id="{DD23D1C8-5A7A-4FB0-A0B0-05963E71C7D3}"/>
              </a:ext>
            </a:extLst>
          </p:cNvPr>
          <p:cNvSpPr txBox="1">
            <a:spLocks/>
          </p:cNvSpPr>
          <p:nvPr/>
        </p:nvSpPr>
        <p:spPr>
          <a:xfrm>
            <a:off x="549999" y="948469"/>
            <a:ext cx="11084281" cy="559233"/>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dirty="0">
                <a:latin typeface="+mn-ea"/>
                <a:ea typeface="+mn-ea"/>
              </a:rPr>
              <a:t>销售漏斗对整个销售业务有着巨大的价值</a:t>
            </a:r>
            <a:endParaRPr lang="en-US" altLang="zh-CN" sz="2000" dirty="0">
              <a:latin typeface="+mn-ea"/>
              <a:ea typeface="+mn-ea"/>
            </a:endParaRPr>
          </a:p>
        </p:txBody>
      </p:sp>
      <p:grpSp>
        <p:nvGrpSpPr>
          <p:cNvPr id="3" name="组合 2">
            <a:extLst>
              <a:ext uri="{FF2B5EF4-FFF2-40B4-BE49-F238E27FC236}">
                <a16:creationId xmlns:a16="http://schemas.microsoft.com/office/drawing/2014/main" id="{A9FA784E-68B1-46BA-A982-C0E0E5E56C7D}"/>
              </a:ext>
            </a:extLst>
          </p:cNvPr>
          <p:cNvGrpSpPr/>
          <p:nvPr/>
        </p:nvGrpSpPr>
        <p:grpSpPr>
          <a:xfrm>
            <a:off x="1964401" y="1507702"/>
            <a:ext cx="6753471" cy="3197463"/>
            <a:chOff x="1964401" y="1507702"/>
            <a:chExt cx="6753471" cy="4468257"/>
          </a:xfrm>
        </p:grpSpPr>
        <p:sp>
          <p:nvSpPr>
            <p:cNvPr id="39" name="Rectangle 4">
              <a:extLst>
                <a:ext uri="{FF2B5EF4-FFF2-40B4-BE49-F238E27FC236}">
                  <a16:creationId xmlns:a16="http://schemas.microsoft.com/office/drawing/2014/main" id="{D6DC33DB-C4C7-492B-BDCB-24C8D2976C93}"/>
                </a:ext>
              </a:extLst>
            </p:cNvPr>
            <p:cNvSpPr>
              <a:spLocks noChangeArrowheads="1"/>
            </p:cNvSpPr>
            <p:nvPr>
              <p:custDataLst>
                <p:tags r:id="rId1"/>
              </p:custDataLst>
            </p:nvPr>
          </p:nvSpPr>
          <p:spPr bwMode="gray">
            <a:xfrm>
              <a:off x="1977101" y="1507702"/>
              <a:ext cx="6740771" cy="895350"/>
            </a:xfrm>
            <a:prstGeom prst="rect">
              <a:avLst/>
            </a:prstGeom>
            <a:solidFill>
              <a:srgbClr val="3C8A2E"/>
            </a:solidFill>
            <a:ln w="12700" algn="ctr">
              <a:solidFill>
                <a:schemeClr val="bg1"/>
              </a:solidFill>
              <a:miter lim="800000"/>
              <a:headEnd/>
              <a:tailEnd/>
            </a:ln>
          </p:spPr>
          <p:txBody>
            <a:bodyPr lIns="36000" tIns="36000" rIns="36000" bIns="36000" anchor="ctr" anchorCtr="1"/>
            <a:lstStyle/>
            <a:p>
              <a:pPr algn="ctr">
                <a:lnSpc>
                  <a:spcPct val="106000"/>
                </a:lnSpc>
                <a:defRPr/>
              </a:pPr>
              <a:r>
                <a:rPr lang="zh-CN" altLang="en-US" dirty="0">
                  <a:solidFill>
                    <a:schemeClr val="bg1"/>
                  </a:solidFill>
                  <a:latin typeface="+mn-ea"/>
                </a:rPr>
                <a:t>控制销售过程，有针对性的快速解决销售问题</a:t>
              </a:r>
              <a:endParaRPr lang="en-US" dirty="0">
                <a:solidFill>
                  <a:schemeClr val="bg1"/>
                </a:solidFill>
                <a:latin typeface="+mn-ea"/>
              </a:endParaRPr>
            </a:p>
          </p:txBody>
        </p:sp>
        <p:sp>
          <p:nvSpPr>
            <p:cNvPr id="40" name="Rectangle 7">
              <a:extLst>
                <a:ext uri="{FF2B5EF4-FFF2-40B4-BE49-F238E27FC236}">
                  <a16:creationId xmlns:a16="http://schemas.microsoft.com/office/drawing/2014/main" id="{90D1585C-F275-4843-A84F-F5F870CD861F}"/>
                </a:ext>
              </a:extLst>
            </p:cNvPr>
            <p:cNvSpPr>
              <a:spLocks noChangeArrowheads="1"/>
            </p:cNvSpPr>
            <p:nvPr>
              <p:custDataLst>
                <p:tags r:id="rId2"/>
              </p:custDataLst>
            </p:nvPr>
          </p:nvSpPr>
          <p:spPr bwMode="gray">
            <a:xfrm>
              <a:off x="1964401" y="2698671"/>
              <a:ext cx="6753471" cy="895350"/>
            </a:xfrm>
            <a:prstGeom prst="rect">
              <a:avLst/>
            </a:prstGeom>
            <a:solidFill>
              <a:srgbClr val="3C8A2E"/>
            </a:solidFill>
            <a:ln w="12700" algn="ctr">
              <a:solidFill>
                <a:schemeClr val="bg1"/>
              </a:solidFill>
              <a:miter lim="800000"/>
              <a:headEnd/>
              <a:tailEnd/>
            </a:ln>
          </p:spPr>
          <p:txBody>
            <a:bodyPr lIns="36000" tIns="36000" rIns="36000" bIns="36000" anchor="ctr" anchorCtr="1"/>
            <a:lstStyle/>
            <a:p>
              <a:pPr algn="ctr">
                <a:lnSpc>
                  <a:spcPct val="106000"/>
                </a:lnSpc>
                <a:defRPr/>
              </a:pPr>
              <a:r>
                <a:rPr lang="zh-CN" altLang="en-US" dirty="0">
                  <a:solidFill>
                    <a:schemeClr val="bg1"/>
                  </a:solidFill>
                  <a:latin typeface="+mn-ea"/>
                </a:rPr>
                <a:t>了解销售情况，准确预测销售业绩</a:t>
              </a:r>
              <a:endParaRPr lang="en-US" dirty="0">
                <a:solidFill>
                  <a:schemeClr val="bg1"/>
                </a:solidFill>
                <a:latin typeface="+mn-ea"/>
              </a:endParaRPr>
            </a:p>
          </p:txBody>
        </p:sp>
        <p:sp>
          <p:nvSpPr>
            <p:cNvPr id="41" name="Rectangle 13">
              <a:extLst>
                <a:ext uri="{FF2B5EF4-FFF2-40B4-BE49-F238E27FC236}">
                  <a16:creationId xmlns:a16="http://schemas.microsoft.com/office/drawing/2014/main" id="{D191321D-1431-4ED3-A397-3B569604C618}"/>
                </a:ext>
              </a:extLst>
            </p:cNvPr>
            <p:cNvSpPr>
              <a:spLocks noChangeArrowheads="1"/>
            </p:cNvSpPr>
            <p:nvPr>
              <p:custDataLst>
                <p:tags r:id="rId3"/>
              </p:custDataLst>
            </p:nvPr>
          </p:nvSpPr>
          <p:spPr bwMode="gray">
            <a:xfrm>
              <a:off x="1964401" y="3889640"/>
              <a:ext cx="6753471" cy="895350"/>
            </a:xfrm>
            <a:prstGeom prst="rect">
              <a:avLst/>
            </a:prstGeom>
            <a:solidFill>
              <a:srgbClr val="3C8A2E"/>
            </a:solidFill>
            <a:ln w="12700" algn="ctr">
              <a:solidFill>
                <a:schemeClr val="bg1"/>
              </a:solidFill>
              <a:miter lim="800000"/>
              <a:headEnd/>
              <a:tailEnd/>
            </a:ln>
          </p:spPr>
          <p:txBody>
            <a:bodyPr lIns="36000" tIns="36000" rIns="36000" bIns="36000" anchor="ctr" anchorCtr="1"/>
            <a:lstStyle/>
            <a:p>
              <a:pPr algn="ctr">
                <a:lnSpc>
                  <a:spcPct val="106000"/>
                </a:lnSpc>
                <a:defRPr/>
              </a:pPr>
              <a:r>
                <a:rPr lang="zh-CN" altLang="en-US" dirty="0">
                  <a:solidFill>
                    <a:schemeClr val="bg1"/>
                  </a:solidFill>
                  <a:latin typeface="+mn-ea"/>
                </a:rPr>
                <a:t>及时指导及监督销售人员工作，避免客户流失，提高赢单率</a:t>
              </a:r>
              <a:endParaRPr lang="en-US" dirty="0">
                <a:solidFill>
                  <a:schemeClr val="bg1"/>
                </a:solidFill>
                <a:latin typeface="+mn-ea"/>
              </a:endParaRPr>
            </a:p>
          </p:txBody>
        </p:sp>
        <p:sp>
          <p:nvSpPr>
            <p:cNvPr id="42" name="Rectangle 16">
              <a:extLst>
                <a:ext uri="{FF2B5EF4-FFF2-40B4-BE49-F238E27FC236}">
                  <a16:creationId xmlns:a16="http://schemas.microsoft.com/office/drawing/2014/main" id="{3A96777A-E475-4D83-9776-22BE7311CC23}"/>
                </a:ext>
              </a:extLst>
            </p:cNvPr>
            <p:cNvSpPr>
              <a:spLocks noChangeArrowheads="1"/>
            </p:cNvSpPr>
            <p:nvPr>
              <p:custDataLst>
                <p:tags r:id="rId4"/>
              </p:custDataLst>
            </p:nvPr>
          </p:nvSpPr>
          <p:spPr bwMode="gray">
            <a:xfrm>
              <a:off x="1964401" y="5080609"/>
              <a:ext cx="6753471" cy="895350"/>
            </a:xfrm>
            <a:prstGeom prst="rect">
              <a:avLst/>
            </a:prstGeom>
            <a:solidFill>
              <a:srgbClr val="3C8A2E"/>
            </a:solidFill>
            <a:ln w="12700" algn="ctr">
              <a:solidFill>
                <a:schemeClr val="bg1"/>
              </a:solidFill>
              <a:miter lim="800000"/>
              <a:headEnd/>
              <a:tailEnd/>
            </a:ln>
          </p:spPr>
          <p:txBody>
            <a:bodyPr lIns="36000" tIns="36000" rIns="36000" bIns="36000" anchor="ctr" anchorCtr="1"/>
            <a:lstStyle/>
            <a:p>
              <a:pPr algn="ctr">
                <a:lnSpc>
                  <a:spcPct val="106000"/>
                </a:lnSpc>
                <a:defRPr/>
              </a:pPr>
              <a:r>
                <a:rPr lang="zh-CN" altLang="en-US" dirty="0">
                  <a:solidFill>
                    <a:schemeClr val="bg1"/>
                  </a:solidFill>
                  <a:latin typeface="+mn-ea"/>
                </a:rPr>
                <a:t>实现营销管理的最高境界 </a:t>
              </a:r>
              <a:r>
                <a:rPr lang="en-US" altLang="zh-CN" dirty="0">
                  <a:solidFill>
                    <a:schemeClr val="bg1"/>
                  </a:solidFill>
                  <a:latin typeface="+mn-ea"/>
                </a:rPr>
                <a:t>---- </a:t>
              </a:r>
              <a:r>
                <a:rPr lang="zh-CN" altLang="en-US" dirty="0">
                  <a:solidFill>
                    <a:schemeClr val="bg1"/>
                  </a:solidFill>
                  <a:latin typeface="+mn-ea"/>
                </a:rPr>
                <a:t>标准化管理</a:t>
              </a:r>
              <a:endParaRPr lang="en-US" dirty="0">
                <a:solidFill>
                  <a:schemeClr val="bg1"/>
                </a:solidFill>
                <a:latin typeface="+mn-ea"/>
              </a:endParaRPr>
            </a:p>
          </p:txBody>
        </p:sp>
      </p:grpSp>
      <p:pic>
        <p:nvPicPr>
          <p:cNvPr id="44" name="Picture 5" descr="300000876508129829702560573_950">
            <a:extLst>
              <a:ext uri="{FF2B5EF4-FFF2-40B4-BE49-F238E27FC236}">
                <a16:creationId xmlns:a16="http://schemas.microsoft.com/office/drawing/2014/main" id="{1B2FEC44-1A15-4AE6-B8FB-B19193EADE34}"/>
              </a:ext>
            </a:extLst>
          </p:cNvPr>
          <p:cNvPicPr>
            <a:picLocks noChangeAspect="1" noChangeArrowheads="1"/>
          </p:cNvPicPr>
          <p:nvPr/>
        </p:nvPicPr>
        <p:blipFill>
          <a:blip r:embed="rId6"/>
          <a:srcRect/>
          <a:stretch>
            <a:fillRect/>
          </a:stretch>
        </p:blipFill>
        <p:spPr bwMode="auto">
          <a:xfrm>
            <a:off x="1977101" y="4806579"/>
            <a:ext cx="6740771" cy="1866760"/>
          </a:xfrm>
          <a:prstGeom prst="rect">
            <a:avLst/>
          </a:prstGeom>
          <a:noFill/>
          <a:ln w="9525">
            <a:noFill/>
            <a:miter lim="800000"/>
            <a:headEnd/>
            <a:tailEnd/>
          </a:ln>
        </p:spPr>
      </p:pic>
    </p:spTree>
    <p:extLst>
      <p:ext uri="{BB962C8B-B14F-4D97-AF65-F5344CB8AC3E}">
        <p14:creationId xmlns:p14="http://schemas.microsoft.com/office/powerpoint/2010/main" val="88399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3FCEE-15FF-4E91-A712-AC591D649DE6}"/>
              </a:ext>
            </a:extLst>
          </p:cNvPr>
          <p:cNvSpPr>
            <a:spLocks noGrp="1"/>
          </p:cNvSpPr>
          <p:nvPr>
            <p:ph type="title"/>
          </p:nvPr>
        </p:nvSpPr>
        <p:spPr/>
        <p:txBody>
          <a:bodyPr/>
          <a:lstStyle/>
          <a:p>
            <a:r>
              <a:rPr lang="zh-CN" altLang="en-US" dirty="0"/>
              <a:t>销售漏斗与</a:t>
            </a:r>
            <a:r>
              <a:rPr lang="en-US" altLang="zh-CN" dirty="0"/>
              <a:t>CRM</a:t>
            </a:r>
            <a:r>
              <a:rPr lang="zh-CN" altLang="en-US" dirty="0"/>
              <a:t>系统相辅相成</a:t>
            </a:r>
          </a:p>
        </p:txBody>
      </p:sp>
      <p:grpSp>
        <p:nvGrpSpPr>
          <p:cNvPr id="24" name="组合 23">
            <a:extLst>
              <a:ext uri="{FF2B5EF4-FFF2-40B4-BE49-F238E27FC236}">
                <a16:creationId xmlns:a16="http://schemas.microsoft.com/office/drawing/2014/main" id="{69364C54-5F7B-468F-9C0D-780F9DC6396D}"/>
              </a:ext>
            </a:extLst>
          </p:cNvPr>
          <p:cNvGrpSpPr/>
          <p:nvPr/>
        </p:nvGrpSpPr>
        <p:grpSpPr>
          <a:xfrm>
            <a:off x="1361366" y="1431864"/>
            <a:ext cx="9638064" cy="4960554"/>
            <a:chOff x="2053825" y="1425945"/>
            <a:chExt cx="8355013" cy="3995738"/>
          </a:xfrm>
        </p:grpSpPr>
        <p:grpSp>
          <p:nvGrpSpPr>
            <p:cNvPr id="3" name="Group 2">
              <a:extLst>
                <a:ext uri="{FF2B5EF4-FFF2-40B4-BE49-F238E27FC236}">
                  <a16:creationId xmlns:a16="http://schemas.microsoft.com/office/drawing/2014/main" id="{94AF643C-38B3-4E17-A73A-F21CAA4D7189}"/>
                </a:ext>
              </a:extLst>
            </p:cNvPr>
            <p:cNvGrpSpPr>
              <a:grpSpLocks/>
            </p:cNvGrpSpPr>
            <p:nvPr>
              <p:custDataLst>
                <p:tags r:id="rId1"/>
              </p:custDataLst>
            </p:nvPr>
          </p:nvGrpSpPr>
          <p:grpSpPr bwMode="auto">
            <a:xfrm>
              <a:off x="5125836" y="2335097"/>
              <a:ext cx="2232000" cy="2232000"/>
              <a:chOff x="2244" y="1767"/>
              <a:chExt cx="2029" cy="2029"/>
            </a:xfrm>
            <a:solidFill>
              <a:schemeClr val="accent1"/>
            </a:solidFill>
          </p:grpSpPr>
          <p:sp>
            <p:nvSpPr>
              <p:cNvPr id="4" name="Freeform 3">
                <a:extLst>
                  <a:ext uri="{FF2B5EF4-FFF2-40B4-BE49-F238E27FC236}">
                    <a16:creationId xmlns:a16="http://schemas.microsoft.com/office/drawing/2014/main" id="{BFB60BCF-BDD0-4E1D-A7CE-BF7CA5D95833}"/>
                  </a:ext>
                </a:extLst>
              </p:cNvPr>
              <p:cNvSpPr>
                <a:spLocks/>
              </p:cNvSpPr>
              <p:nvPr/>
            </p:nvSpPr>
            <p:spPr bwMode="blackWhite">
              <a:xfrm>
                <a:off x="2366" y="1767"/>
                <a:ext cx="1057" cy="900"/>
              </a:xfrm>
              <a:custGeom>
                <a:avLst/>
                <a:gdLst>
                  <a:gd name="T0" fmla="*/ 455 w 1057"/>
                  <a:gd name="T1" fmla="*/ 879 h 900"/>
                  <a:gd name="T2" fmla="*/ 471 w 1057"/>
                  <a:gd name="T3" fmla="*/ 838 h 900"/>
                  <a:gd name="T4" fmla="*/ 490 w 1057"/>
                  <a:gd name="T5" fmla="*/ 799 h 900"/>
                  <a:gd name="T6" fmla="*/ 514 w 1057"/>
                  <a:gd name="T7" fmla="*/ 762 h 900"/>
                  <a:gd name="T8" fmla="*/ 541 w 1057"/>
                  <a:gd name="T9" fmla="*/ 728 h 900"/>
                  <a:gd name="T10" fmla="*/ 570 w 1057"/>
                  <a:gd name="T11" fmla="*/ 696 h 900"/>
                  <a:gd name="T12" fmla="*/ 603 w 1057"/>
                  <a:gd name="T13" fmla="*/ 667 h 900"/>
                  <a:gd name="T14" fmla="*/ 639 w 1057"/>
                  <a:gd name="T15" fmla="*/ 642 h 900"/>
                  <a:gd name="T16" fmla="*/ 676 w 1057"/>
                  <a:gd name="T17" fmla="*/ 621 h 900"/>
                  <a:gd name="T18" fmla="*/ 713 w 1057"/>
                  <a:gd name="T19" fmla="*/ 605 h 900"/>
                  <a:gd name="T20" fmla="*/ 753 w 1057"/>
                  <a:gd name="T21" fmla="*/ 591 h 900"/>
                  <a:gd name="T22" fmla="*/ 793 w 1057"/>
                  <a:gd name="T23" fmla="*/ 581 h 900"/>
                  <a:gd name="T24" fmla="*/ 834 w 1057"/>
                  <a:gd name="T25" fmla="*/ 575 h 900"/>
                  <a:gd name="T26" fmla="*/ 833 w 1057"/>
                  <a:gd name="T27" fmla="*/ 711 h 900"/>
                  <a:gd name="T28" fmla="*/ 1056 w 1057"/>
                  <a:gd name="T29" fmla="*/ 374 h 900"/>
                  <a:gd name="T30" fmla="*/ 818 w 1057"/>
                  <a:gd name="T31" fmla="*/ 0 h 900"/>
                  <a:gd name="T32" fmla="*/ 819 w 1057"/>
                  <a:gd name="T33" fmla="*/ 137 h 900"/>
                  <a:gd name="T34" fmla="*/ 757 w 1057"/>
                  <a:gd name="T35" fmla="*/ 143 h 900"/>
                  <a:gd name="T36" fmla="*/ 694 w 1057"/>
                  <a:gd name="T37" fmla="*/ 154 h 900"/>
                  <a:gd name="T38" fmla="*/ 634 w 1057"/>
                  <a:gd name="T39" fmla="*/ 168 h 900"/>
                  <a:gd name="T40" fmla="*/ 574 w 1057"/>
                  <a:gd name="T41" fmla="*/ 188 h 900"/>
                  <a:gd name="T42" fmla="*/ 516 w 1057"/>
                  <a:gd name="T43" fmla="*/ 211 h 900"/>
                  <a:gd name="T44" fmla="*/ 460 w 1057"/>
                  <a:gd name="T45" fmla="*/ 238 h 900"/>
                  <a:gd name="T46" fmla="*/ 405 w 1057"/>
                  <a:gd name="T47" fmla="*/ 270 h 900"/>
                  <a:gd name="T48" fmla="*/ 352 w 1057"/>
                  <a:gd name="T49" fmla="*/ 306 h 900"/>
                  <a:gd name="T50" fmla="*/ 302 w 1057"/>
                  <a:gd name="T51" fmla="*/ 346 h 900"/>
                  <a:gd name="T52" fmla="*/ 255 w 1057"/>
                  <a:gd name="T53" fmla="*/ 390 h 900"/>
                  <a:gd name="T54" fmla="*/ 211 w 1057"/>
                  <a:gd name="T55" fmla="*/ 437 h 900"/>
                  <a:gd name="T56" fmla="*/ 170 w 1057"/>
                  <a:gd name="T57" fmla="*/ 486 h 900"/>
                  <a:gd name="T58" fmla="*/ 134 w 1057"/>
                  <a:gd name="T59" fmla="*/ 539 h 900"/>
                  <a:gd name="T60" fmla="*/ 101 w 1057"/>
                  <a:gd name="T61" fmla="*/ 595 h 900"/>
                  <a:gd name="T62" fmla="*/ 72 w 1057"/>
                  <a:gd name="T63" fmla="*/ 653 h 900"/>
                  <a:gd name="T64" fmla="*/ 47 w 1057"/>
                  <a:gd name="T65" fmla="*/ 711 h 900"/>
                  <a:gd name="T66" fmla="*/ 27 w 1057"/>
                  <a:gd name="T67" fmla="*/ 773 h 900"/>
                  <a:gd name="T68" fmla="*/ 11 w 1057"/>
                  <a:gd name="T69" fmla="*/ 835 h 900"/>
                  <a:gd name="T70" fmla="*/ 0 w 1057"/>
                  <a:gd name="T71" fmla="*/ 899 h 900"/>
                  <a:gd name="T72" fmla="*/ 238 w 1057"/>
                  <a:gd name="T73" fmla="*/ 741 h 900"/>
                  <a:gd name="T74" fmla="*/ 455 w 1057"/>
                  <a:gd name="T75" fmla="*/ 879 h 9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7"/>
                  <a:gd name="T115" fmla="*/ 0 h 900"/>
                  <a:gd name="T116" fmla="*/ 1057 w 1057"/>
                  <a:gd name="T117" fmla="*/ 900 h 9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7" h="900">
                    <a:moveTo>
                      <a:pt x="455" y="879"/>
                    </a:moveTo>
                    <a:lnTo>
                      <a:pt x="471" y="838"/>
                    </a:lnTo>
                    <a:lnTo>
                      <a:pt x="490" y="799"/>
                    </a:lnTo>
                    <a:lnTo>
                      <a:pt x="514" y="762"/>
                    </a:lnTo>
                    <a:lnTo>
                      <a:pt x="541" y="728"/>
                    </a:lnTo>
                    <a:lnTo>
                      <a:pt x="570" y="696"/>
                    </a:lnTo>
                    <a:lnTo>
                      <a:pt x="603" y="667"/>
                    </a:lnTo>
                    <a:lnTo>
                      <a:pt x="639" y="642"/>
                    </a:lnTo>
                    <a:lnTo>
                      <a:pt x="676" y="621"/>
                    </a:lnTo>
                    <a:lnTo>
                      <a:pt x="713" y="605"/>
                    </a:lnTo>
                    <a:lnTo>
                      <a:pt x="753" y="591"/>
                    </a:lnTo>
                    <a:lnTo>
                      <a:pt x="793" y="581"/>
                    </a:lnTo>
                    <a:lnTo>
                      <a:pt x="834" y="575"/>
                    </a:lnTo>
                    <a:lnTo>
                      <a:pt x="833" y="711"/>
                    </a:lnTo>
                    <a:lnTo>
                      <a:pt x="1056" y="374"/>
                    </a:lnTo>
                    <a:lnTo>
                      <a:pt x="818" y="0"/>
                    </a:lnTo>
                    <a:lnTo>
                      <a:pt x="819" y="137"/>
                    </a:lnTo>
                    <a:lnTo>
                      <a:pt x="757" y="143"/>
                    </a:lnTo>
                    <a:lnTo>
                      <a:pt x="694" y="154"/>
                    </a:lnTo>
                    <a:lnTo>
                      <a:pt x="634" y="168"/>
                    </a:lnTo>
                    <a:lnTo>
                      <a:pt x="574" y="188"/>
                    </a:lnTo>
                    <a:lnTo>
                      <a:pt x="516" y="211"/>
                    </a:lnTo>
                    <a:lnTo>
                      <a:pt x="460" y="238"/>
                    </a:lnTo>
                    <a:lnTo>
                      <a:pt x="405" y="270"/>
                    </a:lnTo>
                    <a:lnTo>
                      <a:pt x="352" y="306"/>
                    </a:lnTo>
                    <a:lnTo>
                      <a:pt x="302" y="346"/>
                    </a:lnTo>
                    <a:lnTo>
                      <a:pt x="255" y="390"/>
                    </a:lnTo>
                    <a:lnTo>
                      <a:pt x="211" y="437"/>
                    </a:lnTo>
                    <a:lnTo>
                      <a:pt x="170" y="486"/>
                    </a:lnTo>
                    <a:lnTo>
                      <a:pt x="134" y="539"/>
                    </a:lnTo>
                    <a:lnTo>
                      <a:pt x="101" y="595"/>
                    </a:lnTo>
                    <a:lnTo>
                      <a:pt x="72" y="653"/>
                    </a:lnTo>
                    <a:lnTo>
                      <a:pt x="47" y="711"/>
                    </a:lnTo>
                    <a:lnTo>
                      <a:pt x="27" y="773"/>
                    </a:lnTo>
                    <a:lnTo>
                      <a:pt x="11" y="835"/>
                    </a:lnTo>
                    <a:lnTo>
                      <a:pt x="0" y="899"/>
                    </a:lnTo>
                    <a:lnTo>
                      <a:pt x="238" y="741"/>
                    </a:lnTo>
                    <a:lnTo>
                      <a:pt x="455" y="879"/>
                    </a:lnTo>
                  </a:path>
                </a:pathLst>
              </a:custGeom>
              <a:solidFill>
                <a:schemeClr val="tx1">
                  <a:lumMod val="95000"/>
                  <a:lumOff val="5000"/>
                </a:schemeClr>
              </a:solidFill>
              <a:ln w="12700" cap="rnd">
                <a:solidFill>
                  <a:schemeClr val="bg1"/>
                </a:solidFill>
                <a:round/>
                <a:headEnd/>
                <a:tailEnd/>
              </a:ln>
            </p:spPr>
            <p:txBody>
              <a:bodyPr lIns="36000" tIns="36000" rIns="36000" bIns="36000"/>
              <a:lstStyle/>
              <a:p>
                <a:pPr fontAlgn="auto">
                  <a:spcBef>
                    <a:spcPts val="0"/>
                  </a:spcBef>
                  <a:spcAft>
                    <a:spcPts val="0"/>
                  </a:spcAft>
                  <a:defRPr/>
                </a:pPr>
                <a:endParaRPr lang="en-US" dirty="0">
                  <a:latin typeface="+mn-ea"/>
                  <a:cs typeface="Arial Unicode MS" panose="020B0604020202020204" pitchFamily="34" charset="-122"/>
                </a:endParaRPr>
              </a:p>
            </p:txBody>
          </p:sp>
          <p:sp>
            <p:nvSpPr>
              <p:cNvPr id="5" name="Freeform 4">
                <a:extLst>
                  <a:ext uri="{FF2B5EF4-FFF2-40B4-BE49-F238E27FC236}">
                    <a16:creationId xmlns:a16="http://schemas.microsoft.com/office/drawing/2014/main" id="{A2268313-8D4B-4355-8FAD-600B628EBAA0}"/>
                  </a:ext>
                </a:extLst>
              </p:cNvPr>
              <p:cNvSpPr>
                <a:spLocks/>
              </p:cNvSpPr>
              <p:nvPr/>
            </p:nvSpPr>
            <p:spPr bwMode="blackWhite">
              <a:xfrm>
                <a:off x="3073" y="2892"/>
                <a:ext cx="1033" cy="904"/>
              </a:xfrm>
              <a:custGeom>
                <a:avLst/>
                <a:gdLst>
                  <a:gd name="T0" fmla="*/ 585 w 1033"/>
                  <a:gd name="T1" fmla="*/ 1 h 904"/>
                  <a:gd name="T2" fmla="*/ 573 w 1033"/>
                  <a:gd name="T3" fmla="*/ 41 h 904"/>
                  <a:gd name="T4" fmla="*/ 556 w 1033"/>
                  <a:gd name="T5" fmla="*/ 78 h 904"/>
                  <a:gd name="T6" fmla="*/ 537 w 1033"/>
                  <a:gd name="T7" fmla="*/ 116 h 904"/>
                  <a:gd name="T8" fmla="*/ 514 w 1033"/>
                  <a:gd name="T9" fmla="*/ 150 h 904"/>
                  <a:gd name="T10" fmla="*/ 488 w 1033"/>
                  <a:gd name="T11" fmla="*/ 182 h 904"/>
                  <a:gd name="T12" fmla="*/ 459 w 1033"/>
                  <a:gd name="T13" fmla="*/ 212 h 904"/>
                  <a:gd name="T14" fmla="*/ 427 w 1033"/>
                  <a:gd name="T15" fmla="*/ 239 h 904"/>
                  <a:gd name="T16" fmla="*/ 393 w 1033"/>
                  <a:gd name="T17" fmla="*/ 262 h 904"/>
                  <a:gd name="T18" fmla="*/ 356 w 1033"/>
                  <a:gd name="T19" fmla="*/ 283 h 904"/>
                  <a:gd name="T20" fmla="*/ 317 w 1033"/>
                  <a:gd name="T21" fmla="*/ 301 h 904"/>
                  <a:gd name="T22" fmla="*/ 277 w 1033"/>
                  <a:gd name="T23" fmla="*/ 314 h 904"/>
                  <a:gd name="T24" fmla="*/ 236 w 1033"/>
                  <a:gd name="T25" fmla="*/ 323 h 904"/>
                  <a:gd name="T26" fmla="*/ 235 w 1033"/>
                  <a:gd name="T27" fmla="*/ 187 h 904"/>
                  <a:gd name="T28" fmla="*/ 159 w 1033"/>
                  <a:gd name="T29" fmla="*/ 298 h 904"/>
                  <a:gd name="T30" fmla="*/ 80 w 1033"/>
                  <a:gd name="T31" fmla="*/ 409 h 904"/>
                  <a:gd name="T32" fmla="*/ 0 w 1033"/>
                  <a:gd name="T33" fmla="*/ 517 h 904"/>
                  <a:gd name="T34" fmla="*/ 236 w 1033"/>
                  <a:gd name="T35" fmla="*/ 903 h 904"/>
                  <a:gd name="T36" fmla="*/ 236 w 1033"/>
                  <a:gd name="T37" fmla="*/ 766 h 904"/>
                  <a:gd name="T38" fmla="*/ 295 w 1033"/>
                  <a:gd name="T39" fmla="*/ 759 h 904"/>
                  <a:gd name="T40" fmla="*/ 353 w 1033"/>
                  <a:gd name="T41" fmla="*/ 747 h 904"/>
                  <a:gd name="T42" fmla="*/ 411 w 1033"/>
                  <a:gd name="T43" fmla="*/ 733 h 904"/>
                  <a:gd name="T44" fmla="*/ 467 w 1033"/>
                  <a:gd name="T45" fmla="*/ 713 h 904"/>
                  <a:gd name="T46" fmla="*/ 522 w 1033"/>
                  <a:gd name="T47" fmla="*/ 691 h 904"/>
                  <a:gd name="T48" fmla="*/ 575 w 1033"/>
                  <a:gd name="T49" fmla="*/ 665 h 904"/>
                  <a:gd name="T50" fmla="*/ 626 w 1033"/>
                  <a:gd name="T51" fmla="*/ 635 h 904"/>
                  <a:gd name="T52" fmla="*/ 676 w 1033"/>
                  <a:gd name="T53" fmla="*/ 601 h 904"/>
                  <a:gd name="T54" fmla="*/ 724 w 1033"/>
                  <a:gd name="T55" fmla="*/ 564 h 904"/>
                  <a:gd name="T56" fmla="*/ 768 w 1033"/>
                  <a:gd name="T57" fmla="*/ 525 h 904"/>
                  <a:gd name="T58" fmla="*/ 811 w 1033"/>
                  <a:gd name="T59" fmla="*/ 481 h 904"/>
                  <a:gd name="T60" fmla="*/ 849 w 1033"/>
                  <a:gd name="T61" fmla="*/ 435 h 904"/>
                  <a:gd name="T62" fmla="*/ 884 w 1033"/>
                  <a:gd name="T63" fmla="*/ 387 h 904"/>
                  <a:gd name="T64" fmla="*/ 916 w 1033"/>
                  <a:gd name="T65" fmla="*/ 337 h 904"/>
                  <a:gd name="T66" fmla="*/ 945 w 1033"/>
                  <a:gd name="T67" fmla="*/ 284 h 904"/>
                  <a:gd name="T68" fmla="*/ 970 w 1033"/>
                  <a:gd name="T69" fmla="*/ 231 h 904"/>
                  <a:gd name="T70" fmla="*/ 991 w 1033"/>
                  <a:gd name="T71" fmla="*/ 174 h 904"/>
                  <a:gd name="T72" fmla="*/ 1009 w 1033"/>
                  <a:gd name="T73" fmla="*/ 117 h 904"/>
                  <a:gd name="T74" fmla="*/ 1023 w 1033"/>
                  <a:gd name="T75" fmla="*/ 58 h 904"/>
                  <a:gd name="T76" fmla="*/ 1032 w 1033"/>
                  <a:gd name="T77" fmla="*/ 0 h 904"/>
                  <a:gd name="T78" fmla="*/ 812 w 1033"/>
                  <a:gd name="T79" fmla="*/ 132 h 904"/>
                  <a:gd name="T80" fmla="*/ 585 w 1033"/>
                  <a:gd name="T81" fmla="*/ 1 h 9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3"/>
                  <a:gd name="T124" fmla="*/ 0 h 904"/>
                  <a:gd name="T125" fmla="*/ 1033 w 1033"/>
                  <a:gd name="T126" fmla="*/ 904 h 90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3" h="904">
                    <a:moveTo>
                      <a:pt x="585" y="1"/>
                    </a:moveTo>
                    <a:lnTo>
                      <a:pt x="573" y="41"/>
                    </a:lnTo>
                    <a:lnTo>
                      <a:pt x="556" y="78"/>
                    </a:lnTo>
                    <a:lnTo>
                      <a:pt x="537" y="116"/>
                    </a:lnTo>
                    <a:lnTo>
                      <a:pt x="514" y="150"/>
                    </a:lnTo>
                    <a:lnTo>
                      <a:pt x="488" y="182"/>
                    </a:lnTo>
                    <a:lnTo>
                      <a:pt x="459" y="212"/>
                    </a:lnTo>
                    <a:lnTo>
                      <a:pt x="427" y="239"/>
                    </a:lnTo>
                    <a:lnTo>
                      <a:pt x="393" y="262"/>
                    </a:lnTo>
                    <a:lnTo>
                      <a:pt x="356" y="283"/>
                    </a:lnTo>
                    <a:lnTo>
                      <a:pt x="317" y="301"/>
                    </a:lnTo>
                    <a:lnTo>
                      <a:pt x="277" y="314"/>
                    </a:lnTo>
                    <a:lnTo>
                      <a:pt x="236" y="323"/>
                    </a:lnTo>
                    <a:lnTo>
                      <a:pt x="235" y="187"/>
                    </a:lnTo>
                    <a:lnTo>
                      <a:pt x="159" y="298"/>
                    </a:lnTo>
                    <a:lnTo>
                      <a:pt x="80" y="409"/>
                    </a:lnTo>
                    <a:lnTo>
                      <a:pt x="0" y="517"/>
                    </a:lnTo>
                    <a:lnTo>
                      <a:pt x="236" y="903"/>
                    </a:lnTo>
                    <a:lnTo>
                      <a:pt x="236" y="766"/>
                    </a:lnTo>
                    <a:lnTo>
                      <a:pt x="295" y="759"/>
                    </a:lnTo>
                    <a:lnTo>
                      <a:pt x="353" y="747"/>
                    </a:lnTo>
                    <a:lnTo>
                      <a:pt x="411" y="733"/>
                    </a:lnTo>
                    <a:lnTo>
                      <a:pt x="467" y="713"/>
                    </a:lnTo>
                    <a:lnTo>
                      <a:pt x="522" y="691"/>
                    </a:lnTo>
                    <a:lnTo>
                      <a:pt x="575" y="665"/>
                    </a:lnTo>
                    <a:lnTo>
                      <a:pt x="626" y="635"/>
                    </a:lnTo>
                    <a:lnTo>
                      <a:pt x="676" y="601"/>
                    </a:lnTo>
                    <a:lnTo>
                      <a:pt x="724" y="564"/>
                    </a:lnTo>
                    <a:lnTo>
                      <a:pt x="768" y="525"/>
                    </a:lnTo>
                    <a:lnTo>
                      <a:pt x="811" y="481"/>
                    </a:lnTo>
                    <a:lnTo>
                      <a:pt x="849" y="435"/>
                    </a:lnTo>
                    <a:lnTo>
                      <a:pt x="884" y="387"/>
                    </a:lnTo>
                    <a:lnTo>
                      <a:pt x="916" y="337"/>
                    </a:lnTo>
                    <a:lnTo>
                      <a:pt x="945" y="284"/>
                    </a:lnTo>
                    <a:lnTo>
                      <a:pt x="970" y="231"/>
                    </a:lnTo>
                    <a:lnTo>
                      <a:pt x="991" y="174"/>
                    </a:lnTo>
                    <a:lnTo>
                      <a:pt x="1009" y="117"/>
                    </a:lnTo>
                    <a:lnTo>
                      <a:pt x="1023" y="58"/>
                    </a:lnTo>
                    <a:lnTo>
                      <a:pt x="1032" y="0"/>
                    </a:lnTo>
                    <a:lnTo>
                      <a:pt x="812" y="132"/>
                    </a:lnTo>
                    <a:lnTo>
                      <a:pt x="585" y="1"/>
                    </a:lnTo>
                  </a:path>
                </a:pathLst>
              </a:custGeom>
              <a:solidFill>
                <a:schemeClr val="tx1">
                  <a:lumMod val="95000"/>
                  <a:lumOff val="5000"/>
                </a:schemeClr>
              </a:solidFill>
              <a:ln w="12700" cap="rnd">
                <a:solidFill>
                  <a:schemeClr val="bg1"/>
                </a:solidFill>
                <a:round/>
                <a:headEnd/>
                <a:tailEnd/>
              </a:ln>
            </p:spPr>
            <p:txBody>
              <a:bodyPr lIns="36000" tIns="36000" rIns="36000" bIns="36000"/>
              <a:lstStyle/>
              <a:p>
                <a:pPr fontAlgn="auto">
                  <a:spcBef>
                    <a:spcPts val="0"/>
                  </a:spcBef>
                  <a:spcAft>
                    <a:spcPts val="0"/>
                  </a:spcAft>
                  <a:defRPr/>
                </a:pPr>
                <a:endParaRPr lang="en-US" dirty="0">
                  <a:latin typeface="+mn-ea"/>
                  <a:cs typeface="Arial Unicode MS" panose="020B0604020202020204" pitchFamily="34" charset="-122"/>
                </a:endParaRPr>
              </a:p>
            </p:txBody>
          </p:sp>
          <p:sp>
            <p:nvSpPr>
              <p:cNvPr id="6" name="Freeform 5">
                <a:extLst>
                  <a:ext uri="{FF2B5EF4-FFF2-40B4-BE49-F238E27FC236}">
                    <a16:creationId xmlns:a16="http://schemas.microsoft.com/office/drawing/2014/main" id="{5444EC62-1DFA-4B93-98B9-6B5A2A94D5CB}"/>
                  </a:ext>
                </a:extLst>
              </p:cNvPr>
              <p:cNvSpPr>
                <a:spLocks/>
              </p:cNvSpPr>
              <p:nvPr/>
            </p:nvSpPr>
            <p:spPr bwMode="blackWhite">
              <a:xfrm>
                <a:off x="2244" y="2563"/>
                <a:ext cx="930" cy="1075"/>
              </a:xfrm>
              <a:custGeom>
                <a:avLst/>
                <a:gdLst>
                  <a:gd name="T0" fmla="*/ 929 w 930"/>
                  <a:gd name="T1" fmla="*/ 645 h 1075"/>
                  <a:gd name="T2" fmla="*/ 887 w 930"/>
                  <a:gd name="T3" fmla="*/ 634 h 1075"/>
                  <a:gd name="T4" fmla="*/ 847 w 930"/>
                  <a:gd name="T5" fmla="*/ 620 h 1075"/>
                  <a:gd name="T6" fmla="*/ 807 w 930"/>
                  <a:gd name="T7" fmla="*/ 603 h 1075"/>
                  <a:gd name="T8" fmla="*/ 771 w 930"/>
                  <a:gd name="T9" fmla="*/ 582 h 1075"/>
                  <a:gd name="T10" fmla="*/ 735 w 930"/>
                  <a:gd name="T11" fmla="*/ 557 h 1075"/>
                  <a:gd name="T12" fmla="*/ 703 w 930"/>
                  <a:gd name="T13" fmla="*/ 529 h 1075"/>
                  <a:gd name="T14" fmla="*/ 673 w 930"/>
                  <a:gd name="T15" fmla="*/ 497 h 1075"/>
                  <a:gd name="T16" fmla="*/ 648 w 930"/>
                  <a:gd name="T17" fmla="*/ 465 h 1075"/>
                  <a:gd name="T18" fmla="*/ 624 w 930"/>
                  <a:gd name="T19" fmla="*/ 428 h 1075"/>
                  <a:gd name="T20" fmla="*/ 607 w 930"/>
                  <a:gd name="T21" fmla="*/ 398 h 1075"/>
                  <a:gd name="T22" fmla="*/ 594 w 930"/>
                  <a:gd name="T23" fmla="*/ 366 h 1075"/>
                  <a:gd name="T24" fmla="*/ 583 w 930"/>
                  <a:gd name="T25" fmla="*/ 332 h 1075"/>
                  <a:gd name="T26" fmla="*/ 577 w 930"/>
                  <a:gd name="T27" fmla="*/ 298 h 1075"/>
                  <a:gd name="T28" fmla="*/ 575 w 930"/>
                  <a:gd name="T29" fmla="*/ 264 h 1075"/>
                  <a:gd name="T30" fmla="*/ 576 w 930"/>
                  <a:gd name="T31" fmla="*/ 229 h 1075"/>
                  <a:gd name="T32" fmla="*/ 748 w 930"/>
                  <a:gd name="T33" fmla="*/ 229 h 1075"/>
                  <a:gd name="T34" fmla="*/ 360 w 930"/>
                  <a:gd name="T35" fmla="*/ 0 h 1075"/>
                  <a:gd name="T36" fmla="*/ 0 w 930"/>
                  <a:gd name="T37" fmla="*/ 236 h 1075"/>
                  <a:gd name="T38" fmla="*/ 136 w 930"/>
                  <a:gd name="T39" fmla="*/ 237 h 1075"/>
                  <a:gd name="T40" fmla="*/ 141 w 930"/>
                  <a:gd name="T41" fmla="*/ 299 h 1075"/>
                  <a:gd name="T42" fmla="*/ 150 w 930"/>
                  <a:gd name="T43" fmla="*/ 362 h 1075"/>
                  <a:gd name="T44" fmla="*/ 165 w 930"/>
                  <a:gd name="T45" fmla="*/ 422 h 1075"/>
                  <a:gd name="T46" fmla="*/ 182 w 930"/>
                  <a:gd name="T47" fmla="*/ 483 h 1075"/>
                  <a:gd name="T48" fmla="*/ 204 w 930"/>
                  <a:gd name="T49" fmla="*/ 541 h 1075"/>
                  <a:gd name="T50" fmla="*/ 231 w 930"/>
                  <a:gd name="T51" fmla="*/ 598 h 1075"/>
                  <a:gd name="T52" fmla="*/ 262 w 930"/>
                  <a:gd name="T53" fmla="*/ 653 h 1075"/>
                  <a:gd name="T54" fmla="*/ 296 w 930"/>
                  <a:gd name="T55" fmla="*/ 704 h 1075"/>
                  <a:gd name="T56" fmla="*/ 333 w 930"/>
                  <a:gd name="T57" fmla="*/ 752 h 1075"/>
                  <a:gd name="T58" fmla="*/ 374 w 930"/>
                  <a:gd name="T59" fmla="*/ 797 h 1075"/>
                  <a:gd name="T60" fmla="*/ 419 w 930"/>
                  <a:gd name="T61" fmla="*/ 841 h 1075"/>
                  <a:gd name="T62" fmla="*/ 465 w 930"/>
                  <a:gd name="T63" fmla="*/ 880 h 1075"/>
                  <a:gd name="T64" fmla="*/ 514 w 930"/>
                  <a:gd name="T65" fmla="*/ 917 h 1075"/>
                  <a:gd name="T66" fmla="*/ 566 w 930"/>
                  <a:gd name="T67" fmla="*/ 951 h 1075"/>
                  <a:gd name="T68" fmla="*/ 620 w 930"/>
                  <a:gd name="T69" fmla="*/ 980 h 1075"/>
                  <a:gd name="T70" fmla="*/ 675 w 930"/>
                  <a:gd name="T71" fmla="*/ 1007 h 1075"/>
                  <a:gd name="T72" fmla="*/ 732 w 930"/>
                  <a:gd name="T73" fmla="*/ 1029 h 1075"/>
                  <a:gd name="T74" fmla="*/ 790 w 930"/>
                  <a:gd name="T75" fmla="*/ 1048 h 1075"/>
                  <a:gd name="T76" fmla="*/ 849 w 930"/>
                  <a:gd name="T77" fmla="*/ 1062 h 1075"/>
                  <a:gd name="T78" fmla="*/ 910 w 930"/>
                  <a:gd name="T79" fmla="*/ 1074 h 1075"/>
                  <a:gd name="T80" fmla="*/ 772 w 930"/>
                  <a:gd name="T81" fmla="*/ 845 h 1075"/>
                  <a:gd name="T82" fmla="*/ 929 w 930"/>
                  <a:gd name="T83" fmla="*/ 645 h 10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0"/>
                  <a:gd name="T127" fmla="*/ 0 h 1075"/>
                  <a:gd name="T128" fmla="*/ 930 w 930"/>
                  <a:gd name="T129" fmla="*/ 1075 h 10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0" h="1075">
                    <a:moveTo>
                      <a:pt x="929" y="645"/>
                    </a:moveTo>
                    <a:lnTo>
                      <a:pt x="887" y="634"/>
                    </a:lnTo>
                    <a:lnTo>
                      <a:pt x="847" y="620"/>
                    </a:lnTo>
                    <a:lnTo>
                      <a:pt x="807" y="603"/>
                    </a:lnTo>
                    <a:lnTo>
                      <a:pt x="771" y="582"/>
                    </a:lnTo>
                    <a:lnTo>
                      <a:pt x="735" y="557"/>
                    </a:lnTo>
                    <a:lnTo>
                      <a:pt x="703" y="529"/>
                    </a:lnTo>
                    <a:lnTo>
                      <a:pt x="673" y="497"/>
                    </a:lnTo>
                    <a:lnTo>
                      <a:pt x="648" y="465"/>
                    </a:lnTo>
                    <a:lnTo>
                      <a:pt x="624" y="428"/>
                    </a:lnTo>
                    <a:lnTo>
                      <a:pt x="607" y="398"/>
                    </a:lnTo>
                    <a:lnTo>
                      <a:pt x="594" y="366"/>
                    </a:lnTo>
                    <a:lnTo>
                      <a:pt x="583" y="332"/>
                    </a:lnTo>
                    <a:lnTo>
                      <a:pt x="577" y="298"/>
                    </a:lnTo>
                    <a:lnTo>
                      <a:pt x="575" y="264"/>
                    </a:lnTo>
                    <a:lnTo>
                      <a:pt x="576" y="229"/>
                    </a:lnTo>
                    <a:lnTo>
                      <a:pt x="748" y="229"/>
                    </a:lnTo>
                    <a:lnTo>
                      <a:pt x="360" y="0"/>
                    </a:lnTo>
                    <a:lnTo>
                      <a:pt x="0" y="236"/>
                    </a:lnTo>
                    <a:lnTo>
                      <a:pt x="136" y="237"/>
                    </a:lnTo>
                    <a:lnTo>
                      <a:pt x="141" y="299"/>
                    </a:lnTo>
                    <a:lnTo>
                      <a:pt x="150" y="362"/>
                    </a:lnTo>
                    <a:lnTo>
                      <a:pt x="165" y="422"/>
                    </a:lnTo>
                    <a:lnTo>
                      <a:pt x="182" y="483"/>
                    </a:lnTo>
                    <a:lnTo>
                      <a:pt x="204" y="541"/>
                    </a:lnTo>
                    <a:lnTo>
                      <a:pt x="231" y="598"/>
                    </a:lnTo>
                    <a:lnTo>
                      <a:pt x="262" y="653"/>
                    </a:lnTo>
                    <a:lnTo>
                      <a:pt x="296" y="704"/>
                    </a:lnTo>
                    <a:lnTo>
                      <a:pt x="333" y="752"/>
                    </a:lnTo>
                    <a:lnTo>
                      <a:pt x="374" y="797"/>
                    </a:lnTo>
                    <a:lnTo>
                      <a:pt x="419" y="841"/>
                    </a:lnTo>
                    <a:lnTo>
                      <a:pt x="465" y="880"/>
                    </a:lnTo>
                    <a:lnTo>
                      <a:pt x="514" y="917"/>
                    </a:lnTo>
                    <a:lnTo>
                      <a:pt x="566" y="951"/>
                    </a:lnTo>
                    <a:lnTo>
                      <a:pt x="620" y="980"/>
                    </a:lnTo>
                    <a:lnTo>
                      <a:pt x="675" y="1007"/>
                    </a:lnTo>
                    <a:lnTo>
                      <a:pt x="732" y="1029"/>
                    </a:lnTo>
                    <a:lnTo>
                      <a:pt x="790" y="1048"/>
                    </a:lnTo>
                    <a:lnTo>
                      <a:pt x="849" y="1062"/>
                    </a:lnTo>
                    <a:lnTo>
                      <a:pt x="910" y="1074"/>
                    </a:lnTo>
                    <a:lnTo>
                      <a:pt x="772" y="845"/>
                    </a:lnTo>
                    <a:lnTo>
                      <a:pt x="929" y="645"/>
                    </a:lnTo>
                  </a:path>
                </a:pathLst>
              </a:custGeom>
              <a:solidFill>
                <a:srgbClr val="81BC00"/>
              </a:solidFill>
              <a:ln w="12700" cap="rnd">
                <a:solidFill>
                  <a:schemeClr val="bg1"/>
                </a:solidFill>
                <a:round/>
                <a:headEnd/>
                <a:tailEnd/>
              </a:ln>
            </p:spPr>
            <p:txBody>
              <a:bodyPr lIns="36000" tIns="36000" rIns="36000" bIns="36000"/>
              <a:lstStyle/>
              <a:p>
                <a:pPr fontAlgn="auto">
                  <a:spcBef>
                    <a:spcPts val="0"/>
                  </a:spcBef>
                  <a:spcAft>
                    <a:spcPts val="0"/>
                  </a:spcAft>
                  <a:defRPr/>
                </a:pPr>
                <a:endParaRPr lang="en-US" dirty="0">
                  <a:latin typeface="+mn-ea"/>
                  <a:cs typeface="Arial Unicode MS" panose="020B0604020202020204" pitchFamily="34" charset="-122"/>
                </a:endParaRPr>
              </a:p>
            </p:txBody>
          </p:sp>
          <p:sp>
            <p:nvSpPr>
              <p:cNvPr id="7" name="Freeform 6">
                <a:extLst>
                  <a:ext uri="{FF2B5EF4-FFF2-40B4-BE49-F238E27FC236}">
                    <a16:creationId xmlns:a16="http://schemas.microsoft.com/office/drawing/2014/main" id="{B07991A3-546D-4724-9E59-0C7371F966CE}"/>
                  </a:ext>
                </a:extLst>
              </p:cNvPr>
              <p:cNvSpPr>
                <a:spLocks/>
              </p:cNvSpPr>
              <p:nvPr/>
            </p:nvSpPr>
            <p:spPr bwMode="blackWhite">
              <a:xfrm>
                <a:off x="3330" y="1909"/>
                <a:ext cx="943" cy="1065"/>
              </a:xfrm>
              <a:custGeom>
                <a:avLst/>
                <a:gdLst>
                  <a:gd name="T0" fmla="*/ 554 w 943"/>
                  <a:gd name="T1" fmla="*/ 1064 h 1065"/>
                  <a:gd name="T2" fmla="*/ 942 w 943"/>
                  <a:gd name="T3" fmla="*/ 840 h 1065"/>
                  <a:gd name="T4" fmla="*/ 781 w 943"/>
                  <a:gd name="T5" fmla="*/ 840 h 1065"/>
                  <a:gd name="T6" fmla="*/ 776 w 943"/>
                  <a:gd name="T7" fmla="*/ 778 h 1065"/>
                  <a:gd name="T8" fmla="*/ 767 w 943"/>
                  <a:gd name="T9" fmla="*/ 716 h 1065"/>
                  <a:gd name="T10" fmla="*/ 754 w 943"/>
                  <a:gd name="T11" fmla="*/ 655 h 1065"/>
                  <a:gd name="T12" fmla="*/ 737 w 943"/>
                  <a:gd name="T13" fmla="*/ 595 h 1065"/>
                  <a:gd name="T14" fmla="*/ 714 w 943"/>
                  <a:gd name="T15" fmla="*/ 536 h 1065"/>
                  <a:gd name="T16" fmla="*/ 688 w 943"/>
                  <a:gd name="T17" fmla="*/ 480 h 1065"/>
                  <a:gd name="T18" fmla="*/ 658 w 943"/>
                  <a:gd name="T19" fmla="*/ 425 h 1065"/>
                  <a:gd name="T20" fmla="*/ 624 w 943"/>
                  <a:gd name="T21" fmla="*/ 372 h 1065"/>
                  <a:gd name="T22" fmla="*/ 586 w 943"/>
                  <a:gd name="T23" fmla="*/ 323 h 1065"/>
                  <a:gd name="T24" fmla="*/ 547 w 943"/>
                  <a:gd name="T25" fmla="*/ 275 h 1065"/>
                  <a:gd name="T26" fmla="*/ 502 w 943"/>
                  <a:gd name="T27" fmla="*/ 232 h 1065"/>
                  <a:gd name="T28" fmla="*/ 455 w 943"/>
                  <a:gd name="T29" fmla="*/ 191 h 1065"/>
                  <a:gd name="T30" fmla="*/ 405 w 943"/>
                  <a:gd name="T31" fmla="*/ 153 h 1065"/>
                  <a:gd name="T32" fmla="*/ 352 w 943"/>
                  <a:gd name="T33" fmla="*/ 120 h 1065"/>
                  <a:gd name="T34" fmla="*/ 298 w 943"/>
                  <a:gd name="T35" fmla="*/ 89 h 1065"/>
                  <a:gd name="T36" fmla="*/ 241 w 943"/>
                  <a:gd name="T37" fmla="*/ 63 h 1065"/>
                  <a:gd name="T38" fmla="*/ 182 w 943"/>
                  <a:gd name="T39" fmla="*/ 41 h 1065"/>
                  <a:gd name="T40" fmla="*/ 122 w 943"/>
                  <a:gd name="T41" fmla="*/ 23 h 1065"/>
                  <a:gd name="T42" fmla="*/ 61 w 943"/>
                  <a:gd name="T43" fmla="*/ 9 h 1065"/>
                  <a:gd name="T44" fmla="*/ 0 w 943"/>
                  <a:gd name="T45" fmla="*/ 0 h 1065"/>
                  <a:gd name="T46" fmla="*/ 137 w 943"/>
                  <a:gd name="T47" fmla="*/ 226 h 1065"/>
                  <a:gd name="T48" fmla="*/ 5 w 943"/>
                  <a:gd name="T49" fmla="*/ 451 h 1065"/>
                  <a:gd name="T50" fmla="*/ 48 w 943"/>
                  <a:gd name="T51" fmla="*/ 465 h 1065"/>
                  <a:gd name="T52" fmla="*/ 90 w 943"/>
                  <a:gd name="T53" fmla="*/ 483 h 1065"/>
                  <a:gd name="T54" fmla="*/ 130 w 943"/>
                  <a:gd name="T55" fmla="*/ 505 h 1065"/>
                  <a:gd name="T56" fmla="*/ 168 w 943"/>
                  <a:gd name="T57" fmla="*/ 531 h 1065"/>
                  <a:gd name="T58" fmla="*/ 202 w 943"/>
                  <a:gd name="T59" fmla="*/ 561 h 1065"/>
                  <a:gd name="T60" fmla="*/ 233 w 943"/>
                  <a:gd name="T61" fmla="*/ 594 h 1065"/>
                  <a:gd name="T62" fmla="*/ 262 w 943"/>
                  <a:gd name="T63" fmla="*/ 629 h 1065"/>
                  <a:gd name="T64" fmla="*/ 285 w 943"/>
                  <a:gd name="T65" fmla="*/ 668 h 1065"/>
                  <a:gd name="T66" fmla="*/ 305 w 943"/>
                  <a:gd name="T67" fmla="*/ 709 h 1065"/>
                  <a:gd name="T68" fmla="*/ 321 w 943"/>
                  <a:gd name="T69" fmla="*/ 751 h 1065"/>
                  <a:gd name="T70" fmla="*/ 333 w 943"/>
                  <a:gd name="T71" fmla="*/ 795 h 1065"/>
                  <a:gd name="T72" fmla="*/ 340 w 943"/>
                  <a:gd name="T73" fmla="*/ 840 h 1065"/>
                  <a:gd name="T74" fmla="*/ 188 w 943"/>
                  <a:gd name="T75" fmla="*/ 841 h 1065"/>
                  <a:gd name="T76" fmla="*/ 554 w 943"/>
                  <a:gd name="T77" fmla="*/ 1064 h 10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43"/>
                  <a:gd name="T118" fmla="*/ 0 h 1065"/>
                  <a:gd name="T119" fmla="*/ 943 w 943"/>
                  <a:gd name="T120" fmla="*/ 1065 h 10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43" h="1065">
                    <a:moveTo>
                      <a:pt x="554" y="1064"/>
                    </a:moveTo>
                    <a:lnTo>
                      <a:pt x="942" y="840"/>
                    </a:lnTo>
                    <a:lnTo>
                      <a:pt x="781" y="840"/>
                    </a:lnTo>
                    <a:lnTo>
                      <a:pt x="776" y="778"/>
                    </a:lnTo>
                    <a:lnTo>
                      <a:pt x="767" y="716"/>
                    </a:lnTo>
                    <a:lnTo>
                      <a:pt x="754" y="655"/>
                    </a:lnTo>
                    <a:lnTo>
                      <a:pt x="737" y="595"/>
                    </a:lnTo>
                    <a:lnTo>
                      <a:pt x="714" y="536"/>
                    </a:lnTo>
                    <a:lnTo>
                      <a:pt x="688" y="480"/>
                    </a:lnTo>
                    <a:lnTo>
                      <a:pt x="658" y="425"/>
                    </a:lnTo>
                    <a:lnTo>
                      <a:pt x="624" y="372"/>
                    </a:lnTo>
                    <a:lnTo>
                      <a:pt x="586" y="323"/>
                    </a:lnTo>
                    <a:lnTo>
                      <a:pt x="547" y="275"/>
                    </a:lnTo>
                    <a:lnTo>
                      <a:pt x="502" y="232"/>
                    </a:lnTo>
                    <a:lnTo>
                      <a:pt x="455" y="191"/>
                    </a:lnTo>
                    <a:lnTo>
                      <a:pt x="405" y="153"/>
                    </a:lnTo>
                    <a:lnTo>
                      <a:pt x="352" y="120"/>
                    </a:lnTo>
                    <a:lnTo>
                      <a:pt x="298" y="89"/>
                    </a:lnTo>
                    <a:lnTo>
                      <a:pt x="241" y="63"/>
                    </a:lnTo>
                    <a:lnTo>
                      <a:pt x="182" y="41"/>
                    </a:lnTo>
                    <a:lnTo>
                      <a:pt x="122" y="23"/>
                    </a:lnTo>
                    <a:lnTo>
                      <a:pt x="61" y="9"/>
                    </a:lnTo>
                    <a:lnTo>
                      <a:pt x="0" y="0"/>
                    </a:lnTo>
                    <a:lnTo>
                      <a:pt x="137" y="226"/>
                    </a:lnTo>
                    <a:lnTo>
                      <a:pt x="5" y="451"/>
                    </a:lnTo>
                    <a:lnTo>
                      <a:pt x="48" y="465"/>
                    </a:lnTo>
                    <a:lnTo>
                      <a:pt x="90" y="483"/>
                    </a:lnTo>
                    <a:lnTo>
                      <a:pt x="130" y="505"/>
                    </a:lnTo>
                    <a:lnTo>
                      <a:pt x="168" y="531"/>
                    </a:lnTo>
                    <a:lnTo>
                      <a:pt x="202" y="561"/>
                    </a:lnTo>
                    <a:lnTo>
                      <a:pt x="233" y="594"/>
                    </a:lnTo>
                    <a:lnTo>
                      <a:pt x="262" y="629"/>
                    </a:lnTo>
                    <a:lnTo>
                      <a:pt x="285" y="668"/>
                    </a:lnTo>
                    <a:lnTo>
                      <a:pt x="305" y="709"/>
                    </a:lnTo>
                    <a:lnTo>
                      <a:pt x="321" y="751"/>
                    </a:lnTo>
                    <a:lnTo>
                      <a:pt x="333" y="795"/>
                    </a:lnTo>
                    <a:lnTo>
                      <a:pt x="340" y="840"/>
                    </a:lnTo>
                    <a:lnTo>
                      <a:pt x="188" y="841"/>
                    </a:lnTo>
                    <a:lnTo>
                      <a:pt x="554" y="1064"/>
                    </a:lnTo>
                  </a:path>
                </a:pathLst>
              </a:custGeom>
              <a:solidFill>
                <a:srgbClr val="81BC00"/>
              </a:solidFill>
              <a:ln w="12700" cap="rnd">
                <a:solidFill>
                  <a:schemeClr val="bg1"/>
                </a:solidFill>
                <a:round/>
                <a:headEnd/>
                <a:tailEnd/>
              </a:ln>
            </p:spPr>
            <p:txBody>
              <a:bodyPr lIns="36000" tIns="36000" rIns="36000" bIns="36000"/>
              <a:lstStyle/>
              <a:p>
                <a:pPr fontAlgn="auto">
                  <a:spcBef>
                    <a:spcPts val="0"/>
                  </a:spcBef>
                  <a:spcAft>
                    <a:spcPts val="0"/>
                  </a:spcAft>
                  <a:defRPr/>
                </a:pPr>
                <a:endParaRPr lang="en-US" dirty="0">
                  <a:latin typeface="+mn-ea"/>
                  <a:cs typeface="Arial Unicode MS" panose="020B0604020202020204" pitchFamily="34" charset="-122"/>
                </a:endParaRPr>
              </a:p>
            </p:txBody>
          </p:sp>
        </p:grpSp>
        <p:grpSp>
          <p:nvGrpSpPr>
            <p:cNvPr id="8" name="Group 23">
              <a:extLst>
                <a:ext uri="{FF2B5EF4-FFF2-40B4-BE49-F238E27FC236}">
                  <a16:creationId xmlns:a16="http://schemas.microsoft.com/office/drawing/2014/main" id="{AC41BCE3-C486-428B-9049-91079D731859}"/>
                </a:ext>
              </a:extLst>
            </p:cNvPr>
            <p:cNvGrpSpPr>
              <a:grpSpLocks/>
            </p:cNvGrpSpPr>
            <p:nvPr/>
          </p:nvGrpSpPr>
          <p:grpSpPr bwMode="auto">
            <a:xfrm>
              <a:off x="2053825" y="1425945"/>
              <a:ext cx="3178175" cy="1868489"/>
              <a:chOff x="393698" y="1376361"/>
              <a:chExt cx="3997326" cy="1869681"/>
            </a:xfrm>
          </p:grpSpPr>
          <p:sp>
            <p:nvSpPr>
              <p:cNvPr id="9" name="Text Box 10">
                <a:extLst>
                  <a:ext uri="{FF2B5EF4-FFF2-40B4-BE49-F238E27FC236}">
                    <a16:creationId xmlns:a16="http://schemas.microsoft.com/office/drawing/2014/main" id="{38E00F4D-C8D1-4742-A92B-B8B24AB242FD}"/>
                  </a:ext>
                </a:extLst>
              </p:cNvPr>
              <p:cNvSpPr txBox="1">
                <a:spLocks noChangeArrowheads="1"/>
              </p:cNvSpPr>
              <p:nvPr>
                <p:custDataLst>
                  <p:tags r:id="rId5"/>
                </p:custDataLst>
              </p:nvPr>
            </p:nvSpPr>
            <p:spPr bwMode="auto">
              <a:xfrm>
                <a:off x="393699" y="1376361"/>
                <a:ext cx="3997325" cy="249678"/>
              </a:xfrm>
              <a:prstGeom prst="rect">
                <a:avLst/>
              </a:prstGeom>
              <a:solidFill>
                <a:schemeClr val="tx2">
                  <a:lumMod val="50000"/>
                </a:schemeClr>
              </a:solidFill>
              <a:ln>
                <a:noFill/>
              </a:ln>
              <a:extLst>
                <a:ext uri="{91240B29-F687-4F45-9708-019B960494DF}">
                  <a14:hiddenLine xmlns:a14="http://schemas.microsoft.com/office/drawing/2010/main" w="12700" algn="ctr">
                    <a:solidFill>
                      <a:srgbClr val="000000"/>
                    </a:solidFill>
                    <a:miter lim="800000"/>
                    <a:headEnd/>
                    <a:tailEnd type="none" w="sm" len="med"/>
                  </a14:hiddenLine>
                </a:ext>
              </a:extLst>
            </p:spPr>
            <p:txBody>
              <a:bodyPr lIns="36000" tIns="36000" rIns="36000" bIns="36000" anchor="ctr" anchorCtr="1"/>
              <a:lstStyle>
                <a:lvl1pPr defTabSz="957263" eaLnBrk="0" hangingPunct="0">
                  <a:defRPr>
                    <a:solidFill>
                      <a:schemeClr val="tx1"/>
                    </a:solidFill>
                    <a:latin typeface="Arial" charset="0"/>
                    <a:cs typeface="Arial" charset="0"/>
                  </a:defRPr>
                </a:lvl1pPr>
                <a:lvl2pPr marL="742950" indent="-285750" defTabSz="957263" eaLnBrk="0" hangingPunct="0">
                  <a:defRPr>
                    <a:solidFill>
                      <a:schemeClr val="tx1"/>
                    </a:solidFill>
                    <a:latin typeface="Arial" charset="0"/>
                    <a:cs typeface="Arial" charset="0"/>
                  </a:defRPr>
                </a:lvl2pPr>
                <a:lvl3pPr marL="1143000" indent="-228600" defTabSz="957263" eaLnBrk="0" hangingPunct="0">
                  <a:defRPr>
                    <a:solidFill>
                      <a:schemeClr val="tx1"/>
                    </a:solidFill>
                    <a:latin typeface="Arial" charset="0"/>
                    <a:cs typeface="Arial" charset="0"/>
                  </a:defRPr>
                </a:lvl3pPr>
                <a:lvl4pPr marL="1600200" indent="-228600" defTabSz="957263" eaLnBrk="0" hangingPunct="0">
                  <a:defRPr>
                    <a:solidFill>
                      <a:schemeClr val="tx1"/>
                    </a:solidFill>
                    <a:latin typeface="Arial" charset="0"/>
                    <a:cs typeface="Arial" charset="0"/>
                  </a:defRPr>
                </a:lvl4pPr>
                <a:lvl5pPr marL="2057400" indent="-228600" defTabSz="957263" eaLnBrk="0" hangingPunct="0">
                  <a:defRPr>
                    <a:solidFill>
                      <a:schemeClr val="tx1"/>
                    </a:solidFill>
                    <a:latin typeface="Arial" charset="0"/>
                    <a:cs typeface="Arial" charset="0"/>
                  </a:defRPr>
                </a:lvl5pPr>
                <a:lvl6pPr marL="2514600" indent="-228600" defTabSz="957263" eaLnBrk="0" fontAlgn="base" hangingPunct="0">
                  <a:spcBef>
                    <a:spcPct val="0"/>
                  </a:spcBef>
                  <a:spcAft>
                    <a:spcPct val="0"/>
                  </a:spcAft>
                  <a:defRPr>
                    <a:solidFill>
                      <a:schemeClr val="tx1"/>
                    </a:solidFill>
                    <a:latin typeface="Arial" charset="0"/>
                    <a:cs typeface="Arial" charset="0"/>
                  </a:defRPr>
                </a:lvl6pPr>
                <a:lvl7pPr marL="2971800" indent="-228600" defTabSz="957263" eaLnBrk="0" fontAlgn="base" hangingPunct="0">
                  <a:spcBef>
                    <a:spcPct val="0"/>
                  </a:spcBef>
                  <a:spcAft>
                    <a:spcPct val="0"/>
                  </a:spcAft>
                  <a:defRPr>
                    <a:solidFill>
                      <a:schemeClr val="tx1"/>
                    </a:solidFill>
                    <a:latin typeface="Arial" charset="0"/>
                    <a:cs typeface="Arial" charset="0"/>
                  </a:defRPr>
                </a:lvl7pPr>
                <a:lvl8pPr marL="3429000" indent="-228600" defTabSz="957263" eaLnBrk="0" fontAlgn="base" hangingPunct="0">
                  <a:spcBef>
                    <a:spcPct val="0"/>
                  </a:spcBef>
                  <a:spcAft>
                    <a:spcPct val="0"/>
                  </a:spcAft>
                  <a:defRPr>
                    <a:solidFill>
                      <a:schemeClr val="tx1"/>
                    </a:solidFill>
                    <a:latin typeface="Arial" charset="0"/>
                    <a:cs typeface="Arial" charset="0"/>
                  </a:defRPr>
                </a:lvl8pPr>
                <a:lvl9pPr marL="3886200" indent="-228600" defTabSz="957263"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CN" altLang="en-US" sz="1400" b="1" dirty="0">
                    <a:solidFill>
                      <a:schemeClr val="bg1"/>
                    </a:solidFill>
                    <a:latin typeface="+mn-ea"/>
                    <a:cs typeface="Arial Unicode MS" pitchFamily="34" charset="-122"/>
                  </a:rPr>
                  <a:t>销售漏斗模型</a:t>
                </a:r>
                <a:endParaRPr lang="en-US" altLang="en-US" sz="1400" b="1" dirty="0">
                  <a:solidFill>
                    <a:schemeClr val="bg1"/>
                  </a:solidFill>
                  <a:latin typeface="+mn-ea"/>
                  <a:cs typeface="Arial Unicode MS" pitchFamily="34" charset="-122"/>
                </a:endParaRPr>
              </a:p>
            </p:txBody>
          </p:sp>
          <p:sp>
            <p:nvSpPr>
              <p:cNvPr id="10" name="Text Placeholder 5">
                <a:extLst>
                  <a:ext uri="{FF2B5EF4-FFF2-40B4-BE49-F238E27FC236}">
                    <a16:creationId xmlns:a16="http://schemas.microsoft.com/office/drawing/2014/main" id="{420DF3C5-A2DD-415B-9898-31BC997327FC}"/>
                  </a:ext>
                </a:extLst>
              </p:cNvPr>
              <p:cNvSpPr txBox="1">
                <a:spLocks/>
              </p:cNvSpPr>
              <p:nvPr/>
            </p:nvSpPr>
            <p:spPr bwMode="auto">
              <a:xfrm>
                <a:off x="393698" y="1626042"/>
                <a:ext cx="3997326" cy="1620000"/>
              </a:xfrm>
              <a:prstGeom prst="rect">
                <a:avLst/>
              </a:prstGeom>
              <a:solidFill>
                <a:srgbClr val="DCDCDC"/>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82880" tIns="36000" rIns="36000" bIns="36000"/>
              <a:lstStyle>
                <a:lvl1pPr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1pPr>
                <a:lvl2pPr marL="273050" indent="-273050"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2pPr>
                <a:lvl3pPr marL="538163" indent="-265113"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3pPr>
                <a:lvl4pPr marL="539750"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4pPr>
                <a:lvl5pPr marL="719138"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5pPr>
                <a:lvl6pPr marL="11763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6pPr>
                <a:lvl7pPr marL="16335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7pPr>
                <a:lvl8pPr marL="20907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8pPr>
                <a:lvl9pPr marL="25479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9pPr>
              </a:lstStyle>
              <a:p>
                <a:pPr eaLnBrk="1" hangingPunct="1">
                  <a:spcBef>
                    <a:spcPts val="600"/>
                  </a:spcBef>
                  <a:buFont typeface="Arial" charset="0"/>
                  <a:buNone/>
                </a:pPr>
                <a:r>
                  <a:rPr lang="zh-CN" altLang="en-US" sz="1100" dirty="0">
                    <a:solidFill>
                      <a:srgbClr val="313131"/>
                    </a:solidFill>
                    <a:latin typeface="+mn-ea"/>
                    <a:ea typeface="+mn-ea"/>
                  </a:rPr>
                  <a:t>设计符合公司销售模式的销售漏斗模型</a:t>
                </a:r>
                <a:endParaRPr lang="en-US" altLang="en-US"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明确销售方式</a:t>
                </a:r>
                <a:endParaRPr lang="en-US" altLang="zh-CN"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明确销售角色职责</a:t>
                </a:r>
                <a:endParaRPr lang="en-US" altLang="zh-CN"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细分客户</a:t>
                </a:r>
                <a:endParaRPr lang="en-US" altLang="zh-CN"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明确销售阶段定义</a:t>
                </a:r>
                <a:endParaRPr lang="en-US" altLang="zh-CN"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明确业务维度</a:t>
                </a:r>
                <a:endParaRPr lang="en-US" altLang="zh-CN" sz="1100" dirty="0">
                  <a:solidFill>
                    <a:srgbClr val="313131"/>
                  </a:solidFill>
                  <a:latin typeface="+mn-ea"/>
                  <a:ea typeface="+mn-ea"/>
                </a:endParaRPr>
              </a:p>
            </p:txBody>
          </p:sp>
        </p:grpSp>
        <p:grpSp>
          <p:nvGrpSpPr>
            <p:cNvPr id="11" name="Group 39">
              <a:extLst>
                <a:ext uri="{FF2B5EF4-FFF2-40B4-BE49-F238E27FC236}">
                  <a16:creationId xmlns:a16="http://schemas.microsoft.com/office/drawing/2014/main" id="{75C37D95-1C90-45C6-B318-0AC48BFF38CB}"/>
                </a:ext>
              </a:extLst>
            </p:cNvPr>
            <p:cNvGrpSpPr>
              <a:grpSpLocks/>
            </p:cNvGrpSpPr>
            <p:nvPr/>
          </p:nvGrpSpPr>
          <p:grpSpPr bwMode="auto">
            <a:xfrm>
              <a:off x="2053825" y="3553195"/>
              <a:ext cx="3178175" cy="1868488"/>
              <a:chOff x="393698" y="1376361"/>
              <a:chExt cx="3997326" cy="1869680"/>
            </a:xfrm>
          </p:grpSpPr>
          <p:sp>
            <p:nvSpPr>
              <p:cNvPr id="12" name="Text Box 10">
                <a:extLst>
                  <a:ext uri="{FF2B5EF4-FFF2-40B4-BE49-F238E27FC236}">
                    <a16:creationId xmlns:a16="http://schemas.microsoft.com/office/drawing/2014/main" id="{F3B3D141-CE4B-4F38-9505-5535BF522D99}"/>
                  </a:ext>
                </a:extLst>
              </p:cNvPr>
              <p:cNvSpPr txBox="1">
                <a:spLocks noChangeArrowheads="1"/>
              </p:cNvSpPr>
              <p:nvPr>
                <p:custDataLst>
                  <p:tags r:id="rId4"/>
                </p:custDataLst>
              </p:nvPr>
            </p:nvSpPr>
            <p:spPr bwMode="auto">
              <a:xfrm>
                <a:off x="393699" y="1376361"/>
                <a:ext cx="3997325" cy="249678"/>
              </a:xfrm>
              <a:prstGeom prst="rect">
                <a:avLst/>
              </a:prstGeom>
              <a:solidFill>
                <a:srgbClr val="81BC00"/>
              </a:solidFill>
              <a:ln>
                <a:noFill/>
              </a:ln>
              <a:extLst>
                <a:ext uri="{91240B29-F687-4F45-9708-019B960494DF}">
                  <a14:hiddenLine xmlns:a14="http://schemas.microsoft.com/office/drawing/2010/main" w="12700" algn="ctr">
                    <a:solidFill>
                      <a:srgbClr val="000000"/>
                    </a:solidFill>
                    <a:miter lim="800000"/>
                    <a:headEnd/>
                    <a:tailEnd type="none" w="sm" len="med"/>
                  </a14:hiddenLine>
                </a:ext>
              </a:extLst>
            </p:spPr>
            <p:txBody>
              <a:bodyPr lIns="36000" tIns="36000" rIns="36000" bIns="36000" anchor="ctr" anchorCtr="1"/>
              <a:lstStyle>
                <a:lvl1pPr defTabSz="957263" eaLnBrk="0" hangingPunct="0">
                  <a:defRPr>
                    <a:solidFill>
                      <a:schemeClr val="tx1"/>
                    </a:solidFill>
                    <a:latin typeface="Arial" charset="0"/>
                    <a:cs typeface="Arial" charset="0"/>
                  </a:defRPr>
                </a:lvl1pPr>
                <a:lvl2pPr marL="742950" indent="-285750" defTabSz="957263" eaLnBrk="0" hangingPunct="0">
                  <a:defRPr>
                    <a:solidFill>
                      <a:schemeClr val="tx1"/>
                    </a:solidFill>
                    <a:latin typeface="Arial" charset="0"/>
                    <a:cs typeface="Arial" charset="0"/>
                  </a:defRPr>
                </a:lvl2pPr>
                <a:lvl3pPr marL="1143000" indent="-228600" defTabSz="957263" eaLnBrk="0" hangingPunct="0">
                  <a:defRPr>
                    <a:solidFill>
                      <a:schemeClr val="tx1"/>
                    </a:solidFill>
                    <a:latin typeface="Arial" charset="0"/>
                    <a:cs typeface="Arial" charset="0"/>
                  </a:defRPr>
                </a:lvl3pPr>
                <a:lvl4pPr marL="1600200" indent="-228600" defTabSz="957263" eaLnBrk="0" hangingPunct="0">
                  <a:defRPr>
                    <a:solidFill>
                      <a:schemeClr val="tx1"/>
                    </a:solidFill>
                    <a:latin typeface="Arial" charset="0"/>
                    <a:cs typeface="Arial" charset="0"/>
                  </a:defRPr>
                </a:lvl4pPr>
                <a:lvl5pPr marL="2057400" indent="-228600" defTabSz="957263" eaLnBrk="0" hangingPunct="0">
                  <a:defRPr>
                    <a:solidFill>
                      <a:schemeClr val="tx1"/>
                    </a:solidFill>
                    <a:latin typeface="Arial" charset="0"/>
                    <a:cs typeface="Arial" charset="0"/>
                  </a:defRPr>
                </a:lvl5pPr>
                <a:lvl6pPr marL="2514600" indent="-228600" defTabSz="957263" eaLnBrk="0" fontAlgn="base" hangingPunct="0">
                  <a:spcBef>
                    <a:spcPct val="0"/>
                  </a:spcBef>
                  <a:spcAft>
                    <a:spcPct val="0"/>
                  </a:spcAft>
                  <a:defRPr>
                    <a:solidFill>
                      <a:schemeClr val="tx1"/>
                    </a:solidFill>
                    <a:latin typeface="Arial" charset="0"/>
                    <a:cs typeface="Arial" charset="0"/>
                  </a:defRPr>
                </a:lvl6pPr>
                <a:lvl7pPr marL="2971800" indent="-228600" defTabSz="957263" eaLnBrk="0" fontAlgn="base" hangingPunct="0">
                  <a:spcBef>
                    <a:spcPct val="0"/>
                  </a:spcBef>
                  <a:spcAft>
                    <a:spcPct val="0"/>
                  </a:spcAft>
                  <a:defRPr>
                    <a:solidFill>
                      <a:schemeClr val="tx1"/>
                    </a:solidFill>
                    <a:latin typeface="Arial" charset="0"/>
                    <a:cs typeface="Arial" charset="0"/>
                  </a:defRPr>
                </a:lvl7pPr>
                <a:lvl8pPr marL="3429000" indent="-228600" defTabSz="957263" eaLnBrk="0" fontAlgn="base" hangingPunct="0">
                  <a:spcBef>
                    <a:spcPct val="0"/>
                  </a:spcBef>
                  <a:spcAft>
                    <a:spcPct val="0"/>
                  </a:spcAft>
                  <a:defRPr>
                    <a:solidFill>
                      <a:schemeClr val="tx1"/>
                    </a:solidFill>
                    <a:latin typeface="Arial" charset="0"/>
                    <a:cs typeface="Arial" charset="0"/>
                  </a:defRPr>
                </a:lvl8pPr>
                <a:lvl9pPr marL="3886200" indent="-228600" defTabSz="957263"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400" b="1" dirty="0">
                    <a:solidFill>
                      <a:schemeClr val="bg1"/>
                    </a:solidFill>
                    <a:latin typeface="+mn-ea"/>
                    <a:cs typeface="Arial Unicode MS" pitchFamily="34" charset="-122"/>
                  </a:rPr>
                  <a:t>CRM</a:t>
                </a:r>
                <a:r>
                  <a:rPr lang="zh-CN" altLang="en-US" sz="1400" b="1" dirty="0">
                    <a:solidFill>
                      <a:schemeClr val="bg1"/>
                    </a:solidFill>
                    <a:latin typeface="+mn-ea"/>
                    <a:cs typeface="Arial Unicode MS" pitchFamily="34" charset="-122"/>
                  </a:rPr>
                  <a:t>系统</a:t>
                </a:r>
                <a:endParaRPr lang="en-US" altLang="en-US" sz="1400" b="1" dirty="0">
                  <a:solidFill>
                    <a:schemeClr val="bg1"/>
                  </a:solidFill>
                  <a:latin typeface="+mn-ea"/>
                  <a:cs typeface="Arial Unicode MS" pitchFamily="34" charset="-122"/>
                </a:endParaRPr>
              </a:p>
            </p:txBody>
          </p:sp>
          <p:sp>
            <p:nvSpPr>
              <p:cNvPr id="13" name="Text Placeholder 5">
                <a:extLst>
                  <a:ext uri="{FF2B5EF4-FFF2-40B4-BE49-F238E27FC236}">
                    <a16:creationId xmlns:a16="http://schemas.microsoft.com/office/drawing/2014/main" id="{00A825DB-895A-4EAB-B1FB-1FDD0D460635}"/>
                  </a:ext>
                </a:extLst>
              </p:cNvPr>
              <p:cNvSpPr txBox="1">
                <a:spLocks/>
              </p:cNvSpPr>
              <p:nvPr/>
            </p:nvSpPr>
            <p:spPr bwMode="auto">
              <a:xfrm>
                <a:off x="393698" y="1626041"/>
                <a:ext cx="3997325" cy="1620000"/>
              </a:xfrm>
              <a:prstGeom prst="rect">
                <a:avLst/>
              </a:prstGeom>
              <a:solidFill>
                <a:srgbClr val="DCDCDC"/>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82880" tIns="36000" rIns="36000" bIns="36000"/>
              <a:lstStyle>
                <a:lvl1pPr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1pPr>
                <a:lvl2pPr marL="273050" indent="-273050"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2pPr>
                <a:lvl3pPr marL="538163" indent="-265113"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3pPr>
                <a:lvl4pPr marL="539750"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4pPr>
                <a:lvl5pPr marL="719138"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5pPr>
                <a:lvl6pPr marL="11763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6pPr>
                <a:lvl7pPr marL="16335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7pPr>
                <a:lvl8pPr marL="20907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8pPr>
                <a:lvl9pPr marL="25479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9pPr>
              </a:lstStyle>
              <a:p>
                <a:pPr eaLnBrk="1" hangingPunct="1">
                  <a:spcBef>
                    <a:spcPts val="600"/>
                  </a:spcBef>
                  <a:buFont typeface="Arial" charset="0"/>
                  <a:buNone/>
                </a:pPr>
                <a:r>
                  <a:rPr lang="zh-CN" altLang="en-US" sz="1100" dirty="0">
                    <a:solidFill>
                      <a:srgbClr val="313131"/>
                    </a:solidFill>
                    <a:latin typeface="+mn-ea"/>
                    <a:ea typeface="+mn-ea"/>
                  </a:rPr>
                  <a:t>根据漏斗模型完善系统信息</a:t>
                </a:r>
                <a:endParaRPr lang="en-US" altLang="en-US"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根据漏斗模型需要增减及完善系统字段信息</a:t>
                </a:r>
                <a:endParaRPr lang="en-US" altLang="zh-CN"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根据漏斗模型需要改善信息录入行为</a:t>
                </a:r>
                <a:endParaRPr lang="en-US" altLang="zh-CN"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改进</a:t>
                </a:r>
                <a:r>
                  <a:rPr lang="en-US" altLang="zh-CN" sz="1100" dirty="0">
                    <a:solidFill>
                      <a:srgbClr val="313131"/>
                    </a:solidFill>
                    <a:latin typeface="+mn-ea"/>
                    <a:ea typeface="+mn-ea"/>
                  </a:rPr>
                  <a:t>CRM</a:t>
                </a:r>
                <a:r>
                  <a:rPr lang="zh-CN" altLang="en-US" sz="1100" dirty="0">
                    <a:solidFill>
                      <a:srgbClr val="313131"/>
                    </a:solidFill>
                    <a:latin typeface="+mn-ea"/>
                    <a:ea typeface="+mn-ea"/>
                  </a:rPr>
                  <a:t>系统与其他业务数据或系统的链接关系</a:t>
                </a:r>
                <a:endParaRPr lang="en-US" altLang="zh-CN" sz="1100" dirty="0">
                  <a:solidFill>
                    <a:srgbClr val="313131"/>
                  </a:solidFill>
                  <a:latin typeface="+mn-ea"/>
                  <a:ea typeface="+mn-ea"/>
                </a:endParaRPr>
              </a:p>
              <a:p>
                <a:pPr lvl="1" eaLnBrk="1" hangingPunct="1">
                  <a:spcBef>
                    <a:spcPts val="600"/>
                  </a:spcBef>
                  <a:buFont typeface="Arial" charset="0"/>
                  <a:buChar char="•"/>
                </a:pPr>
                <a:r>
                  <a:rPr lang="en-US" altLang="en-US" sz="1100" dirty="0">
                    <a:solidFill>
                      <a:srgbClr val="313131"/>
                    </a:solidFill>
                    <a:latin typeface="+mn-ea"/>
                    <a:ea typeface="+mn-ea"/>
                  </a:rPr>
                  <a:t> </a:t>
                </a:r>
                <a:r>
                  <a:rPr lang="zh-CN" altLang="en-US" sz="1100" dirty="0">
                    <a:solidFill>
                      <a:srgbClr val="313131"/>
                    </a:solidFill>
                    <a:latin typeface="+mn-ea"/>
                    <a:ea typeface="+mn-ea"/>
                  </a:rPr>
                  <a:t>改进系统数据更新、保存及使用方式</a:t>
                </a:r>
                <a:endParaRPr lang="en-US" altLang="en-US" sz="1100" dirty="0">
                  <a:solidFill>
                    <a:srgbClr val="313131"/>
                  </a:solidFill>
                  <a:latin typeface="+mn-ea"/>
                  <a:ea typeface="+mn-ea"/>
                </a:endParaRPr>
              </a:p>
            </p:txBody>
          </p:sp>
        </p:grpSp>
        <p:grpSp>
          <p:nvGrpSpPr>
            <p:cNvPr id="14" name="Group 42">
              <a:extLst>
                <a:ext uri="{FF2B5EF4-FFF2-40B4-BE49-F238E27FC236}">
                  <a16:creationId xmlns:a16="http://schemas.microsoft.com/office/drawing/2014/main" id="{1191474F-9249-4E61-A5FC-521F5E66FFD5}"/>
                </a:ext>
              </a:extLst>
            </p:cNvPr>
            <p:cNvGrpSpPr>
              <a:grpSpLocks/>
            </p:cNvGrpSpPr>
            <p:nvPr/>
          </p:nvGrpSpPr>
          <p:grpSpPr bwMode="auto">
            <a:xfrm>
              <a:off x="7230662" y="1425945"/>
              <a:ext cx="3178175" cy="1868488"/>
              <a:chOff x="393697" y="1376361"/>
              <a:chExt cx="3997326" cy="1869680"/>
            </a:xfrm>
          </p:grpSpPr>
          <p:sp>
            <p:nvSpPr>
              <p:cNvPr id="15" name="Text Box 10">
                <a:extLst>
                  <a:ext uri="{FF2B5EF4-FFF2-40B4-BE49-F238E27FC236}">
                    <a16:creationId xmlns:a16="http://schemas.microsoft.com/office/drawing/2014/main" id="{58E4915B-C10B-4E18-A788-7878D8BDA68A}"/>
                  </a:ext>
                </a:extLst>
              </p:cNvPr>
              <p:cNvSpPr txBox="1">
                <a:spLocks noChangeArrowheads="1"/>
              </p:cNvSpPr>
              <p:nvPr>
                <p:custDataLst>
                  <p:tags r:id="rId3"/>
                </p:custDataLst>
              </p:nvPr>
            </p:nvSpPr>
            <p:spPr bwMode="auto">
              <a:xfrm>
                <a:off x="393697" y="1376361"/>
                <a:ext cx="3997325" cy="249678"/>
              </a:xfrm>
              <a:prstGeom prst="rect">
                <a:avLst/>
              </a:prstGeom>
              <a:solidFill>
                <a:srgbClr val="81BC00"/>
              </a:solidFill>
              <a:ln>
                <a:noFill/>
              </a:ln>
              <a:extLst>
                <a:ext uri="{91240B29-F687-4F45-9708-019B960494DF}">
                  <a14:hiddenLine xmlns:a14="http://schemas.microsoft.com/office/drawing/2010/main" w="12700" algn="ctr">
                    <a:solidFill>
                      <a:srgbClr val="000000"/>
                    </a:solidFill>
                    <a:miter lim="800000"/>
                    <a:headEnd/>
                    <a:tailEnd type="none" w="sm" len="med"/>
                  </a14:hiddenLine>
                </a:ext>
              </a:extLst>
            </p:spPr>
            <p:txBody>
              <a:bodyPr lIns="36000" tIns="36000" rIns="36000" bIns="36000" anchor="ctr" anchorCtr="1"/>
              <a:lstStyle>
                <a:lvl1pPr defTabSz="957263" eaLnBrk="0" hangingPunct="0">
                  <a:defRPr>
                    <a:solidFill>
                      <a:schemeClr val="tx1"/>
                    </a:solidFill>
                    <a:latin typeface="Arial" charset="0"/>
                    <a:cs typeface="Arial" charset="0"/>
                  </a:defRPr>
                </a:lvl1pPr>
                <a:lvl2pPr marL="742950" indent="-285750" defTabSz="957263" eaLnBrk="0" hangingPunct="0">
                  <a:defRPr>
                    <a:solidFill>
                      <a:schemeClr val="tx1"/>
                    </a:solidFill>
                    <a:latin typeface="Arial" charset="0"/>
                    <a:cs typeface="Arial" charset="0"/>
                  </a:defRPr>
                </a:lvl2pPr>
                <a:lvl3pPr marL="1143000" indent="-228600" defTabSz="957263" eaLnBrk="0" hangingPunct="0">
                  <a:defRPr>
                    <a:solidFill>
                      <a:schemeClr val="tx1"/>
                    </a:solidFill>
                    <a:latin typeface="Arial" charset="0"/>
                    <a:cs typeface="Arial" charset="0"/>
                  </a:defRPr>
                </a:lvl3pPr>
                <a:lvl4pPr marL="1600200" indent="-228600" defTabSz="957263" eaLnBrk="0" hangingPunct="0">
                  <a:defRPr>
                    <a:solidFill>
                      <a:schemeClr val="tx1"/>
                    </a:solidFill>
                    <a:latin typeface="Arial" charset="0"/>
                    <a:cs typeface="Arial" charset="0"/>
                  </a:defRPr>
                </a:lvl4pPr>
                <a:lvl5pPr marL="2057400" indent="-228600" defTabSz="957263" eaLnBrk="0" hangingPunct="0">
                  <a:defRPr>
                    <a:solidFill>
                      <a:schemeClr val="tx1"/>
                    </a:solidFill>
                    <a:latin typeface="Arial" charset="0"/>
                    <a:cs typeface="Arial" charset="0"/>
                  </a:defRPr>
                </a:lvl5pPr>
                <a:lvl6pPr marL="2514600" indent="-228600" defTabSz="957263" eaLnBrk="0" fontAlgn="base" hangingPunct="0">
                  <a:spcBef>
                    <a:spcPct val="0"/>
                  </a:spcBef>
                  <a:spcAft>
                    <a:spcPct val="0"/>
                  </a:spcAft>
                  <a:defRPr>
                    <a:solidFill>
                      <a:schemeClr val="tx1"/>
                    </a:solidFill>
                    <a:latin typeface="Arial" charset="0"/>
                    <a:cs typeface="Arial" charset="0"/>
                  </a:defRPr>
                </a:lvl6pPr>
                <a:lvl7pPr marL="2971800" indent="-228600" defTabSz="957263" eaLnBrk="0" fontAlgn="base" hangingPunct="0">
                  <a:spcBef>
                    <a:spcPct val="0"/>
                  </a:spcBef>
                  <a:spcAft>
                    <a:spcPct val="0"/>
                  </a:spcAft>
                  <a:defRPr>
                    <a:solidFill>
                      <a:schemeClr val="tx1"/>
                    </a:solidFill>
                    <a:latin typeface="Arial" charset="0"/>
                    <a:cs typeface="Arial" charset="0"/>
                  </a:defRPr>
                </a:lvl7pPr>
                <a:lvl8pPr marL="3429000" indent="-228600" defTabSz="957263" eaLnBrk="0" fontAlgn="base" hangingPunct="0">
                  <a:spcBef>
                    <a:spcPct val="0"/>
                  </a:spcBef>
                  <a:spcAft>
                    <a:spcPct val="0"/>
                  </a:spcAft>
                  <a:defRPr>
                    <a:solidFill>
                      <a:schemeClr val="tx1"/>
                    </a:solidFill>
                    <a:latin typeface="Arial" charset="0"/>
                    <a:cs typeface="Arial" charset="0"/>
                  </a:defRPr>
                </a:lvl8pPr>
                <a:lvl9pPr marL="3886200" indent="-228600" defTabSz="957263"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400" b="1" dirty="0">
                    <a:solidFill>
                      <a:schemeClr val="bg1"/>
                    </a:solidFill>
                    <a:latin typeface="+mn-ea"/>
                    <a:cs typeface="Arial Unicode MS" pitchFamily="34" charset="-122"/>
                  </a:rPr>
                  <a:t>CRM</a:t>
                </a:r>
                <a:r>
                  <a:rPr lang="zh-CN" altLang="en-US" sz="1400" b="1" dirty="0">
                    <a:solidFill>
                      <a:schemeClr val="bg1"/>
                    </a:solidFill>
                    <a:latin typeface="+mn-ea"/>
                    <a:cs typeface="Arial Unicode MS" pitchFamily="34" charset="-122"/>
                  </a:rPr>
                  <a:t>系统</a:t>
                </a:r>
                <a:endParaRPr lang="en-US" altLang="en-US" sz="1400" b="1" dirty="0">
                  <a:solidFill>
                    <a:schemeClr val="bg1"/>
                  </a:solidFill>
                  <a:latin typeface="+mn-ea"/>
                  <a:cs typeface="Arial Unicode MS" pitchFamily="34" charset="-122"/>
                </a:endParaRPr>
              </a:p>
            </p:txBody>
          </p:sp>
          <p:sp>
            <p:nvSpPr>
              <p:cNvPr id="16" name="Text Placeholder 5">
                <a:extLst>
                  <a:ext uri="{FF2B5EF4-FFF2-40B4-BE49-F238E27FC236}">
                    <a16:creationId xmlns:a16="http://schemas.microsoft.com/office/drawing/2014/main" id="{4C3FF725-803F-4CFA-8FC6-27B0C3561B83}"/>
                  </a:ext>
                </a:extLst>
              </p:cNvPr>
              <p:cNvSpPr txBox="1">
                <a:spLocks/>
              </p:cNvSpPr>
              <p:nvPr/>
            </p:nvSpPr>
            <p:spPr bwMode="auto">
              <a:xfrm>
                <a:off x="393698" y="1626041"/>
                <a:ext cx="3997325" cy="1620000"/>
              </a:xfrm>
              <a:prstGeom prst="rect">
                <a:avLst/>
              </a:prstGeom>
              <a:solidFill>
                <a:srgbClr val="DCDCDC"/>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82880" tIns="36000" rIns="36000" bIns="36000"/>
              <a:lstStyle>
                <a:lvl1pPr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1pPr>
                <a:lvl2pPr marL="273050" indent="-273050"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2pPr>
                <a:lvl3pPr marL="538163" indent="-265113"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3pPr>
                <a:lvl4pPr marL="539750"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4pPr>
                <a:lvl5pPr marL="719138"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5pPr>
                <a:lvl6pPr marL="11763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6pPr>
                <a:lvl7pPr marL="16335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7pPr>
                <a:lvl8pPr marL="20907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8pPr>
                <a:lvl9pPr marL="25479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9pPr>
              </a:lstStyle>
              <a:p>
                <a:pPr eaLnBrk="1" hangingPunct="1">
                  <a:spcBef>
                    <a:spcPts val="600"/>
                  </a:spcBef>
                  <a:buFont typeface="Arial" charset="0"/>
                  <a:buNone/>
                </a:pPr>
                <a:r>
                  <a:rPr lang="zh-CN" altLang="en-US" sz="1100" dirty="0">
                    <a:solidFill>
                      <a:srgbClr val="313131"/>
                    </a:solidFill>
                    <a:latin typeface="+mn-ea"/>
                    <a:ea typeface="+mn-ea"/>
                  </a:rPr>
                  <a:t>根据销售漏斗模型规范系统字段</a:t>
                </a:r>
                <a:endParaRPr lang="en-US" altLang="en-US"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明确定义系统字段</a:t>
                </a:r>
                <a:endParaRPr lang="en-US" altLang="zh-CN"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规范销售人员信息录入行为</a:t>
                </a:r>
                <a:endParaRPr lang="en-US" altLang="zh-CN"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创建健全高效的数据更新、保存及使用方式</a:t>
                </a:r>
                <a:endParaRPr lang="en-US" altLang="zh-CN"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健全数据报表系统（</a:t>
                </a:r>
                <a:r>
                  <a:rPr lang="en-US" altLang="zh-CN" sz="1100" dirty="0">
                    <a:solidFill>
                      <a:srgbClr val="313131"/>
                    </a:solidFill>
                    <a:latin typeface="+mn-ea"/>
                    <a:ea typeface="+mn-ea"/>
                  </a:rPr>
                  <a:t>ACRM</a:t>
                </a:r>
                <a:r>
                  <a:rPr lang="zh-CN" altLang="en-US" sz="1100" dirty="0">
                    <a:solidFill>
                      <a:srgbClr val="313131"/>
                    </a:solidFill>
                    <a:latin typeface="+mn-ea"/>
                    <a:ea typeface="+mn-ea"/>
                  </a:rPr>
                  <a:t>）</a:t>
                </a:r>
                <a:endParaRPr lang="en-US" altLang="en-US" sz="1100" dirty="0">
                  <a:solidFill>
                    <a:srgbClr val="313131"/>
                  </a:solidFill>
                  <a:latin typeface="+mn-ea"/>
                  <a:ea typeface="+mn-ea"/>
                </a:endParaRPr>
              </a:p>
            </p:txBody>
          </p:sp>
        </p:grpSp>
        <p:grpSp>
          <p:nvGrpSpPr>
            <p:cNvPr id="17" name="Group 45">
              <a:extLst>
                <a:ext uri="{FF2B5EF4-FFF2-40B4-BE49-F238E27FC236}">
                  <a16:creationId xmlns:a16="http://schemas.microsoft.com/office/drawing/2014/main" id="{FBB736A9-60EF-4502-8ED3-69BA8A910BE6}"/>
                </a:ext>
              </a:extLst>
            </p:cNvPr>
            <p:cNvGrpSpPr>
              <a:grpSpLocks/>
            </p:cNvGrpSpPr>
            <p:nvPr/>
          </p:nvGrpSpPr>
          <p:grpSpPr bwMode="auto">
            <a:xfrm>
              <a:off x="7230663" y="3553195"/>
              <a:ext cx="3178175" cy="1868488"/>
              <a:chOff x="393698" y="1376361"/>
              <a:chExt cx="3997326" cy="1869680"/>
            </a:xfrm>
          </p:grpSpPr>
          <p:sp>
            <p:nvSpPr>
              <p:cNvPr id="18" name="Text Box 10">
                <a:extLst>
                  <a:ext uri="{FF2B5EF4-FFF2-40B4-BE49-F238E27FC236}">
                    <a16:creationId xmlns:a16="http://schemas.microsoft.com/office/drawing/2014/main" id="{5664D339-FB6B-498A-850F-B50518058F50}"/>
                  </a:ext>
                </a:extLst>
              </p:cNvPr>
              <p:cNvSpPr txBox="1">
                <a:spLocks noChangeArrowheads="1"/>
              </p:cNvSpPr>
              <p:nvPr>
                <p:custDataLst>
                  <p:tags r:id="rId2"/>
                </p:custDataLst>
              </p:nvPr>
            </p:nvSpPr>
            <p:spPr bwMode="auto">
              <a:xfrm>
                <a:off x="393699" y="1376361"/>
                <a:ext cx="3997325" cy="249678"/>
              </a:xfrm>
              <a:prstGeom prst="rect">
                <a:avLst/>
              </a:prstGeom>
              <a:solidFill>
                <a:schemeClr val="bg2">
                  <a:lumMod val="10000"/>
                </a:schemeClr>
              </a:solidFill>
              <a:ln>
                <a:noFill/>
              </a:ln>
              <a:extLst>
                <a:ext uri="{91240B29-F687-4F45-9708-019B960494DF}">
                  <a14:hiddenLine xmlns:a14="http://schemas.microsoft.com/office/drawing/2010/main" w="12700" algn="ctr">
                    <a:solidFill>
                      <a:srgbClr val="000000"/>
                    </a:solidFill>
                    <a:miter lim="800000"/>
                    <a:headEnd/>
                    <a:tailEnd type="none" w="sm" len="med"/>
                  </a14:hiddenLine>
                </a:ext>
              </a:extLst>
            </p:spPr>
            <p:txBody>
              <a:bodyPr lIns="36000" tIns="36000" rIns="36000" bIns="36000" anchor="ctr" anchorCtr="1"/>
              <a:lstStyle>
                <a:lvl1pPr defTabSz="957263" eaLnBrk="0" hangingPunct="0">
                  <a:defRPr>
                    <a:solidFill>
                      <a:schemeClr val="tx1"/>
                    </a:solidFill>
                    <a:latin typeface="Arial" charset="0"/>
                    <a:cs typeface="Arial" charset="0"/>
                  </a:defRPr>
                </a:lvl1pPr>
                <a:lvl2pPr marL="742950" indent="-285750" defTabSz="957263" eaLnBrk="0" hangingPunct="0">
                  <a:defRPr>
                    <a:solidFill>
                      <a:schemeClr val="tx1"/>
                    </a:solidFill>
                    <a:latin typeface="Arial" charset="0"/>
                    <a:cs typeface="Arial" charset="0"/>
                  </a:defRPr>
                </a:lvl2pPr>
                <a:lvl3pPr marL="1143000" indent="-228600" defTabSz="957263" eaLnBrk="0" hangingPunct="0">
                  <a:defRPr>
                    <a:solidFill>
                      <a:schemeClr val="tx1"/>
                    </a:solidFill>
                    <a:latin typeface="Arial" charset="0"/>
                    <a:cs typeface="Arial" charset="0"/>
                  </a:defRPr>
                </a:lvl3pPr>
                <a:lvl4pPr marL="1600200" indent="-228600" defTabSz="957263" eaLnBrk="0" hangingPunct="0">
                  <a:defRPr>
                    <a:solidFill>
                      <a:schemeClr val="tx1"/>
                    </a:solidFill>
                    <a:latin typeface="Arial" charset="0"/>
                    <a:cs typeface="Arial" charset="0"/>
                  </a:defRPr>
                </a:lvl4pPr>
                <a:lvl5pPr marL="2057400" indent="-228600" defTabSz="957263" eaLnBrk="0" hangingPunct="0">
                  <a:defRPr>
                    <a:solidFill>
                      <a:schemeClr val="tx1"/>
                    </a:solidFill>
                    <a:latin typeface="Arial" charset="0"/>
                    <a:cs typeface="Arial" charset="0"/>
                  </a:defRPr>
                </a:lvl5pPr>
                <a:lvl6pPr marL="2514600" indent="-228600" defTabSz="957263" eaLnBrk="0" fontAlgn="base" hangingPunct="0">
                  <a:spcBef>
                    <a:spcPct val="0"/>
                  </a:spcBef>
                  <a:spcAft>
                    <a:spcPct val="0"/>
                  </a:spcAft>
                  <a:defRPr>
                    <a:solidFill>
                      <a:schemeClr val="tx1"/>
                    </a:solidFill>
                    <a:latin typeface="Arial" charset="0"/>
                    <a:cs typeface="Arial" charset="0"/>
                  </a:defRPr>
                </a:lvl6pPr>
                <a:lvl7pPr marL="2971800" indent="-228600" defTabSz="957263" eaLnBrk="0" fontAlgn="base" hangingPunct="0">
                  <a:spcBef>
                    <a:spcPct val="0"/>
                  </a:spcBef>
                  <a:spcAft>
                    <a:spcPct val="0"/>
                  </a:spcAft>
                  <a:defRPr>
                    <a:solidFill>
                      <a:schemeClr val="tx1"/>
                    </a:solidFill>
                    <a:latin typeface="Arial" charset="0"/>
                    <a:cs typeface="Arial" charset="0"/>
                  </a:defRPr>
                </a:lvl7pPr>
                <a:lvl8pPr marL="3429000" indent="-228600" defTabSz="957263" eaLnBrk="0" fontAlgn="base" hangingPunct="0">
                  <a:spcBef>
                    <a:spcPct val="0"/>
                  </a:spcBef>
                  <a:spcAft>
                    <a:spcPct val="0"/>
                  </a:spcAft>
                  <a:defRPr>
                    <a:solidFill>
                      <a:schemeClr val="tx1"/>
                    </a:solidFill>
                    <a:latin typeface="Arial" charset="0"/>
                    <a:cs typeface="Arial" charset="0"/>
                  </a:defRPr>
                </a:lvl8pPr>
                <a:lvl9pPr marL="3886200" indent="-228600" defTabSz="957263"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CN" altLang="en-US" sz="1400" b="1" dirty="0">
                    <a:solidFill>
                      <a:schemeClr val="bg1"/>
                    </a:solidFill>
                    <a:latin typeface="+mn-ea"/>
                    <a:cs typeface="Arial Unicode MS" pitchFamily="34" charset="-122"/>
                  </a:rPr>
                  <a:t>销售漏斗模型</a:t>
                </a:r>
                <a:endParaRPr lang="en-US" altLang="en-US" sz="1400" b="1" dirty="0">
                  <a:solidFill>
                    <a:schemeClr val="bg1"/>
                  </a:solidFill>
                  <a:latin typeface="+mn-ea"/>
                  <a:cs typeface="Arial Unicode MS" pitchFamily="34" charset="-122"/>
                </a:endParaRPr>
              </a:p>
            </p:txBody>
          </p:sp>
          <p:sp>
            <p:nvSpPr>
              <p:cNvPr id="19" name="Text Placeholder 5">
                <a:extLst>
                  <a:ext uri="{FF2B5EF4-FFF2-40B4-BE49-F238E27FC236}">
                    <a16:creationId xmlns:a16="http://schemas.microsoft.com/office/drawing/2014/main" id="{E6B04215-C0A5-41E6-A140-3139D34C43FE}"/>
                  </a:ext>
                </a:extLst>
              </p:cNvPr>
              <p:cNvSpPr txBox="1">
                <a:spLocks/>
              </p:cNvSpPr>
              <p:nvPr/>
            </p:nvSpPr>
            <p:spPr bwMode="auto">
              <a:xfrm>
                <a:off x="393698" y="1626041"/>
                <a:ext cx="3997325" cy="1620000"/>
              </a:xfrm>
              <a:prstGeom prst="rect">
                <a:avLst/>
              </a:prstGeom>
              <a:solidFill>
                <a:srgbClr val="DCDCDC"/>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82880" tIns="36000" rIns="36000" bIns="36000"/>
              <a:lstStyle>
                <a:lvl1pPr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1pPr>
                <a:lvl2pPr marL="273050" indent="-273050"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2pPr>
                <a:lvl3pPr marL="538163" indent="-265113"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3pPr>
                <a:lvl4pPr marL="539750"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4pPr>
                <a:lvl5pPr marL="719138" indent="-179388" defTabSz="957263" eaLnBrk="0" hangingPunct="0">
                  <a:spcBef>
                    <a:spcPts val="1200"/>
                  </a:spcBef>
                  <a:buFont typeface="Arial" charset="0"/>
                  <a:buChar char="−"/>
                  <a:defRPr>
                    <a:solidFill>
                      <a:schemeClr val="tx2"/>
                    </a:solidFill>
                    <a:latin typeface="Arial Unicode MS" pitchFamily="34" charset="-122"/>
                    <a:ea typeface="Arial Unicode MS" pitchFamily="34" charset="-122"/>
                    <a:cs typeface="Arial Unicode MS" pitchFamily="34" charset="-122"/>
                  </a:defRPr>
                </a:lvl5pPr>
                <a:lvl6pPr marL="11763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6pPr>
                <a:lvl7pPr marL="16335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7pPr>
                <a:lvl8pPr marL="20907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8pPr>
                <a:lvl9pPr marL="2547938" indent="-179388" defTabSz="957263" eaLnBrk="0" fontAlgn="base" hangingPunct="0">
                  <a:spcBef>
                    <a:spcPts val="1200"/>
                  </a:spcBef>
                  <a:spcAft>
                    <a:spcPct val="0"/>
                  </a:spcAft>
                  <a:buFont typeface="Arial" charset="0"/>
                  <a:buChar char="−"/>
                  <a:defRPr>
                    <a:solidFill>
                      <a:schemeClr val="tx2"/>
                    </a:solidFill>
                    <a:latin typeface="Arial Unicode MS" pitchFamily="34" charset="-122"/>
                    <a:ea typeface="Arial Unicode MS" pitchFamily="34" charset="-122"/>
                    <a:cs typeface="Arial Unicode MS" pitchFamily="34" charset="-122"/>
                  </a:defRPr>
                </a:lvl9pPr>
              </a:lstStyle>
              <a:p>
                <a:pPr eaLnBrk="1" hangingPunct="1">
                  <a:spcBef>
                    <a:spcPts val="600"/>
                  </a:spcBef>
                  <a:buFont typeface="Arial" charset="0"/>
                  <a:buNone/>
                </a:pPr>
                <a:r>
                  <a:rPr lang="zh-CN" altLang="en-US" sz="1100" dirty="0">
                    <a:solidFill>
                      <a:srgbClr val="313131"/>
                    </a:solidFill>
                    <a:latin typeface="+mn-ea"/>
                    <a:ea typeface="+mn-ea"/>
                  </a:rPr>
                  <a:t>利用</a:t>
                </a:r>
                <a:r>
                  <a:rPr lang="en-US" altLang="zh-CN" sz="1100" dirty="0">
                    <a:solidFill>
                      <a:srgbClr val="313131"/>
                    </a:solidFill>
                    <a:latin typeface="+mn-ea"/>
                    <a:ea typeface="+mn-ea"/>
                  </a:rPr>
                  <a:t>CRM</a:t>
                </a:r>
                <a:r>
                  <a:rPr lang="zh-CN" altLang="en-US" sz="1100" dirty="0">
                    <a:solidFill>
                      <a:srgbClr val="313131"/>
                    </a:solidFill>
                    <a:latin typeface="+mn-ea"/>
                    <a:ea typeface="+mn-ea"/>
                  </a:rPr>
                  <a:t>系统数据管理销售漏斗模型</a:t>
                </a:r>
                <a:endParaRPr lang="en-US" altLang="en-US"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基于系统数据健全模型体系</a:t>
                </a:r>
                <a:endParaRPr lang="en-US" altLang="zh-CN"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基于系统数据开展销售例会</a:t>
                </a:r>
                <a:endParaRPr lang="en-US" altLang="zh-CN"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把控商机周变化情况并及时作出响应</a:t>
                </a:r>
                <a:endParaRPr lang="en-US" altLang="zh-CN"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把控商机风险及客户风险</a:t>
                </a:r>
                <a:endParaRPr lang="en-US" altLang="zh-CN" sz="1100" dirty="0">
                  <a:solidFill>
                    <a:srgbClr val="313131"/>
                  </a:solidFill>
                  <a:latin typeface="+mn-ea"/>
                  <a:ea typeface="+mn-ea"/>
                </a:endParaRPr>
              </a:p>
              <a:p>
                <a:pPr lvl="1" eaLnBrk="1" hangingPunct="1">
                  <a:spcBef>
                    <a:spcPts val="600"/>
                  </a:spcBef>
                  <a:buFont typeface="Arial" charset="0"/>
                  <a:buChar char="•"/>
                </a:pPr>
                <a:r>
                  <a:rPr lang="zh-CN" altLang="en-US" sz="1100" dirty="0">
                    <a:solidFill>
                      <a:srgbClr val="313131"/>
                    </a:solidFill>
                    <a:latin typeface="+mn-ea"/>
                    <a:ea typeface="+mn-ea"/>
                  </a:rPr>
                  <a:t>制定销售路标并稳步实行</a:t>
                </a:r>
                <a:endParaRPr lang="en-US" altLang="zh-CN" sz="1100" dirty="0">
                  <a:solidFill>
                    <a:srgbClr val="313131"/>
                  </a:solidFill>
                  <a:latin typeface="+mn-ea"/>
                  <a:ea typeface="+mn-ea"/>
                </a:endParaRPr>
              </a:p>
            </p:txBody>
          </p:sp>
        </p:grpSp>
        <p:sp>
          <p:nvSpPr>
            <p:cNvPr id="20" name="文本框 19">
              <a:extLst>
                <a:ext uri="{FF2B5EF4-FFF2-40B4-BE49-F238E27FC236}">
                  <a16:creationId xmlns:a16="http://schemas.microsoft.com/office/drawing/2014/main" id="{585F6D84-30D4-462E-BFB8-24C955E29DB7}"/>
                </a:ext>
              </a:extLst>
            </p:cNvPr>
            <p:cNvSpPr txBox="1"/>
            <p:nvPr/>
          </p:nvSpPr>
          <p:spPr>
            <a:xfrm>
              <a:off x="5619619" y="2568509"/>
              <a:ext cx="543739" cy="523220"/>
            </a:xfrm>
            <a:prstGeom prst="rect">
              <a:avLst/>
            </a:prstGeom>
            <a:noFill/>
          </p:spPr>
          <p:txBody>
            <a:bodyPr wrap="none" rtlCol="0">
              <a:spAutoFit/>
            </a:bodyPr>
            <a:lstStyle/>
            <a:p>
              <a:r>
                <a:rPr lang="zh-CN" altLang="en-US" sz="1400" b="1" dirty="0">
                  <a:solidFill>
                    <a:schemeClr val="bg1"/>
                  </a:solidFill>
                </a:rPr>
                <a:t>创建</a:t>
              </a:r>
              <a:endParaRPr lang="en-US" altLang="zh-CN" sz="1400" b="1" dirty="0">
                <a:solidFill>
                  <a:schemeClr val="bg1"/>
                </a:solidFill>
              </a:endParaRPr>
            </a:p>
            <a:p>
              <a:r>
                <a:rPr lang="zh-CN" altLang="en-US" sz="1400" b="1" dirty="0">
                  <a:solidFill>
                    <a:schemeClr val="bg1"/>
                  </a:solidFill>
                </a:rPr>
                <a:t>依据</a:t>
              </a:r>
            </a:p>
          </p:txBody>
        </p:sp>
        <p:sp>
          <p:nvSpPr>
            <p:cNvPr id="21" name="文本框 20">
              <a:extLst>
                <a:ext uri="{FF2B5EF4-FFF2-40B4-BE49-F238E27FC236}">
                  <a16:creationId xmlns:a16="http://schemas.microsoft.com/office/drawing/2014/main" id="{AA66D06D-0CAA-41F2-A486-99AEA7A4F4BA}"/>
                </a:ext>
              </a:extLst>
            </p:cNvPr>
            <p:cNvSpPr txBox="1"/>
            <p:nvPr/>
          </p:nvSpPr>
          <p:spPr>
            <a:xfrm>
              <a:off x="6567293" y="2793167"/>
              <a:ext cx="543739" cy="523220"/>
            </a:xfrm>
            <a:prstGeom prst="rect">
              <a:avLst/>
            </a:prstGeom>
            <a:noFill/>
          </p:spPr>
          <p:txBody>
            <a:bodyPr wrap="none" rtlCol="0">
              <a:spAutoFit/>
            </a:bodyPr>
            <a:lstStyle/>
            <a:p>
              <a:r>
                <a:rPr lang="zh-CN" altLang="en-US" sz="1400" b="1" dirty="0">
                  <a:solidFill>
                    <a:schemeClr val="bg1"/>
                  </a:solidFill>
                </a:rPr>
                <a:t>管理</a:t>
              </a:r>
              <a:endParaRPr lang="en-US" altLang="zh-CN" sz="1400" b="1" dirty="0">
                <a:solidFill>
                  <a:schemeClr val="bg1"/>
                </a:solidFill>
              </a:endParaRPr>
            </a:p>
            <a:p>
              <a:r>
                <a:rPr lang="zh-CN" altLang="en-US" sz="1400" b="1" dirty="0">
                  <a:solidFill>
                    <a:schemeClr val="bg1"/>
                  </a:solidFill>
                </a:rPr>
                <a:t>依据</a:t>
              </a:r>
            </a:p>
          </p:txBody>
        </p:sp>
        <p:sp>
          <p:nvSpPr>
            <p:cNvPr id="22" name="文本框 21">
              <a:extLst>
                <a:ext uri="{FF2B5EF4-FFF2-40B4-BE49-F238E27FC236}">
                  <a16:creationId xmlns:a16="http://schemas.microsoft.com/office/drawing/2014/main" id="{A58E2E98-F1F6-4F48-AA5C-633048419E65}"/>
                </a:ext>
              </a:extLst>
            </p:cNvPr>
            <p:cNvSpPr txBox="1"/>
            <p:nvPr/>
          </p:nvSpPr>
          <p:spPr>
            <a:xfrm>
              <a:off x="6358520" y="3775503"/>
              <a:ext cx="543739" cy="523220"/>
            </a:xfrm>
            <a:prstGeom prst="rect">
              <a:avLst/>
            </a:prstGeom>
            <a:noFill/>
          </p:spPr>
          <p:txBody>
            <a:bodyPr wrap="none" rtlCol="0">
              <a:spAutoFit/>
            </a:bodyPr>
            <a:lstStyle/>
            <a:p>
              <a:r>
                <a:rPr lang="zh-CN" altLang="en-US" sz="1400" b="1" dirty="0">
                  <a:solidFill>
                    <a:schemeClr val="bg1"/>
                  </a:solidFill>
                </a:rPr>
                <a:t>改进</a:t>
              </a:r>
              <a:endParaRPr lang="en-US" altLang="zh-CN" sz="1400" b="1" dirty="0">
                <a:solidFill>
                  <a:schemeClr val="bg1"/>
                </a:solidFill>
              </a:endParaRPr>
            </a:p>
            <a:p>
              <a:r>
                <a:rPr lang="zh-CN" altLang="en-US" sz="1400" b="1" dirty="0">
                  <a:solidFill>
                    <a:schemeClr val="bg1"/>
                  </a:solidFill>
                </a:rPr>
                <a:t>依据</a:t>
              </a:r>
            </a:p>
          </p:txBody>
        </p:sp>
        <p:sp>
          <p:nvSpPr>
            <p:cNvPr id="23" name="文本框 22">
              <a:extLst>
                <a:ext uri="{FF2B5EF4-FFF2-40B4-BE49-F238E27FC236}">
                  <a16:creationId xmlns:a16="http://schemas.microsoft.com/office/drawing/2014/main" id="{2D675389-51AB-4515-AD5A-FA8FCEF4C1BC}"/>
                </a:ext>
              </a:extLst>
            </p:cNvPr>
            <p:cNvSpPr txBox="1"/>
            <p:nvPr/>
          </p:nvSpPr>
          <p:spPr>
            <a:xfrm>
              <a:off x="5336717" y="3546654"/>
              <a:ext cx="543739" cy="523220"/>
            </a:xfrm>
            <a:prstGeom prst="rect">
              <a:avLst/>
            </a:prstGeom>
            <a:noFill/>
          </p:spPr>
          <p:txBody>
            <a:bodyPr wrap="none" rtlCol="0">
              <a:spAutoFit/>
            </a:bodyPr>
            <a:lstStyle/>
            <a:p>
              <a:r>
                <a:rPr lang="zh-CN" altLang="en-US" sz="1400" b="1" dirty="0">
                  <a:solidFill>
                    <a:schemeClr val="bg1"/>
                  </a:solidFill>
                </a:rPr>
                <a:t>设计</a:t>
              </a:r>
              <a:endParaRPr lang="en-US" altLang="zh-CN" sz="1400" b="1" dirty="0">
                <a:solidFill>
                  <a:schemeClr val="bg1"/>
                </a:solidFill>
              </a:endParaRPr>
            </a:p>
            <a:p>
              <a:r>
                <a:rPr lang="zh-CN" altLang="en-US" sz="1400" b="1" dirty="0">
                  <a:solidFill>
                    <a:schemeClr val="bg1"/>
                  </a:solidFill>
                </a:rPr>
                <a:t>依据</a:t>
              </a:r>
            </a:p>
          </p:txBody>
        </p:sp>
      </p:grpSp>
      <p:sp>
        <p:nvSpPr>
          <p:cNvPr id="26" name="标题 1">
            <a:extLst>
              <a:ext uri="{FF2B5EF4-FFF2-40B4-BE49-F238E27FC236}">
                <a16:creationId xmlns:a16="http://schemas.microsoft.com/office/drawing/2014/main" id="{64EB4309-D9CF-43EB-8F26-32B027069850}"/>
              </a:ext>
            </a:extLst>
          </p:cNvPr>
          <p:cNvSpPr txBox="1">
            <a:spLocks/>
          </p:cNvSpPr>
          <p:nvPr/>
        </p:nvSpPr>
        <p:spPr>
          <a:xfrm>
            <a:off x="497765" y="872631"/>
            <a:ext cx="10395136" cy="387491"/>
          </a:xfrm>
          <a:prstGeom prst="rect">
            <a:avLst/>
          </a:prstGeom>
        </p:spPr>
        <p:txBody>
          <a:bodyPr/>
          <a:lstStyle>
            <a:lvl1pPr algn="l" defTabSz="914377" rtl="0" eaLnBrk="1" latinLnBrk="0" hangingPunct="1">
              <a:lnSpc>
                <a:spcPct val="90000"/>
              </a:lnSpc>
              <a:spcBef>
                <a:spcPct val="0"/>
              </a:spcBef>
              <a:buNone/>
              <a:defRPr sz="2800" b="1" kern="1200">
                <a:solidFill>
                  <a:schemeClr val="tx1">
                    <a:lumMod val="75000"/>
                    <a:lumOff val="25000"/>
                  </a:schemeClr>
                </a:solidFill>
                <a:latin typeface="FZXiDengXian-Z06" charset="0"/>
                <a:ea typeface="FZXiDengXian-Z06" charset="0"/>
                <a:cs typeface="FZXiDengXian-Z06" charset="0"/>
              </a:defRPr>
            </a:lvl1pPr>
          </a:lstStyle>
          <a:p>
            <a:r>
              <a:rPr lang="zh-CN" altLang="en-US" sz="2000" dirty="0">
                <a:latin typeface="+mn-ea"/>
                <a:ea typeface="+mn-ea"/>
              </a:rPr>
              <a:t>有</a:t>
            </a:r>
            <a:r>
              <a:rPr lang="en-US" altLang="zh-CN" sz="2000" dirty="0">
                <a:latin typeface="+mn-ea"/>
                <a:ea typeface="+mn-ea"/>
              </a:rPr>
              <a:t>CRM</a:t>
            </a:r>
            <a:r>
              <a:rPr lang="zh-CN" altLang="en-US" sz="2000" dirty="0">
                <a:latin typeface="+mn-ea"/>
                <a:ea typeface="+mn-ea"/>
              </a:rPr>
              <a:t>系统却没有与其配套的销售方法论支持是企业资源的浪费</a:t>
            </a:r>
            <a:endParaRPr lang="en-US" altLang="zh-CN" sz="2000" dirty="0">
              <a:latin typeface="+mn-ea"/>
              <a:ea typeface="+mn-ea"/>
            </a:endParaRPr>
          </a:p>
        </p:txBody>
      </p:sp>
    </p:spTree>
    <p:extLst>
      <p:ext uri="{BB962C8B-B14F-4D97-AF65-F5344CB8AC3E}">
        <p14:creationId xmlns:p14="http://schemas.microsoft.com/office/powerpoint/2010/main" val="31344187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F959bKexUmveY8GfMiae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D_5iqARtEqenGRuUeu8u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nLKcxN2VUKjSxCeVC1Jd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2TT9y1vMUyXCSO3TYpAs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SRxLaIoLUq3BLV_K4CzY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yQWo_Wz0c0eIq3eJLaK5q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UTF2edrJr0u8xjJS5wFwE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LIke_StvbU.2ilUxqenAM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lycPrvkp_UCfZYpSZBzBJ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DiZ3SNMPPUSNJA6Vwr0Y9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Ae8W4muTkmaA6FOkUfb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hF959bKexUmveY8GfMiae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etp3BlQHEu..aB4ho65.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s_0AzFpXvkCFi5i6J4WK4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vSDmtt5Eb0KhXZ5rlUZSl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3G1cIaqRIkGtlVe3qPnLw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F959bKexUmveY8GfMiae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gvd8z5ehEyj_QQBgI7qk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lTDxg2C8q0q167P6OBryT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USrK6r03RESHiUNuf7fuW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USrK6r03RESHiUNuf7fuW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USrK6r03RESHiUNuf7fuW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USrK6r03RESHiUNuf7fuW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F959bKexUmveY8GfMiae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F959bKexUmveY8GfMiae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3w4Djv2JgketNeI_lqgx1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U8Q8xffmUqqA21ev9BUm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YtRiDhf3JUSOy_xvQMedq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SH7YFu1ukaJrXV_p64a1w"/>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98">
    <a:dk1>
      <a:sysClr val="windowText" lastClr="000000"/>
    </a:dk1>
    <a:lt1>
      <a:sysClr val="window" lastClr="FFFFFF"/>
    </a:lt1>
    <a:dk2>
      <a:srgbClr val="313131"/>
    </a:dk2>
    <a:lt2>
      <a:srgbClr val="FFFFFF"/>
    </a:lt2>
    <a:accent1>
      <a:srgbClr val="002776"/>
    </a:accent1>
    <a:accent2>
      <a:srgbClr val="81BC00"/>
    </a:accent2>
    <a:accent3>
      <a:srgbClr val="00A1DE"/>
    </a:accent3>
    <a:accent4>
      <a:srgbClr val="3C8A2E"/>
    </a:accent4>
    <a:accent5>
      <a:srgbClr val="57575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1193</TotalTime>
  <Words>1277</Words>
  <Application>Microsoft Office PowerPoint</Application>
  <PresentationFormat>宽屏</PresentationFormat>
  <Paragraphs>257</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 Unicode MS</vt:lpstr>
      <vt:lpstr>FZXiDengXian-Z06</vt:lpstr>
      <vt:lpstr>맑은 고딕</vt:lpstr>
      <vt:lpstr>ＭＳ Ｐゴシック</vt:lpstr>
      <vt:lpstr>新細明體</vt:lpstr>
      <vt:lpstr>等线</vt:lpstr>
      <vt:lpstr>宋体</vt:lpstr>
      <vt:lpstr>Arial</vt:lpstr>
      <vt:lpstr>Calibri</vt:lpstr>
      <vt:lpstr>Wingdings 2</vt:lpstr>
      <vt:lpstr>Office 主题</vt:lpstr>
      <vt:lpstr>销售管理分析 销售漏斗管理模型概念介绍</vt:lpstr>
      <vt:lpstr>销售运营与数据分析</vt:lpstr>
      <vt:lpstr>销售管理分析的重要性</vt:lpstr>
      <vt:lpstr>销售运营数据分析架构</vt:lpstr>
      <vt:lpstr>数据分析步骤</vt:lpstr>
      <vt:lpstr>什么是销售漏斗模型</vt:lpstr>
      <vt:lpstr>如何理解销售漏斗</vt:lpstr>
      <vt:lpstr>销售漏斗的价值</vt:lpstr>
      <vt:lpstr>销售漏斗与CRM系统相辅相成</vt:lpstr>
      <vt:lpstr>销售漏斗管理闭环</vt:lpstr>
      <vt:lpstr>销售漏斗数据要求</vt:lpstr>
      <vt:lpstr>销售漏斗模型的不确定性</vt:lpstr>
      <vt:lpstr>结合销售业务特点设计销售漏斗模型</vt:lpstr>
      <vt:lpstr>销售漏斗为企业创建宝贵销售资源库</vt:lpstr>
      <vt:lpstr>销售漏斗为我们带来更多潜在商机</vt:lpstr>
      <vt:lpstr>销售漏斗数据需要及时清洗与长期积累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 li</dc:creator>
  <cp:lastModifiedBy>LIQI</cp:lastModifiedBy>
  <cp:revision>54</cp:revision>
  <dcterms:created xsi:type="dcterms:W3CDTF">2017-08-10T07:30:08Z</dcterms:created>
  <dcterms:modified xsi:type="dcterms:W3CDTF">2017-09-02T03:19:32Z</dcterms:modified>
</cp:coreProperties>
</file>