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3170" r:id="rId2"/>
    <p:sldId id="3172" r:id="rId3"/>
    <p:sldId id="3202" r:id="rId4"/>
    <p:sldId id="3203" r:id="rId5"/>
    <p:sldId id="3204" r:id="rId6"/>
    <p:sldId id="3196" r:id="rId7"/>
    <p:sldId id="3208" r:id="rId8"/>
    <p:sldId id="3207" r:id="rId9"/>
    <p:sldId id="3209" r:id="rId10"/>
    <p:sldId id="3213" r:id="rId11"/>
    <p:sldId id="3211" r:id="rId12"/>
    <p:sldId id="3212" r:id="rId13"/>
    <p:sldId id="3178" r:id="rId14"/>
    <p:sldId id="3200" r:id="rId15"/>
  </p:sldIdLst>
  <p:sldSz cx="8959850" cy="504031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 userDrawn="1">
          <p15:clr>
            <a:srgbClr val="A4A3A4"/>
          </p15:clr>
        </p15:guide>
        <p15:guide id="2" orient="horz" pos="2915" userDrawn="1">
          <p15:clr>
            <a:srgbClr val="A4A3A4"/>
          </p15:clr>
        </p15:guide>
        <p15:guide id="3" pos="2822" userDrawn="1">
          <p15:clr>
            <a:srgbClr val="A4A3A4"/>
          </p15:clr>
        </p15:guide>
        <p15:guide id="4" pos="388" userDrawn="1">
          <p15:clr>
            <a:srgbClr val="A4A3A4"/>
          </p15:clr>
        </p15:guide>
        <p15:guide id="5" pos="5224" userDrawn="1">
          <p15:clr>
            <a:srgbClr val="A4A3A4"/>
          </p15:clr>
        </p15:guide>
        <p15:guide id="6" pos="48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17B59E"/>
    <a:srgbClr val="595959"/>
    <a:srgbClr val="D0E66C"/>
    <a:srgbClr val="5D7D41"/>
    <a:srgbClr val="B3D787"/>
    <a:srgbClr val="DC5F54"/>
    <a:srgbClr val="EBB867"/>
    <a:srgbClr val="E4B842"/>
    <a:srgbClr val="D24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3" autoAdjust="0"/>
    <p:restoredTop sz="95317" autoAdjust="0"/>
  </p:normalViewPr>
  <p:slideViewPr>
    <p:cSldViewPr>
      <p:cViewPr varScale="1">
        <p:scale>
          <a:sx n="132" d="100"/>
          <a:sy n="132" d="100"/>
        </p:scale>
        <p:origin x="76" y="116"/>
      </p:cViewPr>
      <p:guideLst>
        <p:guide orient="horz" pos="229"/>
        <p:guide orient="horz" pos="2915"/>
        <p:guide pos="2822"/>
        <p:guide pos="388"/>
        <p:guide pos="5224"/>
        <p:guide pos="4814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45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3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37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33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8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5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4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4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6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9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0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784117" y="468033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39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8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2020/6/16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 advTm="0">
        <p:fade/>
      </p:transition>
    </mc:Fallback>
  </mc:AlternateContent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log.csdn.net/bantun1904/article/details/10144564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ianshu.com/p/b9528df2f57a" TargetMode="External"/><Relationship Id="rId5" Type="http://schemas.openxmlformats.org/officeDocument/2006/relationships/hyperlink" Target="https://zhuanlan.zhihu.com/p/47812841?utm_source=wechat_session&amp;utm_medium=social&amp;utm_oi=621077353426718720" TargetMode="External"/><Relationship Id="rId4" Type="http://schemas.openxmlformats.org/officeDocument/2006/relationships/hyperlink" Target="https://zhuanlan.zhihu.com/p/139924042?utm_source=wechat_session&amp;utm_medium=social&amp;utm_oi=62107735342671872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8435" y="1246673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聚类算法及案例分析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83817" y="2008189"/>
            <a:ext cx="282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Clustering</a:t>
            </a:r>
            <a:r>
              <a:rPr lang="en-US" altLang="zh-CN" sz="1050" dirty="0"/>
              <a:t> Algorithm &amp; Case Study Analysis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17" y="255426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汇报人：第五组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51931" y="2554264"/>
            <a:ext cx="1281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2020.06.17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4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  <p:extLst>
    <p:ext uri="{E180D4A7-C9FB-4DFB-919C-405C955672EB}">
      <p14:showEvtLst xmlns:p14="http://schemas.microsoft.com/office/powerpoint/2010/main">
        <p14:playEvt time="8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20EDD96C-C992-4289-9B62-CE587C7B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71" t="10101" r="28300"/>
          <a:stretch>
            <a:fillRect/>
          </a:stretch>
        </p:blipFill>
        <p:spPr>
          <a:xfrm rot="19795852">
            <a:off x="4042569" y="1271656"/>
            <a:ext cx="5271410" cy="4531176"/>
          </a:xfrm>
          <a:custGeom>
            <a:avLst/>
            <a:gdLst>
              <a:gd name="connsiteX0" fmla="*/ 1434899 w 5271410"/>
              <a:gd name="connsiteY0" fmla="*/ 0 h 4531176"/>
              <a:gd name="connsiteX1" fmla="*/ 5271410 w 5271410"/>
              <a:gd name="connsiteY1" fmla="*/ 2221187 h 4531176"/>
              <a:gd name="connsiteX2" fmla="*/ 3934018 w 5271410"/>
              <a:gd name="connsiteY2" fmla="*/ 4531176 h 4531176"/>
              <a:gd name="connsiteX3" fmla="*/ 3545614 w 5271410"/>
              <a:gd name="connsiteY3" fmla="*/ 4531176 h 4531176"/>
              <a:gd name="connsiteX4" fmla="*/ 0 w 5271410"/>
              <a:gd name="connsiteY4" fmla="*/ 2478407 h 45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1410" h="4531176">
                <a:moveTo>
                  <a:pt x="1434899" y="0"/>
                </a:moveTo>
                <a:lnTo>
                  <a:pt x="5271410" y="2221187"/>
                </a:lnTo>
                <a:lnTo>
                  <a:pt x="3934018" y="4531176"/>
                </a:lnTo>
                <a:lnTo>
                  <a:pt x="3545614" y="4531176"/>
                </a:lnTo>
                <a:lnTo>
                  <a:pt x="0" y="2478407"/>
                </a:lnTo>
                <a:close/>
              </a:path>
            </a:pathLst>
          </a:cu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3D58A4-9676-429D-931B-D825379517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2" y="-804828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轮廓系数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4257488" y="1368730"/>
            <a:ext cx="414639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50494" y="1814722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4265612" y="2238760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">
            <a:extLst>
              <a:ext uri="{FF2B5EF4-FFF2-40B4-BE49-F238E27FC236}">
                <a16:creationId xmlns:a16="http://schemas.microsoft.com/office/drawing/2014/main" id="{F22CE403-141A-4BF1-9038-5E872FB6CAF3}"/>
              </a:ext>
            </a:extLst>
          </p:cNvPr>
          <p:cNvSpPr txBox="1"/>
          <p:nvPr/>
        </p:nvSpPr>
        <p:spPr>
          <a:xfrm>
            <a:off x="4257488" y="2754184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>
            <a:extLst>
              <a:ext uri="{FF2B5EF4-FFF2-40B4-BE49-F238E27FC236}">
                <a16:creationId xmlns:a16="http://schemas.microsoft.com/office/drawing/2014/main" id="{93CF08FF-F7A1-40BB-9FD9-D4C2F31A57B1}"/>
              </a:ext>
            </a:extLst>
          </p:cNvPr>
          <p:cNvSpPr txBox="1"/>
          <p:nvPr/>
        </p:nvSpPr>
        <p:spPr>
          <a:xfrm>
            <a:off x="4257488" y="3335597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127473-D8A7-4322-B2AF-265A32B1F4EF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447590" y="652364"/>
            <a:ext cx="2457724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626C4F3-AA59-4DB4-AFD3-BD5C5927299A}"/>
              </a:ext>
            </a:extLst>
          </p:cNvPr>
          <p:cNvSpPr/>
          <p:nvPr/>
        </p:nvSpPr>
        <p:spPr>
          <a:xfrm>
            <a:off x="4125076" y="1828190"/>
            <a:ext cx="44799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CDD54-731B-4646-97FE-7C150EFEB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14722"/>
            <a:ext cx="3708591" cy="21654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788BFA-4C65-4732-BC04-AFB843224B8E}"/>
              </a:ext>
            </a:extLst>
          </p:cNvPr>
          <p:cNvSpPr/>
          <p:nvPr/>
        </p:nvSpPr>
        <p:spPr>
          <a:xfrm>
            <a:off x="459304" y="773835"/>
            <a:ext cx="769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轮廓系数适用于实际类别信息未知的情况，是最常用的聚类算法评价指标，判定 “类间距离” 与 “类内距离” 的相对大小。</a:t>
            </a: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BD5E3-FC00-4848-939C-0B065F86CD7F}"/>
              </a:ext>
            </a:extLst>
          </p:cNvPr>
          <p:cNvSpPr txBox="1"/>
          <p:nvPr/>
        </p:nvSpPr>
        <p:spPr>
          <a:xfrm>
            <a:off x="2967799" y="1892891"/>
            <a:ext cx="5112426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对于单个样本，设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是与它同类别中其他样本的平均距离，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是与它距离最近不同类别中样本的平均距离。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对于一个样本集合，它的轮廓系数是所有样本轮廓系数的平均值。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轮廓系数的取值范围是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[-1,1]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，同类别样本距离越相近不同类别样本距离越远，分数越高。</a:t>
            </a:r>
          </a:p>
        </p:txBody>
      </p:sp>
    </p:spTree>
    <p:extLst>
      <p:ext uri="{BB962C8B-B14F-4D97-AF65-F5344CB8AC3E}">
        <p14:creationId xmlns:p14="http://schemas.microsoft.com/office/powerpoint/2010/main" val="3630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DD84BB3-A055-4F2B-898E-1BB1ACD1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40"/>
          <a:stretch>
            <a:fillRect/>
          </a:stretch>
        </p:blipFill>
        <p:spPr>
          <a:xfrm rot="9104315">
            <a:off x="-1381104" y="-1368769"/>
            <a:ext cx="8960556" cy="4393124"/>
          </a:xfrm>
          <a:custGeom>
            <a:avLst/>
            <a:gdLst>
              <a:gd name="connsiteX0" fmla="*/ 6818063 w 8960556"/>
              <a:gd name="connsiteY0" fmla="*/ 4393124 h 4393124"/>
              <a:gd name="connsiteX1" fmla="*/ 0 w 8960556"/>
              <a:gd name="connsiteY1" fmla="*/ 727896 h 4393124"/>
              <a:gd name="connsiteX2" fmla="*/ 0 w 8960556"/>
              <a:gd name="connsiteY2" fmla="*/ 0 h 4393124"/>
              <a:gd name="connsiteX3" fmla="*/ 8960556 w 8960556"/>
              <a:gd name="connsiteY3" fmla="*/ 0 h 4393124"/>
              <a:gd name="connsiteX4" fmla="*/ 8960556 w 8960556"/>
              <a:gd name="connsiteY4" fmla="*/ 407656 h 439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0556" h="4393124">
                <a:moveTo>
                  <a:pt x="6818063" y="4393124"/>
                </a:moveTo>
                <a:lnTo>
                  <a:pt x="0" y="727896"/>
                </a:lnTo>
                <a:lnTo>
                  <a:pt x="0" y="0"/>
                </a:lnTo>
                <a:lnTo>
                  <a:pt x="8960556" y="0"/>
                </a:lnTo>
                <a:lnTo>
                  <a:pt x="8960556" y="407656"/>
                </a:lnTo>
                <a:close/>
              </a:path>
            </a:pathLst>
          </a:cu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F9A557C-63BF-4906-BDDE-FC6CA0DD931B}"/>
              </a:ext>
            </a:extLst>
          </p:cNvPr>
          <p:cNvGrpSpPr/>
          <p:nvPr/>
        </p:nvGrpSpPr>
        <p:grpSpPr>
          <a:xfrm>
            <a:off x="-1710464" y="-970727"/>
            <a:ext cx="9325485" cy="6059916"/>
            <a:chOff x="-1710464" y="-970727"/>
            <a:chExt cx="9325485" cy="605991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169D67A-D4A9-4078-8408-4BD8D801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57" b="1657"/>
            <a:stretch>
              <a:fillRect/>
            </a:stretch>
          </p:blipFill>
          <p:spPr>
            <a:xfrm rot="9788566">
              <a:off x="-1357872" y="-970727"/>
              <a:ext cx="8883722" cy="4956801"/>
            </a:xfrm>
            <a:custGeom>
              <a:avLst/>
              <a:gdLst>
                <a:gd name="connsiteX0" fmla="*/ 7422092 w 8883722"/>
                <a:gd name="connsiteY0" fmla="*/ 4956801 h 4956801"/>
                <a:gd name="connsiteX1" fmla="*/ 0 w 8883722"/>
                <a:gd name="connsiteY1" fmla="*/ 2707847 h 4956801"/>
                <a:gd name="connsiteX2" fmla="*/ 0 w 8883722"/>
                <a:gd name="connsiteY2" fmla="*/ 0 h 4956801"/>
                <a:gd name="connsiteX3" fmla="*/ 8444562 w 8883722"/>
                <a:gd name="connsiteY3" fmla="*/ 0 h 4956801"/>
                <a:gd name="connsiteX4" fmla="*/ 8883722 w 8883722"/>
                <a:gd name="connsiteY4" fmla="*/ 133069 h 49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722" h="4956801">
                  <a:moveTo>
                    <a:pt x="7422092" y="4956801"/>
                  </a:moveTo>
                  <a:lnTo>
                    <a:pt x="0" y="2707847"/>
                  </a:lnTo>
                  <a:lnTo>
                    <a:pt x="0" y="0"/>
                  </a:lnTo>
                  <a:lnTo>
                    <a:pt x="8444562" y="0"/>
                  </a:lnTo>
                  <a:lnTo>
                    <a:pt x="8883722" y="133069"/>
                  </a:lnTo>
                  <a:close/>
                </a:path>
              </a:pathLst>
            </a:cu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C58C52E-E372-4C28-A310-DC11D1C4F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48"/>
            <a:stretch>
              <a:fillRect/>
            </a:stretch>
          </p:blipFill>
          <p:spPr>
            <a:xfrm rot="9104315">
              <a:off x="-1710464" y="-869780"/>
              <a:ext cx="8848695" cy="5040313"/>
            </a:xfrm>
            <a:custGeom>
              <a:avLst/>
              <a:gdLst>
                <a:gd name="connsiteX0" fmla="*/ 5626827 w 8848695"/>
                <a:gd name="connsiteY0" fmla="*/ 5040313 h 5040313"/>
                <a:gd name="connsiteX1" fmla="*/ 0 w 8848695"/>
                <a:gd name="connsiteY1" fmla="*/ 2015465 h 5040313"/>
                <a:gd name="connsiteX2" fmla="*/ 0 w 8848695"/>
                <a:gd name="connsiteY2" fmla="*/ 0 h 5040313"/>
                <a:gd name="connsiteX3" fmla="*/ 6895738 w 8848695"/>
                <a:gd name="connsiteY3" fmla="*/ 0 h 5040313"/>
                <a:gd name="connsiteX4" fmla="*/ 8848695 w 8848695"/>
                <a:gd name="connsiteY4" fmla="*/ 1049863 h 5040313"/>
                <a:gd name="connsiteX5" fmla="*/ 6703524 w 8848695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8695" h="5040313">
                  <a:moveTo>
                    <a:pt x="5626827" y="5040313"/>
                  </a:moveTo>
                  <a:lnTo>
                    <a:pt x="0" y="2015465"/>
                  </a:lnTo>
                  <a:lnTo>
                    <a:pt x="0" y="0"/>
                  </a:lnTo>
                  <a:lnTo>
                    <a:pt x="6895738" y="0"/>
                  </a:lnTo>
                  <a:lnTo>
                    <a:pt x="8848695" y="1049863"/>
                  </a:lnTo>
                  <a:lnTo>
                    <a:pt x="6703524" y="5040313"/>
                  </a:lnTo>
                  <a:close/>
                </a:path>
              </a:pathLst>
            </a:cu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ADA6C3C-4454-445C-99EB-DCEB871F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709"/>
            <a:stretch>
              <a:fillRect/>
            </a:stretch>
          </p:blipFill>
          <p:spPr>
            <a:xfrm rot="9788566">
              <a:off x="-565177" y="48876"/>
              <a:ext cx="8180198" cy="5040313"/>
            </a:xfrm>
            <a:custGeom>
              <a:avLst/>
              <a:gdLst>
                <a:gd name="connsiteX0" fmla="*/ 3548124 w 8180198"/>
                <a:gd name="connsiteY0" fmla="*/ 5040313 h 5040313"/>
                <a:gd name="connsiteX1" fmla="*/ 0 w 8180198"/>
                <a:gd name="connsiteY1" fmla="*/ 3965203 h 5040313"/>
                <a:gd name="connsiteX2" fmla="*/ 0 w 8180198"/>
                <a:gd name="connsiteY2" fmla="*/ 0 h 5040313"/>
                <a:gd name="connsiteX3" fmla="*/ 4294985 w 8180198"/>
                <a:gd name="connsiteY3" fmla="*/ 0 h 5040313"/>
                <a:gd name="connsiteX4" fmla="*/ 8180198 w 8180198"/>
                <a:gd name="connsiteY4" fmla="*/ 1177251 h 5040313"/>
                <a:gd name="connsiteX5" fmla="*/ 7009659 w 8180198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80198" h="5040313">
                  <a:moveTo>
                    <a:pt x="3548124" y="5040313"/>
                  </a:moveTo>
                  <a:lnTo>
                    <a:pt x="0" y="3965203"/>
                  </a:lnTo>
                  <a:lnTo>
                    <a:pt x="0" y="0"/>
                  </a:lnTo>
                  <a:lnTo>
                    <a:pt x="4294985" y="0"/>
                  </a:lnTo>
                  <a:lnTo>
                    <a:pt x="8180198" y="1177251"/>
                  </a:lnTo>
                  <a:lnTo>
                    <a:pt x="7009659" y="5040313"/>
                  </a:lnTo>
                  <a:close/>
                </a:path>
              </a:pathLst>
            </a:custGeom>
          </p:spPr>
        </p:pic>
      </p:grpSp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1763" y="353256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04744" y="3906282"/>
            <a:ext cx="12987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/>
              <a:t>Case Study Analysis</a:t>
            </a:r>
            <a:endParaRPr lang="zh-CN" altLang="en-US" sz="11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A1BD88E1-D878-48A3-806A-6B78196FA8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620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19" name="文本框 18"/>
          <p:cNvSpPr txBox="1"/>
          <p:nvPr/>
        </p:nvSpPr>
        <p:spPr>
          <a:xfrm>
            <a:off x="600431" y="360179"/>
            <a:ext cx="320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批发经销商客户价值细分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75868" y="11487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238" y="1182182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75868" y="210108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238" y="2134504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75868" y="3086825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3238" y="3120243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53608" y="3204918"/>
            <a:ext cx="6030374" cy="607172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明确分析问题：客户在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各类产品的年度消费平均水平如何？哪个产品最高？哪个又最低？</a:t>
            </a:r>
          </a:p>
          <a:p>
            <a:pPr>
              <a:lnSpc>
                <a:spcPct val="12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如何对这些客户进行分类呢？他们的消费行为又是怎样的呢？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4B574FC-B8AF-468F-9C6F-BD21039E26BC}"/>
              </a:ext>
            </a:extLst>
          </p:cNvPr>
          <p:cNvSpPr/>
          <p:nvPr/>
        </p:nvSpPr>
        <p:spPr>
          <a:xfrm>
            <a:off x="2053608" y="1259097"/>
            <a:ext cx="6030374" cy="43943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引言：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零售行业中客户群体众多庞杂，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为实现精准营销提供个性化服务，对客户进行分类显得尤其重要。现基于某批发经销商的客户消费数据，建立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聚类模型来对客户进行细分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F838CF-3B9D-4EAC-9B1C-5E88D448B070}"/>
              </a:ext>
            </a:extLst>
          </p:cNvPr>
          <p:cNvSpPr/>
          <p:nvPr/>
        </p:nvSpPr>
        <p:spPr>
          <a:xfrm>
            <a:off x="2053608" y="2236725"/>
            <a:ext cx="6030374" cy="607172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数据说明：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该数据集样本容量为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440,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其分别为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客户渠道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客户所在地区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以及在新鲜产品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奶制品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食品百货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冷冻产品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清洁用品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熟食产品这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种类型产品的年度消费数据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9E02D0C-F417-4067-8C6C-A78E517CA4B2}"/>
              </a:ext>
            </a:extLst>
          </p:cNvPr>
          <p:cNvGrpSpPr/>
          <p:nvPr/>
        </p:nvGrpSpPr>
        <p:grpSpPr>
          <a:xfrm>
            <a:off x="875868" y="4028010"/>
            <a:ext cx="621507" cy="618705"/>
            <a:chOff x="2082405" y="1855715"/>
            <a:chExt cx="841829" cy="841829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5749ADA-C83F-4969-8AD1-0D1983E341BD}"/>
                </a:ext>
              </a:extLst>
            </p:cNvPr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4EF0309-932C-4B08-A65B-C08D67FC1768}"/>
                </a:ext>
              </a:extLst>
            </p:cNvPr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: 圆角 19">
            <a:extLst>
              <a:ext uri="{FF2B5EF4-FFF2-40B4-BE49-F238E27FC236}">
                <a16:creationId xmlns:a16="http://schemas.microsoft.com/office/drawing/2014/main" id="{BA6B838B-DA9A-48DC-8C16-5644CE03AB9A}"/>
              </a:ext>
            </a:extLst>
          </p:cNvPr>
          <p:cNvSpPr/>
          <p:nvPr/>
        </p:nvSpPr>
        <p:spPr>
          <a:xfrm>
            <a:off x="1733238" y="4061429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3746D9F-5D64-420C-9E1D-0E1E04662ABE}"/>
              </a:ext>
            </a:extLst>
          </p:cNvPr>
          <p:cNvSpPr/>
          <p:nvPr/>
        </p:nvSpPr>
        <p:spPr>
          <a:xfrm>
            <a:off x="1981328" y="4233442"/>
            <a:ext cx="6030374" cy="24534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代码实现：详见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 Notebook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B5852EEA-6178-447B-BC73-DA5FE034F5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620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3" name="文本框 15"/>
          <p:cNvSpPr txBox="1"/>
          <p:nvPr/>
        </p:nvSpPr>
        <p:spPr>
          <a:xfrm>
            <a:off x="4275142" y="121940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75142" y="2316686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4275142" y="3421839"/>
            <a:ext cx="428625" cy="345049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BD148A-BF62-48EC-B949-C40822F2C06C}"/>
              </a:ext>
            </a:extLst>
          </p:cNvPr>
          <p:cNvSpPr/>
          <p:nvPr/>
        </p:nvSpPr>
        <p:spPr>
          <a:xfrm>
            <a:off x="447590" y="989093"/>
            <a:ext cx="8064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https://zhuanlan.zhihu.com/p/139924042?utm_source=wechat_session&amp;utm_medium=social&amp;utm_oi=621077353426718720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49DDC8-DD03-45A5-865C-3A767918DE74}"/>
              </a:ext>
            </a:extLst>
          </p:cNvPr>
          <p:cNvSpPr/>
          <p:nvPr/>
        </p:nvSpPr>
        <p:spPr>
          <a:xfrm>
            <a:off x="447589" y="1819278"/>
            <a:ext cx="8064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https://zhuanlan.zhihu.com/p/47812841?utm_source=wechat_session&amp;utm_medium=social&amp;utm_oi=621077353426718720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7AC625-C520-4861-BD21-2719D48C9FFA}"/>
              </a:ext>
            </a:extLst>
          </p:cNvPr>
          <p:cNvSpPr/>
          <p:nvPr/>
        </p:nvSpPr>
        <p:spPr>
          <a:xfrm>
            <a:off x="443934" y="2712528"/>
            <a:ext cx="3524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u="sng" dirty="0"/>
              <a:t>http://www.itongji.cn/detail?type=1076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11517-B084-4CA4-B1B4-A76B589D1946}"/>
              </a:ext>
            </a:extLst>
          </p:cNvPr>
          <p:cNvSpPr/>
          <p:nvPr/>
        </p:nvSpPr>
        <p:spPr>
          <a:xfrm>
            <a:off x="440906" y="3430494"/>
            <a:ext cx="3741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https://www.jianshu.com/p/b9528df2f57a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02166F-71CD-417D-8E71-D8D43CB6FF74}"/>
              </a:ext>
            </a:extLst>
          </p:cNvPr>
          <p:cNvSpPr/>
          <p:nvPr/>
        </p:nvSpPr>
        <p:spPr>
          <a:xfrm>
            <a:off x="447589" y="3937670"/>
            <a:ext cx="6264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https://blog.csdn.net/bantun1904/article/details/101445644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35763" y="1296054"/>
            <a:ext cx="3736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03555" y="2096687"/>
            <a:ext cx="1601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Thank you for listening</a:t>
            </a:r>
            <a:endParaRPr lang="zh-CN" altLang="en-US" sz="12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4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A3733FF3-CF11-4AD2-AC2F-65A28F8B8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035" t="34951" r="39171"/>
          <a:stretch>
            <a:fillRect/>
          </a:stretch>
        </p:blipFill>
        <p:spPr>
          <a:xfrm rot="5400000">
            <a:off x="-122395" y="107956"/>
            <a:ext cx="5040313" cy="4824400"/>
          </a:xfrm>
          <a:custGeom>
            <a:avLst/>
            <a:gdLst>
              <a:gd name="connsiteX0" fmla="*/ 0 w 5040313"/>
              <a:gd name="connsiteY0" fmla="*/ 4824400 h 4824400"/>
              <a:gd name="connsiteX1" fmla="*/ 0 w 5040313"/>
              <a:gd name="connsiteY1" fmla="*/ 0 h 4824400"/>
              <a:gd name="connsiteX2" fmla="*/ 5040313 w 5040313"/>
              <a:gd name="connsiteY2" fmla="*/ 0 h 4824400"/>
              <a:gd name="connsiteX3" fmla="*/ 5040313 w 5040313"/>
              <a:gd name="connsiteY3" fmla="*/ 4824400 h 48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13" h="4824400">
                <a:moveTo>
                  <a:pt x="0" y="4824400"/>
                </a:moveTo>
                <a:lnTo>
                  <a:pt x="0" y="0"/>
                </a:lnTo>
                <a:lnTo>
                  <a:pt x="5040313" y="0"/>
                </a:lnTo>
                <a:lnTo>
                  <a:pt x="5040313" y="4824400"/>
                </a:lnTo>
                <a:close/>
              </a:path>
            </a:pathLst>
          </a:cu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椭圆 4"/>
          <p:cNvSpPr/>
          <p:nvPr/>
        </p:nvSpPr>
        <p:spPr>
          <a:xfrm>
            <a:off x="5199985" y="115204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6034" y="12240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聚类基本概念</a:t>
            </a:r>
          </a:p>
        </p:txBody>
      </p:sp>
      <p:sp>
        <p:nvSpPr>
          <p:cNvPr id="15" name="椭圆 14"/>
          <p:cNvSpPr/>
          <p:nvPr/>
        </p:nvSpPr>
        <p:spPr>
          <a:xfrm>
            <a:off x="5176462" y="208812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41385" y="2150824"/>
            <a:ext cx="29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17" name="椭圆 16"/>
          <p:cNvSpPr/>
          <p:nvPr/>
        </p:nvSpPr>
        <p:spPr>
          <a:xfrm>
            <a:off x="5176462" y="3092117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52511" y="3164123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批发经销商客户价值细分</a:t>
            </a:r>
            <a:endParaRPr lang="en-US" altLang="zh-CN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5" grpId="0" animBg="1"/>
      <p:bldP spid="16" grpId="0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DD84BB3-A055-4F2B-898E-1BB1ACD1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40"/>
          <a:stretch>
            <a:fillRect/>
          </a:stretch>
        </p:blipFill>
        <p:spPr>
          <a:xfrm rot="9104315">
            <a:off x="-1381104" y="-1368769"/>
            <a:ext cx="8960556" cy="4393124"/>
          </a:xfrm>
          <a:custGeom>
            <a:avLst/>
            <a:gdLst>
              <a:gd name="connsiteX0" fmla="*/ 6818063 w 8960556"/>
              <a:gd name="connsiteY0" fmla="*/ 4393124 h 4393124"/>
              <a:gd name="connsiteX1" fmla="*/ 0 w 8960556"/>
              <a:gd name="connsiteY1" fmla="*/ 727896 h 4393124"/>
              <a:gd name="connsiteX2" fmla="*/ 0 w 8960556"/>
              <a:gd name="connsiteY2" fmla="*/ 0 h 4393124"/>
              <a:gd name="connsiteX3" fmla="*/ 8960556 w 8960556"/>
              <a:gd name="connsiteY3" fmla="*/ 0 h 4393124"/>
              <a:gd name="connsiteX4" fmla="*/ 8960556 w 8960556"/>
              <a:gd name="connsiteY4" fmla="*/ 407656 h 439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0556" h="4393124">
                <a:moveTo>
                  <a:pt x="6818063" y="4393124"/>
                </a:moveTo>
                <a:lnTo>
                  <a:pt x="0" y="727896"/>
                </a:lnTo>
                <a:lnTo>
                  <a:pt x="0" y="0"/>
                </a:lnTo>
                <a:lnTo>
                  <a:pt x="8960556" y="0"/>
                </a:lnTo>
                <a:lnTo>
                  <a:pt x="8960556" y="407656"/>
                </a:lnTo>
                <a:close/>
              </a:path>
            </a:pathLst>
          </a:cu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F9A557C-63BF-4906-BDDE-FC6CA0DD931B}"/>
              </a:ext>
            </a:extLst>
          </p:cNvPr>
          <p:cNvGrpSpPr/>
          <p:nvPr/>
        </p:nvGrpSpPr>
        <p:grpSpPr>
          <a:xfrm>
            <a:off x="-1710464" y="-970727"/>
            <a:ext cx="9325485" cy="6059916"/>
            <a:chOff x="-1710464" y="-970727"/>
            <a:chExt cx="9325485" cy="605991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169D67A-D4A9-4078-8408-4BD8D801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57" b="1657"/>
            <a:stretch>
              <a:fillRect/>
            </a:stretch>
          </p:blipFill>
          <p:spPr>
            <a:xfrm rot="9788566">
              <a:off x="-1357872" y="-970727"/>
              <a:ext cx="8883722" cy="4956801"/>
            </a:xfrm>
            <a:custGeom>
              <a:avLst/>
              <a:gdLst>
                <a:gd name="connsiteX0" fmla="*/ 7422092 w 8883722"/>
                <a:gd name="connsiteY0" fmla="*/ 4956801 h 4956801"/>
                <a:gd name="connsiteX1" fmla="*/ 0 w 8883722"/>
                <a:gd name="connsiteY1" fmla="*/ 2707847 h 4956801"/>
                <a:gd name="connsiteX2" fmla="*/ 0 w 8883722"/>
                <a:gd name="connsiteY2" fmla="*/ 0 h 4956801"/>
                <a:gd name="connsiteX3" fmla="*/ 8444562 w 8883722"/>
                <a:gd name="connsiteY3" fmla="*/ 0 h 4956801"/>
                <a:gd name="connsiteX4" fmla="*/ 8883722 w 8883722"/>
                <a:gd name="connsiteY4" fmla="*/ 133069 h 49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722" h="4956801">
                  <a:moveTo>
                    <a:pt x="7422092" y="4956801"/>
                  </a:moveTo>
                  <a:lnTo>
                    <a:pt x="0" y="2707847"/>
                  </a:lnTo>
                  <a:lnTo>
                    <a:pt x="0" y="0"/>
                  </a:lnTo>
                  <a:lnTo>
                    <a:pt x="8444562" y="0"/>
                  </a:lnTo>
                  <a:lnTo>
                    <a:pt x="8883722" y="133069"/>
                  </a:lnTo>
                  <a:close/>
                </a:path>
              </a:pathLst>
            </a:cu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C58C52E-E372-4C28-A310-DC11D1C4F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48"/>
            <a:stretch>
              <a:fillRect/>
            </a:stretch>
          </p:blipFill>
          <p:spPr>
            <a:xfrm rot="9104315">
              <a:off x="-1710464" y="-869780"/>
              <a:ext cx="8848695" cy="5040313"/>
            </a:xfrm>
            <a:custGeom>
              <a:avLst/>
              <a:gdLst>
                <a:gd name="connsiteX0" fmla="*/ 5626827 w 8848695"/>
                <a:gd name="connsiteY0" fmla="*/ 5040313 h 5040313"/>
                <a:gd name="connsiteX1" fmla="*/ 0 w 8848695"/>
                <a:gd name="connsiteY1" fmla="*/ 2015465 h 5040313"/>
                <a:gd name="connsiteX2" fmla="*/ 0 w 8848695"/>
                <a:gd name="connsiteY2" fmla="*/ 0 h 5040313"/>
                <a:gd name="connsiteX3" fmla="*/ 6895738 w 8848695"/>
                <a:gd name="connsiteY3" fmla="*/ 0 h 5040313"/>
                <a:gd name="connsiteX4" fmla="*/ 8848695 w 8848695"/>
                <a:gd name="connsiteY4" fmla="*/ 1049863 h 5040313"/>
                <a:gd name="connsiteX5" fmla="*/ 6703524 w 8848695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8695" h="5040313">
                  <a:moveTo>
                    <a:pt x="5626827" y="5040313"/>
                  </a:moveTo>
                  <a:lnTo>
                    <a:pt x="0" y="2015465"/>
                  </a:lnTo>
                  <a:lnTo>
                    <a:pt x="0" y="0"/>
                  </a:lnTo>
                  <a:lnTo>
                    <a:pt x="6895738" y="0"/>
                  </a:lnTo>
                  <a:lnTo>
                    <a:pt x="8848695" y="1049863"/>
                  </a:lnTo>
                  <a:lnTo>
                    <a:pt x="6703524" y="5040313"/>
                  </a:lnTo>
                  <a:close/>
                </a:path>
              </a:pathLst>
            </a:cu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ADA6C3C-4454-445C-99EB-DCEB871F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709"/>
            <a:stretch>
              <a:fillRect/>
            </a:stretch>
          </p:blipFill>
          <p:spPr>
            <a:xfrm rot="9788566">
              <a:off x="-565177" y="48876"/>
              <a:ext cx="8180198" cy="5040313"/>
            </a:xfrm>
            <a:custGeom>
              <a:avLst/>
              <a:gdLst>
                <a:gd name="connsiteX0" fmla="*/ 3548124 w 8180198"/>
                <a:gd name="connsiteY0" fmla="*/ 5040313 h 5040313"/>
                <a:gd name="connsiteX1" fmla="*/ 0 w 8180198"/>
                <a:gd name="connsiteY1" fmla="*/ 3965203 h 5040313"/>
                <a:gd name="connsiteX2" fmla="*/ 0 w 8180198"/>
                <a:gd name="connsiteY2" fmla="*/ 0 h 5040313"/>
                <a:gd name="connsiteX3" fmla="*/ 4294985 w 8180198"/>
                <a:gd name="connsiteY3" fmla="*/ 0 h 5040313"/>
                <a:gd name="connsiteX4" fmla="*/ 8180198 w 8180198"/>
                <a:gd name="connsiteY4" fmla="*/ 1177251 h 5040313"/>
                <a:gd name="connsiteX5" fmla="*/ 7009659 w 8180198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80198" h="5040313">
                  <a:moveTo>
                    <a:pt x="3548124" y="5040313"/>
                  </a:moveTo>
                  <a:lnTo>
                    <a:pt x="0" y="3965203"/>
                  </a:lnTo>
                  <a:lnTo>
                    <a:pt x="0" y="0"/>
                  </a:lnTo>
                  <a:lnTo>
                    <a:pt x="4294985" y="0"/>
                  </a:lnTo>
                  <a:lnTo>
                    <a:pt x="8180198" y="1177251"/>
                  </a:lnTo>
                  <a:lnTo>
                    <a:pt x="7009659" y="5040313"/>
                  </a:lnTo>
                  <a:close/>
                </a:path>
              </a:pathLst>
            </a:custGeom>
          </p:spPr>
        </p:pic>
      </p:grpSp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9077" y="35448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聚类基本概念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78758" y="3893421"/>
            <a:ext cx="1834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Basic concepts of clustering </a:t>
            </a:r>
            <a:endParaRPr lang="zh-CN" altLang="en-US" sz="11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2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5C2B654-6DF3-4EC7-B35D-82AA82C9F6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620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3" name="文本框 22"/>
          <p:cNvSpPr txBox="1"/>
          <p:nvPr/>
        </p:nvSpPr>
        <p:spPr>
          <a:xfrm>
            <a:off x="709858" y="262625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21" name="文本框 40"/>
          <p:cNvSpPr txBox="1"/>
          <p:nvPr/>
        </p:nvSpPr>
        <p:spPr>
          <a:xfrm>
            <a:off x="752415" y="786923"/>
            <a:ext cx="7588924" cy="142040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聚类是一种寻找数据之间内在结构的技术，它将全体数据对象分成多个组。这些组被称作簇，处于相同簇中的数据具有相似性，不同簇中的数据存在差异，追求“簇内差异小，簇外差异大”。</a:t>
            </a:r>
            <a:endParaRPr lang="en-US" altLang="zh-CN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聚类属于无监督学习，与监督学习不同的是，无监督的算法在训练时数据集只有特征矩阵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，没有标签</a:t>
            </a:r>
            <a:r>
              <a:rPr lang="en-US" altLang="zh-CN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Y</a:t>
            </a: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。在科学研究和实际运用中，经常会遇到没有标签的数据，面对这种数据，就需要用到聚类方法。</a:t>
            </a:r>
            <a:endParaRPr lang="en-US" altLang="zh-CN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A27A97-F2E0-43CF-85D5-A7BBE81CD6E0}"/>
              </a:ext>
            </a:extLst>
          </p:cNvPr>
          <p:cNvCxnSpPr>
            <a:cxnSpLocks/>
          </p:cNvCxnSpPr>
          <p:nvPr/>
        </p:nvCxnSpPr>
        <p:spPr>
          <a:xfrm>
            <a:off x="779325" y="648000"/>
            <a:ext cx="1324402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BD993DB-CF70-438B-AE67-A42425ABA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43" y="2389921"/>
            <a:ext cx="7056588" cy="247081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1ABB925A-0B74-4216-8B41-E620812557E2}"/>
              </a:ext>
            </a:extLst>
          </p:cNvPr>
          <p:cNvSpPr/>
          <p:nvPr/>
        </p:nvSpPr>
        <p:spPr>
          <a:xfrm>
            <a:off x="727039" y="1737361"/>
            <a:ext cx="140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聚类与分类</a:t>
            </a:r>
            <a:endParaRPr lang="zh-CN" altLang="en-US" sz="16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6F4716-3CE2-410D-81FD-D7C387AD687E}"/>
              </a:ext>
            </a:extLst>
          </p:cNvPr>
          <p:cNvCxnSpPr>
            <a:cxnSpLocks/>
          </p:cNvCxnSpPr>
          <p:nvPr/>
        </p:nvCxnSpPr>
        <p:spPr>
          <a:xfrm>
            <a:off x="752415" y="2382767"/>
            <a:ext cx="2260480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2760E115-D237-4F35-969A-8F1CABBE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71" t="10101" r="28300"/>
          <a:stretch>
            <a:fillRect/>
          </a:stretch>
        </p:blipFill>
        <p:spPr>
          <a:xfrm rot="19795852">
            <a:off x="4042569" y="1271656"/>
            <a:ext cx="5271410" cy="4531176"/>
          </a:xfrm>
          <a:custGeom>
            <a:avLst/>
            <a:gdLst>
              <a:gd name="connsiteX0" fmla="*/ 1434899 w 5271410"/>
              <a:gd name="connsiteY0" fmla="*/ 0 h 4531176"/>
              <a:gd name="connsiteX1" fmla="*/ 5271410 w 5271410"/>
              <a:gd name="connsiteY1" fmla="*/ 2221187 h 4531176"/>
              <a:gd name="connsiteX2" fmla="*/ 3934018 w 5271410"/>
              <a:gd name="connsiteY2" fmla="*/ 4531176 h 4531176"/>
              <a:gd name="connsiteX3" fmla="*/ 3545614 w 5271410"/>
              <a:gd name="connsiteY3" fmla="*/ 4531176 h 4531176"/>
              <a:gd name="connsiteX4" fmla="*/ 0 w 5271410"/>
              <a:gd name="connsiteY4" fmla="*/ 2478407 h 45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1410" h="4531176">
                <a:moveTo>
                  <a:pt x="1434899" y="0"/>
                </a:moveTo>
                <a:lnTo>
                  <a:pt x="5271410" y="2221187"/>
                </a:lnTo>
                <a:lnTo>
                  <a:pt x="3934018" y="4531176"/>
                </a:lnTo>
                <a:lnTo>
                  <a:pt x="3545614" y="4531176"/>
                </a:lnTo>
                <a:lnTo>
                  <a:pt x="0" y="2478407"/>
                </a:lnTo>
                <a:close/>
              </a:path>
            </a:pathLst>
          </a:cu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5C2B654-6DF3-4EC7-B35D-82AA82C9F65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005" y="-906136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3" name="文本框 22"/>
          <p:cNvSpPr txBox="1"/>
          <p:nvPr/>
        </p:nvSpPr>
        <p:spPr>
          <a:xfrm>
            <a:off x="709858" y="262625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聚类分析方法的类别</a:t>
            </a:r>
          </a:p>
        </p:txBody>
      </p:sp>
      <p:sp>
        <p:nvSpPr>
          <p:cNvPr id="21" name="文本框 40"/>
          <p:cNvSpPr txBox="1"/>
          <p:nvPr/>
        </p:nvSpPr>
        <p:spPr>
          <a:xfrm>
            <a:off x="447589" y="711353"/>
            <a:ext cx="3007450" cy="353128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zh-CN" altLang="en-US" sz="14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聚类主要分为以下五类：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A27A97-F2E0-43CF-85D5-A7BBE81CD6E0}"/>
              </a:ext>
            </a:extLst>
          </p:cNvPr>
          <p:cNvCxnSpPr>
            <a:cxnSpLocks/>
          </p:cNvCxnSpPr>
          <p:nvPr/>
        </p:nvCxnSpPr>
        <p:spPr>
          <a:xfrm>
            <a:off x="779325" y="648000"/>
            <a:ext cx="2188474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80723B-8D0F-4376-8B5F-07A09331F372}"/>
              </a:ext>
            </a:extLst>
          </p:cNvPr>
          <p:cNvGrpSpPr/>
          <p:nvPr/>
        </p:nvGrpSpPr>
        <p:grpSpPr>
          <a:xfrm>
            <a:off x="660012" y="1247144"/>
            <a:ext cx="3047454" cy="992737"/>
            <a:chOff x="891996" y="1311313"/>
            <a:chExt cx="3186287" cy="1208845"/>
          </a:xfrm>
        </p:grpSpPr>
        <p:sp>
          <p:nvSpPr>
            <p:cNvPr id="17" name="圆角矩形 6">
              <a:extLst>
                <a:ext uri="{FF2B5EF4-FFF2-40B4-BE49-F238E27FC236}">
                  <a16:creationId xmlns:a16="http://schemas.microsoft.com/office/drawing/2014/main" id="{20C26010-B427-4BFA-B46C-91E082CF8D7D}"/>
                </a:ext>
              </a:extLst>
            </p:cNvPr>
            <p:cNvSpPr/>
            <p:nvPr/>
          </p:nvSpPr>
          <p:spPr>
            <a:xfrm>
              <a:off x="891996" y="1311313"/>
              <a:ext cx="3186287" cy="120884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17B59E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文本框 14">
              <a:extLst>
                <a:ext uri="{FF2B5EF4-FFF2-40B4-BE49-F238E27FC236}">
                  <a16:creationId xmlns:a16="http://schemas.microsoft.com/office/drawing/2014/main" id="{6E361050-BD6E-471F-BED8-2EA5129FDF83}"/>
                </a:ext>
              </a:extLst>
            </p:cNvPr>
            <p:cNvSpPr txBox="1"/>
            <p:nvPr/>
          </p:nvSpPr>
          <p:spPr>
            <a:xfrm>
              <a:off x="1115220" y="1915734"/>
              <a:ext cx="525066" cy="437382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5">
              <a:extLst>
                <a:ext uri="{FF2B5EF4-FFF2-40B4-BE49-F238E27FC236}">
                  <a16:creationId xmlns:a16="http://schemas.microsoft.com/office/drawing/2014/main" id="{3D20C42E-8A3B-47E6-AE1B-057183309998}"/>
                </a:ext>
              </a:extLst>
            </p:cNvPr>
            <p:cNvSpPr txBox="1"/>
            <p:nvPr/>
          </p:nvSpPr>
          <p:spPr>
            <a:xfrm>
              <a:off x="1711268" y="1553955"/>
              <a:ext cx="2195942" cy="345208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基于划分的聚类方法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2FFD7F-5E4D-49CA-900D-73A29F8DAFB4}"/>
                </a:ext>
              </a:extLst>
            </p:cNvPr>
            <p:cNvSpPr/>
            <p:nvPr/>
          </p:nvSpPr>
          <p:spPr>
            <a:xfrm>
              <a:off x="1711921" y="1914591"/>
              <a:ext cx="2232224" cy="267129"/>
            </a:xfrm>
            <a:prstGeom prst="rect">
              <a:avLst/>
            </a:prstGeom>
          </p:spPr>
          <p:txBody>
            <a:bodyPr wrap="square" lIns="67391" tIns="33696" rIns="67391" bIns="33696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K-means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k-medoids(k-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中心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)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435766-3CC2-4EBA-A308-CD1C75F34726}"/>
              </a:ext>
            </a:extLst>
          </p:cNvPr>
          <p:cNvGrpSpPr/>
          <p:nvPr/>
        </p:nvGrpSpPr>
        <p:grpSpPr>
          <a:xfrm>
            <a:off x="4363370" y="2410340"/>
            <a:ext cx="3186287" cy="992737"/>
            <a:chOff x="891996" y="1311313"/>
            <a:chExt cx="3186287" cy="1208845"/>
          </a:xfrm>
        </p:grpSpPr>
        <p:sp>
          <p:nvSpPr>
            <p:cNvPr id="26" name="圆角矩形 6">
              <a:extLst>
                <a:ext uri="{FF2B5EF4-FFF2-40B4-BE49-F238E27FC236}">
                  <a16:creationId xmlns:a16="http://schemas.microsoft.com/office/drawing/2014/main" id="{C704BB92-98EE-4515-9438-6D7E0AED50DF}"/>
                </a:ext>
              </a:extLst>
            </p:cNvPr>
            <p:cNvSpPr/>
            <p:nvPr/>
          </p:nvSpPr>
          <p:spPr>
            <a:xfrm>
              <a:off x="891996" y="1311313"/>
              <a:ext cx="3186287" cy="120884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17B59E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文本框 14">
              <a:extLst>
                <a:ext uri="{FF2B5EF4-FFF2-40B4-BE49-F238E27FC236}">
                  <a16:creationId xmlns:a16="http://schemas.microsoft.com/office/drawing/2014/main" id="{E1182B5B-1A08-4D98-8CA4-4A6937C28FFC}"/>
                </a:ext>
              </a:extLst>
            </p:cNvPr>
            <p:cNvSpPr txBox="1"/>
            <p:nvPr/>
          </p:nvSpPr>
          <p:spPr>
            <a:xfrm>
              <a:off x="1115220" y="1915734"/>
              <a:ext cx="525066" cy="532595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id="{8A7437E7-299C-42CD-8ABE-EE102BA98122}"/>
                </a:ext>
              </a:extLst>
            </p:cNvPr>
            <p:cNvSpPr txBox="1"/>
            <p:nvPr/>
          </p:nvSpPr>
          <p:spPr>
            <a:xfrm>
              <a:off x="1711267" y="1553955"/>
              <a:ext cx="2105517" cy="345208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基于网格的聚类方法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0ED6C92-6E20-4014-BAAD-8E42408FC740}"/>
                </a:ext>
              </a:extLst>
            </p:cNvPr>
            <p:cNvSpPr/>
            <p:nvPr/>
          </p:nvSpPr>
          <p:spPr>
            <a:xfrm>
              <a:off x="1711921" y="1914591"/>
              <a:ext cx="2232224" cy="469508"/>
            </a:xfrm>
            <a:prstGeom prst="rect">
              <a:avLst/>
            </a:prstGeom>
          </p:spPr>
          <p:txBody>
            <a:bodyPr wrap="square" lIns="67391" tIns="33696" rIns="67391" bIns="33696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将空间量化为有限数目的单元，可形成一个网络结构，所有聚类都在网格上进行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C96B459-06D9-4BC1-BDA9-E0810519BC45}"/>
              </a:ext>
            </a:extLst>
          </p:cNvPr>
          <p:cNvGrpSpPr/>
          <p:nvPr/>
        </p:nvGrpSpPr>
        <p:grpSpPr>
          <a:xfrm>
            <a:off x="4363371" y="1246204"/>
            <a:ext cx="3186287" cy="992737"/>
            <a:chOff x="940534" y="2943414"/>
            <a:chExt cx="3186287" cy="1208845"/>
          </a:xfrm>
        </p:grpSpPr>
        <p:sp>
          <p:nvSpPr>
            <p:cNvPr id="34" name="圆角矩形 6">
              <a:extLst>
                <a:ext uri="{FF2B5EF4-FFF2-40B4-BE49-F238E27FC236}">
                  <a16:creationId xmlns:a16="http://schemas.microsoft.com/office/drawing/2014/main" id="{A3CFD50C-0783-4704-9583-E62374056EA5}"/>
                </a:ext>
              </a:extLst>
            </p:cNvPr>
            <p:cNvSpPr/>
            <p:nvPr/>
          </p:nvSpPr>
          <p:spPr>
            <a:xfrm>
              <a:off x="940534" y="2943414"/>
              <a:ext cx="3186287" cy="120884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595959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文本框 20">
              <a:extLst>
                <a:ext uri="{FF2B5EF4-FFF2-40B4-BE49-F238E27FC236}">
                  <a16:creationId xmlns:a16="http://schemas.microsoft.com/office/drawing/2014/main" id="{28D2693F-C38F-4E1F-A7C0-85F44F45C065}"/>
                </a:ext>
              </a:extLst>
            </p:cNvPr>
            <p:cNvSpPr txBox="1"/>
            <p:nvPr/>
          </p:nvSpPr>
          <p:spPr>
            <a:xfrm>
              <a:off x="1115220" y="3543628"/>
              <a:ext cx="525066" cy="532595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21">
              <a:extLst>
                <a:ext uri="{FF2B5EF4-FFF2-40B4-BE49-F238E27FC236}">
                  <a16:creationId xmlns:a16="http://schemas.microsoft.com/office/drawing/2014/main" id="{6681BB3E-B03D-4A84-ADA5-39C33A3D9FAB}"/>
                </a:ext>
              </a:extLst>
            </p:cNvPr>
            <p:cNvSpPr txBox="1"/>
            <p:nvPr/>
          </p:nvSpPr>
          <p:spPr>
            <a:xfrm>
              <a:off x="1711268" y="3181848"/>
              <a:ext cx="2154054" cy="345208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基于密度的聚类方法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9BF3B-DD84-4C08-BC93-D8607449C47E}"/>
                </a:ext>
              </a:extLst>
            </p:cNvPr>
            <p:cNvSpPr/>
            <p:nvPr/>
          </p:nvSpPr>
          <p:spPr>
            <a:xfrm>
              <a:off x="1711921" y="3510484"/>
              <a:ext cx="2232224" cy="267129"/>
            </a:xfrm>
            <a:prstGeom prst="rect">
              <a:avLst/>
            </a:prstGeom>
          </p:spPr>
          <p:txBody>
            <a:bodyPr wrap="square" lIns="67391" tIns="33696" rIns="67391" bIns="33696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DBSCAN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OPTICS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、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DENCLUE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6BAAF7-E429-43AF-BA24-15074F87A141}"/>
              </a:ext>
            </a:extLst>
          </p:cNvPr>
          <p:cNvGrpSpPr/>
          <p:nvPr/>
        </p:nvGrpSpPr>
        <p:grpSpPr>
          <a:xfrm>
            <a:off x="590596" y="2413797"/>
            <a:ext cx="3186287" cy="992737"/>
            <a:chOff x="940534" y="2943414"/>
            <a:chExt cx="3186287" cy="1208845"/>
          </a:xfrm>
        </p:grpSpPr>
        <p:sp>
          <p:nvSpPr>
            <p:cNvPr id="39" name="圆角矩形 6">
              <a:extLst>
                <a:ext uri="{FF2B5EF4-FFF2-40B4-BE49-F238E27FC236}">
                  <a16:creationId xmlns:a16="http://schemas.microsoft.com/office/drawing/2014/main" id="{01F342CE-6ED7-4770-9C16-8FD8BBCBB0C4}"/>
                </a:ext>
              </a:extLst>
            </p:cNvPr>
            <p:cNvSpPr/>
            <p:nvPr/>
          </p:nvSpPr>
          <p:spPr>
            <a:xfrm>
              <a:off x="940534" y="2943414"/>
              <a:ext cx="3186287" cy="120884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595959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文本框 20">
              <a:extLst>
                <a:ext uri="{FF2B5EF4-FFF2-40B4-BE49-F238E27FC236}">
                  <a16:creationId xmlns:a16="http://schemas.microsoft.com/office/drawing/2014/main" id="{2FB81474-7B7D-4081-8858-6F070054691D}"/>
                </a:ext>
              </a:extLst>
            </p:cNvPr>
            <p:cNvSpPr txBox="1"/>
            <p:nvPr/>
          </p:nvSpPr>
          <p:spPr>
            <a:xfrm>
              <a:off x="1115220" y="3543628"/>
              <a:ext cx="525066" cy="437382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21">
              <a:extLst>
                <a:ext uri="{FF2B5EF4-FFF2-40B4-BE49-F238E27FC236}">
                  <a16:creationId xmlns:a16="http://schemas.microsoft.com/office/drawing/2014/main" id="{9FDC2BAA-6F52-45BB-A2B0-178CC835B1CE}"/>
                </a:ext>
              </a:extLst>
            </p:cNvPr>
            <p:cNvSpPr txBox="1"/>
            <p:nvPr/>
          </p:nvSpPr>
          <p:spPr>
            <a:xfrm>
              <a:off x="1711267" y="3181848"/>
              <a:ext cx="2093709" cy="345208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基于层次的聚类方法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4ABE28-8631-4472-BDDC-96D880060C18}"/>
                </a:ext>
              </a:extLst>
            </p:cNvPr>
            <p:cNvSpPr/>
            <p:nvPr/>
          </p:nvSpPr>
          <p:spPr>
            <a:xfrm>
              <a:off x="1711921" y="3510484"/>
              <a:ext cx="2232224" cy="469508"/>
            </a:xfrm>
            <a:prstGeom prst="rect">
              <a:avLst/>
            </a:prstGeom>
          </p:spPr>
          <p:txBody>
            <a:bodyPr wrap="square" lIns="67391" tIns="33696" rIns="67391" bIns="33696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AGNES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算法：自底向上法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DIANA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算法：自顶向下法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35C3D98-4E23-4258-85A8-41C3D6C2BB2F}"/>
              </a:ext>
            </a:extLst>
          </p:cNvPr>
          <p:cNvGrpSpPr/>
          <p:nvPr/>
        </p:nvGrpSpPr>
        <p:grpSpPr>
          <a:xfrm>
            <a:off x="590596" y="3674045"/>
            <a:ext cx="3186286" cy="992737"/>
            <a:chOff x="891996" y="1311313"/>
            <a:chExt cx="3186287" cy="1208845"/>
          </a:xfrm>
        </p:grpSpPr>
        <p:sp>
          <p:nvSpPr>
            <p:cNvPr id="44" name="圆角矩形 6">
              <a:extLst>
                <a:ext uri="{FF2B5EF4-FFF2-40B4-BE49-F238E27FC236}">
                  <a16:creationId xmlns:a16="http://schemas.microsoft.com/office/drawing/2014/main" id="{3C0B9B15-61B7-4FF9-81A5-BF5E41B8389E}"/>
                </a:ext>
              </a:extLst>
            </p:cNvPr>
            <p:cNvSpPr/>
            <p:nvPr/>
          </p:nvSpPr>
          <p:spPr>
            <a:xfrm>
              <a:off x="891996" y="1311313"/>
              <a:ext cx="3186287" cy="1208845"/>
            </a:xfrm>
            <a:custGeom>
              <a:avLst/>
              <a:gdLst>
                <a:gd name="connsiteX0" fmla="*/ 1289248 w 5969768"/>
                <a:gd name="connsiteY0" fmla="*/ 0 h 1872208"/>
                <a:gd name="connsiteX1" fmla="*/ 5346173 w 5969768"/>
                <a:gd name="connsiteY1" fmla="*/ 0 h 1872208"/>
                <a:gd name="connsiteX2" fmla="*/ 5969768 w 5969768"/>
                <a:gd name="connsiteY2" fmla="*/ 623595 h 1872208"/>
                <a:gd name="connsiteX3" fmla="*/ 5969768 w 5969768"/>
                <a:gd name="connsiteY3" fmla="*/ 1248613 h 1872208"/>
                <a:gd name="connsiteX4" fmla="*/ 5346173 w 5969768"/>
                <a:gd name="connsiteY4" fmla="*/ 1872208 h 1872208"/>
                <a:gd name="connsiteX5" fmla="*/ 1368152 w 5969768"/>
                <a:gd name="connsiteY5" fmla="*/ 1872208 h 1872208"/>
                <a:gd name="connsiteX6" fmla="*/ 1289248 w 5969768"/>
                <a:gd name="connsiteY6" fmla="*/ 1872208 h 1872208"/>
                <a:gd name="connsiteX7" fmla="*/ 407735 w 5969768"/>
                <a:gd name="connsiteY7" fmla="*/ 1872208 h 1872208"/>
                <a:gd name="connsiteX8" fmla="*/ 0 w 5969768"/>
                <a:gd name="connsiteY8" fmla="*/ 1464473 h 1872208"/>
                <a:gd name="connsiteX9" fmla="*/ 0 w 5969768"/>
                <a:gd name="connsiteY9" fmla="*/ 1055807 h 1872208"/>
                <a:gd name="connsiteX10" fmla="*/ 407735 w 5969768"/>
                <a:gd name="connsiteY10" fmla="*/ 648072 h 1872208"/>
                <a:gd name="connsiteX11" fmla="*/ 1368152 w 5969768"/>
                <a:gd name="connsiteY11" fmla="*/ 648072 h 1872208"/>
                <a:gd name="connsiteX12" fmla="*/ 1368152 w 5969768"/>
                <a:gd name="connsiteY12" fmla="*/ 850487 h 1872208"/>
                <a:gd name="connsiteX13" fmla="*/ 488918 w 5969768"/>
                <a:gd name="connsiteY13" fmla="*/ 850487 h 1872208"/>
                <a:gd name="connsiteX14" fmla="*/ 216024 w 5969768"/>
                <a:gd name="connsiteY14" fmla="*/ 1123381 h 1872208"/>
                <a:gd name="connsiteX15" fmla="*/ 216024 w 5969768"/>
                <a:gd name="connsiteY15" fmla="*/ 1396898 h 1872208"/>
                <a:gd name="connsiteX16" fmla="*/ 488918 w 5969768"/>
                <a:gd name="connsiteY16" fmla="*/ 1669792 h 1872208"/>
                <a:gd name="connsiteX17" fmla="*/ 1368152 w 5969768"/>
                <a:gd name="connsiteY17" fmla="*/ 1669792 h 1872208"/>
                <a:gd name="connsiteX18" fmla="*/ 1368152 w 5969768"/>
                <a:gd name="connsiteY18" fmla="*/ 1670095 h 1872208"/>
                <a:gd name="connsiteX19" fmla="*/ 5264789 w 5969768"/>
                <a:gd name="connsiteY19" fmla="*/ 1670095 h 1872208"/>
                <a:gd name="connsiteX20" fmla="*/ 5753744 w 5969768"/>
                <a:gd name="connsiteY20" fmla="*/ 1181140 h 1872208"/>
                <a:gd name="connsiteX21" fmla="*/ 5753744 w 5969768"/>
                <a:gd name="connsiteY21" fmla="*/ 691068 h 1872208"/>
                <a:gd name="connsiteX22" fmla="*/ 5264789 w 5969768"/>
                <a:gd name="connsiteY22" fmla="*/ 202113 h 1872208"/>
                <a:gd name="connsiteX23" fmla="*/ 1289248 w 5969768"/>
                <a:gd name="connsiteY23" fmla="*/ 202113 h 1872208"/>
                <a:gd name="connsiteX24" fmla="*/ 1288082 w 5969768"/>
                <a:gd name="connsiteY24" fmla="*/ 80739 h 1872208"/>
                <a:gd name="connsiteX25" fmla="*/ 1289248 w 5969768"/>
                <a:gd name="connsiteY25" fmla="*/ 0 h 1872208"/>
                <a:gd name="connsiteX0-1" fmla="*/ 1289248 w 5969768"/>
                <a:gd name="connsiteY0-2" fmla="*/ 0 h 1872208"/>
                <a:gd name="connsiteX1-3" fmla="*/ 5346173 w 5969768"/>
                <a:gd name="connsiteY1-4" fmla="*/ 0 h 1872208"/>
                <a:gd name="connsiteX2-5" fmla="*/ 5969768 w 5969768"/>
                <a:gd name="connsiteY2-6" fmla="*/ 623595 h 1872208"/>
                <a:gd name="connsiteX3-7" fmla="*/ 5969768 w 5969768"/>
                <a:gd name="connsiteY3-8" fmla="*/ 1248613 h 1872208"/>
                <a:gd name="connsiteX4-9" fmla="*/ 5346173 w 5969768"/>
                <a:gd name="connsiteY4-10" fmla="*/ 1872208 h 1872208"/>
                <a:gd name="connsiteX5-11" fmla="*/ 1368152 w 5969768"/>
                <a:gd name="connsiteY5-12" fmla="*/ 1872208 h 1872208"/>
                <a:gd name="connsiteX6-13" fmla="*/ 1289248 w 5969768"/>
                <a:gd name="connsiteY6-14" fmla="*/ 1872208 h 1872208"/>
                <a:gd name="connsiteX7-15" fmla="*/ 407735 w 5969768"/>
                <a:gd name="connsiteY7-16" fmla="*/ 1872208 h 1872208"/>
                <a:gd name="connsiteX8-17" fmla="*/ 0 w 5969768"/>
                <a:gd name="connsiteY8-18" fmla="*/ 1464473 h 1872208"/>
                <a:gd name="connsiteX9-19" fmla="*/ 0 w 5969768"/>
                <a:gd name="connsiteY9-20" fmla="*/ 1055807 h 1872208"/>
                <a:gd name="connsiteX10-21" fmla="*/ 407735 w 5969768"/>
                <a:gd name="connsiteY10-22" fmla="*/ 648072 h 1872208"/>
                <a:gd name="connsiteX11-23" fmla="*/ 1368152 w 5969768"/>
                <a:gd name="connsiteY11-24" fmla="*/ 648072 h 1872208"/>
                <a:gd name="connsiteX12-25" fmla="*/ 1368152 w 5969768"/>
                <a:gd name="connsiteY12-26" fmla="*/ 850487 h 1872208"/>
                <a:gd name="connsiteX13-27" fmla="*/ 488918 w 5969768"/>
                <a:gd name="connsiteY13-28" fmla="*/ 850487 h 1872208"/>
                <a:gd name="connsiteX14-29" fmla="*/ 216024 w 5969768"/>
                <a:gd name="connsiteY14-30" fmla="*/ 1123381 h 1872208"/>
                <a:gd name="connsiteX15-31" fmla="*/ 216024 w 5969768"/>
                <a:gd name="connsiteY15-32" fmla="*/ 1396898 h 1872208"/>
                <a:gd name="connsiteX16-33" fmla="*/ 488918 w 5969768"/>
                <a:gd name="connsiteY16-34" fmla="*/ 1669792 h 1872208"/>
                <a:gd name="connsiteX17-35" fmla="*/ 1368152 w 5969768"/>
                <a:gd name="connsiteY17-36" fmla="*/ 1669792 h 1872208"/>
                <a:gd name="connsiteX18-37" fmla="*/ 1368152 w 5969768"/>
                <a:gd name="connsiteY18-38" fmla="*/ 1670095 h 1872208"/>
                <a:gd name="connsiteX19-39" fmla="*/ 5264789 w 5969768"/>
                <a:gd name="connsiteY19-40" fmla="*/ 1670095 h 1872208"/>
                <a:gd name="connsiteX20-41" fmla="*/ 5753744 w 5969768"/>
                <a:gd name="connsiteY20-42" fmla="*/ 1181140 h 1872208"/>
                <a:gd name="connsiteX21-43" fmla="*/ 5753744 w 5969768"/>
                <a:gd name="connsiteY21-44" fmla="*/ 691068 h 1872208"/>
                <a:gd name="connsiteX22-45" fmla="*/ 5264789 w 5969768"/>
                <a:gd name="connsiteY22-46" fmla="*/ 202113 h 1872208"/>
                <a:gd name="connsiteX23-47" fmla="*/ 1289248 w 5969768"/>
                <a:gd name="connsiteY23-48" fmla="*/ 202113 h 1872208"/>
                <a:gd name="connsiteX24-49" fmla="*/ 1421432 w 5969768"/>
                <a:gd name="connsiteY24-50" fmla="*/ 109314 h 1872208"/>
                <a:gd name="connsiteX25-51" fmla="*/ 1289248 w 5969768"/>
                <a:gd name="connsiteY25-5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</a:cxnLst>
              <a:rect l="l" t="t" r="r" b="b"/>
              <a:pathLst>
                <a:path w="5969768" h="1872208">
                  <a:moveTo>
                    <a:pt x="1289248" y="0"/>
                  </a:moveTo>
                  <a:lnTo>
                    <a:pt x="5346173" y="0"/>
                  </a:lnTo>
                  <a:cubicBezTo>
                    <a:pt x="5690575" y="0"/>
                    <a:pt x="5969768" y="279193"/>
                    <a:pt x="5969768" y="623595"/>
                  </a:cubicBezTo>
                  <a:lnTo>
                    <a:pt x="5969768" y="1248613"/>
                  </a:lnTo>
                  <a:cubicBezTo>
                    <a:pt x="5969768" y="1593015"/>
                    <a:pt x="5690575" y="1872208"/>
                    <a:pt x="5346173" y="1872208"/>
                  </a:cubicBezTo>
                  <a:lnTo>
                    <a:pt x="1368152" y="1872208"/>
                  </a:lnTo>
                  <a:lnTo>
                    <a:pt x="1289248" y="1872208"/>
                  </a:lnTo>
                  <a:lnTo>
                    <a:pt x="407735" y="1872208"/>
                  </a:lnTo>
                  <a:cubicBezTo>
                    <a:pt x="182549" y="1872208"/>
                    <a:pt x="0" y="1689659"/>
                    <a:pt x="0" y="1464473"/>
                  </a:cubicBezTo>
                  <a:lnTo>
                    <a:pt x="0" y="1055807"/>
                  </a:lnTo>
                  <a:cubicBezTo>
                    <a:pt x="0" y="830621"/>
                    <a:pt x="182549" y="648072"/>
                    <a:pt x="407735" y="648072"/>
                  </a:cubicBezTo>
                  <a:lnTo>
                    <a:pt x="1368152" y="648072"/>
                  </a:lnTo>
                  <a:lnTo>
                    <a:pt x="1368152" y="850487"/>
                  </a:lnTo>
                  <a:lnTo>
                    <a:pt x="488918" y="850487"/>
                  </a:lnTo>
                  <a:cubicBezTo>
                    <a:pt x="338203" y="850487"/>
                    <a:pt x="216024" y="972666"/>
                    <a:pt x="216024" y="1123381"/>
                  </a:cubicBezTo>
                  <a:lnTo>
                    <a:pt x="216024" y="1396898"/>
                  </a:lnTo>
                  <a:cubicBezTo>
                    <a:pt x="216024" y="1547613"/>
                    <a:pt x="338203" y="1669792"/>
                    <a:pt x="488918" y="1669792"/>
                  </a:cubicBezTo>
                  <a:lnTo>
                    <a:pt x="1368152" y="1669792"/>
                  </a:lnTo>
                  <a:lnTo>
                    <a:pt x="1368152" y="1670095"/>
                  </a:lnTo>
                  <a:lnTo>
                    <a:pt x="5264789" y="1670095"/>
                  </a:lnTo>
                  <a:cubicBezTo>
                    <a:pt x="5534831" y="1670095"/>
                    <a:pt x="5753744" y="1451182"/>
                    <a:pt x="5753744" y="1181140"/>
                  </a:cubicBezTo>
                  <a:lnTo>
                    <a:pt x="5753744" y="691068"/>
                  </a:lnTo>
                  <a:cubicBezTo>
                    <a:pt x="5753744" y="421026"/>
                    <a:pt x="5534831" y="202113"/>
                    <a:pt x="5264789" y="202113"/>
                  </a:cubicBezTo>
                  <a:lnTo>
                    <a:pt x="1289248" y="202113"/>
                  </a:lnTo>
                  <a:cubicBezTo>
                    <a:pt x="1288859" y="161655"/>
                    <a:pt x="1421821" y="149772"/>
                    <a:pt x="1421432" y="109314"/>
                  </a:cubicBezTo>
                  <a:cubicBezTo>
                    <a:pt x="1421821" y="82401"/>
                    <a:pt x="1288859" y="26913"/>
                    <a:pt x="1289248" y="0"/>
                  </a:cubicBezTo>
                  <a:close/>
                </a:path>
              </a:pathLst>
            </a:custGeom>
            <a:solidFill>
              <a:srgbClr val="17B59E"/>
            </a:solidFill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67391" tIns="33696" rIns="67391" bIns="33696" rtlCol="0"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文本框 14">
              <a:extLst>
                <a:ext uri="{FF2B5EF4-FFF2-40B4-BE49-F238E27FC236}">
                  <a16:creationId xmlns:a16="http://schemas.microsoft.com/office/drawing/2014/main" id="{66567129-309C-498F-96F5-9BCFFCAE56CA}"/>
                </a:ext>
              </a:extLst>
            </p:cNvPr>
            <p:cNvSpPr txBox="1"/>
            <p:nvPr/>
          </p:nvSpPr>
          <p:spPr>
            <a:xfrm>
              <a:off x="1115220" y="1915734"/>
              <a:ext cx="525066" cy="532595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15">
              <a:extLst>
                <a:ext uri="{FF2B5EF4-FFF2-40B4-BE49-F238E27FC236}">
                  <a16:creationId xmlns:a16="http://schemas.microsoft.com/office/drawing/2014/main" id="{3002C7E8-D5C3-43E0-8AD5-CD7D7E070CA5}"/>
                </a:ext>
              </a:extLst>
            </p:cNvPr>
            <p:cNvSpPr txBox="1"/>
            <p:nvPr/>
          </p:nvSpPr>
          <p:spPr>
            <a:xfrm>
              <a:off x="1711267" y="1553955"/>
              <a:ext cx="1989968" cy="345208"/>
            </a:xfrm>
            <a:prstGeom prst="rect">
              <a:avLst/>
            </a:prstGeom>
            <a:noFill/>
          </p:spPr>
          <p:txBody>
            <a:bodyPr wrap="square" lIns="67391" tIns="33696" rIns="67391" bIns="33696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基于模型的聚类方法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2DA0CA6-AFF8-4800-99DD-E1C9762153B0}"/>
                </a:ext>
              </a:extLst>
            </p:cNvPr>
            <p:cNvSpPr/>
            <p:nvPr/>
          </p:nvSpPr>
          <p:spPr>
            <a:xfrm>
              <a:off x="1711921" y="1914591"/>
              <a:ext cx="2232224" cy="267129"/>
            </a:xfrm>
            <a:prstGeom prst="rect">
              <a:avLst/>
            </a:prstGeom>
          </p:spPr>
          <p:txBody>
            <a:bodyPr wrap="square" lIns="67391" tIns="33696" rIns="67391" bIns="33696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6F158E2D-B27A-4CEE-B0BF-EC8FC9863E11}"/>
              </a:ext>
            </a:extLst>
          </p:cNvPr>
          <p:cNvSpPr/>
          <p:nvPr/>
        </p:nvSpPr>
        <p:spPr>
          <a:xfrm>
            <a:off x="1424733" y="4200894"/>
            <a:ext cx="2134961" cy="38557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该方法给每一个簇假定了一个模型，然后寻找数据对给定模型的最佳拟合</a:t>
            </a:r>
          </a:p>
        </p:txBody>
      </p:sp>
    </p:spTree>
    <p:extLst>
      <p:ext uri="{BB962C8B-B14F-4D97-AF65-F5344CB8AC3E}">
        <p14:creationId xmlns:p14="http://schemas.microsoft.com/office/powerpoint/2010/main" val="48661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DD84BB3-A055-4F2B-898E-1BB1ACD16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2840"/>
          <a:stretch>
            <a:fillRect/>
          </a:stretch>
        </p:blipFill>
        <p:spPr>
          <a:xfrm rot="9104315">
            <a:off x="-1381104" y="-1368769"/>
            <a:ext cx="8960556" cy="4393124"/>
          </a:xfrm>
          <a:custGeom>
            <a:avLst/>
            <a:gdLst>
              <a:gd name="connsiteX0" fmla="*/ 6818063 w 8960556"/>
              <a:gd name="connsiteY0" fmla="*/ 4393124 h 4393124"/>
              <a:gd name="connsiteX1" fmla="*/ 0 w 8960556"/>
              <a:gd name="connsiteY1" fmla="*/ 727896 h 4393124"/>
              <a:gd name="connsiteX2" fmla="*/ 0 w 8960556"/>
              <a:gd name="connsiteY2" fmla="*/ 0 h 4393124"/>
              <a:gd name="connsiteX3" fmla="*/ 8960556 w 8960556"/>
              <a:gd name="connsiteY3" fmla="*/ 0 h 4393124"/>
              <a:gd name="connsiteX4" fmla="*/ 8960556 w 8960556"/>
              <a:gd name="connsiteY4" fmla="*/ 407656 h 439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0556" h="4393124">
                <a:moveTo>
                  <a:pt x="6818063" y="4393124"/>
                </a:moveTo>
                <a:lnTo>
                  <a:pt x="0" y="727896"/>
                </a:lnTo>
                <a:lnTo>
                  <a:pt x="0" y="0"/>
                </a:lnTo>
                <a:lnTo>
                  <a:pt x="8960556" y="0"/>
                </a:lnTo>
                <a:lnTo>
                  <a:pt x="8960556" y="407656"/>
                </a:lnTo>
                <a:close/>
              </a:path>
            </a:pathLst>
          </a:cu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F9A557C-63BF-4906-BDDE-FC6CA0DD931B}"/>
              </a:ext>
            </a:extLst>
          </p:cNvPr>
          <p:cNvGrpSpPr/>
          <p:nvPr/>
        </p:nvGrpSpPr>
        <p:grpSpPr>
          <a:xfrm>
            <a:off x="-1710464" y="-970727"/>
            <a:ext cx="9325485" cy="6059916"/>
            <a:chOff x="-1710464" y="-970727"/>
            <a:chExt cx="9325485" cy="605991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169D67A-D4A9-4078-8408-4BD8D801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57" b="1657"/>
            <a:stretch>
              <a:fillRect/>
            </a:stretch>
          </p:blipFill>
          <p:spPr>
            <a:xfrm rot="9788566">
              <a:off x="-1357872" y="-970727"/>
              <a:ext cx="8883722" cy="4956801"/>
            </a:xfrm>
            <a:custGeom>
              <a:avLst/>
              <a:gdLst>
                <a:gd name="connsiteX0" fmla="*/ 7422092 w 8883722"/>
                <a:gd name="connsiteY0" fmla="*/ 4956801 h 4956801"/>
                <a:gd name="connsiteX1" fmla="*/ 0 w 8883722"/>
                <a:gd name="connsiteY1" fmla="*/ 2707847 h 4956801"/>
                <a:gd name="connsiteX2" fmla="*/ 0 w 8883722"/>
                <a:gd name="connsiteY2" fmla="*/ 0 h 4956801"/>
                <a:gd name="connsiteX3" fmla="*/ 8444562 w 8883722"/>
                <a:gd name="connsiteY3" fmla="*/ 0 h 4956801"/>
                <a:gd name="connsiteX4" fmla="*/ 8883722 w 8883722"/>
                <a:gd name="connsiteY4" fmla="*/ 133069 h 495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722" h="4956801">
                  <a:moveTo>
                    <a:pt x="7422092" y="4956801"/>
                  </a:moveTo>
                  <a:lnTo>
                    <a:pt x="0" y="2707847"/>
                  </a:lnTo>
                  <a:lnTo>
                    <a:pt x="0" y="0"/>
                  </a:lnTo>
                  <a:lnTo>
                    <a:pt x="8444562" y="0"/>
                  </a:lnTo>
                  <a:lnTo>
                    <a:pt x="8883722" y="133069"/>
                  </a:lnTo>
                  <a:close/>
                </a:path>
              </a:pathLst>
            </a:cu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C58C52E-E372-4C28-A310-DC11D1C4F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248"/>
            <a:stretch>
              <a:fillRect/>
            </a:stretch>
          </p:blipFill>
          <p:spPr>
            <a:xfrm rot="9104315">
              <a:off x="-1710464" y="-869780"/>
              <a:ext cx="8848695" cy="5040313"/>
            </a:xfrm>
            <a:custGeom>
              <a:avLst/>
              <a:gdLst>
                <a:gd name="connsiteX0" fmla="*/ 5626827 w 8848695"/>
                <a:gd name="connsiteY0" fmla="*/ 5040313 h 5040313"/>
                <a:gd name="connsiteX1" fmla="*/ 0 w 8848695"/>
                <a:gd name="connsiteY1" fmla="*/ 2015465 h 5040313"/>
                <a:gd name="connsiteX2" fmla="*/ 0 w 8848695"/>
                <a:gd name="connsiteY2" fmla="*/ 0 h 5040313"/>
                <a:gd name="connsiteX3" fmla="*/ 6895738 w 8848695"/>
                <a:gd name="connsiteY3" fmla="*/ 0 h 5040313"/>
                <a:gd name="connsiteX4" fmla="*/ 8848695 w 8848695"/>
                <a:gd name="connsiteY4" fmla="*/ 1049863 h 5040313"/>
                <a:gd name="connsiteX5" fmla="*/ 6703524 w 8848695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8695" h="5040313">
                  <a:moveTo>
                    <a:pt x="5626827" y="5040313"/>
                  </a:moveTo>
                  <a:lnTo>
                    <a:pt x="0" y="2015465"/>
                  </a:lnTo>
                  <a:lnTo>
                    <a:pt x="0" y="0"/>
                  </a:lnTo>
                  <a:lnTo>
                    <a:pt x="6895738" y="0"/>
                  </a:lnTo>
                  <a:lnTo>
                    <a:pt x="8848695" y="1049863"/>
                  </a:lnTo>
                  <a:lnTo>
                    <a:pt x="6703524" y="5040313"/>
                  </a:lnTo>
                  <a:close/>
                </a:path>
              </a:pathLst>
            </a:cu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ADA6C3C-4454-445C-99EB-DCEB871F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8709"/>
            <a:stretch>
              <a:fillRect/>
            </a:stretch>
          </p:blipFill>
          <p:spPr>
            <a:xfrm rot="9788566">
              <a:off x="-565177" y="48876"/>
              <a:ext cx="8180198" cy="5040313"/>
            </a:xfrm>
            <a:custGeom>
              <a:avLst/>
              <a:gdLst>
                <a:gd name="connsiteX0" fmla="*/ 3548124 w 8180198"/>
                <a:gd name="connsiteY0" fmla="*/ 5040313 h 5040313"/>
                <a:gd name="connsiteX1" fmla="*/ 0 w 8180198"/>
                <a:gd name="connsiteY1" fmla="*/ 3965203 h 5040313"/>
                <a:gd name="connsiteX2" fmla="*/ 0 w 8180198"/>
                <a:gd name="connsiteY2" fmla="*/ 0 h 5040313"/>
                <a:gd name="connsiteX3" fmla="*/ 4294985 w 8180198"/>
                <a:gd name="connsiteY3" fmla="*/ 0 h 5040313"/>
                <a:gd name="connsiteX4" fmla="*/ 8180198 w 8180198"/>
                <a:gd name="connsiteY4" fmla="*/ 1177251 h 5040313"/>
                <a:gd name="connsiteX5" fmla="*/ 7009659 w 8180198"/>
                <a:gd name="connsiteY5" fmla="*/ 5040313 h 504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80198" h="5040313">
                  <a:moveTo>
                    <a:pt x="3548124" y="5040313"/>
                  </a:moveTo>
                  <a:lnTo>
                    <a:pt x="0" y="3965203"/>
                  </a:lnTo>
                  <a:lnTo>
                    <a:pt x="0" y="0"/>
                  </a:lnTo>
                  <a:lnTo>
                    <a:pt x="4294985" y="0"/>
                  </a:lnTo>
                  <a:lnTo>
                    <a:pt x="8180198" y="1177251"/>
                  </a:lnTo>
                  <a:lnTo>
                    <a:pt x="7009659" y="5040313"/>
                  </a:lnTo>
                  <a:close/>
                </a:path>
              </a:pathLst>
            </a:custGeom>
          </p:spPr>
        </p:pic>
      </p:grpSp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3967" y="3546251"/>
            <a:ext cx="3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34322" y="3947908"/>
            <a:ext cx="4237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 clustering and DBSCAN Algorithm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44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5C2B654-6DF3-4EC7-B35D-82AA82C9F6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017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A27A97-F2E0-43CF-85D5-A7BBE81CD6E0}"/>
              </a:ext>
            </a:extLst>
          </p:cNvPr>
          <p:cNvCxnSpPr>
            <a:cxnSpLocks/>
          </p:cNvCxnSpPr>
          <p:nvPr/>
        </p:nvCxnSpPr>
        <p:spPr>
          <a:xfrm>
            <a:off x="807619" y="648000"/>
            <a:ext cx="1324402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E8097F-ED9E-49B4-9283-026564A1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23742"/>
              </p:ext>
            </p:extLst>
          </p:nvPr>
        </p:nvGraphicFramePr>
        <p:xfrm>
          <a:off x="879625" y="936021"/>
          <a:ext cx="7056587" cy="264520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4072">
                  <a:extLst>
                    <a:ext uri="{9D8B030D-6E8A-4147-A177-3AD203B41FA5}">
                      <a16:colId xmlns:a16="http://schemas.microsoft.com/office/drawing/2014/main" val="1959517339"/>
                    </a:ext>
                  </a:extLst>
                </a:gridCol>
                <a:gridCol w="3185814">
                  <a:extLst>
                    <a:ext uri="{9D8B030D-6E8A-4147-A177-3AD203B41FA5}">
                      <a16:colId xmlns:a16="http://schemas.microsoft.com/office/drawing/2014/main" val="1120675493"/>
                    </a:ext>
                  </a:extLst>
                </a:gridCol>
                <a:gridCol w="3006701">
                  <a:extLst>
                    <a:ext uri="{9D8B030D-6E8A-4147-A177-3AD203B41FA5}">
                      <a16:colId xmlns:a16="http://schemas.microsoft.com/office/drawing/2014/main" val="1372595742"/>
                    </a:ext>
                  </a:extLst>
                </a:gridCol>
              </a:tblGrid>
              <a:tr h="380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Kmeans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DBSCAN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36733"/>
                  </a:ext>
                </a:extLst>
              </a:tr>
              <a:tr h="346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71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基于划分的聚类方法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719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基于密度的聚类方法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79693"/>
                  </a:ext>
                </a:extLst>
              </a:tr>
              <a:tr h="333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将距离比较近的数据点看作相似点，将它们归为一类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将特征空间中足够密集的点划分为同一个簇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16014"/>
                  </a:ext>
                </a:extLst>
              </a:tr>
              <a:tr h="3209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：指定数据集的簇数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Eps: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领域半径   </a:t>
                      </a: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min_samples:</a:t>
                      </a:r>
                      <a:r>
                        <a:rPr lang="zh-CN" altLang="en-US" sz="1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最少样本点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041"/>
                  </a:ext>
                </a:extLst>
              </a:tr>
              <a:tr h="5622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原理简单、容易实现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复杂度低、运行高效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对于球形数据集聚类效果很好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不需要事先指定簇数</a:t>
                      </a:r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可以用于各种复杂的数据集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可以识别不属于任何簇的离群点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52763"/>
                  </a:ext>
                </a:extLst>
              </a:tr>
              <a:tr h="4773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值和初始点选取不好确定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容易受到离群点的影响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对数据形状据有一定要求，对于非凸型（球形分布）数据集中表现不佳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运行速度较慢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两个参数不易选择，需要根据数据情况多次尝试，如果设置不当，会导致聚类质量明显下降</a:t>
                      </a:r>
                      <a:endParaRPr lang="en-US" altLang="zh-CN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对数据集的密度较为敏感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74617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DB2AD46-A41F-44BB-89FF-460474533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91" y="3666004"/>
            <a:ext cx="1945058" cy="12585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D6278F-7B28-4B5B-A713-29C657876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973" y="3587932"/>
            <a:ext cx="2089069" cy="13479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4F8C961-E2B8-44E0-A27E-353DE74269E7}"/>
              </a:ext>
            </a:extLst>
          </p:cNvPr>
          <p:cNvSpPr txBox="1"/>
          <p:nvPr/>
        </p:nvSpPr>
        <p:spPr>
          <a:xfrm>
            <a:off x="709858" y="262625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4209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2DFF2FC0-93D8-40B9-B22D-CF0AA39D3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871" t="10101" r="28300"/>
          <a:stretch>
            <a:fillRect/>
          </a:stretch>
        </p:blipFill>
        <p:spPr>
          <a:xfrm rot="19795852">
            <a:off x="4042569" y="1271656"/>
            <a:ext cx="5271410" cy="4531176"/>
          </a:xfrm>
          <a:custGeom>
            <a:avLst/>
            <a:gdLst>
              <a:gd name="connsiteX0" fmla="*/ 1434899 w 5271410"/>
              <a:gd name="connsiteY0" fmla="*/ 0 h 4531176"/>
              <a:gd name="connsiteX1" fmla="*/ 5271410 w 5271410"/>
              <a:gd name="connsiteY1" fmla="*/ 2221187 h 4531176"/>
              <a:gd name="connsiteX2" fmla="*/ 3934018 w 5271410"/>
              <a:gd name="connsiteY2" fmla="*/ 4531176 h 4531176"/>
              <a:gd name="connsiteX3" fmla="*/ 3545614 w 5271410"/>
              <a:gd name="connsiteY3" fmla="*/ 4531176 h 4531176"/>
              <a:gd name="connsiteX4" fmla="*/ 0 w 5271410"/>
              <a:gd name="connsiteY4" fmla="*/ 2478407 h 453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1410" h="4531176">
                <a:moveTo>
                  <a:pt x="1434899" y="0"/>
                </a:moveTo>
                <a:lnTo>
                  <a:pt x="5271410" y="2221187"/>
                </a:lnTo>
                <a:lnTo>
                  <a:pt x="3934018" y="4531176"/>
                </a:lnTo>
                <a:lnTo>
                  <a:pt x="3545614" y="4531176"/>
                </a:lnTo>
                <a:lnTo>
                  <a:pt x="0" y="2478407"/>
                </a:lnTo>
                <a:close/>
              </a:path>
            </a:pathLst>
          </a:cu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3D58A4-9676-429D-931B-D825379517D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620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1646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算法基本步骤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1990" y="974903"/>
            <a:ext cx="428625" cy="3129386"/>
          </a:xfrm>
          <a:prstGeom prst="rect">
            <a:avLst/>
          </a:prstGeom>
          <a:solidFill>
            <a:srgbClr val="17B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3"/>
          <p:cNvSpPr txBox="1"/>
          <p:nvPr/>
        </p:nvSpPr>
        <p:spPr>
          <a:xfrm>
            <a:off x="6208069" y="860006"/>
            <a:ext cx="1144308" cy="276999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97523" y="1371284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Repeat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13" name="文本框 15"/>
          <p:cNvSpPr txBox="1"/>
          <p:nvPr/>
        </p:nvSpPr>
        <p:spPr>
          <a:xfrm>
            <a:off x="4257488" y="1368730"/>
            <a:ext cx="414639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50494" y="1814722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560" y="1431568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选择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个点作为初始质心</a:t>
            </a:r>
          </a:p>
        </p:txBody>
      </p:sp>
      <p:sp>
        <p:nvSpPr>
          <p:cNvPr id="25" name="文本框 28"/>
          <p:cNvSpPr txBox="1"/>
          <p:nvPr/>
        </p:nvSpPr>
        <p:spPr>
          <a:xfrm>
            <a:off x="4265612" y="2238760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391AA2DB-F9E7-41B1-B670-78478B0C1B42}"/>
              </a:ext>
            </a:extLst>
          </p:cNvPr>
          <p:cNvSpPr txBox="1"/>
          <p:nvPr/>
        </p:nvSpPr>
        <p:spPr>
          <a:xfrm>
            <a:off x="1734919" y="836403"/>
            <a:ext cx="1147884" cy="276999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8C0EBF-EFC2-4615-AB52-2059F41FBB31}"/>
              </a:ext>
            </a:extLst>
          </p:cNvPr>
          <p:cNvSpPr/>
          <p:nvPr/>
        </p:nvSpPr>
        <p:spPr>
          <a:xfrm>
            <a:off x="4911961" y="1820647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从数据集中抽取一个尚未处理的点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0765F4-6F31-4D2C-BB8F-BC6C163B7037}"/>
              </a:ext>
            </a:extLst>
          </p:cNvPr>
          <p:cNvSpPr/>
          <p:nvPr/>
        </p:nvSpPr>
        <p:spPr>
          <a:xfrm>
            <a:off x="4911961" y="2230976"/>
            <a:ext cx="3402602" cy="38557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如果抽出的是核心点，则找出所有从该点出发的密度可达对象，形成簇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8C07C8-CC01-4B39-B366-FC2E1251C487}"/>
              </a:ext>
            </a:extLst>
          </p:cNvPr>
          <p:cNvSpPr/>
          <p:nvPr/>
        </p:nvSpPr>
        <p:spPr>
          <a:xfrm>
            <a:off x="4927091" y="2815046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如果抽出的为非核心点，则跳出循环，寻找下一个点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6FBCB0-8C3C-43CC-8889-F5C2F1AE5BA4}"/>
              </a:ext>
            </a:extLst>
          </p:cNvPr>
          <p:cNvSpPr/>
          <p:nvPr/>
        </p:nvSpPr>
        <p:spPr>
          <a:xfrm>
            <a:off x="4911961" y="3429166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Until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：所有的点都被处理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49280C-29D9-4B30-99B8-F2D67F3F3B92}"/>
              </a:ext>
            </a:extLst>
          </p:cNvPr>
          <p:cNvSpPr/>
          <p:nvPr/>
        </p:nvSpPr>
        <p:spPr>
          <a:xfrm>
            <a:off x="659492" y="1826532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Repeat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A8A3174-79C4-4CA7-AF0C-C7FEA29C4172}"/>
              </a:ext>
            </a:extLst>
          </p:cNvPr>
          <p:cNvSpPr/>
          <p:nvPr/>
        </p:nvSpPr>
        <p:spPr>
          <a:xfrm>
            <a:off x="607560" y="2248500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将每个点指派到最近的质心点，形成</a:t>
            </a: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A9A6A6C-D837-4EEB-9086-74722E061F44}"/>
              </a:ext>
            </a:extLst>
          </p:cNvPr>
          <p:cNvSpPr/>
          <p:nvPr/>
        </p:nvSpPr>
        <p:spPr>
          <a:xfrm>
            <a:off x="607560" y="2815046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重新计算每个簇的质心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2A070F8-064B-4690-83BB-0087700590F2}"/>
              </a:ext>
            </a:extLst>
          </p:cNvPr>
          <p:cNvSpPr/>
          <p:nvPr/>
        </p:nvSpPr>
        <p:spPr>
          <a:xfrm>
            <a:off x="659492" y="3430494"/>
            <a:ext cx="3402602" cy="21937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Until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：簇不发生变化或达到最大迭代次数</a:t>
            </a:r>
          </a:p>
        </p:txBody>
      </p:sp>
      <p:sp>
        <p:nvSpPr>
          <p:cNvPr id="39" name="文本框 28">
            <a:extLst>
              <a:ext uri="{FF2B5EF4-FFF2-40B4-BE49-F238E27FC236}">
                <a16:creationId xmlns:a16="http://schemas.microsoft.com/office/drawing/2014/main" id="{F22CE403-141A-4BF1-9038-5E872FB6CAF3}"/>
              </a:ext>
            </a:extLst>
          </p:cNvPr>
          <p:cNvSpPr txBox="1"/>
          <p:nvPr/>
        </p:nvSpPr>
        <p:spPr>
          <a:xfrm>
            <a:off x="4257488" y="2754184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>
            <a:extLst>
              <a:ext uri="{FF2B5EF4-FFF2-40B4-BE49-F238E27FC236}">
                <a16:creationId xmlns:a16="http://schemas.microsoft.com/office/drawing/2014/main" id="{93CF08FF-F7A1-40BB-9FD9-D4C2F31A57B1}"/>
              </a:ext>
            </a:extLst>
          </p:cNvPr>
          <p:cNvSpPr txBox="1"/>
          <p:nvPr/>
        </p:nvSpPr>
        <p:spPr>
          <a:xfrm>
            <a:off x="4257488" y="3335597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11DFB9-F88E-4F23-9A19-10903AC9CDC6}"/>
              </a:ext>
            </a:extLst>
          </p:cNvPr>
          <p:cNvSpPr txBox="1"/>
          <p:nvPr/>
        </p:nvSpPr>
        <p:spPr>
          <a:xfrm>
            <a:off x="659492" y="4165092"/>
            <a:ext cx="3371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注：两类算法中涉及距离的计算通常采用欧氏距离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127473-D8A7-4322-B2AF-265A32B1F4EF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447590" y="648000"/>
            <a:ext cx="1684431" cy="4364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003D58A4-9676-429D-931B-D825379517D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71" b="14518"/>
          <a:stretch>
            <a:fillRect/>
          </a:stretch>
        </p:blipFill>
        <p:spPr>
          <a:xfrm rot="7119271">
            <a:off x="69233" y="-806620"/>
            <a:ext cx="2185717" cy="2403390"/>
          </a:xfrm>
          <a:custGeom>
            <a:avLst/>
            <a:gdLst>
              <a:gd name="connsiteX0" fmla="*/ 1313339 w 2185717"/>
              <a:gd name="connsiteY0" fmla="*/ 2403390 h 2403390"/>
              <a:gd name="connsiteX1" fmla="*/ 0 w 2185717"/>
              <a:gd name="connsiteY1" fmla="*/ 0 h 2403390"/>
              <a:gd name="connsiteX2" fmla="*/ 2051328 w 2185717"/>
              <a:gd name="connsiteY2" fmla="*/ 0 h 2403390"/>
              <a:gd name="connsiteX3" fmla="*/ 2185717 w 2185717"/>
              <a:gd name="connsiteY3" fmla="*/ 245929 h 2403390"/>
              <a:gd name="connsiteX4" fmla="*/ 2185717 w 2185717"/>
              <a:gd name="connsiteY4" fmla="*/ 1926677 h 240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717" h="2403390">
                <a:moveTo>
                  <a:pt x="1313339" y="2403390"/>
                </a:moveTo>
                <a:lnTo>
                  <a:pt x="0" y="0"/>
                </a:lnTo>
                <a:lnTo>
                  <a:pt x="2051328" y="0"/>
                </a:lnTo>
                <a:lnTo>
                  <a:pt x="2185717" y="245929"/>
                </a:lnTo>
                <a:lnTo>
                  <a:pt x="2185717" y="1926677"/>
                </a:lnTo>
                <a:close/>
              </a:path>
            </a:pathLst>
          </a:custGeom>
        </p:spPr>
      </p:pic>
      <p:sp>
        <p:nvSpPr>
          <p:cNvPr id="27" name="文本框 26"/>
          <p:cNvSpPr txBox="1"/>
          <p:nvPr/>
        </p:nvSpPr>
        <p:spPr>
          <a:xfrm>
            <a:off x="447590" y="359976"/>
            <a:ext cx="2112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实现算法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4757580" y="766640"/>
            <a:ext cx="3592317" cy="276999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5"/>
          <p:cNvSpPr txBox="1"/>
          <p:nvPr/>
        </p:nvSpPr>
        <p:spPr>
          <a:xfrm>
            <a:off x="4257488" y="1368730"/>
            <a:ext cx="414639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4250494" y="1814722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4265612" y="2238760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391AA2DB-F9E7-41B1-B670-78478B0C1B42}"/>
              </a:ext>
            </a:extLst>
          </p:cNvPr>
          <p:cNvSpPr txBox="1"/>
          <p:nvPr/>
        </p:nvSpPr>
        <p:spPr>
          <a:xfrm>
            <a:off x="447589" y="766640"/>
            <a:ext cx="3600299" cy="276999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">
            <a:extLst>
              <a:ext uri="{FF2B5EF4-FFF2-40B4-BE49-F238E27FC236}">
                <a16:creationId xmlns:a16="http://schemas.microsoft.com/office/drawing/2014/main" id="{F22CE403-141A-4BF1-9038-5E872FB6CAF3}"/>
              </a:ext>
            </a:extLst>
          </p:cNvPr>
          <p:cNvSpPr txBox="1"/>
          <p:nvPr/>
        </p:nvSpPr>
        <p:spPr>
          <a:xfrm>
            <a:off x="4257488" y="2754184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>
            <a:extLst>
              <a:ext uri="{FF2B5EF4-FFF2-40B4-BE49-F238E27FC236}">
                <a16:creationId xmlns:a16="http://schemas.microsoft.com/office/drawing/2014/main" id="{93CF08FF-F7A1-40BB-9FD9-D4C2F31A57B1}"/>
              </a:ext>
            </a:extLst>
          </p:cNvPr>
          <p:cNvSpPr txBox="1"/>
          <p:nvPr/>
        </p:nvSpPr>
        <p:spPr>
          <a:xfrm>
            <a:off x="4257488" y="3335597"/>
            <a:ext cx="428625" cy="314271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127473-D8A7-4322-B2AF-265A32B1F4EF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447590" y="652364"/>
            <a:ext cx="2112694" cy="0"/>
          </a:xfrm>
          <a:prstGeom prst="line">
            <a:avLst/>
          </a:prstGeom>
          <a:ln w="9525">
            <a:solidFill>
              <a:srgbClr val="17B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F3A7AA93-4589-42B1-AE16-E068C80F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8" y="1044078"/>
            <a:ext cx="3600298" cy="4554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040AE-33A2-442A-9874-BFDF6A6E9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660" y="1054268"/>
            <a:ext cx="3592317" cy="455404"/>
          </a:xfrm>
          <a:prstGeom prst="rect">
            <a:avLst/>
          </a:prstGeom>
        </p:spPr>
      </p:pic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9F117C93-25E7-4DCF-A6F8-F1303F920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03041"/>
              </p:ext>
            </p:extLst>
          </p:nvPr>
        </p:nvGraphicFramePr>
        <p:xfrm>
          <a:off x="447586" y="1522574"/>
          <a:ext cx="3600297" cy="237038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36081">
                  <a:extLst>
                    <a:ext uri="{9D8B030D-6E8A-4147-A177-3AD203B41FA5}">
                      <a16:colId xmlns:a16="http://schemas.microsoft.com/office/drawing/2014/main" val="3599942505"/>
                    </a:ext>
                  </a:extLst>
                </a:gridCol>
                <a:gridCol w="2664216">
                  <a:extLst>
                    <a:ext uri="{9D8B030D-6E8A-4147-A177-3AD203B41FA5}">
                      <a16:colId xmlns:a16="http://schemas.microsoft.com/office/drawing/2014/main" val="3340994537"/>
                    </a:ext>
                  </a:extLst>
                </a:gridCol>
              </a:tblGrid>
              <a:tr h="2288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9335"/>
                  </a:ext>
                </a:extLst>
              </a:tr>
              <a:tr h="343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K-Means</a:t>
                      </a:r>
                      <a:r>
                        <a:rPr lang="zh-CN" altLang="en-US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当中唯一一个必填的参数，用来设定簇的数量，默认值为</a:t>
                      </a:r>
                      <a:r>
                        <a:rPr lang="en-US" altLang="zh-CN" sz="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69325"/>
                  </a:ext>
                </a:extLst>
              </a:tr>
              <a:tr h="3385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初始化质心的方法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kmeans++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”，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”random”}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可选，默认“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kmeans++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”，使初始质心点更加均匀可加速迭代过程的收敛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1024"/>
                  </a:ext>
                </a:extLst>
              </a:tr>
              <a:tr h="343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n_init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用不同的质心初始化值运行算法的次数，最终解是在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inertia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意义下选出的最优结果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91116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控制每次质心随机初始化的种子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79845"/>
                  </a:ext>
                </a:extLst>
              </a:tr>
              <a:tr h="343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执行一次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k-means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算法所进行的最大迭代数</a:t>
                      </a:r>
                    </a:p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默认值为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32258"/>
                  </a:ext>
                </a:extLst>
              </a:tr>
              <a:tr h="343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收敛条件，如果两次迭代之间的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inertia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下降的值小于</a:t>
                      </a:r>
                      <a:r>
                        <a:rPr lang="en-US" altLang="zh-CN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tol</a:t>
                      </a:r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所设定的值，迭代就会停下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454"/>
                  </a:ext>
                </a:extLst>
              </a:tr>
            </a:tbl>
          </a:graphicData>
        </a:graphic>
      </p:graphicFrame>
      <p:graphicFrame>
        <p:nvGraphicFramePr>
          <p:cNvPr id="44" name="表格 15">
            <a:extLst>
              <a:ext uri="{FF2B5EF4-FFF2-40B4-BE49-F238E27FC236}">
                <a16:creationId xmlns:a16="http://schemas.microsoft.com/office/drawing/2014/main" id="{79C6B249-1D62-4332-8CAD-7339C4301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03850"/>
              </p:ext>
            </p:extLst>
          </p:nvPr>
        </p:nvGraphicFramePr>
        <p:xfrm>
          <a:off x="4757581" y="1520301"/>
          <a:ext cx="3600297" cy="22799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19241">
                  <a:extLst>
                    <a:ext uri="{9D8B030D-6E8A-4147-A177-3AD203B41FA5}">
                      <a16:colId xmlns:a16="http://schemas.microsoft.com/office/drawing/2014/main" val="3599942505"/>
                    </a:ext>
                  </a:extLst>
                </a:gridCol>
                <a:gridCol w="2681056">
                  <a:extLst>
                    <a:ext uri="{9D8B030D-6E8A-4147-A177-3AD203B41FA5}">
                      <a16:colId xmlns:a16="http://schemas.microsoft.com/office/drawing/2014/main" val="3340994537"/>
                    </a:ext>
                  </a:extLst>
                </a:gridCol>
              </a:tblGrid>
              <a:tr h="207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9335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设置的领域半径，默认为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69325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半径中最小的样本数，默认为</a:t>
                      </a:r>
                      <a:r>
                        <a:rPr lang="en-US" altLang="zh-CN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951024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/>
                        <a:t>metric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计算距离的方式，默认为</a:t>
                      </a:r>
                      <a:r>
                        <a:rPr lang="en-US" altLang="zh-CN" sz="900" dirty="0"/>
                        <a:t>‘euclidean‘</a:t>
                      </a:r>
                      <a:r>
                        <a:rPr lang="zh-CN" altLang="en-US" sz="900" dirty="0"/>
                        <a:t>（</a:t>
                      </a: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欧氏距离）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791116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100" dirty="0"/>
                        <a:t>algorithm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{auto, ball_tree, kd_tree, brute} </a:t>
                      </a:r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三种可选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</a:t>
                      </a: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</a:t>
                      </a:r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，表示自动挑一个最好的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798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2205CCE-FC4E-4EAF-AA40-0FBE593E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6033"/>
              </p:ext>
            </p:extLst>
          </p:nvPr>
        </p:nvGraphicFramePr>
        <p:xfrm>
          <a:off x="447585" y="3891631"/>
          <a:ext cx="3600297" cy="11330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1696">
                  <a:extLst>
                    <a:ext uri="{9D8B030D-6E8A-4147-A177-3AD203B41FA5}">
                      <a16:colId xmlns:a16="http://schemas.microsoft.com/office/drawing/2014/main" val="3206084937"/>
                    </a:ext>
                  </a:extLst>
                </a:gridCol>
                <a:gridCol w="2498601">
                  <a:extLst>
                    <a:ext uri="{9D8B030D-6E8A-4147-A177-3AD203B41FA5}">
                      <a16:colId xmlns:a16="http://schemas.microsoft.com/office/drawing/2014/main" val="3864200423"/>
                    </a:ext>
                  </a:extLst>
                </a:gridCol>
              </a:tblGrid>
              <a:tr h="209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0962"/>
                  </a:ext>
                </a:extLst>
              </a:tr>
              <a:tr h="254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cluster_centers_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每个簇的质心坐标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13919"/>
                  </a:ext>
                </a:extLst>
              </a:tr>
              <a:tr h="254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Labels_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聚类标签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94562"/>
                  </a:ext>
                </a:extLst>
              </a:tr>
              <a:tr h="254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inertia_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点到簇的质心距离平方和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06346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C68F010B-8057-445A-88A9-274015694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34640"/>
              </p:ext>
            </p:extLst>
          </p:nvPr>
        </p:nvGraphicFramePr>
        <p:xfrm>
          <a:off x="4757580" y="3874428"/>
          <a:ext cx="3600297" cy="11330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8483">
                  <a:extLst>
                    <a:ext uri="{9D8B030D-6E8A-4147-A177-3AD203B41FA5}">
                      <a16:colId xmlns:a16="http://schemas.microsoft.com/office/drawing/2014/main" val="3206084937"/>
                    </a:ext>
                  </a:extLst>
                </a:gridCol>
                <a:gridCol w="2221814">
                  <a:extLst>
                    <a:ext uri="{9D8B030D-6E8A-4147-A177-3AD203B41FA5}">
                      <a16:colId xmlns:a16="http://schemas.microsoft.com/office/drawing/2014/main" val="3864200423"/>
                    </a:ext>
                  </a:extLst>
                </a:gridCol>
              </a:tblGrid>
              <a:tr h="219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30962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core_sample_indices_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核样本的索引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3919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Labels_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聚类标签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094562"/>
                  </a:ext>
                </a:extLst>
              </a:tr>
              <a:tr h="2506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components_</a:t>
                      </a:r>
                      <a:endParaRPr lang="zh-CN" alt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核样本的坐标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06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1256</Words>
  <Characters>0</Characters>
  <Application>Microsoft Office PowerPoint</Application>
  <DocSecurity>0</DocSecurity>
  <PresentationFormat>自定义</PresentationFormat>
  <Lines>0</Lines>
  <Paragraphs>188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华文细黑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工作总结汇报</dc:title>
  <dc:creator/>
  <cp:keywords>www.1ppt.com</cp:keywords>
  <dc:description>www.1ppt.com</dc:description>
  <cp:lastModifiedBy/>
  <cp:revision>1</cp:revision>
  <dcterms:created xsi:type="dcterms:W3CDTF">2017-05-18T11:30:35Z</dcterms:created>
  <dcterms:modified xsi:type="dcterms:W3CDTF">2020-06-16T05:58:59Z</dcterms:modified>
</cp:coreProperties>
</file>