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7" r:id="rId5"/>
    <p:sldId id="259" r:id="rId6"/>
    <p:sldId id="271" r:id="rId7"/>
    <p:sldId id="268" r:id="rId8"/>
    <p:sldId id="277" r:id="rId9"/>
    <p:sldId id="270" r:id="rId10"/>
    <p:sldId id="278" r:id="rId11"/>
    <p:sldId id="279" r:id="rId12"/>
    <p:sldId id="281" r:id="rId13"/>
    <p:sldId id="280" r:id="rId14"/>
    <p:sldId id="282" r:id="rId15"/>
    <p:sldId id="283" r:id="rId16"/>
    <p:sldId id="285" r:id="rId17"/>
    <p:sldId id="287" r:id="rId18"/>
    <p:sldId id="288"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DE3"/>
    <a:srgbClr val="234463"/>
    <a:srgbClr val="3298FD"/>
    <a:srgbClr val="F8FEFE"/>
    <a:srgbClr val="C9E7FF"/>
    <a:srgbClr val="CCF9F8"/>
    <a:srgbClr val="DDF0FF"/>
    <a:srgbClr val="3599FC"/>
    <a:srgbClr val="389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p:cViewPr varScale="1">
        <p:scale>
          <a:sx n="89" d="100"/>
          <a:sy n="89" d="100"/>
        </p:scale>
        <p:origin x="264" y="6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5EC73-482F-4688-911A-6CA3265B4958}"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7CD24-9ED0-449A-972E-1E3FE4FD2B68}" type="slidenum">
              <a:rPr lang="zh-CN" altLang="en-US" smtClean="0"/>
              <a:t>‹#›</a:t>
            </a:fld>
            <a:endParaRPr lang="zh-CN" altLang="en-US"/>
          </a:p>
        </p:txBody>
      </p:sp>
    </p:spTree>
    <p:extLst>
      <p:ext uri="{BB962C8B-B14F-4D97-AF65-F5344CB8AC3E}">
        <p14:creationId xmlns:p14="http://schemas.microsoft.com/office/powerpoint/2010/main" val="129323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78657-8D1C-477F-8783-9D2D33B85C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A874F8-FD31-4ACD-AADC-F9A8A4EC3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6D5DB1E-6005-4F73-BA41-C16E431FFE15}"/>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5EC0F011-EF7C-484F-8DDC-997A64A37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96A6C-A2A9-455F-B7BE-BA94711EF8D5}"/>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44078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D1F73-1D82-4D8B-A4DC-3C84C3B217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CA00E5-1B24-4C09-A881-EDB5E5F678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73A163-53BE-413F-8B1B-805E736627A9}"/>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D10F5BD7-35F4-44D5-8861-1960A8D4E1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3D2380-8253-40BF-BEC3-C7F05F03CBB8}"/>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247158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66CDEF-D59A-4A22-90CA-E011B6FB80C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8FC3382-31AD-4C65-BD6E-6A91112BD33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BDDB21-B38C-43FC-8BFA-7D6765C56541}"/>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AB7268C5-36C5-4563-AE0D-AE4E2B1ECC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27CDC-CB08-404A-8D18-D3B17B01C141}"/>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245676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BFD8A-DFB4-4E95-8E20-5FF8494336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985162-CA34-45EF-8301-6D59E3813B0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6EE465-7333-4E78-8248-02952E5D4619}"/>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25FC3B03-91D9-44C4-BA7C-A0D9C2D4DF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C871BD-2CF8-4F2F-957D-399BE9C924EE}"/>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148796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9311C-3625-4AFE-B76F-E35641005E1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2EA773-44A7-439A-9FC1-16E4FA6E9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C0D6D2C-6A07-491A-A5CF-3F93ADFF022A}"/>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F6152BDE-16A3-4E28-B1AC-9B30FC5300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B1DD5D-8027-4147-8E38-DB4234909D87}"/>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143421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CF81C-5999-4BA6-AF38-F6C2E9DEDE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31C143-DC2B-44E9-BBF4-881022163F9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13C1EA4-4B8C-450B-97BE-57EEFF89EF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251682C-8ED7-4A3B-B9F3-677F11C225C8}"/>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6B3A6404-3FA6-44A8-B3CC-E4FE681686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A5190B-CBD0-481D-A74C-C952C7E081D4}"/>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321875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F90F1-3610-4026-B8C3-202989154F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E7E25B-19CE-4022-A4CE-208743EFDD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ABB07F-CA34-4373-A8D8-9AE8F90E8FC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DFB5DE5-7138-4016-8EE7-E94AF0AF4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327798-FD59-4EBD-8BA1-2D3D2F90596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D924E51-1461-4F1B-92C8-EF9C79871B44}"/>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8" name="页脚占位符 7">
            <a:extLst>
              <a:ext uri="{FF2B5EF4-FFF2-40B4-BE49-F238E27FC236}">
                <a16:creationId xmlns:a16="http://schemas.microsoft.com/office/drawing/2014/main" id="{65E40D36-498E-49BC-B87C-CA7AFD2EE5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22F1B7-C966-43D2-BD3C-A8BF2BC990BA}"/>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271624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FBE09-F8C2-46ED-B5D6-E4FFEEDE794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F6288A-A33F-4729-9A39-506724029556}"/>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4" name="页脚占位符 3">
            <a:extLst>
              <a:ext uri="{FF2B5EF4-FFF2-40B4-BE49-F238E27FC236}">
                <a16:creationId xmlns:a16="http://schemas.microsoft.com/office/drawing/2014/main" id="{E8EBC24F-BA43-402C-9305-5126F942E5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D3C3D2-5B35-47E6-A466-AB05C9C1D815}"/>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367706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27657E-C939-4D80-B1D6-A54E15714CB6}"/>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3" name="页脚占位符 2">
            <a:extLst>
              <a:ext uri="{FF2B5EF4-FFF2-40B4-BE49-F238E27FC236}">
                <a16:creationId xmlns:a16="http://schemas.microsoft.com/office/drawing/2014/main" id="{DE881089-32F6-40F4-8EE4-BEDB8B0897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887B2A-A385-444C-9B38-312F57345BD4}"/>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84625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DC586-FAF4-4A1E-B3F0-18D2C96E05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465FD61-789A-4433-BB35-81C0D5CB5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C140CB6-FD61-48D7-AC8C-C297E2B57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72AF6E5-3D20-4B85-82C8-E9AD7985C04A}"/>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E732983C-F8F0-4858-8259-4B56D64F6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6CF06B-EEFF-41E4-8886-7A703AC9B5C3}"/>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315398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8DD4F-6DC1-466C-8377-7164CCD62A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F10FC8C-885A-4674-A001-4D69485DE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C18C7F-40DD-4826-B444-DAC0085F7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115B709-A202-4E52-BAC9-479DB1B98F4F}"/>
              </a:ext>
            </a:extLst>
          </p:cNvPr>
          <p:cNvSpPr>
            <a:spLocks noGrp="1"/>
          </p:cNvSpPr>
          <p:nvPr>
            <p:ph type="dt" sz="half" idx="10"/>
          </p:nvPr>
        </p:nvSpPr>
        <p:spPr/>
        <p:txBody>
          <a:bodyPr/>
          <a:lstStyle/>
          <a:p>
            <a:fld id="{08C58F9E-365B-4344-BF44-776C39541200}"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8AF324B8-726C-46BD-A570-74472691EE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5A55CB-625F-4EB1-A17D-3FBBD7A99F91}"/>
              </a:ext>
            </a:extLst>
          </p:cNvPr>
          <p:cNvSpPr>
            <a:spLocks noGrp="1"/>
          </p:cNvSpPr>
          <p:nvPr>
            <p:ph type="sldNum" sz="quarter" idx="12"/>
          </p:nvPr>
        </p:nvSpPr>
        <p:spPr/>
        <p:txBody>
          <a:body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161618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AD0917-0F50-422B-A46A-94D0F1922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791F9E-38A9-4815-B684-A1DED6D55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6BD146-6408-4764-A87B-99A269857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58F9E-365B-4344-BF44-776C39541200}"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281CD124-8EFD-4AF9-B411-34E779B17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48A7C1-C70B-4D7A-8BA6-12C0334775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FC6D3-97A0-4D76-87D9-C77C8DB4DF9C}" type="slidenum">
              <a:rPr lang="zh-CN" altLang="en-US" smtClean="0"/>
              <a:t>‹#›</a:t>
            </a:fld>
            <a:endParaRPr lang="zh-CN" altLang="en-US"/>
          </a:p>
        </p:txBody>
      </p:sp>
    </p:spTree>
    <p:extLst>
      <p:ext uri="{BB962C8B-B14F-4D97-AF65-F5344CB8AC3E}">
        <p14:creationId xmlns:p14="http://schemas.microsoft.com/office/powerpoint/2010/main" val="170380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7%BB%9F%E8%AE%A1%E5%88%86%E6%9E%90/11013761"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id="{29E0FBB3-42F6-4DD3-A884-3C822C462074}"/>
              </a:ext>
            </a:extLst>
          </p:cNvPr>
          <p:cNvSpPr>
            <a:spLocks/>
          </p:cNvSpPr>
          <p:nvPr/>
        </p:nvSpPr>
        <p:spPr bwMode="auto">
          <a:xfrm>
            <a:off x="7831703" y="-868585"/>
            <a:ext cx="7234958" cy="7168396"/>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gradFill flip="none" rotWithShape="1">
            <a:gsLst>
              <a:gs pos="55000">
                <a:srgbClr val="F8FEFE"/>
              </a:gs>
              <a:gs pos="0">
                <a:schemeClr val="bg1">
                  <a:alpha val="0"/>
                </a:schemeClr>
              </a:gs>
            </a:gsLst>
            <a:lin ang="13500000" scaled="1"/>
            <a:tileRect/>
          </a:gra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a:extLst>
              <a:ext uri="{FF2B5EF4-FFF2-40B4-BE49-F238E27FC236}">
                <a16:creationId xmlns:a16="http://schemas.microsoft.com/office/drawing/2014/main" id="{9A27970D-66FA-4B5D-9329-B53DAA680E25}"/>
              </a:ext>
            </a:extLst>
          </p:cNvPr>
          <p:cNvSpPr>
            <a:spLocks/>
          </p:cNvSpPr>
          <p:nvPr/>
        </p:nvSpPr>
        <p:spPr bwMode="auto">
          <a:xfrm>
            <a:off x="8343238" y="1912868"/>
            <a:ext cx="6211888" cy="6154738"/>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chemeClr val="bg1"/>
          </a:solidFill>
          <a:ln>
            <a:noFill/>
          </a:ln>
          <a:effectLst>
            <a:outerShdw blurRad="965200" dist="203200" dir="13500000" algn="br" rotWithShape="0">
              <a:srgbClr val="177DE3">
                <a:alpha val="20000"/>
              </a:srgbClr>
            </a:outerShdw>
          </a:effectLst>
        </p:spPr>
        <p:txBody>
          <a:bodyPr vert="horz" wrap="square" lIns="91440" tIns="45720" rIns="91440" bIns="45720" numCol="1" anchor="t" anchorCtr="0" compatLnSpc="1">
            <a:prstTxWarp prst="textNoShape">
              <a:avLst/>
            </a:prstTxWarp>
          </a:bodyPr>
          <a:lstStyle/>
          <a:p>
            <a:endParaRPr lang="zh-CN" altLang="en-US"/>
          </a:p>
        </p:txBody>
      </p:sp>
      <p:pic>
        <p:nvPicPr>
          <p:cNvPr id="7" name="图形 6">
            <a:extLst>
              <a:ext uri="{FF2B5EF4-FFF2-40B4-BE49-F238E27FC236}">
                <a16:creationId xmlns:a16="http://schemas.microsoft.com/office/drawing/2014/main" id="{7989D573-E801-45C7-ABB2-0A70B39D82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835433">
            <a:off x="8261957" y="3796381"/>
            <a:ext cx="2602338" cy="2387712"/>
          </a:xfrm>
          <a:prstGeom prst="rect">
            <a:avLst/>
          </a:prstGeom>
        </p:spPr>
      </p:pic>
      <p:sp>
        <p:nvSpPr>
          <p:cNvPr id="27" name="Freeform 5">
            <a:extLst>
              <a:ext uri="{FF2B5EF4-FFF2-40B4-BE49-F238E27FC236}">
                <a16:creationId xmlns:a16="http://schemas.microsoft.com/office/drawing/2014/main" id="{774F9B87-59DF-46AC-AB78-8A1F075D439B}"/>
              </a:ext>
            </a:extLst>
          </p:cNvPr>
          <p:cNvSpPr>
            <a:spLocks/>
          </p:cNvSpPr>
          <p:nvPr/>
        </p:nvSpPr>
        <p:spPr bwMode="auto">
          <a:xfrm rot="3740233">
            <a:off x="-1411278" y="3552368"/>
            <a:ext cx="7234958" cy="7168396"/>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gradFill flip="none" rotWithShape="1">
            <a:gsLst>
              <a:gs pos="55000">
                <a:srgbClr val="F8FEFE"/>
              </a:gs>
              <a:gs pos="0">
                <a:schemeClr val="bg1">
                  <a:alpha val="0"/>
                </a:schemeClr>
              </a:gs>
            </a:gsLst>
            <a:lin ang="13500000" scaled="1"/>
            <a:tileRect/>
          </a:gradFill>
          <a:ln>
            <a:noFill/>
          </a:ln>
          <a:effectLst/>
        </p:spPr>
        <p:txBody>
          <a:bodyPr vert="horz" wrap="square" lIns="91440" tIns="45720" rIns="91440" bIns="45720" numCol="1" anchor="t" anchorCtr="0" compatLnSpc="1">
            <a:prstTxWarp prst="textNoShape">
              <a:avLst/>
            </a:prstTxWarp>
          </a:bodyPr>
          <a:lstStyle/>
          <a:p>
            <a:endParaRPr lang="zh-CN" altLang="en-US"/>
          </a:p>
        </p:txBody>
      </p:sp>
      <p:pic>
        <p:nvPicPr>
          <p:cNvPr id="16" name="图形 15">
            <a:extLst>
              <a:ext uri="{FF2B5EF4-FFF2-40B4-BE49-F238E27FC236}">
                <a16:creationId xmlns:a16="http://schemas.microsoft.com/office/drawing/2014/main" id="{1CC2BC62-BC34-4EFD-9C94-E8420832E3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242372">
            <a:off x="6281704" y="-2333273"/>
            <a:ext cx="3416841" cy="3135040"/>
          </a:xfrm>
          <a:prstGeom prst="rect">
            <a:avLst/>
          </a:prstGeom>
        </p:spPr>
      </p:pic>
      <p:sp>
        <p:nvSpPr>
          <p:cNvPr id="21" name="文本框 20">
            <a:extLst>
              <a:ext uri="{FF2B5EF4-FFF2-40B4-BE49-F238E27FC236}">
                <a16:creationId xmlns:a16="http://schemas.microsoft.com/office/drawing/2014/main" id="{89D134B9-3250-4D9A-84FB-91DDAF9A799F}"/>
              </a:ext>
            </a:extLst>
          </p:cNvPr>
          <p:cNvSpPr txBox="1"/>
          <p:nvPr/>
        </p:nvSpPr>
        <p:spPr>
          <a:xfrm>
            <a:off x="1549520" y="2763607"/>
            <a:ext cx="8130952" cy="769441"/>
          </a:xfrm>
          <a:prstGeom prst="rect">
            <a:avLst/>
          </a:prstGeom>
          <a:noFill/>
        </p:spPr>
        <p:txBody>
          <a:bodyPr wrap="square" rtlCol="0">
            <a:spAutoFit/>
          </a:bodyPr>
          <a:lstStyle/>
          <a:p>
            <a:r>
              <a:rPr lang="zh-CN" altLang="en-US" sz="4400" dirty="0">
                <a:solidFill>
                  <a:srgbClr val="234463"/>
                </a:solidFill>
                <a:latin typeface="方正兰亭超细黑简体" panose="02000000000000000000" pitchFamily="2" charset="-122"/>
                <a:ea typeface="方正兰亭超细黑简体" panose="02000000000000000000" pitchFamily="2" charset="-122"/>
              </a:rPr>
              <a:t>业务数据分析</a:t>
            </a:r>
            <a:r>
              <a:rPr lang="en-US" altLang="zh-CN" sz="4400" dirty="0">
                <a:solidFill>
                  <a:srgbClr val="234463"/>
                </a:solidFill>
                <a:latin typeface="方正兰亭超细黑简体" panose="02000000000000000000" pitchFamily="2" charset="-122"/>
                <a:ea typeface="方正兰亭超细黑简体" panose="02000000000000000000" pitchFamily="2" charset="-122"/>
              </a:rPr>
              <a:t>—Excel</a:t>
            </a:r>
            <a:r>
              <a:rPr lang="zh-CN" altLang="en-US" sz="4400" dirty="0">
                <a:solidFill>
                  <a:srgbClr val="234463"/>
                </a:solidFill>
                <a:latin typeface="方正兰亭超细黑简体" panose="02000000000000000000" pitchFamily="2" charset="-122"/>
                <a:ea typeface="方正兰亭超细黑简体" panose="02000000000000000000" pitchFamily="2" charset="-122"/>
              </a:rPr>
              <a:t>知识分享</a:t>
            </a:r>
          </a:p>
        </p:txBody>
      </p:sp>
      <p:sp>
        <p:nvSpPr>
          <p:cNvPr id="22" name="文本框 21">
            <a:extLst>
              <a:ext uri="{FF2B5EF4-FFF2-40B4-BE49-F238E27FC236}">
                <a16:creationId xmlns:a16="http://schemas.microsoft.com/office/drawing/2014/main" id="{981A5596-1F76-4ED8-B5D9-1B00E2F6E36B}"/>
              </a:ext>
            </a:extLst>
          </p:cNvPr>
          <p:cNvSpPr txBox="1"/>
          <p:nvPr/>
        </p:nvSpPr>
        <p:spPr>
          <a:xfrm>
            <a:off x="1659058" y="3606037"/>
            <a:ext cx="5638798" cy="461665"/>
          </a:xfrm>
          <a:prstGeom prst="rect">
            <a:avLst/>
          </a:prstGeom>
          <a:noFill/>
        </p:spPr>
        <p:txBody>
          <a:bodyPr wrap="square" rtlCol="0">
            <a:spAutoFit/>
          </a:bodyPr>
          <a:lstStyle/>
          <a:p>
            <a:r>
              <a:rPr lang="en-US" altLang="zh-CN" sz="1200">
                <a:solidFill>
                  <a:srgbClr val="234463"/>
                </a:solidFill>
                <a:latin typeface="Segoe UI Light" panose="020B0502040204020203" pitchFamily="34" charset="0"/>
                <a:ea typeface="ＭＳ Ｐゴシック" charset="0"/>
                <a:cs typeface="Segoe UI Light" panose="020B0502040204020203" pitchFamily="34" charset="0"/>
                <a:sym typeface="Lato Regular" charset="0"/>
              </a:rPr>
              <a:t>Lorem ipsum dolor sit amet, consectetur adipiscing elit. Integer mollis vehicula ligula ut faucibus ger mor, Cura bitur vestib ulum consequat urna et vehicula. </a:t>
            </a:r>
          </a:p>
        </p:txBody>
      </p:sp>
      <p:pic>
        <p:nvPicPr>
          <p:cNvPr id="14" name="图形 13">
            <a:extLst>
              <a:ext uri="{FF2B5EF4-FFF2-40B4-BE49-F238E27FC236}">
                <a16:creationId xmlns:a16="http://schemas.microsoft.com/office/drawing/2014/main" id="{6F3E92F5-0575-4C1D-9AD2-B8C6730E4B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627950">
            <a:off x="-2265381" y="1177517"/>
            <a:ext cx="3146863" cy="2887328"/>
          </a:xfrm>
          <a:prstGeom prst="rect">
            <a:avLst/>
          </a:prstGeom>
        </p:spPr>
      </p:pic>
      <p:pic>
        <p:nvPicPr>
          <p:cNvPr id="15" name="图形 14">
            <a:extLst>
              <a:ext uri="{FF2B5EF4-FFF2-40B4-BE49-F238E27FC236}">
                <a16:creationId xmlns:a16="http://schemas.microsoft.com/office/drawing/2014/main" id="{31677142-142C-45C6-BC28-9950C1C93E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627950">
            <a:off x="242904" y="2865945"/>
            <a:ext cx="556650" cy="510741"/>
          </a:xfrm>
          <a:prstGeom prst="rect">
            <a:avLst/>
          </a:prstGeom>
        </p:spPr>
      </p:pic>
      <p:pic>
        <p:nvPicPr>
          <p:cNvPr id="24" name="图形 23">
            <a:extLst>
              <a:ext uri="{FF2B5EF4-FFF2-40B4-BE49-F238E27FC236}">
                <a16:creationId xmlns:a16="http://schemas.microsoft.com/office/drawing/2014/main" id="{6E266E42-620F-44C9-9C6D-21F5E46F0D0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627950">
            <a:off x="-2062625" y="2035361"/>
            <a:ext cx="3146863" cy="2887328"/>
          </a:xfrm>
          <a:prstGeom prst="rect">
            <a:avLst/>
          </a:prstGeom>
        </p:spPr>
      </p:pic>
      <p:sp>
        <p:nvSpPr>
          <p:cNvPr id="29" name="矩形: 圆角 28">
            <a:extLst>
              <a:ext uri="{FF2B5EF4-FFF2-40B4-BE49-F238E27FC236}">
                <a16:creationId xmlns:a16="http://schemas.microsoft.com/office/drawing/2014/main" id="{EE6F1913-3FD1-44EC-84E2-CF72355A2D19}"/>
              </a:ext>
            </a:extLst>
          </p:cNvPr>
          <p:cNvSpPr/>
          <p:nvPr/>
        </p:nvSpPr>
        <p:spPr>
          <a:xfrm>
            <a:off x="1697388" y="4222730"/>
            <a:ext cx="1925698" cy="304290"/>
          </a:xfrm>
          <a:prstGeom prst="roundRect">
            <a:avLst>
              <a:gd name="adj" fmla="val 50000"/>
            </a:avLst>
          </a:prstGeom>
          <a:solidFill>
            <a:srgbClr val="234463"/>
          </a:solidFill>
          <a:ln>
            <a:noFill/>
          </a:ln>
          <a:effectLst>
            <a:outerShdw blurRad="469900" dist="38100" dir="8100000" sx="114000" sy="114000" algn="tr" rotWithShape="0">
              <a:srgbClr val="F8FEFE"/>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51BF3F52-9392-4C03-8AB9-4C8D4CC839E0}"/>
              </a:ext>
            </a:extLst>
          </p:cNvPr>
          <p:cNvSpPr/>
          <p:nvPr/>
        </p:nvSpPr>
        <p:spPr>
          <a:xfrm>
            <a:off x="2710564" y="4244132"/>
            <a:ext cx="543739" cy="523220"/>
          </a:xfrm>
          <a:prstGeom prst="rect">
            <a:avLst/>
          </a:prstGeom>
        </p:spPr>
        <p:txBody>
          <a:bodyPr wrap="none">
            <a:spAutoFit/>
          </a:bodyPr>
          <a:lstStyle/>
          <a:p>
            <a:pPr algn="ctr"/>
            <a:r>
              <a:rPr lang="zh-CN" altLang="en-US" sz="1400" dirty="0">
                <a:solidFill>
                  <a:schemeClr val="bg1"/>
                </a:solidFill>
                <a:latin typeface="微软雅黑 Light" panose="020B0502040204020203" pitchFamily="34" charset="-122"/>
                <a:ea typeface="微软雅黑 Light" panose="020B0502040204020203" pitchFamily="34" charset="-122"/>
              </a:rPr>
              <a:t>一组</a:t>
            </a:r>
            <a:endParaRPr lang="en-US" altLang="zh-CN" sz="1400" dirty="0">
              <a:solidFill>
                <a:schemeClr val="bg1"/>
              </a:solidFill>
              <a:latin typeface="微软雅黑 Light" panose="020B0502040204020203" pitchFamily="34" charset="-122"/>
              <a:ea typeface="微软雅黑 Light" panose="020B0502040204020203" pitchFamily="34" charset="-122"/>
            </a:endParaRPr>
          </a:p>
          <a:p>
            <a:pPr algn="ct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sp>
        <p:nvSpPr>
          <p:cNvPr id="31" name="椭圆 30">
            <a:extLst>
              <a:ext uri="{FF2B5EF4-FFF2-40B4-BE49-F238E27FC236}">
                <a16:creationId xmlns:a16="http://schemas.microsoft.com/office/drawing/2014/main" id="{67B11261-D8AE-46A2-90F8-E3103DB7257B}"/>
              </a:ext>
            </a:extLst>
          </p:cNvPr>
          <p:cNvSpPr/>
          <p:nvPr/>
        </p:nvSpPr>
        <p:spPr>
          <a:xfrm>
            <a:off x="3319874" y="4214461"/>
            <a:ext cx="303212" cy="303212"/>
          </a:xfrm>
          <a:prstGeom prst="ellipse">
            <a:avLst/>
          </a:prstGeom>
          <a:solidFill>
            <a:srgbClr val="3599FC"/>
          </a:solidFill>
          <a:ln>
            <a:noFill/>
          </a:ln>
          <a:effectLst>
            <a:outerShdw blurRad="127000" dist="38100" dir="8100000" sx="105000" sy="105000" algn="tr" rotWithShape="0">
              <a:srgbClr val="3599F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72E1BCA-ADC7-4B56-B653-7F7AAC5C52E4}"/>
              </a:ext>
            </a:extLst>
          </p:cNvPr>
          <p:cNvCxnSpPr>
            <a:cxnSpLocks/>
          </p:cNvCxnSpPr>
          <p:nvPr/>
        </p:nvCxnSpPr>
        <p:spPr>
          <a:xfrm>
            <a:off x="3390703" y="4369098"/>
            <a:ext cx="144000" cy="0"/>
          </a:xfrm>
          <a:prstGeom prst="line">
            <a:avLst/>
          </a:prstGeom>
          <a:ln>
            <a:solidFill>
              <a:schemeClr val="bg1"/>
            </a:solidFill>
            <a:head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63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E01E2C76-402B-4880-B2F1-0B04C23E6F4F}"/>
              </a:ext>
            </a:extLst>
          </p:cNvPr>
          <p:cNvGrpSpPr/>
          <p:nvPr/>
        </p:nvGrpSpPr>
        <p:grpSpPr>
          <a:xfrm>
            <a:off x="603534" y="524744"/>
            <a:ext cx="667286" cy="667399"/>
            <a:chOff x="4165991" y="4042366"/>
            <a:chExt cx="1080000" cy="1080000"/>
          </a:xfrm>
        </p:grpSpPr>
        <p:sp>
          <p:nvSpPr>
            <p:cNvPr id="13" name="Oval 14">
              <a:extLst>
                <a:ext uri="{FF2B5EF4-FFF2-40B4-BE49-F238E27FC236}">
                  <a16:creationId xmlns:a16="http://schemas.microsoft.com/office/drawing/2014/main" id="{695D1473-9F4C-45EE-B8F0-CCFE911A53D0}"/>
                </a:ext>
              </a:extLst>
            </p:cNvPr>
            <p:cNvSpPr>
              <a:spLocks noChangeAspect="1"/>
            </p:cNvSpPr>
            <p:nvPr/>
          </p:nvSpPr>
          <p:spPr>
            <a:xfrm>
              <a:off x="4165991" y="4042366"/>
              <a:ext cx="1080000" cy="1080000"/>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25">
              <a:extLst>
                <a:ext uri="{FF2B5EF4-FFF2-40B4-BE49-F238E27FC236}">
                  <a16:creationId xmlns:a16="http://schemas.microsoft.com/office/drawing/2014/main" id="{D0752376-4CD8-4CF4-8985-CBFAAA4B0F7E}"/>
                </a:ext>
              </a:extLst>
            </p:cNvPr>
            <p:cNvGrpSpPr/>
            <p:nvPr/>
          </p:nvGrpSpPr>
          <p:grpSpPr>
            <a:xfrm>
              <a:off x="4448115" y="4254216"/>
              <a:ext cx="434665" cy="563930"/>
              <a:chOff x="4448115" y="4254216"/>
              <a:chExt cx="434665" cy="563930"/>
            </a:xfrm>
            <a:solidFill>
              <a:srgbClr val="234463"/>
            </a:solidFill>
          </p:grpSpPr>
          <p:sp>
            <p:nvSpPr>
              <p:cNvPr id="27" name="Freeform 1">
                <a:extLst>
                  <a:ext uri="{FF2B5EF4-FFF2-40B4-BE49-F238E27FC236}">
                    <a16:creationId xmlns:a16="http://schemas.microsoft.com/office/drawing/2014/main" id="{42C658E9-A526-413D-BFEE-D6AC491D8763}"/>
                  </a:ext>
                </a:extLst>
              </p:cNvPr>
              <p:cNvSpPr>
                <a:spLocks noChangeArrowheads="1"/>
              </p:cNvSpPr>
              <p:nvPr/>
            </p:nvSpPr>
            <p:spPr bwMode="auto">
              <a:xfrm>
                <a:off x="4686498" y="4254216"/>
                <a:ext cx="73630" cy="181363"/>
              </a:xfrm>
              <a:custGeom>
                <a:avLst/>
                <a:gdLst>
                  <a:gd name="T0" fmla="*/ 656 w 1688"/>
                  <a:gd name="T1" fmla="*/ 4188 h 4314"/>
                  <a:gd name="T2" fmla="*/ 656 w 1688"/>
                  <a:gd name="T3" fmla="*/ 4188 h 4314"/>
                  <a:gd name="T4" fmla="*/ 1250 w 1688"/>
                  <a:gd name="T5" fmla="*/ 3625 h 4314"/>
                  <a:gd name="T6" fmla="*/ 1562 w 1688"/>
                  <a:gd name="T7" fmla="*/ 2500 h 4314"/>
                  <a:gd name="T8" fmla="*/ 906 w 1688"/>
                  <a:gd name="T9" fmla="*/ 1532 h 4314"/>
                  <a:gd name="T10" fmla="*/ 500 w 1688"/>
                  <a:gd name="T11" fmla="*/ 719 h 4314"/>
                  <a:gd name="T12" fmla="*/ 625 w 1688"/>
                  <a:gd name="T13" fmla="*/ 0 h 4314"/>
                  <a:gd name="T14" fmla="*/ 94 w 1688"/>
                  <a:gd name="T15" fmla="*/ 907 h 4314"/>
                  <a:gd name="T16" fmla="*/ 281 w 1688"/>
                  <a:gd name="T17" fmla="*/ 1969 h 4314"/>
                  <a:gd name="T18" fmla="*/ 750 w 1688"/>
                  <a:gd name="T19" fmla="*/ 3250 h 4314"/>
                  <a:gd name="T20" fmla="*/ 500 w 1688"/>
                  <a:gd name="T21" fmla="*/ 4313 h 4314"/>
                  <a:gd name="T22" fmla="*/ 656 w 1688"/>
                  <a:gd name="T23" fmla="*/ 4188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8" h="4314">
                    <a:moveTo>
                      <a:pt x="656" y="4188"/>
                    </a:moveTo>
                    <a:lnTo>
                      <a:pt x="656" y="4188"/>
                    </a:lnTo>
                    <a:cubicBezTo>
                      <a:pt x="656" y="4188"/>
                      <a:pt x="1062" y="3875"/>
                      <a:pt x="1250" y="3625"/>
                    </a:cubicBezTo>
                    <a:cubicBezTo>
                      <a:pt x="1437" y="3375"/>
                      <a:pt x="1687" y="2938"/>
                      <a:pt x="1562" y="2500"/>
                    </a:cubicBezTo>
                    <a:cubicBezTo>
                      <a:pt x="1437" y="2063"/>
                      <a:pt x="1125" y="1813"/>
                      <a:pt x="906" y="1532"/>
                    </a:cubicBezTo>
                    <a:cubicBezTo>
                      <a:pt x="656" y="1250"/>
                      <a:pt x="531" y="1094"/>
                      <a:pt x="500" y="719"/>
                    </a:cubicBezTo>
                    <a:cubicBezTo>
                      <a:pt x="469" y="375"/>
                      <a:pt x="625" y="0"/>
                      <a:pt x="625" y="0"/>
                    </a:cubicBezTo>
                    <a:cubicBezTo>
                      <a:pt x="625" y="0"/>
                      <a:pt x="219" y="469"/>
                      <a:pt x="94" y="907"/>
                    </a:cubicBezTo>
                    <a:cubicBezTo>
                      <a:pt x="0" y="1344"/>
                      <a:pt x="94" y="1750"/>
                      <a:pt x="281" y="1969"/>
                    </a:cubicBezTo>
                    <a:cubicBezTo>
                      <a:pt x="469" y="2188"/>
                      <a:pt x="875" y="2594"/>
                      <a:pt x="750" y="3250"/>
                    </a:cubicBezTo>
                    <a:cubicBezTo>
                      <a:pt x="625" y="3938"/>
                      <a:pt x="500" y="4313"/>
                      <a:pt x="500" y="4313"/>
                    </a:cubicBezTo>
                    <a:lnTo>
                      <a:pt x="656" y="418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
                <a:extLst>
                  <a:ext uri="{FF2B5EF4-FFF2-40B4-BE49-F238E27FC236}">
                    <a16:creationId xmlns:a16="http://schemas.microsoft.com/office/drawing/2014/main" id="{B759EF8C-9CF8-4280-8026-F69E14438783}"/>
                  </a:ext>
                </a:extLst>
              </p:cNvPr>
              <p:cNvSpPr>
                <a:spLocks noChangeArrowheads="1"/>
              </p:cNvSpPr>
              <p:nvPr/>
            </p:nvSpPr>
            <p:spPr bwMode="auto">
              <a:xfrm>
                <a:off x="4625364" y="4313372"/>
                <a:ext cx="46331" cy="126286"/>
              </a:xfrm>
              <a:custGeom>
                <a:avLst/>
                <a:gdLst>
                  <a:gd name="T0" fmla="*/ 250 w 1063"/>
                  <a:gd name="T1" fmla="*/ 0 h 3001"/>
                  <a:gd name="T2" fmla="*/ 250 w 1063"/>
                  <a:gd name="T3" fmla="*/ 0 h 3001"/>
                  <a:gd name="T4" fmla="*/ 343 w 1063"/>
                  <a:gd name="T5" fmla="*/ 531 h 3001"/>
                  <a:gd name="T6" fmla="*/ 968 w 1063"/>
                  <a:gd name="T7" fmla="*/ 1593 h 3001"/>
                  <a:gd name="T8" fmla="*/ 625 w 1063"/>
                  <a:gd name="T9" fmla="*/ 2812 h 3001"/>
                  <a:gd name="T10" fmla="*/ 562 w 1063"/>
                  <a:gd name="T11" fmla="*/ 3000 h 3001"/>
                  <a:gd name="T12" fmla="*/ 500 w 1063"/>
                  <a:gd name="T13" fmla="*/ 2531 h 3001"/>
                  <a:gd name="T14" fmla="*/ 406 w 1063"/>
                  <a:gd name="T15" fmla="*/ 1500 h 3001"/>
                  <a:gd name="T16" fmla="*/ 0 w 1063"/>
                  <a:gd name="T17" fmla="*/ 593 h 3001"/>
                  <a:gd name="T18" fmla="*/ 250 w 1063"/>
                  <a:gd name="T19" fmla="*/ 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3" h="3001">
                    <a:moveTo>
                      <a:pt x="250" y="0"/>
                    </a:moveTo>
                    <a:lnTo>
                      <a:pt x="250" y="0"/>
                    </a:lnTo>
                    <a:cubicBezTo>
                      <a:pt x="250" y="0"/>
                      <a:pt x="250" y="343"/>
                      <a:pt x="343" y="531"/>
                    </a:cubicBezTo>
                    <a:cubicBezTo>
                      <a:pt x="468" y="843"/>
                      <a:pt x="906" y="1187"/>
                      <a:pt x="968" y="1593"/>
                    </a:cubicBezTo>
                    <a:cubicBezTo>
                      <a:pt x="1062" y="2250"/>
                      <a:pt x="718" y="2468"/>
                      <a:pt x="625" y="2812"/>
                    </a:cubicBezTo>
                    <a:cubicBezTo>
                      <a:pt x="562" y="3000"/>
                      <a:pt x="562" y="3000"/>
                      <a:pt x="562" y="3000"/>
                    </a:cubicBezTo>
                    <a:cubicBezTo>
                      <a:pt x="562" y="3000"/>
                      <a:pt x="437" y="2750"/>
                      <a:pt x="500" y="2531"/>
                    </a:cubicBezTo>
                    <a:cubicBezTo>
                      <a:pt x="562" y="2281"/>
                      <a:pt x="656" y="1843"/>
                      <a:pt x="406" y="1500"/>
                    </a:cubicBezTo>
                    <a:cubicBezTo>
                      <a:pt x="156" y="1156"/>
                      <a:pt x="31" y="875"/>
                      <a:pt x="0" y="593"/>
                    </a:cubicBezTo>
                    <a:cubicBezTo>
                      <a:pt x="0" y="281"/>
                      <a:pt x="250" y="0"/>
                      <a:pt x="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3">
                <a:extLst>
                  <a:ext uri="{FF2B5EF4-FFF2-40B4-BE49-F238E27FC236}">
                    <a16:creationId xmlns:a16="http://schemas.microsoft.com/office/drawing/2014/main" id="{DF3D26E3-6351-4813-A298-735D253DBA40}"/>
                  </a:ext>
                </a:extLst>
              </p:cNvPr>
              <p:cNvSpPr>
                <a:spLocks noChangeArrowheads="1"/>
              </p:cNvSpPr>
              <p:nvPr/>
            </p:nvSpPr>
            <p:spPr bwMode="auto">
              <a:xfrm>
                <a:off x="4776469" y="4320048"/>
                <a:ext cx="46331" cy="126286"/>
              </a:xfrm>
              <a:custGeom>
                <a:avLst/>
                <a:gdLst>
                  <a:gd name="T0" fmla="*/ 250 w 1064"/>
                  <a:gd name="T1" fmla="*/ 0 h 3001"/>
                  <a:gd name="T2" fmla="*/ 250 w 1064"/>
                  <a:gd name="T3" fmla="*/ 0 h 3001"/>
                  <a:gd name="T4" fmla="*/ 344 w 1064"/>
                  <a:gd name="T5" fmla="*/ 531 h 3001"/>
                  <a:gd name="T6" fmla="*/ 969 w 1064"/>
                  <a:gd name="T7" fmla="*/ 1594 h 3001"/>
                  <a:gd name="T8" fmla="*/ 625 w 1064"/>
                  <a:gd name="T9" fmla="*/ 2812 h 3001"/>
                  <a:gd name="T10" fmla="*/ 563 w 1064"/>
                  <a:gd name="T11" fmla="*/ 3000 h 3001"/>
                  <a:gd name="T12" fmla="*/ 500 w 1064"/>
                  <a:gd name="T13" fmla="*/ 2531 h 3001"/>
                  <a:gd name="T14" fmla="*/ 407 w 1064"/>
                  <a:gd name="T15" fmla="*/ 1500 h 3001"/>
                  <a:gd name="T16" fmla="*/ 0 w 1064"/>
                  <a:gd name="T17" fmla="*/ 594 h 3001"/>
                  <a:gd name="T18" fmla="*/ 250 w 1064"/>
                  <a:gd name="T19" fmla="*/ 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4" h="3001">
                    <a:moveTo>
                      <a:pt x="250" y="0"/>
                    </a:moveTo>
                    <a:lnTo>
                      <a:pt x="250" y="0"/>
                    </a:lnTo>
                    <a:cubicBezTo>
                      <a:pt x="250" y="0"/>
                      <a:pt x="250" y="344"/>
                      <a:pt x="344" y="531"/>
                    </a:cubicBezTo>
                    <a:cubicBezTo>
                      <a:pt x="469" y="844"/>
                      <a:pt x="907" y="1187"/>
                      <a:pt x="969" y="1594"/>
                    </a:cubicBezTo>
                    <a:cubicBezTo>
                      <a:pt x="1063" y="2250"/>
                      <a:pt x="719" y="2469"/>
                      <a:pt x="625" y="2812"/>
                    </a:cubicBezTo>
                    <a:cubicBezTo>
                      <a:pt x="563" y="3000"/>
                      <a:pt x="563" y="3000"/>
                      <a:pt x="563" y="3000"/>
                    </a:cubicBezTo>
                    <a:cubicBezTo>
                      <a:pt x="563" y="3000"/>
                      <a:pt x="438" y="2750"/>
                      <a:pt x="500" y="2531"/>
                    </a:cubicBezTo>
                    <a:cubicBezTo>
                      <a:pt x="563" y="2281"/>
                      <a:pt x="657" y="1844"/>
                      <a:pt x="407" y="1500"/>
                    </a:cubicBezTo>
                    <a:cubicBezTo>
                      <a:pt x="157" y="1156"/>
                      <a:pt x="0" y="875"/>
                      <a:pt x="0" y="594"/>
                    </a:cubicBezTo>
                    <a:cubicBezTo>
                      <a:pt x="0" y="281"/>
                      <a:pt x="250" y="0"/>
                      <a:pt x="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4">
                <a:extLst>
                  <a:ext uri="{FF2B5EF4-FFF2-40B4-BE49-F238E27FC236}">
                    <a16:creationId xmlns:a16="http://schemas.microsoft.com/office/drawing/2014/main" id="{042B0FB0-5B5B-47B3-A7E2-F02713714D9B}"/>
                  </a:ext>
                </a:extLst>
              </p:cNvPr>
              <p:cNvSpPr>
                <a:spLocks noChangeArrowheads="1"/>
              </p:cNvSpPr>
              <p:nvPr/>
            </p:nvSpPr>
            <p:spPr bwMode="auto">
              <a:xfrm>
                <a:off x="4448115" y="4459315"/>
                <a:ext cx="434665" cy="358831"/>
              </a:xfrm>
              <a:custGeom>
                <a:avLst/>
                <a:gdLst>
                  <a:gd name="T0" fmla="*/ 9874 w 9969"/>
                  <a:gd name="T1" fmla="*/ 969 h 8532"/>
                  <a:gd name="T2" fmla="*/ 9874 w 9969"/>
                  <a:gd name="T3" fmla="*/ 969 h 8532"/>
                  <a:gd name="T4" fmla="*/ 6280 w 9969"/>
                  <a:gd name="T5" fmla="*/ 125 h 8532"/>
                  <a:gd name="T6" fmla="*/ 2719 w 9969"/>
                  <a:gd name="T7" fmla="*/ 969 h 8532"/>
                  <a:gd name="T8" fmla="*/ 2656 w 9969"/>
                  <a:gd name="T9" fmla="*/ 1750 h 8532"/>
                  <a:gd name="T10" fmla="*/ 938 w 9969"/>
                  <a:gd name="T11" fmla="*/ 1843 h 8532"/>
                  <a:gd name="T12" fmla="*/ 2875 w 9969"/>
                  <a:gd name="T13" fmla="*/ 5187 h 8532"/>
                  <a:gd name="T14" fmla="*/ 3750 w 9969"/>
                  <a:gd name="T15" fmla="*/ 7218 h 8532"/>
                  <a:gd name="T16" fmla="*/ 3969 w 9969"/>
                  <a:gd name="T17" fmla="*/ 8062 h 8532"/>
                  <a:gd name="T18" fmla="*/ 5687 w 9969"/>
                  <a:gd name="T19" fmla="*/ 8499 h 8532"/>
                  <a:gd name="T20" fmla="*/ 6030 w 9969"/>
                  <a:gd name="T21" fmla="*/ 8531 h 8532"/>
                  <a:gd name="T22" fmla="*/ 6280 w 9969"/>
                  <a:gd name="T23" fmla="*/ 8531 h 8532"/>
                  <a:gd name="T24" fmla="*/ 6530 w 9969"/>
                  <a:gd name="T25" fmla="*/ 8531 h 8532"/>
                  <a:gd name="T26" fmla="*/ 6905 w 9969"/>
                  <a:gd name="T27" fmla="*/ 8499 h 8532"/>
                  <a:gd name="T28" fmla="*/ 8593 w 9969"/>
                  <a:gd name="T29" fmla="*/ 8062 h 8532"/>
                  <a:gd name="T30" fmla="*/ 8843 w 9969"/>
                  <a:gd name="T31" fmla="*/ 7218 h 8532"/>
                  <a:gd name="T32" fmla="*/ 9937 w 9969"/>
                  <a:gd name="T33" fmla="*/ 3749 h 8532"/>
                  <a:gd name="T34" fmla="*/ 9968 w 9969"/>
                  <a:gd name="T35" fmla="*/ 2781 h 8532"/>
                  <a:gd name="T36" fmla="*/ 9874 w 9969"/>
                  <a:gd name="T37" fmla="*/ 969 h 8532"/>
                  <a:gd name="T38" fmla="*/ 2563 w 9969"/>
                  <a:gd name="T39" fmla="*/ 4468 h 8532"/>
                  <a:gd name="T40" fmla="*/ 2563 w 9969"/>
                  <a:gd name="T41" fmla="*/ 4468 h 8532"/>
                  <a:gd name="T42" fmla="*/ 1375 w 9969"/>
                  <a:gd name="T43" fmla="*/ 2718 h 8532"/>
                  <a:gd name="T44" fmla="*/ 2625 w 9969"/>
                  <a:gd name="T45" fmla="*/ 2406 h 8532"/>
                  <a:gd name="T46" fmla="*/ 2625 w 9969"/>
                  <a:gd name="T47" fmla="*/ 2781 h 8532"/>
                  <a:gd name="T48" fmla="*/ 2656 w 9969"/>
                  <a:gd name="T49" fmla="*/ 3749 h 8532"/>
                  <a:gd name="T50" fmla="*/ 2719 w 9969"/>
                  <a:gd name="T51" fmla="*/ 4374 h 8532"/>
                  <a:gd name="T52" fmla="*/ 2563 w 9969"/>
                  <a:gd name="T53" fmla="*/ 4468 h 8532"/>
                  <a:gd name="T54" fmla="*/ 4156 w 9969"/>
                  <a:gd name="T55" fmla="*/ 5749 h 8532"/>
                  <a:gd name="T56" fmla="*/ 4156 w 9969"/>
                  <a:gd name="T57" fmla="*/ 5749 h 8532"/>
                  <a:gd name="T58" fmla="*/ 4719 w 9969"/>
                  <a:gd name="T59" fmla="*/ 3249 h 8532"/>
                  <a:gd name="T60" fmla="*/ 7249 w 9969"/>
                  <a:gd name="T61" fmla="*/ 2124 h 8532"/>
                  <a:gd name="T62" fmla="*/ 7249 w 9969"/>
                  <a:gd name="T63" fmla="*/ 2562 h 8532"/>
                  <a:gd name="T64" fmla="*/ 6937 w 9969"/>
                  <a:gd name="T65" fmla="*/ 3156 h 8532"/>
                  <a:gd name="T66" fmla="*/ 6405 w 9969"/>
                  <a:gd name="T67" fmla="*/ 3843 h 8532"/>
                  <a:gd name="T68" fmla="*/ 5687 w 9969"/>
                  <a:gd name="T69" fmla="*/ 4593 h 8532"/>
                  <a:gd name="T70" fmla="*/ 5343 w 9969"/>
                  <a:gd name="T71" fmla="*/ 4499 h 8532"/>
                  <a:gd name="T72" fmla="*/ 5624 w 9969"/>
                  <a:gd name="T73" fmla="*/ 4906 h 8532"/>
                  <a:gd name="T74" fmla="*/ 5468 w 9969"/>
                  <a:gd name="T75" fmla="*/ 5218 h 8532"/>
                  <a:gd name="T76" fmla="*/ 4750 w 9969"/>
                  <a:gd name="T77" fmla="*/ 5843 h 8532"/>
                  <a:gd name="T78" fmla="*/ 4156 w 9969"/>
                  <a:gd name="T79" fmla="*/ 5749 h 8532"/>
                  <a:gd name="T80" fmla="*/ 7562 w 9969"/>
                  <a:gd name="T81" fmla="*/ 5468 h 8532"/>
                  <a:gd name="T82" fmla="*/ 7562 w 9969"/>
                  <a:gd name="T83" fmla="*/ 5468 h 8532"/>
                  <a:gd name="T84" fmla="*/ 4781 w 9969"/>
                  <a:gd name="T85" fmla="*/ 6499 h 8532"/>
                  <a:gd name="T86" fmla="*/ 4938 w 9969"/>
                  <a:gd name="T87" fmla="*/ 6093 h 8532"/>
                  <a:gd name="T88" fmla="*/ 5749 w 9969"/>
                  <a:gd name="T89" fmla="*/ 5312 h 8532"/>
                  <a:gd name="T90" fmla="*/ 6312 w 9969"/>
                  <a:gd name="T91" fmla="*/ 5187 h 8532"/>
                  <a:gd name="T92" fmla="*/ 6218 w 9969"/>
                  <a:gd name="T93" fmla="*/ 4624 h 8532"/>
                  <a:gd name="T94" fmla="*/ 6999 w 9969"/>
                  <a:gd name="T95" fmla="*/ 3749 h 8532"/>
                  <a:gd name="T96" fmla="*/ 7405 w 9969"/>
                  <a:gd name="T97" fmla="*/ 2905 h 8532"/>
                  <a:gd name="T98" fmla="*/ 7968 w 9969"/>
                  <a:gd name="T99" fmla="*/ 2624 h 8532"/>
                  <a:gd name="T100" fmla="*/ 7562 w 9969"/>
                  <a:gd name="T101" fmla="*/ 5468 h 8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69" h="8532">
                    <a:moveTo>
                      <a:pt x="9874" y="969"/>
                    </a:moveTo>
                    <a:lnTo>
                      <a:pt x="9874" y="969"/>
                    </a:lnTo>
                    <a:cubicBezTo>
                      <a:pt x="9874" y="969"/>
                      <a:pt x="8624" y="0"/>
                      <a:pt x="6280" y="125"/>
                    </a:cubicBezTo>
                    <a:cubicBezTo>
                      <a:pt x="3969" y="0"/>
                      <a:pt x="2719" y="969"/>
                      <a:pt x="2719" y="969"/>
                    </a:cubicBezTo>
                    <a:cubicBezTo>
                      <a:pt x="2688" y="1250"/>
                      <a:pt x="2656" y="1500"/>
                      <a:pt x="2656" y="1750"/>
                    </a:cubicBezTo>
                    <a:cubicBezTo>
                      <a:pt x="2375" y="1532"/>
                      <a:pt x="1625" y="1063"/>
                      <a:pt x="938" y="1843"/>
                    </a:cubicBezTo>
                    <a:cubicBezTo>
                      <a:pt x="0" y="2812"/>
                      <a:pt x="2094" y="5499"/>
                      <a:pt x="2875" y="5187"/>
                    </a:cubicBezTo>
                    <a:cubicBezTo>
                      <a:pt x="3094" y="6281"/>
                      <a:pt x="3469" y="6906"/>
                      <a:pt x="3750" y="7218"/>
                    </a:cubicBezTo>
                    <a:cubicBezTo>
                      <a:pt x="3750" y="7218"/>
                      <a:pt x="4031" y="7937"/>
                      <a:pt x="3969" y="8062"/>
                    </a:cubicBezTo>
                    <a:cubicBezTo>
                      <a:pt x="3969" y="8062"/>
                      <a:pt x="4188" y="8406"/>
                      <a:pt x="5687" y="8499"/>
                    </a:cubicBezTo>
                    <a:cubicBezTo>
                      <a:pt x="5780" y="8531"/>
                      <a:pt x="5905" y="8531"/>
                      <a:pt x="6030" y="8531"/>
                    </a:cubicBezTo>
                    <a:cubicBezTo>
                      <a:pt x="6124" y="8531"/>
                      <a:pt x="6218" y="8531"/>
                      <a:pt x="6280" y="8531"/>
                    </a:cubicBezTo>
                    <a:cubicBezTo>
                      <a:pt x="6374" y="8531"/>
                      <a:pt x="6437" y="8531"/>
                      <a:pt x="6530" y="8531"/>
                    </a:cubicBezTo>
                    <a:cubicBezTo>
                      <a:pt x="6687" y="8531"/>
                      <a:pt x="6812" y="8531"/>
                      <a:pt x="6905" y="8499"/>
                    </a:cubicBezTo>
                    <a:cubicBezTo>
                      <a:pt x="8374" y="8406"/>
                      <a:pt x="8593" y="8062"/>
                      <a:pt x="8593" y="8062"/>
                    </a:cubicBezTo>
                    <a:cubicBezTo>
                      <a:pt x="8562" y="7937"/>
                      <a:pt x="8843" y="7218"/>
                      <a:pt x="8843" y="7218"/>
                    </a:cubicBezTo>
                    <a:cubicBezTo>
                      <a:pt x="9218" y="6781"/>
                      <a:pt x="9780" y="5781"/>
                      <a:pt x="9937" y="3749"/>
                    </a:cubicBezTo>
                    <a:cubicBezTo>
                      <a:pt x="9937" y="3406"/>
                      <a:pt x="9968" y="3093"/>
                      <a:pt x="9968" y="2781"/>
                    </a:cubicBezTo>
                    <a:cubicBezTo>
                      <a:pt x="9968" y="2249"/>
                      <a:pt x="9937" y="1657"/>
                      <a:pt x="9874" y="969"/>
                    </a:cubicBezTo>
                    <a:close/>
                    <a:moveTo>
                      <a:pt x="2563" y="4468"/>
                    </a:moveTo>
                    <a:lnTo>
                      <a:pt x="2563" y="4468"/>
                    </a:lnTo>
                    <a:cubicBezTo>
                      <a:pt x="2563" y="4468"/>
                      <a:pt x="1437" y="3656"/>
                      <a:pt x="1375" y="2718"/>
                    </a:cubicBezTo>
                    <a:cubicBezTo>
                      <a:pt x="1281" y="1813"/>
                      <a:pt x="2188" y="1937"/>
                      <a:pt x="2625" y="2406"/>
                    </a:cubicBezTo>
                    <a:cubicBezTo>
                      <a:pt x="2625" y="2531"/>
                      <a:pt x="2625" y="2656"/>
                      <a:pt x="2625" y="2781"/>
                    </a:cubicBezTo>
                    <a:cubicBezTo>
                      <a:pt x="2625" y="3093"/>
                      <a:pt x="2625" y="3406"/>
                      <a:pt x="2656" y="3749"/>
                    </a:cubicBezTo>
                    <a:cubicBezTo>
                      <a:pt x="2688" y="3968"/>
                      <a:pt x="2688" y="4187"/>
                      <a:pt x="2719" y="4374"/>
                    </a:cubicBezTo>
                    <a:cubicBezTo>
                      <a:pt x="2688" y="4374"/>
                      <a:pt x="2625" y="4406"/>
                      <a:pt x="2563" y="4468"/>
                    </a:cubicBezTo>
                    <a:close/>
                    <a:moveTo>
                      <a:pt x="4156" y="5749"/>
                    </a:moveTo>
                    <a:lnTo>
                      <a:pt x="4156" y="5749"/>
                    </a:lnTo>
                    <a:cubicBezTo>
                      <a:pt x="3875" y="5031"/>
                      <a:pt x="4094" y="4062"/>
                      <a:pt x="4719" y="3249"/>
                    </a:cubicBezTo>
                    <a:cubicBezTo>
                      <a:pt x="5437" y="2343"/>
                      <a:pt x="6468" y="1906"/>
                      <a:pt x="7249" y="2124"/>
                    </a:cubicBezTo>
                    <a:cubicBezTo>
                      <a:pt x="7249" y="2156"/>
                      <a:pt x="7530" y="2280"/>
                      <a:pt x="7249" y="2562"/>
                    </a:cubicBezTo>
                    <a:cubicBezTo>
                      <a:pt x="7124" y="2718"/>
                      <a:pt x="6999" y="2999"/>
                      <a:pt x="6937" y="3156"/>
                    </a:cubicBezTo>
                    <a:cubicBezTo>
                      <a:pt x="6843" y="3343"/>
                      <a:pt x="6687" y="3531"/>
                      <a:pt x="6405" y="3843"/>
                    </a:cubicBezTo>
                    <a:cubicBezTo>
                      <a:pt x="6124" y="4124"/>
                      <a:pt x="5874" y="4593"/>
                      <a:pt x="5687" y="4593"/>
                    </a:cubicBezTo>
                    <a:cubicBezTo>
                      <a:pt x="5530" y="4593"/>
                      <a:pt x="5343" y="4499"/>
                      <a:pt x="5343" y="4499"/>
                    </a:cubicBezTo>
                    <a:cubicBezTo>
                      <a:pt x="5343" y="4499"/>
                      <a:pt x="5687" y="4812"/>
                      <a:pt x="5624" y="4906"/>
                    </a:cubicBezTo>
                    <a:cubicBezTo>
                      <a:pt x="5562" y="4968"/>
                      <a:pt x="5562" y="5062"/>
                      <a:pt x="5468" y="5218"/>
                    </a:cubicBezTo>
                    <a:cubicBezTo>
                      <a:pt x="5374" y="5374"/>
                      <a:pt x="4938" y="5781"/>
                      <a:pt x="4750" y="5843"/>
                    </a:cubicBezTo>
                    <a:cubicBezTo>
                      <a:pt x="4531" y="5937"/>
                      <a:pt x="4313" y="6031"/>
                      <a:pt x="4156" y="5749"/>
                    </a:cubicBezTo>
                    <a:close/>
                    <a:moveTo>
                      <a:pt x="7562" y="5468"/>
                    </a:moveTo>
                    <a:lnTo>
                      <a:pt x="7562" y="5468"/>
                    </a:lnTo>
                    <a:cubicBezTo>
                      <a:pt x="6780" y="6468"/>
                      <a:pt x="5593" y="6906"/>
                      <a:pt x="4781" y="6499"/>
                    </a:cubicBezTo>
                    <a:cubicBezTo>
                      <a:pt x="4781" y="6406"/>
                      <a:pt x="4625" y="6281"/>
                      <a:pt x="4938" y="6093"/>
                    </a:cubicBezTo>
                    <a:cubicBezTo>
                      <a:pt x="5094" y="5999"/>
                      <a:pt x="5624" y="5656"/>
                      <a:pt x="5749" y="5312"/>
                    </a:cubicBezTo>
                    <a:cubicBezTo>
                      <a:pt x="5874" y="4968"/>
                      <a:pt x="6312" y="5187"/>
                      <a:pt x="6312" y="5187"/>
                    </a:cubicBezTo>
                    <a:cubicBezTo>
                      <a:pt x="6312" y="5187"/>
                      <a:pt x="6030" y="4937"/>
                      <a:pt x="6218" y="4624"/>
                    </a:cubicBezTo>
                    <a:cubicBezTo>
                      <a:pt x="6405" y="4312"/>
                      <a:pt x="6655" y="4031"/>
                      <a:pt x="6999" y="3749"/>
                    </a:cubicBezTo>
                    <a:cubicBezTo>
                      <a:pt x="7343" y="3468"/>
                      <a:pt x="7312" y="3124"/>
                      <a:pt x="7405" y="2905"/>
                    </a:cubicBezTo>
                    <a:cubicBezTo>
                      <a:pt x="7499" y="2656"/>
                      <a:pt x="7843" y="2468"/>
                      <a:pt x="7968" y="2624"/>
                    </a:cubicBezTo>
                    <a:cubicBezTo>
                      <a:pt x="8468" y="3312"/>
                      <a:pt x="8312" y="4499"/>
                      <a:pt x="7562" y="546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45" name="Straight Connector 10">
            <a:extLst>
              <a:ext uri="{FF2B5EF4-FFF2-40B4-BE49-F238E27FC236}">
                <a16:creationId xmlns:a16="http://schemas.microsoft.com/office/drawing/2014/main" id="{1F7DAABF-DA1B-43B1-B3AA-47B866C72C6C}"/>
              </a:ext>
            </a:extLst>
          </p:cNvPr>
          <p:cNvCxnSpPr>
            <a:cxnSpLocks/>
          </p:cNvCxnSpPr>
          <p:nvPr/>
        </p:nvCxnSpPr>
        <p:spPr>
          <a:xfrm>
            <a:off x="1270820" y="1004146"/>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48" name="矩形 47">
            <a:extLst>
              <a:ext uri="{FF2B5EF4-FFF2-40B4-BE49-F238E27FC236}">
                <a16:creationId xmlns:a16="http://schemas.microsoft.com/office/drawing/2014/main" id="{14DE29D8-22F2-4E2D-A34B-FAEF9AF3BDB0}"/>
              </a:ext>
            </a:extLst>
          </p:cNvPr>
          <p:cNvSpPr/>
          <p:nvPr/>
        </p:nvSpPr>
        <p:spPr>
          <a:xfrm>
            <a:off x="1386536" y="597736"/>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数据分析</a:t>
            </a:r>
            <a:endParaRPr lang="zh-CN" altLang="en-US" dirty="0">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45AD7E9D-723E-4F1E-B529-8A398729A710}"/>
              </a:ext>
            </a:extLst>
          </p:cNvPr>
          <p:cNvSpPr/>
          <p:nvPr/>
        </p:nvSpPr>
        <p:spPr>
          <a:xfrm>
            <a:off x="881215" y="1854964"/>
            <a:ext cx="10498889" cy="1162819"/>
          </a:xfrm>
          <a:prstGeom prst="rect">
            <a:avLst/>
          </a:prstGeom>
        </p:spPr>
        <p:txBody>
          <a:bodyPr wrap="square">
            <a:spAutoFit/>
          </a:bodyPr>
          <a:lstStyle/>
          <a:p>
            <a:pPr marL="228600" indent="266700" algn="just">
              <a:lnSpc>
                <a:spcPct val="150000"/>
              </a:lnSpc>
            </a:pPr>
            <a:r>
              <a:rPr lang="zh-CN" altLang="zh-CN" sz="1600" kern="100" dirty="0">
                <a:latin typeface="等线" panose="02010600030101010101" pitchFamily="2" charset="-122"/>
                <a:cs typeface="Times New Roman" panose="02020603050405020304" pitchFamily="18" charset="0"/>
              </a:rPr>
              <a:t>根据第一步以及第二步确定的指标以及获取的数据最终确定分析指标（因现实工作中可能会存在部分数据获取不到的情况，这种情况就需要对初步确立的分析指标进行调整）</a:t>
            </a:r>
          </a:p>
          <a:p>
            <a:pPr marL="228600" indent="266700" algn="just">
              <a:lnSpc>
                <a:spcPct val="150000"/>
              </a:lnSpc>
              <a:spcAft>
                <a:spcPts val="0"/>
              </a:spcAft>
            </a:pPr>
            <a:endParaRPr lang="zh-CN" altLang="en-US" sz="1600" dirty="0"/>
          </a:p>
        </p:txBody>
      </p:sp>
      <p:sp>
        <p:nvSpPr>
          <p:cNvPr id="6" name="矩形 5">
            <a:extLst>
              <a:ext uri="{FF2B5EF4-FFF2-40B4-BE49-F238E27FC236}">
                <a16:creationId xmlns:a16="http://schemas.microsoft.com/office/drawing/2014/main" id="{0403CB2A-E111-4914-A9F3-0A619EE2A8DF}"/>
              </a:ext>
            </a:extLst>
          </p:cNvPr>
          <p:cNvSpPr/>
          <p:nvPr/>
        </p:nvSpPr>
        <p:spPr>
          <a:xfrm>
            <a:off x="701078" y="2669638"/>
            <a:ext cx="10039965" cy="787523"/>
          </a:xfrm>
          <a:prstGeom prst="rect">
            <a:avLst/>
          </a:prstGeom>
        </p:spPr>
        <p:txBody>
          <a:bodyPr wrap="square">
            <a:spAutoFit/>
          </a:bodyPr>
          <a:lstStyle/>
          <a:p>
            <a:pPr marL="228600" indent="266700" algn="just">
              <a:lnSpc>
                <a:spcPct val="150000"/>
              </a:lnSpc>
              <a:spcAft>
                <a:spcPts val="0"/>
              </a:spcAft>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结合业务需求及获取的数据，确定指标起点：销量</a:t>
            </a:r>
          </a:p>
          <a:p>
            <a:pPr marL="228600" indent="266700" algn="just">
              <a:lnSpc>
                <a:spcPct val="150000"/>
              </a:lnSpc>
              <a:spcAft>
                <a:spcPts val="0"/>
              </a:spcAft>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根据总分结构结合分析方法论（树状分析方法论）对销量指标进行下钻</a:t>
            </a:r>
          </a:p>
        </p:txBody>
      </p:sp>
      <p:pic>
        <p:nvPicPr>
          <p:cNvPr id="32" name="图片 31">
            <a:extLst>
              <a:ext uri="{FF2B5EF4-FFF2-40B4-BE49-F238E27FC236}">
                <a16:creationId xmlns:a16="http://schemas.microsoft.com/office/drawing/2014/main" id="{B59EB31F-C658-47B2-BCF1-AEB30767EE61}"/>
              </a:ext>
            </a:extLst>
          </p:cNvPr>
          <p:cNvPicPr/>
          <p:nvPr/>
        </p:nvPicPr>
        <p:blipFill>
          <a:blip r:embed="rId2"/>
          <a:stretch>
            <a:fillRect/>
          </a:stretch>
        </p:blipFill>
        <p:spPr>
          <a:xfrm>
            <a:off x="1270820" y="3805908"/>
            <a:ext cx="10039965" cy="2630565"/>
          </a:xfrm>
          <a:prstGeom prst="rect">
            <a:avLst/>
          </a:prstGeom>
        </p:spPr>
      </p:pic>
    </p:spTree>
    <p:extLst>
      <p:ext uri="{BB962C8B-B14F-4D97-AF65-F5344CB8AC3E}">
        <p14:creationId xmlns:p14="http://schemas.microsoft.com/office/powerpoint/2010/main" val="22968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E01E2C76-402B-4880-B2F1-0B04C23E6F4F}"/>
              </a:ext>
            </a:extLst>
          </p:cNvPr>
          <p:cNvGrpSpPr/>
          <p:nvPr/>
        </p:nvGrpSpPr>
        <p:grpSpPr>
          <a:xfrm>
            <a:off x="603534" y="1318161"/>
            <a:ext cx="667286" cy="667399"/>
            <a:chOff x="4165991" y="4042366"/>
            <a:chExt cx="1080000" cy="1080000"/>
          </a:xfrm>
        </p:grpSpPr>
        <p:sp>
          <p:nvSpPr>
            <p:cNvPr id="13" name="Oval 14">
              <a:extLst>
                <a:ext uri="{FF2B5EF4-FFF2-40B4-BE49-F238E27FC236}">
                  <a16:creationId xmlns:a16="http://schemas.microsoft.com/office/drawing/2014/main" id="{695D1473-9F4C-45EE-B8F0-CCFE911A53D0}"/>
                </a:ext>
              </a:extLst>
            </p:cNvPr>
            <p:cNvSpPr>
              <a:spLocks noChangeAspect="1"/>
            </p:cNvSpPr>
            <p:nvPr/>
          </p:nvSpPr>
          <p:spPr>
            <a:xfrm>
              <a:off x="4165991" y="4042366"/>
              <a:ext cx="1080000" cy="1080000"/>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25">
              <a:extLst>
                <a:ext uri="{FF2B5EF4-FFF2-40B4-BE49-F238E27FC236}">
                  <a16:creationId xmlns:a16="http://schemas.microsoft.com/office/drawing/2014/main" id="{D0752376-4CD8-4CF4-8985-CBFAAA4B0F7E}"/>
                </a:ext>
              </a:extLst>
            </p:cNvPr>
            <p:cNvGrpSpPr/>
            <p:nvPr/>
          </p:nvGrpSpPr>
          <p:grpSpPr>
            <a:xfrm>
              <a:off x="4448115" y="4254216"/>
              <a:ext cx="434665" cy="563930"/>
              <a:chOff x="4448115" y="4254216"/>
              <a:chExt cx="434665" cy="563930"/>
            </a:xfrm>
            <a:solidFill>
              <a:srgbClr val="234463"/>
            </a:solidFill>
          </p:grpSpPr>
          <p:sp>
            <p:nvSpPr>
              <p:cNvPr id="27" name="Freeform 1">
                <a:extLst>
                  <a:ext uri="{FF2B5EF4-FFF2-40B4-BE49-F238E27FC236}">
                    <a16:creationId xmlns:a16="http://schemas.microsoft.com/office/drawing/2014/main" id="{42C658E9-A526-413D-BFEE-D6AC491D8763}"/>
                  </a:ext>
                </a:extLst>
              </p:cNvPr>
              <p:cNvSpPr>
                <a:spLocks noChangeArrowheads="1"/>
              </p:cNvSpPr>
              <p:nvPr/>
            </p:nvSpPr>
            <p:spPr bwMode="auto">
              <a:xfrm>
                <a:off x="4686498" y="4254216"/>
                <a:ext cx="73630" cy="181363"/>
              </a:xfrm>
              <a:custGeom>
                <a:avLst/>
                <a:gdLst>
                  <a:gd name="T0" fmla="*/ 656 w 1688"/>
                  <a:gd name="T1" fmla="*/ 4188 h 4314"/>
                  <a:gd name="T2" fmla="*/ 656 w 1688"/>
                  <a:gd name="T3" fmla="*/ 4188 h 4314"/>
                  <a:gd name="T4" fmla="*/ 1250 w 1688"/>
                  <a:gd name="T5" fmla="*/ 3625 h 4314"/>
                  <a:gd name="T6" fmla="*/ 1562 w 1688"/>
                  <a:gd name="T7" fmla="*/ 2500 h 4314"/>
                  <a:gd name="T8" fmla="*/ 906 w 1688"/>
                  <a:gd name="T9" fmla="*/ 1532 h 4314"/>
                  <a:gd name="T10" fmla="*/ 500 w 1688"/>
                  <a:gd name="T11" fmla="*/ 719 h 4314"/>
                  <a:gd name="T12" fmla="*/ 625 w 1688"/>
                  <a:gd name="T13" fmla="*/ 0 h 4314"/>
                  <a:gd name="T14" fmla="*/ 94 w 1688"/>
                  <a:gd name="T15" fmla="*/ 907 h 4314"/>
                  <a:gd name="T16" fmla="*/ 281 w 1688"/>
                  <a:gd name="T17" fmla="*/ 1969 h 4314"/>
                  <a:gd name="T18" fmla="*/ 750 w 1688"/>
                  <a:gd name="T19" fmla="*/ 3250 h 4314"/>
                  <a:gd name="T20" fmla="*/ 500 w 1688"/>
                  <a:gd name="T21" fmla="*/ 4313 h 4314"/>
                  <a:gd name="T22" fmla="*/ 656 w 1688"/>
                  <a:gd name="T23" fmla="*/ 4188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8" h="4314">
                    <a:moveTo>
                      <a:pt x="656" y="4188"/>
                    </a:moveTo>
                    <a:lnTo>
                      <a:pt x="656" y="4188"/>
                    </a:lnTo>
                    <a:cubicBezTo>
                      <a:pt x="656" y="4188"/>
                      <a:pt x="1062" y="3875"/>
                      <a:pt x="1250" y="3625"/>
                    </a:cubicBezTo>
                    <a:cubicBezTo>
                      <a:pt x="1437" y="3375"/>
                      <a:pt x="1687" y="2938"/>
                      <a:pt x="1562" y="2500"/>
                    </a:cubicBezTo>
                    <a:cubicBezTo>
                      <a:pt x="1437" y="2063"/>
                      <a:pt x="1125" y="1813"/>
                      <a:pt x="906" y="1532"/>
                    </a:cubicBezTo>
                    <a:cubicBezTo>
                      <a:pt x="656" y="1250"/>
                      <a:pt x="531" y="1094"/>
                      <a:pt x="500" y="719"/>
                    </a:cubicBezTo>
                    <a:cubicBezTo>
                      <a:pt x="469" y="375"/>
                      <a:pt x="625" y="0"/>
                      <a:pt x="625" y="0"/>
                    </a:cubicBezTo>
                    <a:cubicBezTo>
                      <a:pt x="625" y="0"/>
                      <a:pt x="219" y="469"/>
                      <a:pt x="94" y="907"/>
                    </a:cubicBezTo>
                    <a:cubicBezTo>
                      <a:pt x="0" y="1344"/>
                      <a:pt x="94" y="1750"/>
                      <a:pt x="281" y="1969"/>
                    </a:cubicBezTo>
                    <a:cubicBezTo>
                      <a:pt x="469" y="2188"/>
                      <a:pt x="875" y="2594"/>
                      <a:pt x="750" y="3250"/>
                    </a:cubicBezTo>
                    <a:cubicBezTo>
                      <a:pt x="625" y="3938"/>
                      <a:pt x="500" y="4313"/>
                      <a:pt x="500" y="4313"/>
                    </a:cubicBezTo>
                    <a:lnTo>
                      <a:pt x="656" y="418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
                <a:extLst>
                  <a:ext uri="{FF2B5EF4-FFF2-40B4-BE49-F238E27FC236}">
                    <a16:creationId xmlns:a16="http://schemas.microsoft.com/office/drawing/2014/main" id="{B759EF8C-9CF8-4280-8026-F69E14438783}"/>
                  </a:ext>
                </a:extLst>
              </p:cNvPr>
              <p:cNvSpPr>
                <a:spLocks noChangeArrowheads="1"/>
              </p:cNvSpPr>
              <p:nvPr/>
            </p:nvSpPr>
            <p:spPr bwMode="auto">
              <a:xfrm>
                <a:off x="4625364" y="4313372"/>
                <a:ext cx="46331" cy="126286"/>
              </a:xfrm>
              <a:custGeom>
                <a:avLst/>
                <a:gdLst>
                  <a:gd name="T0" fmla="*/ 250 w 1063"/>
                  <a:gd name="T1" fmla="*/ 0 h 3001"/>
                  <a:gd name="T2" fmla="*/ 250 w 1063"/>
                  <a:gd name="T3" fmla="*/ 0 h 3001"/>
                  <a:gd name="T4" fmla="*/ 343 w 1063"/>
                  <a:gd name="T5" fmla="*/ 531 h 3001"/>
                  <a:gd name="T6" fmla="*/ 968 w 1063"/>
                  <a:gd name="T7" fmla="*/ 1593 h 3001"/>
                  <a:gd name="T8" fmla="*/ 625 w 1063"/>
                  <a:gd name="T9" fmla="*/ 2812 h 3001"/>
                  <a:gd name="T10" fmla="*/ 562 w 1063"/>
                  <a:gd name="T11" fmla="*/ 3000 h 3001"/>
                  <a:gd name="T12" fmla="*/ 500 w 1063"/>
                  <a:gd name="T13" fmla="*/ 2531 h 3001"/>
                  <a:gd name="T14" fmla="*/ 406 w 1063"/>
                  <a:gd name="T15" fmla="*/ 1500 h 3001"/>
                  <a:gd name="T16" fmla="*/ 0 w 1063"/>
                  <a:gd name="T17" fmla="*/ 593 h 3001"/>
                  <a:gd name="T18" fmla="*/ 250 w 1063"/>
                  <a:gd name="T19" fmla="*/ 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3" h="3001">
                    <a:moveTo>
                      <a:pt x="250" y="0"/>
                    </a:moveTo>
                    <a:lnTo>
                      <a:pt x="250" y="0"/>
                    </a:lnTo>
                    <a:cubicBezTo>
                      <a:pt x="250" y="0"/>
                      <a:pt x="250" y="343"/>
                      <a:pt x="343" y="531"/>
                    </a:cubicBezTo>
                    <a:cubicBezTo>
                      <a:pt x="468" y="843"/>
                      <a:pt x="906" y="1187"/>
                      <a:pt x="968" y="1593"/>
                    </a:cubicBezTo>
                    <a:cubicBezTo>
                      <a:pt x="1062" y="2250"/>
                      <a:pt x="718" y="2468"/>
                      <a:pt x="625" y="2812"/>
                    </a:cubicBezTo>
                    <a:cubicBezTo>
                      <a:pt x="562" y="3000"/>
                      <a:pt x="562" y="3000"/>
                      <a:pt x="562" y="3000"/>
                    </a:cubicBezTo>
                    <a:cubicBezTo>
                      <a:pt x="562" y="3000"/>
                      <a:pt x="437" y="2750"/>
                      <a:pt x="500" y="2531"/>
                    </a:cubicBezTo>
                    <a:cubicBezTo>
                      <a:pt x="562" y="2281"/>
                      <a:pt x="656" y="1843"/>
                      <a:pt x="406" y="1500"/>
                    </a:cubicBezTo>
                    <a:cubicBezTo>
                      <a:pt x="156" y="1156"/>
                      <a:pt x="31" y="875"/>
                      <a:pt x="0" y="593"/>
                    </a:cubicBezTo>
                    <a:cubicBezTo>
                      <a:pt x="0" y="281"/>
                      <a:pt x="250" y="0"/>
                      <a:pt x="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3">
                <a:extLst>
                  <a:ext uri="{FF2B5EF4-FFF2-40B4-BE49-F238E27FC236}">
                    <a16:creationId xmlns:a16="http://schemas.microsoft.com/office/drawing/2014/main" id="{DF3D26E3-6351-4813-A298-735D253DBA40}"/>
                  </a:ext>
                </a:extLst>
              </p:cNvPr>
              <p:cNvSpPr>
                <a:spLocks noChangeArrowheads="1"/>
              </p:cNvSpPr>
              <p:nvPr/>
            </p:nvSpPr>
            <p:spPr bwMode="auto">
              <a:xfrm>
                <a:off x="4776469" y="4320048"/>
                <a:ext cx="46331" cy="126286"/>
              </a:xfrm>
              <a:custGeom>
                <a:avLst/>
                <a:gdLst>
                  <a:gd name="T0" fmla="*/ 250 w 1064"/>
                  <a:gd name="T1" fmla="*/ 0 h 3001"/>
                  <a:gd name="T2" fmla="*/ 250 w 1064"/>
                  <a:gd name="T3" fmla="*/ 0 h 3001"/>
                  <a:gd name="T4" fmla="*/ 344 w 1064"/>
                  <a:gd name="T5" fmla="*/ 531 h 3001"/>
                  <a:gd name="T6" fmla="*/ 969 w 1064"/>
                  <a:gd name="T7" fmla="*/ 1594 h 3001"/>
                  <a:gd name="T8" fmla="*/ 625 w 1064"/>
                  <a:gd name="T9" fmla="*/ 2812 h 3001"/>
                  <a:gd name="T10" fmla="*/ 563 w 1064"/>
                  <a:gd name="T11" fmla="*/ 3000 h 3001"/>
                  <a:gd name="T12" fmla="*/ 500 w 1064"/>
                  <a:gd name="T13" fmla="*/ 2531 h 3001"/>
                  <a:gd name="T14" fmla="*/ 407 w 1064"/>
                  <a:gd name="T15" fmla="*/ 1500 h 3001"/>
                  <a:gd name="T16" fmla="*/ 0 w 1064"/>
                  <a:gd name="T17" fmla="*/ 594 h 3001"/>
                  <a:gd name="T18" fmla="*/ 250 w 1064"/>
                  <a:gd name="T19" fmla="*/ 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4" h="3001">
                    <a:moveTo>
                      <a:pt x="250" y="0"/>
                    </a:moveTo>
                    <a:lnTo>
                      <a:pt x="250" y="0"/>
                    </a:lnTo>
                    <a:cubicBezTo>
                      <a:pt x="250" y="0"/>
                      <a:pt x="250" y="344"/>
                      <a:pt x="344" y="531"/>
                    </a:cubicBezTo>
                    <a:cubicBezTo>
                      <a:pt x="469" y="844"/>
                      <a:pt x="907" y="1187"/>
                      <a:pt x="969" y="1594"/>
                    </a:cubicBezTo>
                    <a:cubicBezTo>
                      <a:pt x="1063" y="2250"/>
                      <a:pt x="719" y="2469"/>
                      <a:pt x="625" y="2812"/>
                    </a:cubicBezTo>
                    <a:cubicBezTo>
                      <a:pt x="563" y="3000"/>
                      <a:pt x="563" y="3000"/>
                      <a:pt x="563" y="3000"/>
                    </a:cubicBezTo>
                    <a:cubicBezTo>
                      <a:pt x="563" y="3000"/>
                      <a:pt x="438" y="2750"/>
                      <a:pt x="500" y="2531"/>
                    </a:cubicBezTo>
                    <a:cubicBezTo>
                      <a:pt x="563" y="2281"/>
                      <a:pt x="657" y="1844"/>
                      <a:pt x="407" y="1500"/>
                    </a:cubicBezTo>
                    <a:cubicBezTo>
                      <a:pt x="157" y="1156"/>
                      <a:pt x="0" y="875"/>
                      <a:pt x="0" y="594"/>
                    </a:cubicBezTo>
                    <a:cubicBezTo>
                      <a:pt x="0" y="281"/>
                      <a:pt x="250" y="0"/>
                      <a:pt x="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4">
                <a:extLst>
                  <a:ext uri="{FF2B5EF4-FFF2-40B4-BE49-F238E27FC236}">
                    <a16:creationId xmlns:a16="http://schemas.microsoft.com/office/drawing/2014/main" id="{042B0FB0-5B5B-47B3-A7E2-F02713714D9B}"/>
                  </a:ext>
                </a:extLst>
              </p:cNvPr>
              <p:cNvSpPr>
                <a:spLocks noChangeArrowheads="1"/>
              </p:cNvSpPr>
              <p:nvPr/>
            </p:nvSpPr>
            <p:spPr bwMode="auto">
              <a:xfrm>
                <a:off x="4448115" y="4459315"/>
                <a:ext cx="434665" cy="358831"/>
              </a:xfrm>
              <a:custGeom>
                <a:avLst/>
                <a:gdLst>
                  <a:gd name="T0" fmla="*/ 9874 w 9969"/>
                  <a:gd name="T1" fmla="*/ 969 h 8532"/>
                  <a:gd name="T2" fmla="*/ 9874 w 9969"/>
                  <a:gd name="T3" fmla="*/ 969 h 8532"/>
                  <a:gd name="T4" fmla="*/ 6280 w 9969"/>
                  <a:gd name="T5" fmla="*/ 125 h 8532"/>
                  <a:gd name="T6" fmla="*/ 2719 w 9969"/>
                  <a:gd name="T7" fmla="*/ 969 h 8532"/>
                  <a:gd name="T8" fmla="*/ 2656 w 9969"/>
                  <a:gd name="T9" fmla="*/ 1750 h 8532"/>
                  <a:gd name="T10" fmla="*/ 938 w 9969"/>
                  <a:gd name="T11" fmla="*/ 1843 h 8532"/>
                  <a:gd name="T12" fmla="*/ 2875 w 9969"/>
                  <a:gd name="T13" fmla="*/ 5187 h 8532"/>
                  <a:gd name="T14" fmla="*/ 3750 w 9969"/>
                  <a:gd name="T15" fmla="*/ 7218 h 8532"/>
                  <a:gd name="T16" fmla="*/ 3969 w 9969"/>
                  <a:gd name="T17" fmla="*/ 8062 h 8532"/>
                  <a:gd name="T18" fmla="*/ 5687 w 9969"/>
                  <a:gd name="T19" fmla="*/ 8499 h 8532"/>
                  <a:gd name="T20" fmla="*/ 6030 w 9969"/>
                  <a:gd name="T21" fmla="*/ 8531 h 8532"/>
                  <a:gd name="T22" fmla="*/ 6280 w 9969"/>
                  <a:gd name="T23" fmla="*/ 8531 h 8532"/>
                  <a:gd name="T24" fmla="*/ 6530 w 9969"/>
                  <a:gd name="T25" fmla="*/ 8531 h 8532"/>
                  <a:gd name="T26" fmla="*/ 6905 w 9969"/>
                  <a:gd name="T27" fmla="*/ 8499 h 8532"/>
                  <a:gd name="T28" fmla="*/ 8593 w 9969"/>
                  <a:gd name="T29" fmla="*/ 8062 h 8532"/>
                  <a:gd name="T30" fmla="*/ 8843 w 9969"/>
                  <a:gd name="T31" fmla="*/ 7218 h 8532"/>
                  <a:gd name="T32" fmla="*/ 9937 w 9969"/>
                  <a:gd name="T33" fmla="*/ 3749 h 8532"/>
                  <a:gd name="T34" fmla="*/ 9968 w 9969"/>
                  <a:gd name="T35" fmla="*/ 2781 h 8532"/>
                  <a:gd name="T36" fmla="*/ 9874 w 9969"/>
                  <a:gd name="T37" fmla="*/ 969 h 8532"/>
                  <a:gd name="T38" fmla="*/ 2563 w 9969"/>
                  <a:gd name="T39" fmla="*/ 4468 h 8532"/>
                  <a:gd name="T40" fmla="*/ 2563 w 9969"/>
                  <a:gd name="T41" fmla="*/ 4468 h 8532"/>
                  <a:gd name="T42" fmla="*/ 1375 w 9969"/>
                  <a:gd name="T43" fmla="*/ 2718 h 8532"/>
                  <a:gd name="T44" fmla="*/ 2625 w 9969"/>
                  <a:gd name="T45" fmla="*/ 2406 h 8532"/>
                  <a:gd name="T46" fmla="*/ 2625 w 9969"/>
                  <a:gd name="T47" fmla="*/ 2781 h 8532"/>
                  <a:gd name="T48" fmla="*/ 2656 w 9969"/>
                  <a:gd name="T49" fmla="*/ 3749 h 8532"/>
                  <a:gd name="T50" fmla="*/ 2719 w 9969"/>
                  <a:gd name="T51" fmla="*/ 4374 h 8532"/>
                  <a:gd name="T52" fmla="*/ 2563 w 9969"/>
                  <a:gd name="T53" fmla="*/ 4468 h 8532"/>
                  <a:gd name="T54" fmla="*/ 4156 w 9969"/>
                  <a:gd name="T55" fmla="*/ 5749 h 8532"/>
                  <a:gd name="T56" fmla="*/ 4156 w 9969"/>
                  <a:gd name="T57" fmla="*/ 5749 h 8532"/>
                  <a:gd name="T58" fmla="*/ 4719 w 9969"/>
                  <a:gd name="T59" fmla="*/ 3249 h 8532"/>
                  <a:gd name="T60" fmla="*/ 7249 w 9969"/>
                  <a:gd name="T61" fmla="*/ 2124 h 8532"/>
                  <a:gd name="T62" fmla="*/ 7249 w 9969"/>
                  <a:gd name="T63" fmla="*/ 2562 h 8532"/>
                  <a:gd name="T64" fmla="*/ 6937 w 9969"/>
                  <a:gd name="T65" fmla="*/ 3156 h 8532"/>
                  <a:gd name="T66" fmla="*/ 6405 w 9969"/>
                  <a:gd name="T67" fmla="*/ 3843 h 8532"/>
                  <a:gd name="T68" fmla="*/ 5687 w 9969"/>
                  <a:gd name="T69" fmla="*/ 4593 h 8532"/>
                  <a:gd name="T70" fmla="*/ 5343 w 9969"/>
                  <a:gd name="T71" fmla="*/ 4499 h 8532"/>
                  <a:gd name="T72" fmla="*/ 5624 w 9969"/>
                  <a:gd name="T73" fmla="*/ 4906 h 8532"/>
                  <a:gd name="T74" fmla="*/ 5468 w 9969"/>
                  <a:gd name="T75" fmla="*/ 5218 h 8532"/>
                  <a:gd name="T76" fmla="*/ 4750 w 9969"/>
                  <a:gd name="T77" fmla="*/ 5843 h 8532"/>
                  <a:gd name="T78" fmla="*/ 4156 w 9969"/>
                  <a:gd name="T79" fmla="*/ 5749 h 8532"/>
                  <a:gd name="T80" fmla="*/ 7562 w 9969"/>
                  <a:gd name="T81" fmla="*/ 5468 h 8532"/>
                  <a:gd name="T82" fmla="*/ 7562 w 9969"/>
                  <a:gd name="T83" fmla="*/ 5468 h 8532"/>
                  <a:gd name="T84" fmla="*/ 4781 w 9969"/>
                  <a:gd name="T85" fmla="*/ 6499 h 8532"/>
                  <a:gd name="T86" fmla="*/ 4938 w 9969"/>
                  <a:gd name="T87" fmla="*/ 6093 h 8532"/>
                  <a:gd name="T88" fmla="*/ 5749 w 9969"/>
                  <a:gd name="T89" fmla="*/ 5312 h 8532"/>
                  <a:gd name="T90" fmla="*/ 6312 w 9969"/>
                  <a:gd name="T91" fmla="*/ 5187 h 8532"/>
                  <a:gd name="T92" fmla="*/ 6218 w 9969"/>
                  <a:gd name="T93" fmla="*/ 4624 h 8532"/>
                  <a:gd name="T94" fmla="*/ 6999 w 9969"/>
                  <a:gd name="T95" fmla="*/ 3749 h 8532"/>
                  <a:gd name="T96" fmla="*/ 7405 w 9969"/>
                  <a:gd name="T97" fmla="*/ 2905 h 8532"/>
                  <a:gd name="T98" fmla="*/ 7968 w 9969"/>
                  <a:gd name="T99" fmla="*/ 2624 h 8532"/>
                  <a:gd name="T100" fmla="*/ 7562 w 9969"/>
                  <a:gd name="T101" fmla="*/ 5468 h 8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69" h="8532">
                    <a:moveTo>
                      <a:pt x="9874" y="969"/>
                    </a:moveTo>
                    <a:lnTo>
                      <a:pt x="9874" y="969"/>
                    </a:lnTo>
                    <a:cubicBezTo>
                      <a:pt x="9874" y="969"/>
                      <a:pt x="8624" y="0"/>
                      <a:pt x="6280" y="125"/>
                    </a:cubicBezTo>
                    <a:cubicBezTo>
                      <a:pt x="3969" y="0"/>
                      <a:pt x="2719" y="969"/>
                      <a:pt x="2719" y="969"/>
                    </a:cubicBezTo>
                    <a:cubicBezTo>
                      <a:pt x="2688" y="1250"/>
                      <a:pt x="2656" y="1500"/>
                      <a:pt x="2656" y="1750"/>
                    </a:cubicBezTo>
                    <a:cubicBezTo>
                      <a:pt x="2375" y="1532"/>
                      <a:pt x="1625" y="1063"/>
                      <a:pt x="938" y="1843"/>
                    </a:cubicBezTo>
                    <a:cubicBezTo>
                      <a:pt x="0" y="2812"/>
                      <a:pt x="2094" y="5499"/>
                      <a:pt x="2875" y="5187"/>
                    </a:cubicBezTo>
                    <a:cubicBezTo>
                      <a:pt x="3094" y="6281"/>
                      <a:pt x="3469" y="6906"/>
                      <a:pt x="3750" y="7218"/>
                    </a:cubicBezTo>
                    <a:cubicBezTo>
                      <a:pt x="3750" y="7218"/>
                      <a:pt x="4031" y="7937"/>
                      <a:pt x="3969" y="8062"/>
                    </a:cubicBezTo>
                    <a:cubicBezTo>
                      <a:pt x="3969" y="8062"/>
                      <a:pt x="4188" y="8406"/>
                      <a:pt x="5687" y="8499"/>
                    </a:cubicBezTo>
                    <a:cubicBezTo>
                      <a:pt x="5780" y="8531"/>
                      <a:pt x="5905" y="8531"/>
                      <a:pt x="6030" y="8531"/>
                    </a:cubicBezTo>
                    <a:cubicBezTo>
                      <a:pt x="6124" y="8531"/>
                      <a:pt x="6218" y="8531"/>
                      <a:pt x="6280" y="8531"/>
                    </a:cubicBezTo>
                    <a:cubicBezTo>
                      <a:pt x="6374" y="8531"/>
                      <a:pt x="6437" y="8531"/>
                      <a:pt x="6530" y="8531"/>
                    </a:cubicBezTo>
                    <a:cubicBezTo>
                      <a:pt x="6687" y="8531"/>
                      <a:pt x="6812" y="8531"/>
                      <a:pt x="6905" y="8499"/>
                    </a:cubicBezTo>
                    <a:cubicBezTo>
                      <a:pt x="8374" y="8406"/>
                      <a:pt x="8593" y="8062"/>
                      <a:pt x="8593" y="8062"/>
                    </a:cubicBezTo>
                    <a:cubicBezTo>
                      <a:pt x="8562" y="7937"/>
                      <a:pt x="8843" y="7218"/>
                      <a:pt x="8843" y="7218"/>
                    </a:cubicBezTo>
                    <a:cubicBezTo>
                      <a:pt x="9218" y="6781"/>
                      <a:pt x="9780" y="5781"/>
                      <a:pt x="9937" y="3749"/>
                    </a:cubicBezTo>
                    <a:cubicBezTo>
                      <a:pt x="9937" y="3406"/>
                      <a:pt x="9968" y="3093"/>
                      <a:pt x="9968" y="2781"/>
                    </a:cubicBezTo>
                    <a:cubicBezTo>
                      <a:pt x="9968" y="2249"/>
                      <a:pt x="9937" y="1657"/>
                      <a:pt x="9874" y="969"/>
                    </a:cubicBezTo>
                    <a:close/>
                    <a:moveTo>
                      <a:pt x="2563" y="4468"/>
                    </a:moveTo>
                    <a:lnTo>
                      <a:pt x="2563" y="4468"/>
                    </a:lnTo>
                    <a:cubicBezTo>
                      <a:pt x="2563" y="4468"/>
                      <a:pt x="1437" y="3656"/>
                      <a:pt x="1375" y="2718"/>
                    </a:cubicBezTo>
                    <a:cubicBezTo>
                      <a:pt x="1281" y="1813"/>
                      <a:pt x="2188" y="1937"/>
                      <a:pt x="2625" y="2406"/>
                    </a:cubicBezTo>
                    <a:cubicBezTo>
                      <a:pt x="2625" y="2531"/>
                      <a:pt x="2625" y="2656"/>
                      <a:pt x="2625" y="2781"/>
                    </a:cubicBezTo>
                    <a:cubicBezTo>
                      <a:pt x="2625" y="3093"/>
                      <a:pt x="2625" y="3406"/>
                      <a:pt x="2656" y="3749"/>
                    </a:cubicBezTo>
                    <a:cubicBezTo>
                      <a:pt x="2688" y="3968"/>
                      <a:pt x="2688" y="4187"/>
                      <a:pt x="2719" y="4374"/>
                    </a:cubicBezTo>
                    <a:cubicBezTo>
                      <a:pt x="2688" y="4374"/>
                      <a:pt x="2625" y="4406"/>
                      <a:pt x="2563" y="4468"/>
                    </a:cubicBezTo>
                    <a:close/>
                    <a:moveTo>
                      <a:pt x="4156" y="5749"/>
                    </a:moveTo>
                    <a:lnTo>
                      <a:pt x="4156" y="5749"/>
                    </a:lnTo>
                    <a:cubicBezTo>
                      <a:pt x="3875" y="5031"/>
                      <a:pt x="4094" y="4062"/>
                      <a:pt x="4719" y="3249"/>
                    </a:cubicBezTo>
                    <a:cubicBezTo>
                      <a:pt x="5437" y="2343"/>
                      <a:pt x="6468" y="1906"/>
                      <a:pt x="7249" y="2124"/>
                    </a:cubicBezTo>
                    <a:cubicBezTo>
                      <a:pt x="7249" y="2156"/>
                      <a:pt x="7530" y="2280"/>
                      <a:pt x="7249" y="2562"/>
                    </a:cubicBezTo>
                    <a:cubicBezTo>
                      <a:pt x="7124" y="2718"/>
                      <a:pt x="6999" y="2999"/>
                      <a:pt x="6937" y="3156"/>
                    </a:cubicBezTo>
                    <a:cubicBezTo>
                      <a:pt x="6843" y="3343"/>
                      <a:pt x="6687" y="3531"/>
                      <a:pt x="6405" y="3843"/>
                    </a:cubicBezTo>
                    <a:cubicBezTo>
                      <a:pt x="6124" y="4124"/>
                      <a:pt x="5874" y="4593"/>
                      <a:pt x="5687" y="4593"/>
                    </a:cubicBezTo>
                    <a:cubicBezTo>
                      <a:pt x="5530" y="4593"/>
                      <a:pt x="5343" y="4499"/>
                      <a:pt x="5343" y="4499"/>
                    </a:cubicBezTo>
                    <a:cubicBezTo>
                      <a:pt x="5343" y="4499"/>
                      <a:pt x="5687" y="4812"/>
                      <a:pt x="5624" y="4906"/>
                    </a:cubicBezTo>
                    <a:cubicBezTo>
                      <a:pt x="5562" y="4968"/>
                      <a:pt x="5562" y="5062"/>
                      <a:pt x="5468" y="5218"/>
                    </a:cubicBezTo>
                    <a:cubicBezTo>
                      <a:pt x="5374" y="5374"/>
                      <a:pt x="4938" y="5781"/>
                      <a:pt x="4750" y="5843"/>
                    </a:cubicBezTo>
                    <a:cubicBezTo>
                      <a:pt x="4531" y="5937"/>
                      <a:pt x="4313" y="6031"/>
                      <a:pt x="4156" y="5749"/>
                    </a:cubicBezTo>
                    <a:close/>
                    <a:moveTo>
                      <a:pt x="7562" y="5468"/>
                    </a:moveTo>
                    <a:lnTo>
                      <a:pt x="7562" y="5468"/>
                    </a:lnTo>
                    <a:cubicBezTo>
                      <a:pt x="6780" y="6468"/>
                      <a:pt x="5593" y="6906"/>
                      <a:pt x="4781" y="6499"/>
                    </a:cubicBezTo>
                    <a:cubicBezTo>
                      <a:pt x="4781" y="6406"/>
                      <a:pt x="4625" y="6281"/>
                      <a:pt x="4938" y="6093"/>
                    </a:cubicBezTo>
                    <a:cubicBezTo>
                      <a:pt x="5094" y="5999"/>
                      <a:pt x="5624" y="5656"/>
                      <a:pt x="5749" y="5312"/>
                    </a:cubicBezTo>
                    <a:cubicBezTo>
                      <a:pt x="5874" y="4968"/>
                      <a:pt x="6312" y="5187"/>
                      <a:pt x="6312" y="5187"/>
                    </a:cubicBezTo>
                    <a:cubicBezTo>
                      <a:pt x="6312" y="5187"/>
                      <a:pt x="6030" y="4937"/>
                      <a:pt x="6218" y="4624"/>
                    </a:cubicBezTo>
                    <a:cubicBezTo>
                      <a:pt x="6405" y="4312"/>
                      <a:pt x="6655" y="4031"/>
                      <a:pt x="6999" y="3749"/>
                    </a:cubicBezTo>
                    <a:cubicBezTo>
                      <a:pt x="7343" y="3468"/>
                      <a:pt x="7312" y="3124"/>
                      <a:pt x="7405" y="2905"/>
                    </a:cubicBezTo>
                    <a:cubicBezTo>
                      <a:pt x="7499" y="2656"/>
                      <a:pt x="7843" y="2468"/>
                      <a:pt x="7968" y="2624"/>
                    </a:cubicBezTo>
                    <a:cubicBezTo>
                      <a:pt x="8468" y="3312"/>
                      <a:pt x="8312" y="4499"/>
                      <a:pt x="7562" y="546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45" name="Straight Connector 10">
            <a:extLst>
              <a:ext uri="{FF2B5EF4-FFF2-40B4-BE49-F238E27FC236}">
                <a16:creationId xmlns:a16="http://schemas.microsoft.com/office/drawing/2014/main" id="{1F7DAABF-DA1B-43B1-B3AA-47B866C72C6C}"/>
              </a:ext>
            </a:extLst>
          </p:cNvPr>
          <p:cNvCxnSpPr>
            <a:cxnSpLocks/>
          </p:cNvCxnSpPr>
          <p:nvPr/>
        </p:nvCxnSpPr>
        <p:spPr>
          <a:xfrm>
            <a:off x="1270820" y="1700216"/>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48" name="矩形 47">
            <a:extLst>
              <a:ext uri="{FF2B5EF4-FFF2-40B4-BE49-F238E27FC236}">
                <a16:creationId xmlns:a16="http://schemas.microsoft.com/office/drawing/2014/main" id="{14DE29D8-22F2-4E2D-A34B-FAEF9AF3BDB0}"/>
              </a:ext>
            </a:extLst>
          </p:cNvPr>
          <p:cNvSpPr/>
          <p:nvPr/>
        </p:nvSpPr>
        <p:spPr>
          <a:xfrm>
            <a:off x="1441651" y="1318161"/>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数据分析</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3B7B86E-8311-4361-9C50-6C3E022DFFE6}"/>
              </a:ext>
            </a:extLst>
          </p:cNvPr>
          <p:cNvSpPr/>
          <p:nvPr/>
        </p:nvSpPr>
        <p:spPr>
          <a:xfrm>
            <a:off x="1046407" y="2614587"/>
            <a:ext cx="10137408" cy="2264851"/>
          </a:xfrm>
          <a:prstGeom prst="rect">
            <a:avLst/>
          </a:prstGeom>
        </p:spPr>
        <p:txBody>
          <a:bodyPr wrap="square">
            <a:spAutoFit/>
          </a:bodyPr>
          <a:lstStyle/>
          <a:p>
            <a:pPr marL="228600" indent="266700" algn="just">
              <a:lnSpc>
                <a:spcPct val="150000"/>
              </a:lnSpc>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树状图解读：从销量以及销量的环比增长率出发</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点</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进行分析（总体——车类——车系）</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spcAft>
                <a:spcPts val="0"/>
              </a:spcAft>
            </a:pP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分别需要统计：</a:t>
            </a:r>
          </a:p>
          <a:p>
            <a:pPr marL="228600" indent="266700" algn="just">
              <a:lnSpc>
                <a:spcPct val="150000"/>
              </a:lnSpc>
              <a:spcAft>
                <a:spcPts val="0"/>
              </a:spcAft>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总体的销量和销量的环比增长率</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spcAft>
                <a:spcPts val="0"/>
              </a:spcAft>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各车类的销量和销量的环比增长率</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spcAft>
                <a:spcPts val="0"/>
              </a:spcAft>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车类下各车系的销量以及销量的环比增长率</a:t>
            </a:r>
          </a:p>
        </p:txBody>
      </p:sp>
    </p:spTree>
    <p:extLst>
      <p:ext uri="{BB962C8B-B14F-4D97-AF65-F5344CB8AC3E}">
        <p14:creationId xmlns:p14="http://schemas.microsoft.com/office/powerpoint/2010/main" val="292769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E01E2C76-402B-4880-B2F1-0B04C23E6F4F}"/>
              </a:ext>
            </a:extLst>
          </p:cNvPr>
          <p:cNvGrpSpPr/>
          <p:nvPr/>
        </p:nvGrpSpPr>
        <p:grpSpPr>
          <a:xfrm>
            <a:off x="603534" y="489678"/>
            <a:ext cx="667286" cy="667399"/>
            <a:chOff x="4165991" y="4042366"/>
            <a:chExt cx="1080000" cy="1080000"/>
          </a:xfrm>
        </p:grpSpPr>
        <p:sp>
          <p:nvSpPr>
            <p:cNvPr id="13" name="Oval 14">
              <a:extLst>
                <a:ext uri="{FF2B5EF4-FFF2-40B4-BE49-F238E27FC236}">
                  <a16:creationId xmlns:a16="http://schemas.microsoft.com/office/drawing/2014/main" id="{695D1473-9F4C-45EE-B8F0-CCFE911A53D0}"/>
                </a:ext>
              </a:extLst>
            </p:cNvPr>
            <p:cNvSpPr>
              <a:spLocks noChangeAspect="1"/>
            </p:cNvSpPr>
            <p:nvPr/>
          </p:nvSpPr>
          <p:spPr>
            <a:xfrm>
              <a:off x="4165991" y="4042366"/>
              <a:ext cx="1080000" cy="1080000"/>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25">
              <a:extLst>
                <a:ext uri="{FF2B5EF4-FFF2-40B4-BE49-F238E27FC236}">
                  <a16:creationId xmlns:a16="http://schemas.microsoft.com/office/drawing/2014/main" id="{D0752376-4CD8-4CF4-8985-CBFAAA4B0F7E}"/>
                </a:ext>
              </a:extLst>
            </p:cNvPr>
            <p:cNvGrpSpPr/>
            <p:nvPr/>
          </p:nvGrpSpPr>
          <p:grpSpPr>
            <a:xfrm>
              <a:off x="4448115" y="4254216"/>
              <a:ext cx="434665" cy="563930"/>
              <a:chOff x="4448115" y="4254216"/>
              <a:chExt cx="434665" cy="563930"/>
            </a:xfrm>
            <a:solidFill>
              <a:srgbClr val="234463"/>
            </a:solidFill>
          </p:grpSpPr>
          <p:sp>
            <p:nvSpPr>
              <p:cNvPr id="27" name="Freeform 1">
                <a:extLst>
                  <a:ext uri="{FF2B5EF4-FFF2-40B4-BE49-F238E27FC236}">
                    <a16:creationId xmlns:a16="http://schemas.microsoft.com/office/drawing/2014/main" id="{42C658E9-A526-413D-BFEE-D6AC491D8763}"/>
                  </a:ext>
                </a:extLst>
              </p:cNvPr>
              <p:cNvSpPr>
                <a:spLocks noChangeArrowheads="1"/>
              </p:cNvSpPr>
              <p:nvPr/>
            </p:nvSpPr>
            <p:spPr bwMode="auto">
              <a:xfrm>
                <a:off x="4686498" y="4254216"/>
                <a:ext cx="73630" cy="181363"/>
              </a:xfrm>
              <a:custGeom>
                <a:avLst/>
                <a:gdLst>
                  <a:gd name="T0" fmla="*/ 656 w 1688"/>
                  <a:gd name="T1" fmla="*/ 4188 h 4314"/>
                  <a:gd name="T2" fmla="*/ 656 w 1688"/>
                  <a:gd name="T3" fmla="*/ 4188 h 4314"/>
                  <a:gd name="T4" fmla="*/ 1250 w 1688"/>
                  <a:gd name="T5" fmla="*/ 3625 h 4314"/>
                  <a:gd name="T6" fmla="*/ 1562 w 1688"/>
                  <a:gd name="T7" fmla="*/ 2500 h 4314"/>
                  <a:gd name="T8" fmla="*/ 906 w 1688"/>
                  <a:gd name="T9" fmla="*/ 1532 h 4314"/>
                  <a:gd name="T10" fmla="*/ 500 w 1688"/>
                  <a:gd name="T11" fmla="*/ 719 h 4314"/>
                  <a:gd name="T12" fmla="*/ 625 w 1688"/>
                  <a:gd name="T13" fmla="*/ 0 h 4314"/>
                  <a:gd name="T14" fmla="*/ 94 w 1688"/>
                  <a:gd name="T15" fmla="*/ 907 h 4314"/>
                  <a:gd name="T16" fmla="*/ 281 w 1688"/>
                  <a:gd name="T17" fmla="*/ 1969 h 4314"/>
                  <a:gd name="T18" fmla="*/ 750 w 1688"/>
                  <a:gd name="T19" fmla="*/ 3250 h 4314"/>
                  <a:gd name="T20" fmla="*/ 500 w 1688"/>
                  <a:gd name="T21" fmla="*/ 4313 h 4314"/>
                  <a:gd name="T22" fmla="*/ 656 w 1688"/>
                  <a:gd name="T23" fmla="*/ 4188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8" h="4314">
                    <a:moveTo>
                      <a:pt x="656" y="4188"/>
                    </a:moveTo>
                    <a:lnTo>
                      <a:pt x="656" y="4188"/>
                    </a:lnTo>
                    <a:cubicBezTo>
                      <a:pt x="656" y="4188"/>
                      <a:pt x="1062" y="3875"/>
                      <a:pt x="1250" y="3625"/>
                    </a:cubicBezTo>
                    <a:cubicBezTo>
                      <a:pt x="1437" y="3375"/>
                      <a:pt x="1687" y="2938"/>
                      <a:pt x="1562" y="2500"/>
                    </a:cubicBezTo>
                    <a:cubicBezTo>
                      <a:pt x="1437" y="2063"/>
                      <a:pt x="1125" y="1813"/>
                      <a:pt x="906" y="1532"/>
                    </a:cubicBezTo>
                    <a:cubicBezTo>
                      <a:pt x="656" y="1250"/>
                      <a:pt x="531" y="1094"/>
                      <a:pt x="500" y="719"/>
                    </a:cubicBezTo>
                    <a:cubicBezTo>
                      <a:pt x="469" y="375"/>
                      <a:pt x="625" y="0"/>
                      <a:pt x="625" y="0"/>
                    </a:cubicBezTo>
                    <a:cubicBezTo>
                      <a:pt x="625" y="0"/>
                      <a:pt x="219" y="469"/>
                      <a:pt x="94" y="907"/>
                    </a:cubicBezTo>
                    <a:cubicBezTo>
                      <a:pt x="0" y="1344"/>
                      <a:pt x="94" y="1750"/>
                      <a:pt x="281" y="1969"/>
                    </a:cubicBezTo>
                    <a:cubicBezTo>
                      <a:pt x="469" y="2188"/>
                      <a:pt x="875" y="2594"/>
                      <a:pt x="750" y="3250"/>
                    </a:cubicBezTo>
                    <a:cubicBezTo>
                      <a:pt x="625" y="3938"/>
                      <a:pt x="500" y="4313"/>
                      <a:pt x="500" y="4313"/>
                    </a:cubicBezTo>
                    <a:lnTo>
                      <a:pt x="656" y="418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
                <a:extLst>
                  <a:ext uri="{FF2B5EF4-FFF2-40B4-BE49-F238E27FC236}">
                    <a16:creationId xmlns:a16="http://schemas.microsoft.com/office/drawing/2014/main" id="{B759EF8C-9CF8-4280-8026-F69E14438783}"/>
                  </a:ext>
                </a:extLst>
              </p:cNvPr>
              <p:cNvSpPr>
                <a:spLocks noChangeArrowheads="1"/>
              </p:cNvSpPr>
              <p:nvPr/>
            </p:nvSpPr>
            <p:spPr bwMode="auto">
              <a:xfrm>
                <a:off x="4625364" y="4313372"/>
                <a:ext cx="46331" cy="126286"/>
              </a:xfrm>
              <a:custGeom>
                <a:avLst/>
                <a:gdLst>
                  <a:gd name="T0" fmla="*/ 250 w 1063"/>
                  <a:gd name="T1" fmla="*/ 0 h 3001"/>
                  <a:gd name="T2" fmla="*/ 250 w 1063"/>
                  <a:gd name="T3" fmla="*/ 0 h 3001"/>
                  <a:gd name="T4" fmla="*/ 343 w 1063"/>
                  <a:gd name="T5" fmla="*/ 531 h 3001"/>
                  <a:gd name="T6" fmla="*/ 968 w 1063"/>
                  <a:gd name="T7" fmla="*/ 1593 h 3001"/>
                  <a:gd name="T8" fmla="*/ 625 w 1063"/>
                  <a:gd name="T9" fmla="*/ 2812 h 3001"/>
                  <a:gd name="T10" fmla="*/ 562 w 1063"/>
                  <a:gd name="T11" fmla="*/ 3000 h 3001"/>
                  <a:gd name="T12" fmla="*/ 500 w 1063"/>
                  <a:gd name="T13" fmla="*/ 2531 h 3001"/>
                  <a:gd name="T14" fmla="*/ 406 w 1063"/>
                  <a:gd name="T15" fmla="*/ 1500 h 3001"/>
                  <a:gd name="T16" fmla="*/ 0 w 1063"/>
                  <a:gd name="T17" fmla="*/ 593 h 3001"/>
                  <a:gd name="T18" fmla="*/ 250 w 1063"/>
                  <a:gd name="T19" fmla="*/ 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3" h="3001">
                    <a:moveTo>
                      <a:pt x="250" y="0"/>
                    </a:moveTo>
                    <a:lnTo>
                      <a:pt x="250" y="0"/>
                    </a:lnTo>
                    <a:cubicBezTo>
                      <a:pt x="250" y="0"/>
                      <a:pt x="250" y="343"/>
                      <a:pt x="343" y="531"/>
                    </a:cubicBezTo>
                    <a:cubicBezTo>
                      <a:pt x="468" y="843"/>
                      <a:pt x="906" y="1187"/>
                      <a:pt x="968" y="1593"/>
                    </a:cubicBezTo>
                    <a:cubicBezTo>
                      <a:pt x="1062" y="2250"/>
                      <a:pt x="718" y="2468"/>
                      <a:pt x="625" y="2812"/>
                    </a:cubicBezTo>
                    <a:cubicBezTo>
                      <a:pt x="562" y="3000"/>
                      <a:pt x="562" y="3000"/>
                      <a:pt x="562" y="3000"/>
                    </a:cubicBezTo>
                    <a:cubicBezTo>
                      <a:pt x="562" y="3000"/>
                      <a:pt x="437" y="2750"/>
                      <a:pt x="500" y="2531"/>
                    </a:cubicBezTo>
                    <a:cubicBezTo>
                      <a:pt x="562" y="2281"/>
                      <a:pt x="656" y="1843"/>
                      <a:pt x="406" y="1500"/>
                    </a:cubicBezTo>
                    <a:cubicBezTo>
                      <a:pt x="156" y="1156"/>
                      <a:pt x="31" y="875"/>
                      <a:pt x="0" y="593"/>
                    </a:cubicBezTo>
                    <a:cubicBezTo>
                      <a:pt x="0" y="281"/>
                      <a:pt x="250" y="0"/>
                      <a:pt x="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3">
                <a:extLst>
                  <a:ext uri="{FF2B5EF4-FFF2-40B4-BE49-F238E27FC236}">
                    <a16:creationId xmlns:a16="http://schemas.microsoft.com/office/drawing/2014/main" id="{DF3D26E3-6351-4813-A298-735D253DBA40}"/>
                  </a:ext>
                </a:extLst>
              </p:cNvPr>
              <p:cNvSpPr>
                <a:spLocks noChangeArrowheads="1"/>
              </p:cNvSpPr>
              <p:nvPr/>
            </p:nvSpPr>
            <p:spPr bwMode="auto">
              <a:xfrm>
                <a:off x="4776469" y="4320048"/>
                <a:ext cx="46331" cy="126286"/>
              </a:xfrm>
              <a:custGeom>
                <a:avLst/>
                <a:gdLst>
                  <a:gd name="T0" fmla="*/ 250 w 1064"/>
                  <a:gd name="T1" fmla="*/ 0 h 3001"/>
                  <a:gd name="T2" fmla="*/ 250 w 1064"/>
                  <a:gd name="T3" fmla="*/ 0 h 3001"/>
                  <a:gd name="T4" fmla="*/ 344 w 1064"/>
                  <a:gd name="T5" fmla="*/ 531 h 3001"/>
                  <a:gd name="T6" fmla="*/ 969 w 1064"/>
                  <a:gd name="T7" fmla="*/ 1594 h 3001"/>
                  <a:gd name="T8" fmla="*/ 625 w 1064"/>
                  <a:gd name="T9" fmla="*/ 2812 h 3001"/>
                  <a:gd name="T10" fmla="*/ 563 w 1064"/>
                  <a:gd name="T11" fmla="*/ 3000 h 3001"/>
                  <a:gd name="T12" fmla="*/ 500 w 1064"/>
                  <a:gd name="T13" fmla="*/ 2531 h 3001"/>
                  <a:gd name="T14" fmla="*/ 407 w 1064"/>
                  <a:gd name="T15" fmla="*/ 1500 h 3001"/>
                  <a:gd name="T16" fmla="*/ 0 w 1064"/>
                  <a:gd name="T17" fmla="*/ 594 h 3001"/>
                  <a:gd name="T18" fmla="*/ 250 w 1064"/>
                  <a:gd name="T19" fmla="*/ 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4" h="3001">
                    <a:moveTo>
                      <a:pt x="250" y="0"/>
                    </a:moveTo>
                    <a:lnTo>
                      <a:pt x="250" y="0"/>
                    </a:lnTo>
                    <a:cubicBezTo>
                      <a:pt x="250" y="0"/>
                      <a:pt x="250" y="344"/>
                      <a:pt x="344" y="531"/>
                    </a:cubicBezTo>
                    <a:cubicBezTo>
                      <a:pt x="469" y="844"/>
                      <a:pt x="907" y="1187"/>
                      <a:pt x="969" y="1594"/>
                    </a:cubicBezTo>
                    <a:cubicBezTo>
                      <a:pt x="1063" y="2250"/>
                      <a:pt x="719" y="2469"/>
                      <a:pt x="625" y="2812"/>
                    </a:cubicBezTo>
                    <a:cubicBezTo>
                      <a:pt x="563" y="3000"/>
                      <a:pt x="563" y="3000"/>
                      <a:pt x="563" y="3000"/>
                    </a:cubicBezTo>
                    <a:cubicBezTo>
                      <a:pt x="563" y="3000"/>
                      <a:pt x="438" y="2750"/>
                      <a:pt x="500" y="2531"/>
                    </a:cubicBezTo>
                    <a:cubicBezTo>
                      <a:pt x="563" y="2281"/>
                      <a:pt x="657" y="1844"/>
                      <a:pt x="407" y="1500"/>
                    </a:cubicBezTo>
                    <a:cubicBezTo>
                      <a:pt x="157" y="1156"/>
                      <a:pt x="0" y="875"/>
                      <a:pt x="0" y="594"/>
                    </a:cubicBezTo>
                    <a:cubicBezTo>
                      <a:pt x="0" y="281"/>
                      <a:pt x="250" y="0"/>
                      <a:pt x="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4">
                <a:extLst>
                  <a:ext uri="{FF2B5EF4-FFF2-40B4-BE49-F238E27FC236}">
                    <a16:creationId xmlns:a16="http://schemas.microsoft.com/office/drawing/2014/main" id="{042B0FB0-5B5B-47B3-A7E2-F02713714D9B}"/>
                  </a:ext>
                </a:extLst>
              </p:cNvPr>
              <p:cNvSpPr>
                <a:spLocks noChangeArrowheads="1"/>
              </p:cNvSpPr>
              <p:nvPr/>
            </p:nvSpPr>
            <p:spPr bwMode="auto">
              <a:xfrm>
                <a:off x="4448115" y="4459315"/>
                <a:ext cx="434665" cy="358831"/>
              </a:xfrm>
              <a:custGeom>
                <a:avLst/>
                <a:gdLst>
                  <a:gd name="T0" fmla="*/ 9874 w 9969"/>
                  <a:gd name="T1" fmla="*/ 969 h 8532"/>
                  <a:gd name="T2" fmla="*/ 9874 w 9969"/>
                  <a:gd name="T3" fmla="*/ 969 h 8532"/>
                  <a:gd name="T4" fmla="*/ 6280 w 9969"/>
                  <a:gd name="T5" fmla="*/ 125 h 8532"/>
                  <a:gd name="T6" fmla="*/ 2719 w 9969"/>
                  <a:gd name="T7" fmla="*/ 969 h 8532"/>
                  <a:gd name="T8" fmla="*/ 2656 w 9969"/>
                  <a:gd name="T9" fmla="*/ 1750 h 8532"/>
                  <a:gd name="T10" fmla="*/ 938 w 9969"/>
                  <a:gd name="T11" fmla="*/ 1843 h 8532"/>
                  <a:gd name="T12" fmla="*/ 2875 w 9969"/>
                  <a:gd name="T13" fmla="*/ 5187 h 8532"/>
                  <a:gd name="T14" fmla="*/ 3750 w 9969"/>
                  <a:gd name="T15" fmla="*/ 7218 h 8532"/>
                  <a:gd name="T16" fmla="*/ 3969 w 9969"/>
                  <a:gd name="T17" fmla="*/ 8062 h 8532"/>
                  <a:gd name="T18" fmla="*/ 5687 w 9969"/>
                  <a:gd name="T19" fmla="*/ 8499 h 8532"/>
                  <a:gd name="T20" fmla="*/ 6030 w 9969"/>
                  <a:gd name="T21" fmla="*/ 8531 h 8532"/>
                  <a:gd name="T22" fmla="*/ 6280 w 9969"/>
                  <a:gd name="T23" fmla="*/ 8531 h 8532"/>
                  <a:gd name="T24" fmla="*/ 6530 w 9969"/>
                  <a:gd name="T25" fmla="*/ 8531 h 8532"/>
                  <a:gd name="T26" fmla="*/ 6905 w 9969"/>
                  <a:gd name="T27" fmla="*/ 8499 h 8532"/>
                  <a:gd name="T28" fmla="*/ 8593 w 9969"/>
                  <a:gd name="T29" fmla="*/ 8062 h 8532"/>
                  <a:gd name="T30" fmla="*/ 8843 w 9969"/>
                  <a:gd name="T31" fmla="*/ 7218 h 8532"/>
                  <a:gd name="T32" fmla="*/ 9937 w 9969"/>
                  <a:gd name="T33" fmla="*/ 3749 h 8532"/>
                  <a:gd name="T34" fmla="*/ 9968 w 9969"/>
                  <a:gd name="T35" fmla="*/ 2781 h 8532"/>
                  <a:gd name="T36" fmla="*/ 9874 w 9969"/>
                  <a:gd name="T37" fmla="*/ 969 h 8532"/>
                  <a:gd name="T38" fmla="*/ 2563 w 9969"/>
                  <a:gd name="T39" fmla="*/ 4468 h 8532"/>
                  <a:gd name="T40" fmla="*/ 2563 w 9969"/>
                  <a:gd name="T41" fmla="*/ 4468 h 8532"/>
                  <a:gd name="T42" fmla="*/ 1375 w 9969"/>
                  <a:gd name="T43" fmla="*/ 2718 h 8532"/>
                  <a:gd name="T44" fmla="*/ 2625 w 9969"/>
                  <a:gd name="T45" fmla="*/ 2406 h 8532"/>
                  <a:gd name="T46" fmla="*/ 2625 w 9969"/>
                  <a:gd name="T47" fmla="*/ 2781 h 8532"/>
                  <a:gd name="T48" fmla="*/ 2656 w 9969"/>
                  <a:gd name="T49" fmla="*/ 3749 h 8532"/>
                  <a:gd name="T50" fmla="*/ 2719 w 9969"/>
                  <a:gd name="T51" fmla="*/ 4374 h 8532"/>
                  <a:gd name="T52" fmla="*/ 2563 w 9969"/>
                  <a:gd name="T53" fmla="*/ 4468 h 8532"/>
                  <a:gd name="T54" fmla="*/ 4156 w 9969"/>
                  <a:gd name="T55" fmla="*/ 5749 h 8532"/>
                  <a:gd name="T56" fmla="*/ 4156 w 9969"/>
                  <a:gd name="T57" fmla="*/ 5749 h 8532"/>
                  <a:gd name="T58" fmla="*/ 4719 w 9969"/>
                  <a:gd name="T59" fmla="*/ 3249 h 8532"/>
                  <a:gd name="T60" fmla="*/ 7249 w 9969"/>
                  <a:gd name="T61" fmla="*/ 2124 h 8532"/>
                  <a:gd name="T62" fmla="*/ 7249 w 9969"/>
                  <a:gd name="T63" fmla="*/ 2562 h 8532"/>
                  <a:gd name="T64" fmla="*/ 6937 w 9969"/>
                  <a:gd name="T65" fmla="*/ 3156 h 8532"/>
                  <a:gd name="T66" fmla="*/ 6405 w 9969"/>
                  <a:gd name="T67" fmla="*/ 3843 h 8532"/>
                  <a:gd name="T68" fmla="*/ 5687 w 9969"/>
                  <a:gd name="T69" fmla="*/ 4593 h 8532"/>
                  <a:gd name="T70" fmla="*/ 5343 w 9969"/>
                  <a:gd name="T71" fmla="*/ 4499 h 8532"/>
                  <a:gd name="T72" fmla="*/ 5624 w 9969"/>
                  <a:gd name="T73" fmla="*/ 4906 h 8532"/>
                  <a:gd name="T74" fmla="*/ 5468 w 9969"/>
                  <a:gd name="T75" fmla="*/ 5218 h 8532"/>
                  <a:gd name="T76" fmla="*/ 4750 w 9969"/>
                  <a:gd name="T77" fmla="*/ 5843 h 8532"/>
                  <a:gd name="T78" fmla="*/ 4156 w 9969"/>
                  <a:gd name="T79" fmla="*/ 5749 h 8532"/>
                  <a:gd name="T80" fmla="*/ 7562 w 9969"/>
                  <a:gd name="T81" fmla="*/ 5468 h 8532"/>
                  <a:gd name="T82" fmla="*/ 7562 w 9969"/>
                  <a:gd name="T83" fmla="*/ 5468 h 8532"/>
                  <a:gd name="T84" fmla="*/ 4781 w 9969"/>
                  <a:gd name="T85" fmla="*/ 6499 h 8532"/>
                  <a:gd name="T86" fmla="*/ 4938 w 9969"/>
                  <a:gd name="T87" fmla="*/ 6093 h 8532"/>
                  <a:gd name="T88" fmla="*/ 5749 w 9969"/>
                  <a:gd name="T89" fmla="*/ 5312 h 8532"/>
                  <a:gd name="T90" fmla="*/ 6312 w 9969"/>
                  <a:gd name="T91" fmla="*/ 5187 h 8532"/>
                  <a:gd name="T92" fmla="*/ 6218 w 9969"/>
                  <a:gd name="T93" fmla="*/ 4624 h 8532"/>
                  <a:gd name="T94" fmla="*/ 6999 w 9969"/>
                  <a:gd name="T95" fmla="*/ 3749 h 8532"/>
                  <a:gd name="T96" fmla="*/ 7405 w 9969"/>
                  <a:gd name="T97" fmla="*/ 2905 h 8532"/>
                  <a:gd name="T98" fmla="*/ 7968 w 9969"/>
                  <a:gd name="T99" fmla="*/ 2624 h 8532"/>
                  <a:gd name="T100" fmla="*/ 7562 w 9969"/>
                  <a:gd name="T101" fmla="*/ 5468 h 8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69" h="8532">
                    <a:moveTo>
                      <a:pt x="9874" y="969"/>
                    </a:moveTo>
                    <a:lnTo>
                      <a:pt x="9874" y="969"/>
                    </a:lnTo>
                    <a:cubicBezTo>
                      <a:pt x="9874" y="969"/>
                      <a:pt x="8624" y="0"/>
                      <a:pt x="6280" y="125"/>
                    </a:cubicBezTo>
                    <a:cubicBezTo>
                      <a:pt x="3969" y="0"/>
                      <a:pt x="2719" y="969"/>
                      <a:pt x="2719" y="969"/>
                    </a:cubicBezTo>
                    <a:cubicBezTo>
                      <a:pt x="2688" y="1250"/>
                      <a:pt x="2656" y="1500"/>
                      <a:pt x="2656" y="1750"/>
                    </a:cubicBezTo>
                    <a:cubicBezTo>
                      <a:pt x="2375" y="1532"/>
                      <a:pt x="1625" y="1063"/>
                      <a:pt x="938" y="1843"/>
                    </a:cubicBezTo>
                    <a:cubicBezTo>
                      <a:pt x="0" y="2812"/>
                      <a:pt x="2094" y="5499"/>
                      <a:pt x="2875" y="5187"/>
                    </a:cubicBezTo>
                    <a:cubicBezTo>
                      <a:pt x="3094" y="6281"/>
                      <a:pt x="3469" y="6906"/>
                      <a:pt x="3750" y="7218"/>
                    </a:cubicBezTo>
                    <a:cubicBezTo>
                      <a:pt x="3750" y="7218"/>
                      <a:pt x="4031" y="7937"/>
                      <a:pt x="3969" y="8062"/>
                    </a:cubicBezTo>
                    <a:cubicBezTo>
                      <a:pt x="3969" y="8062"/>
                      <a:pt x="4188" y="8406"/>
                      <a:pt x="5687" y="8499"/>
                    </a:cubicBezTo>
                    <a:cubicBezTo>
                      <a:pt x="5780" y="8531"/>
                      <a:pt x="5905" y="8531"/>
                      <a:pt x="6030" y="8531"/>
                    </a:cubicBezTo>
                    <a:cubicBezTo>
                      <a:pt x="6124" y="8531"/>
                      <a:pt x="6218" y="8531"/>
                      <a:pt x="6280" y="8531"/>
                    </a:cubicBezTo>
                    <a:cubicBezTo>
                      <a:pt x="6374" y="8531"/>
                      <a:pt x="6437" y="8531"/>
                      <a:pt x="6530" y="8531"/>
                    </a:cubicBezTo>
                    <a:cubicBezTo>
                      <a:pt x="6687" y="8531"/>
                      <a:pt x="6812" y="8531"/>
                      <a:pt x="6905" y="8499"/>
                    </a:cubicBezTo>
                    <a:cubicBezTo>
                      <a:pt x="8374" y="8406"/>
                      <a:pt x="8593" y="8062"/>
                      <a:pt x="8593" y="8062"/>
                    </a:cubicBezTo>
                    <a:cubicBezTo>
                      <a:pt x="8562" y="7937"/>
                      <a:pt x="8843" y="7218"/>
                      <a:pt x="8843" y="7218"/>
                    </a:cubicBezTo>
                    <a:cubicBezTo>
                      <a:pt x="9218" y="6781"/>
                      <a:pt x="9780" y="5781"/>
                      <a:pt x="9937" y="3749"/>
                    </a:cubicBezTo>
                    <a:cubicBezTo>
                      <a:pt x="9937" y="3406"/>
                      <a:pt x="9968" y="3093"/>
                      <a:pt x="9968" y="2781"/>
                    </a:cubicBezTo>
                    <a:cubicBezTo>
                      <a:pt x="9968" y="2249"/>
                      <a:pt x="9937" y="1657"/>
                      <a:pt x="9874" y="969"/>
                    </a:cubicBezTo>
                    <a:close/>
                    <a:moveTo>
                      <a:pt x="2563" y="4468"/>
                    </a:moveTo>
                    <a:lnTo>
                      <a:pt x="2563" y="4468"/>
                    </a:lnTo>
                    <a:cubicBezTo>
                      <a:pt x="2563" y="4468"/>
                      <a:pt x="1437" y="3656"/>
                      <a:pt x="1375" y="2718"/>
                    </a:cubicBezTo>
                    <a:cubicBezTo>
                      <a:pt x="1281" y="1813"/>
                      <a:pt x="2188" y="1937"/>
                      <a:pt x="2625" y="2406"/>
                    </a:cubicBezTo>
                    <a:cubicBezTo>
                      <a:pt x="2625" y="2531"/>
                      <a:pt x="2625" y="2656"/>
                      <a:pt x="2625" y="2781"/>
                    </a:cubicBezTo>
                    <a:cubicBezTo>
                      <a:pt x="2625" y="3093"/>
                      <a:pt x="2625" y="3406"/>
                      <a:pt x="2656" y="3749"/>
                    </a:cubicBezTo>
                    <a:cubicBezTo>
                      <a:pt x="2688" y="3968"/>
                      <a:pt x="2688" y="4187"/>
                      <a:pt x="2719" y="4374"/>
                    </a:cubicBezTo>
                    <a:cubicBezTo>
                      <a:pt x="2688" y="4374"/>
                      <a:pt x="2625" y="4406"/>
                      <a:pt x="2563" y="4468"/>
                    </a:cubicBezTo>
                    <a:close/>
                    <a:moveTo>
                      <a:pt x="4156" y="5749"/>
                    </a:moveTo>
                    <a:lnTo>
                      <a:pt x="4156" y="5749"/>
                    </a:lnTo>
                    <a:cubicBezTo>
                      <a:pt x="3875" y="5031"/>
                      <a:pt x="4094" y="4062"/>
                      <a:pt x="4719" y="3249"/>
                    </a:cubicBezTo>
                    <a:cubicBezTo>
                      <a:pt x="5437" y="2343"/>
                      <a:pt x="6468" y="1906"/>
                      <a:pt x="7249" y="2124"/>
                    </a:cubicBezTo>
                    <a:cubicBezTo>
                      <a:pt x="7249" y="2156"/>
                      <a:pt x="7530" y="2280"/>
                      <a:pt x="7249" y="2562"/>
                    </a:cubicBezTo>
                    <a:cubicBezTo>
                      <a:pt x="7124" y="2718"/>
                      <a:pt x="6999" y="2999"/>
                      <a:pt x="6937" y="3156"/>
                    </a:cubicBezTo>
                    <a:cubicBezTo>
                      <a:pt x="6843" y="3343"/>
                      <a:pt x="6687" y="3531"/>
                      <a:pt x="6405" y="3843"/>
                    </a:cubicBezTo>
                    <a:cubicBezTo>
                      <a:pt x="6124" y="4124"/>
                      <a:pt x="5874" y="4593"/>
                      <a:pt x="5687" y="4593"/>
                    </a:cubicBezTo>
                    <a:cubicBezTo>
                      <a:pt x="5530" y="4593"/>
                      <a:pt x="5343" y="4499"/>
                      <a:pt x="5343" y="4499"/>
                    </a:cubicBezTo>
                    <a:cubicBezTo>
                      <a:pt x="5343" y="4499"/>
                      <a:pt x="5687" y="4812"/>
                      <a:pt x="5624" y="4906"/>
                    </a:cubicBezTo>
                    <a:cubicBezTo>
                      <a:pt x="5562" y="4968"/>
                      <a:pt x="5562" y="5062"/>
                      <a:pt x="5468" y="5218"/>
                    </a:cubicBezTo>
                    <a:cubicBezTo>
                      <a:pt x="5374" y="5374"/>
                      <a:pt x="4938" y="5781"/>
                      <a:pt x="4750" y="5843"/>
                    </a:cubicBezTo>
                    <a:cubicBezTo>
                      <a:pt x="4531" y="5937"/>
                      <a:pt x="4313" y="6031"/>
                      <a:pt x="4156" y="5749"/>
                    </a:cubicBezTo>
                    <a:close/>
                    <a:moveTo>
                      <a:pt x="7562" y="5468"/>
                    </a:moveTo>
                    <a:lnTo>
                      <a:pt x="7562" y="5468"/>
                    </a:lnTo>
                    <a:cubicBezTo>
                      <a:pt x="6780" y="6468"/>
                      <a:pt x="5593" y="6906"/>
                      <a:pt x="4781" y="6499"/>
                    </a:cubicBezTo>
                    <a:cubicBezTo>
                      <a:pt x="4781" y="6406"/>
                      <a:pt x="4625" y="6281"/>
                      <a:pt x="4938" y="6093"/>
                    </a:cubicBezTo>
                    <a:cubicBezTo>
                      <a:pt x="5094" y="5999"/>
                      <a:pt x="5624" y="5656"/>
                      <a:pt x="5749" y="5312"/>
                    </a:cubicBezTo>
                    <a:cubicBezTo>
                      <a:pt x="5874" y="4968"/>
                      <a:pt x="6312" y="5187"/>
                      <a:pt x="6312" y="5187"/>
                    </a:cubicBezTo>
                    <a:cubicBezTo>
                      <a:pt x="6312" y="5187"/>
                      <a:pt x="6030" y="4937"/>
                      <a:pt x="6218" y="4624"/>
                    </a:cubicBezTo>
                    <a:cubicBezTo>
                      <a:pt x="6405" y="4312"/>
                      <a:pt x="6655" y="4031"/>
                      <a:pt x="6999" y="3749"/>
                    </a:cubicBezTo>
                    <a:cubicBezTo>
                      <a:pt x="7343" y="3468"/>
                      <a:pt x="7312" y="3124"/>
                      <a:pt x="7405" y="2905"/>
                    </a:cubicBezTo>
                    <a:cubicBezTo>
                      <a:pt x="7499" y="2656"/>
                      <a:pt x="7843" y="2468"/>
                      <a:pt x="7968" y="2624"/>
                    </a:cubicBezTo>
                    <a:cubicBezTo>
                      <a:pt x="8468" y="3312"/>
                      <a:pt x="8312" y="4499"/>
                      <a:pt x="7562" y="546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45" name="Straight Connector 10">
            <a:extLst>
              <a:ext uri="{FF2B5EF4-FFF2-40B4-BE49-F238E27FC236}">
                <a16:creationId xmlns:a16="http://schemas.microsoft.com/office/drawing/2014/main" id="{1F7DAABF-DA1B-43B1-B3AA-47B866C72C6C}"/>
              </a:ext>
            </a:extLst>
          </p:cNvPr>
          <p:cNvCxnSpPr>
            <a:cxnSpLocks/>
          </p:cNvCxnSpPr>
          <p:nvPr/>
        </p:nvCxnSpPr>
        <p:spPr>
          <a:xfrm>
            <a:off x="1270820" y="1031292"/>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48" name="矩形 47">
            <a:extLst>
              <a:ext uri="{FF2B5EF4-FFF2-40B4-BE49-F238E27FC236}">
                <a16:creationId xmlns:a16="http://schemas.microsoft.com/office/drawing/2014/main" id="{14DE29D8-22F2-4E2D-A34B-FAEF9AF3BDB0}"/>
              </a:ext>
            </a:extLst>
          </p:cNvPr>
          <p:cNvSpPr/>
          <p:nvPr/>
        </p:nvSpPr>
        <p:spPr>
          <a:xfrm>
            <a:off x="1423595" y="626298"/>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数据分析</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28EFD66E-B3C0-405C-9363-C1BD32839F42}"/>
              </a:ext>
            </a:extLst>
          </p:cNvPr>
          <p:cNvSpPr/>
          <p:nvPr/>
        </p:nvSpPr>
        <p:spPr>
          <a:xfrm>
            <a:off x="826942" y="2076711"/>
            <a:ext cx="4610081" cy="3973011"/>
          </a:xfrm>
          <a:prstGeom prst="rect">
            <a:avLst/>
          </a:prstGeom>
        </p:spPr>
        <p:txBody>
          <a:bodyPr wrap="square">
            <a:spAutoFit/>
          </a:bodyPr>
          <a:lstStyle/>
          <a:p>
            <a:pPr marL="228600" indent="266700" algn="just">
              <a:lnSpc>
                <a:spcPct val="150000"/>
              </a:lnSpc>
              <a:spcAft>
                <a:spcPts val="180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数据汇总—数据透视表【注：重复数据的处理】</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总销量的统计：数据透视表 根据不同维度进行数据的求和汇总</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环比增长率的统计：数据透视表 增加同比：分析选项卡—计算—计算项—输入公式即可</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2</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树状图：复制粘贴为图片、插入形状</a:t>
            </a:r>
          </a:p>
        </p:txBody>
      </p:sp>
      <p:pic>
        <p:nvPicPr>
          <p:cNvPr id="25" name="图片 24">
            <a:extLst>
              <a:ext uri="{FF2B5EF4-FFF2-40B4-BE49-F238E27FC236}">
                <a16:creationId xmlns:a16="http://schemas.microsoft.com/office/drawing/2014/main" id="{95FF4157-FB42-4E25-81C4-0F3B4D020B1A}"/>
              </a:ext>
            </a:extLst>
          </p:cNvPr>
          <p:cNvPicPr/>
          <p:nvPr/>
        </p:nvPicPr>
        <p:blipFill>
          <a:blip r:embed="rId2"/>
          <a:stretch>
            <a:fillRect/>
          </a:stretch>
        </p:blipFill>
        <p:spPr>
          <a:xfrm>
            <a:off x="6036308" y="1425788"/>
            <a:ext cx="2404110" cy="2183130"/>
          </a:xfrm>
          <a:prstGeom prst="rect">
            <a:avLst/>
          </a:prstGeom>
        </p:spPr>
      </p:pic>
      <p:pic>
        <p:nvPicPr>
          <p:cNvPr id="31" name="图片 30">
            <a:extLst>
              <a:ext uri="{FF2B5EF4-FFF2-40B4-BE49-F238E27FC236}">
                <a16:creationId xmlns:a16="http://schemas.microsoft.com/office/drawing/2014/main" id="{C64A52F8-3481-4861-B18F-20024DDB1EF9}"/>
              </a:ext>
            </a:extLst>
          </p:cNvPr>
          <p:cNvPicPr/>
          <p:nvPr/>
        </p:nvPicPr>
        <p:blipFill>
          <a:blip r:embed="rId3"/>
          <a:stretch>
            <a:fillRect/>
          </a:stretch>
        </p:blipFill>
        <p:spPr>
          <a:xfrm>
            <a:off x="8855596" y="1425788"/>
            <a:ext cx="2457450" cy="2192020"/>
          </a:xfrm>
          <a:prstGeom prst="rect">
            <a:avLst/>
          </a:prstGeom>
        </p:spPr>
      </p:pic>
      <p:pic>
        <p:nvPicPr>
          <p:cNvPr id="19" name="图片 18">
            <a:extLst>
              <a:ext uri="{FF2B5EF4-FFF2-40B4-BE49-F238E27FC236}">
                <a16:creationId xmlns:a16="http://schemas.microsoft.com/office/drawing/2014/main" id="{6843B4EB-BBBD-4383-BC69-587C2EFE2069}"/>
              </a:ext>
            </a:extLst>
          </p:cNvPr>
          <p:cNvPicPr/>
          <p:nvPr/>
        </p:nvPicPr>
        <p:blipFill>
          <a:blip r:embed="rId4"/>
          <a:stretch>
            <a:fillRect/>
          </a:stretch>
        </p:blipFill>
        <p:spPr>
          <a:xfrm>
            <a:off x="5875071" y="4063216"/>
            <a:ext cx="2404109" cy="1784033"/>
          </a:xfrm>
          <a:prstGeom prst="rect">
            <a:avLst/>
          </a:prstGeom>
        </p:spPr>
      </p:pic>
      <p:sp>
        <p:nvSpPr>
          <p:cNvPr id="6" name="矩形 5">
            <a:extLst>
              <a:ext uri="{FF2B5EF4-FFF2-40B4-BE49-F238E27FC236}">
                <a16:creationId xmlns:a16="http://schemas.microsoft.com/office/drawing/2014/main" id="{2ACA2FB1-21AB-4E05-88F8-43240C7360E9}"/>
              </a:ext>
            </a:extLst>
          </p:cNvPr>
          <p:cNvSpPr/>
          <p:nvPr/>
        </p:nvSpPr>
        <p:spPr>
          <a:xfrm>
            <a:off x="777846" y="1324548"/>
            <a:ext cx="5462521" cy="458908"/>
          </a:xfrm>
          <a:prstGeom prst="rect">
            <a:avLst/>
          </a:prstGeom>
        </p:spPr>
        <p:txBody>
          <a:bodyPr wrap="none">
            <a:spAutoFit/>
          </a:bodyPr>
          <a:lstStyle/>
          <a:p>
            <a:pPr marL="228600" indent="266700" algn="just">
              <a:lnSpc>
                <a:spcPct val="150000"/>
              </a:lnSpc>
              <a:spcAft>
                <a:spcPts val="1800"/>
              </a:spcAft>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Excel</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相关知识</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（数据汇总</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数据透视表）</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8389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a:extLst>
              <a:ext uri="{FF2B5EF4-FFF2-40B4-BE49-F238E27FC236}">
                <a16:creationId xmlns:a16="http://schemas.microsoft.com/office/drawing/2014/main" id="{8287205B-1341-40A4-9708-8834B12B0D6C}"/>
              </a:ext>
            </a:extLst>
          </p:cNvPr>
          <p:cNvGrpSpPr/>
          <p:nvPr/>
        </p:nvGrpSpPr>
        <p:grpSpPr>
          <a:xfrm>
            <a:off x="664683" y="522129"/>
            <a:ext cx="630705" cy="667399"/>
            <a:chOff x="8968673" y="4042365"/>
            <a:chExt cx="1080000" cy="1080000"/>
          </a:xfrm>
        </p:grpSpPr>
        <p:sp>
          <p:nvSpPr>
            <p:cNvPr id="18" name="Oval 30">
              <a:extLst>
                <a:ext uri="{FF2B5EF4-FFF2-40B4-BE49-F238E27FC236}">
                  <a16:creationId xmlns:a16="http://schemas.microsoft.com/office/drawing/2014/main" id="{D60AA3AF-20E7-4314-A591-E047E1D9CB63}"/>
                </a:ext>
              </a:extLst>
            </p:cNvPr>
            <p:cNvSpPr>
              <a:spLocks noChangeAspect="1"/>
            </p:cNvSpPr>
            <p:nvPr/>
          </p:nvSpPr>
          <p:spPr>
            <a:xfrm>
              <a:off x="8968673" y="4042365"/>
              <a:ext cx="1080000" cy="1080000"/>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0" name="组合 39">
              <a:extLst>
                <a:ext uri="{FF2B5EF4-FFF2-40B4-BE49-F238E27FC236}">
                  <a16:creationId xmlns:a16="http://schemas.microsoft.com/office/drawing/2014/main" id="{37F2B025-2F16-45D2-BE64-792A7E95D420}"/>
                </a:ext>
              </a:extLst>
            </p:cNvPr>
            <p:cNvGrpSpPr/>
            <p:nvPr/>
          </p:nvGrpSpPr>
          <p:grpSpPr>
            <a:xfrm>
              <a:off x="9229413" y="4395196"/>
              <a:ext cx="518763" cy="408385"/>
              <a:chOff x="9229413" y="4395196"/>
              <a:chExt cx="518763" cy="408385"/>
            </a:xfrm>
          </p:grpSpPr>
          <p:sp>
            <p:nvSpPr>
              <p:cNvPr id="19" name="Freeform 5">
                <a:extLst>
                  <a:ext uri="{FF2B5EF4-FFF2-40B4-BE49-F238E27FC236}">
                    <a16:creationId xmlns:a16="http://schemas.microsoft.com/office/drawing/2014/main" id="{B891985F-D001-4D7C-863A-0AD3E64C45F1}"/>
                  </a:ext>
                </a:extLst>
              </p:cNvPr>
              <p:cNvSpPr>
                <a:spLocks noEditPoints="1"/>
              </p:cNvSpPr>
              <p:nvPr/>
            </p:nvSpPr>
            <p:spPr bwMode="auto">
              <a:xfrm>
                <a:off x="9229413" y="4395196"/>
                <a:ext cx="518763" cy="408385"/>
              </a:xfrm>
              <a:custGeom>
                <a:avLst/>
                <a:gdLst>
                  <a:gd name="T0" fmla="*/ 2158 w 2281"/>
                  <a:gd name="T1" fmla="*/ 549 h 1797"/>
                  <a:gd name="T2" fmla="*/ 1123 w 2281"/>
                  <a:gd name="T3" fmla="*/ 135 h 1797"/>
                  <a:gd name="T4" fmla="*/ 2129 w 2281"/>
                  <a:gd name="T5" fmla="*/ 488 h 1797"/>
                  <a:gd name="T6" fmla="*/ 1699 w 2281"/>
                  <a:gd name="T7" fmla="*/ 621 h 1797"/>
                  <a:gd name="T8" fmla="*/ 1207 w 2281"/>
                  <a:gd name="T9" fmla="*/ 207 h 1797"/>
                  <a:gd name="T10" fmla="*/ 1080 w 2281"/>
                  <a:gd name="T11" fmla="*/ 100 h 1797"/>
                  <a:gd name="T12" fmla="*/ 0 w 2281"/>
                  <a:gd name="T13" fmla="*/ 481 h 1797"/>
                  <a:gd name="T14" fmla="*/ 111 w 2281"/>
                  <a:gd name="T15" fmla="*/ 715 h 1797"/>
                  <a:gd name="T16" fmla="*/ 0 w 2281"/>
                  <a:gd name="T17" fmla="*/ 884 h 1797"/>
                  <a:gd name="T18" fmla="*/ 111 w 2281"/>
                  <a:gd name="T19" fmla="*/ 1118 h 1797"/>
                  <a:gd name="T20" fmla="*/ 1208 w 2281"/>
                  <a:gd name="T21" fmla="*/ 1594 h 1797"/>
                  <a:gd name="T22" fmla="*/ 1744 w 2281"/>
                  <a:gd name="T23" fmla="*/ 1389 h 1797"/>
                  <a:gd name="T24" fmla="*/ 2281 w 2281"/>
                  <a:gd name="T25" fmla="*/ 1041 h 1797"/>
                  <a:gd name="T26" fmla="*/ 2161 w 2281"/>
                  <a:gd name="T27" fmla="*/ 820 h 1797"/>
                  <a:gd name="T28" fmla="*/ 1531 w 2281"/>
                  <a:gd name="T29" fmla="*/ 174 h 1797"/>
                  <a:gd name="T30" fmla="*/ 1581 w 2281"/>
                  <a:gd name="T31" fmla="*/ 522 h 1797"/>
                  <a:gd name="T32" fmla="*/ 1531 w 2281"/>
                  <a:gd name="T33" fmla="*/ 174 h 1797"/>
                  <a:gd name="T34" fmla="*/ 209 w 2281"/>
                  <a:gd name="T35" fmla="*/ 523 h 1797"/>
                  <a:gd name="T36" fmla="*/ 1208 w 2281"/>
                  <a:gd name="T37" fmla="*/ 822 h 1797"/>
                  <a:gd name="T38" fmla="*/ 124 w 2281"/>
                  <a:gd name="T39" fmla="*/ 510 h 1797"/>
                  <a:gd name="T40" fmla="*/ 1160 w 2281"/>
                  <a:gd name="T41" fmla="*/ 762 h 1797"/>
                  <a:gd name="T42" fmla="*/ 741 w 2281"/>
                  <a:gd name="T43" fmla="*/ 424 h 1797"/>
                  <a:gd name="T44" fmla="*/ 704 w 2281"/>
                  <a:gd name="T45" fmla="*/ 1126 h 1797"/>
                  <a:gd name="T46" fmla="*/ 723 w 2281"/>
                  <a:gd name="T47" fmla="*/ 1183 h 1797"/>
                  <a:gd name="T48" fmla="*/ 704 w 2281"/>
                  <a:gd name="T49" fmla="*/ 1126 h 1797"/>
                  <a:gd name="T50" fmla="*/ 1208 w 2281"/>
                  <a:gd name="T51" fmla="*/ 1119 h 1797"/>
                  <a:gd name="T52" fmla="*/ 163 w 2281"/>
                  <a:gd name="T53" fmla="*/ 766 h 1797"/>
                  <a:gd name="T54" fmla="*/ 1208 w 2281"/>
                  <a:gd name="T55" fmla="*/ 1191 h 1797"/>
                  <a:gd name="T56" fmla="*/ 127 w 2281"/>
                  <a:gd name="T57" fmla="*/ 912 h 1797"/>
                  <a:gd name="T58" fmla="*/ 710 w 2281"/>
                  <a:gd name="T59" fmla="*/ 1528 h 1797"/>
                  <a:gd name="T60" fmla="*/ 723 w 2281"/>
                  <a:gd name="T61" fmla="*/ 1586 h 1797"/>
                  <a:gd name="T62" fmla="*/ 710 w 2281"/>
                  <a:gd name="T63" fmla="*/ 1528 h 1797"/>
                  <a:gd name="T64" fmla="*/ 167 w 2281"/>
                  <a:gd name="T65" fmla="*/ 1170 h 1797"/>
                  <a:gd name="T66" fmla="*/ 1208 w 2281"/>
                  <a:gd name="T67" fmla="*/ 1523 h 1797"/>
                  <a:gd name="T68" fmla="*/ 1659 w 2281"/>
                  <a:gd name="T69" fmla="*/ 1409 h 1797"/>
                  <a:gd name="T70" fmla="*/ 1293 w 2281"/>
                  <a:gd name="T71" fmla="*/ 820 h 1797"/>
                  <a:gd name="T72" fmla="*/ 812 w 2281"/>
                  <a:gd name="T73" fmla="*/ 400 h 1797"/>
                  <a:gd name="T74" fmla="*/ 689 w 2281"/>
                  <a:gd name="T75" fmla="*/ 298 h 1797"/>
                  <a:gd name="T76" fmla="*/ 1132 w 2281"/>
                  <a:gd name="T77" fmla="*/ 231 h 1797"/>
                  <a:gd name="T78" fmla="*/ 1626 w 2281"/>
                  <a:gd name="T79" fmla="*/ 649 h 1797"/>
                  <a:gd name="T80" fmla="*/ 2142 w 2281"/>
                  <a:gd name="T81" fmla="*/ 755 h 1797"/>
                  <a:gd name="T82" fmla="*/ 2084 w 2281"/>
                  <a:gd name="T83" fmla="*/ 715 h 1797"/>
                  <a:gd name="T84" fmla="*/ 2140 w 2281"/>
                  <a:gd name="T85" fmla="*/ 621 h 1797"/>
                  <a:gd name="T86" fmla="*/ 2082 w 2281"/>
                  <a:gd name="T87" fmla="*/ 579 h 1797"/>
                  <a:gd name="T88" fmla="*/ 1744 w 2281"/>
                  <a:gd name="T89" fmla="*/ 1254 h 1797"/>
                  <a:gd name="T90" fmla="*/ 2142 w 2281"/>
                  <a:gd name="T91" fmla="*/ 1024 h 1797"/>
                  <a:gd name="T92" fmla="*/ 2084 w 2281"/>
                  <a:gd name="T93" fmla="*/ 984 h 1797"/>
                  <a:gd name="T94" fmla="*/ 1744 w 2281"/>
                  <a:gd name="T95" fmla="*/ 1049 h 1797"/>
                  <a:gd name="T96" fmla="*/ 2142 w 2281"/>
                  <a:gd name="T97" fmla="*/ 890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1" h="1797">
                    <a:moveTo>
                      <a:pt x="2161" y="686"/>
                    </a:moveTo>
                    <a:lnTo>
                      <a:pt x="2281" y="637"/>
                    </a:lnTo>
                    <a:lnTo>
                      <a:pt x="2158" y="549"/>
                    </a:lnTo>
                    <a:lnTo>
                      <a:pt x="2270" y="504"/>
                    </a:lnTo>
                    <a:lnTo>
                      <a:pt x="1562" y="0"/>
                    </a:lnTo>
                    <a:lnTo>
                      <a:pt x="1123" y="135"/>
                    </a:lnTo>
                    <a:lnTo>
                      <a:pt x="1182" y="186"/>
                    </a:lnTo>
                    <a:lnTo>
                      <a:pt x="1548" y="73"/>
                    </a:lnTo>
                    <a:lnTo>
                      <a:pt x="2129" y="488"/>
                    </a:lnTo>
                    <a:lnTo>
                      <a:pt x="1736" y="648"/>
                    </a:lnTo>
                    <a:lnTo>
                      <a:pt x="1733" y="648"/>
                    </a:lnTo>
                    <a:lnTo>
                      <a:pt x="1699" y="621"/>
                    </a:lnTo>
                    <a:lnTo>
                      <a:pt x="2066" y="478"/>
                    </a:lnTo>
                    <a:lnTo>
                      <a:pt x="1542" y="101"/>
                    </a:lnTo>
                    <a:lnTo>
                      <a:pt x="1207" y="207"/>
                    </a:lnTo>
                    <a:lnTo>
                      <a:pt x="1182" y="186"/>
                    </a:lnTo>
                    <a:lnTo>
                      <a:pt x="1121" y="135"/>
                    </a:lnTo>
                    <a:lnTo>
                      <a:pt x="1080" y="100"/>
                    </a:lnTo>
                    <a:lnTo>
                      <a:pt x="553" y="273"/>
                    </a:lnTo>
                    <a:lnTo>
                      <a:pt x="586" y="300"/>
                    </a:lnTo>
                    <a:lnTo>
                      <a:pt x="0" y="481"/>
                    </a:lnTo>
                    <a:lnTo>
                      <a:pt x="110" y="581"/>
                    </a:lnTo>
                    <a:lnTo>
                      <a:pt x="0" y="615"/>
                    </a:lnTo>
                    <a:lnTo>
                      <a:pt x="111" y="715"/>
                    </a:lnTo>
                    <a:lnTo>
                      <a:pt x="0" y="749"/>
                    </a:lnTo>
                    <a:lnTo>
                      <a:pt x="111" y="849"/>
                    </a:lnTo>
                    <a:lnTo>
                      <a:pt x="0" y="884"/>
                    </a:lnTo>
                    <a:lnTo>
                      <a:pt x="111" y="984"/>
                    </a:lnTo>
                    <a:lnTo>
                      <a:pt x="0" y="1018"/>
                    </a:lnTo>
                    <a:lnTo>
                      <a:pt x="111" y="1118"/>
                    </a:lnTo>
                    <a:lnTo>
                      <a:pt x="0" y="1153"/>
                    </a:lnTo>
                    <a:lnTo>
                      <a:pt x="710" y="1797"/>
                    </a:lnTo>
                    <a:lnTo>
                      <a:pt x="1208" y="1594"/>
                    </a:lnTo>
                    <a:lnTo>
                      <a:pt x="1208" y="1643"/>
                    </a:lnTo>
                    <a:lnTo>
                      <a:pt x="1744" y="1455"/>
                    </a:lnTo>
                    <a:lnTo>
                      <a:pt x="1744" y="1389"/>
                    </a:lnTo>
                    <a:lnTo>
                      <a:pt x="2279" y="1175"/>
                    </a:lnTo>
                    <a:lnTo>
                      <a:pt x="2159" y="1089"/>
                    </a:lnTo>
                    <a:lnTo>
                      <a:pt x="2281" y="1041"/>
                    </a:lnTo>
                    <a:lnTo>
                      <a:pt x="2160" y="955"/>
                    </a:lnTo>
                    <a:lnTo>
                      <a:pt x="2281" y="906"/>
                    </a:lnTo>
                    <a:lnTo>
                      <a:pt x="2161" y="820"/>
                    </a:lnTo>
                    <a:lnTo>
                      <a:pt x="2281" y="772"/>
                    </a:lnTo>
                    <a:lnTo>
                      <a:pt x="2161" y="686"/>
                    </a:lnTo>
                    <a:close/>
                    <a:moveTo>
                      <a:pt x="1531" y="174"/>
                    </a:moveTo>
                    <a:lnTo>
                      <a:pt x="1929" y="460"/>
                    </a:lnTo>
                    <a:lnTo>
                      <a:pt x="1642" y="573"/>
                    </a:lnTo>
                    <a:lnTo>
                      <a:pt x="1581" y="522"/>
                    </a:lnTo>
                    <a:cubicBezTo>
                      <a:pt x="1561" y="361"/>
                      <a:pt x="1402" y="306"/>
                      <a:pt x="1301" y="287"/>
                    </a:cubicBezTo>
                    <a:lnTo>
                      <a:pt x="1267" y="258"/>
                    </a:lnTo>
                    <a:lnTo>
                      <a:pt x="1531" y="174"/>
                    </a:lnTo>
                    <a:close/>
                    <a:moveTo>
                      <a:pt x="649" y="351"/>
                    </a:moveTo>
                    <a:lnTo>
                      <a:pt x="679" y="374"/>
                    </a:lnTo>
                    <a:lnTo>
                      <a:pt x="209" y="523"/>
                    </a:lnTo>
                    <a:lnTo>
                      <a:pt x="739" y="997"/>
                    </a:lnTo>
                    <a:lnTo>
                      <a:pt x="1208" y="810"/>
                    </a:lnTo>
                    <a:lnTo>
                      <a:pt x="1208" y="822"/>
                    </a:lnTo>
                    <a:lnTo>
                      <a:pt x="1208" y="847"/>
                    </a:lnTo>
                    <a:lnTo>
                      <a:pt x="717" y="1050"/>
                    </a:lnTo>
                    <a:lnTo>
                      <a:pt x="124" y="510"/>
                    </a:lnTo>
                    <a:lnTo>
                      <a:pt x="649" y="351"/>
                    </a:lnTo>
                    <a:close/>
                    <a:moveTo>
                      <a:pt x="1086" y="702"/>
                    </a:moveTo>
                    <a:lnTo>
                      <a:pt x="1160" y="762"/>
                    </a:lnTo>
                    <a:lnTo>
                      <a:pt x="753" y="921"/>
                    </a:lnTo>
                    <a:lnTo>
                      <a:pt x="339" y="551"/>
                    </a:lnTo>
                    <a:lnTo>
                      <a:pt x="741" y="424"/>
                    </a:lnTo>
                    <a:lnTo>
                      <a:pt x="770" y="447"/>
                    </a:lnTo>
                    <a:cubicBezTo>
                      <a:pt x="764" y="523"/>
                      <a:pt x="785" y="690"/>
                      <a:pt x="1086" y="702"/>
                    </a:cubicBezTo>
                    <a:close/>
                    <a:moveTo>
                      <a:pt x="704" y="1126"/>
                    </a:moveTo>
                    <a:lnTo>
                      <a:pt x="1208" y="918"/>
                    </a:lnTo>
                    <a:lnTo>
                      <a:pt x="1208" y="985"/>
                    </a:lnTo>
                    <a:lnTo>
                      <a:pt x="723" y="1183"/>
                    </a:lnTo>
                    <a:lnTo>
                      <a:pt x="127" y="643"/>
                    </a:lnTo>
                    <a:lnTo>
                      <a:pt x="161" y="632"/>
                    </a:lnTo>
                    <a:lnTo>
                      <a:pt x="704" y="1126"/>
                    </a:lnTo>
                    <a:close/>
                    <a:moveTo>
                      <a:pt x="710" y="1259"/>
                    </a:moveTo>
                    <a:lnTo>
                      <a:pt x="1208" y="1056"/>
                    </a:lnTo>
                    <a:lnTo>
                      <a:pt x="1208" y="1119"/>
                    </a:lnTo>
                    <a:lnTo>
                      <a:pt x="723" y="1317"/>
                    </a:lnTo>
                    <a:lnTo>
                      <a:pt x="127" y="778"/>
                    </a:lnTo>
                    <a:lnTo>
                      <a:pt x="163" y="766"/>
                    </a:lnTo>
                    <a:lnTo>
                      <a:pt x="710" y="1259"/>
                    </a:lnTo>
                    <a:close/>
                    <a:moveTo>
                      <a:pt x="710" y="1394"/>
                    </a:moveTo>
                    <a:lnTo>
                      <a:pt x="1208" y="1191"/>
                    </a:lnTo>
                    <a:lnTo>
                      <a:pt x="1208" y="1254"/>
                    </a:lnTo>
                    <a:lnTo>
                      <a:pt x="723" y="1452"/>
                    </a:lnTo>
                    <a:lnTo>
                      <a:pt x="127" y="912"/>
                    </a:lnTo>
                    <a:lnTo>
                      <a:pt x="163" y="901"/>
                    </a:lnTo>
                    <a:lnTo>
                      <a:pt x="710" y="1394"/>
                    </a:lnTo>
                    <a:close/>
                    <a:moveTo>
                      <a:pt x="710" y="1528"/>
                    </a:moveTo>
                    <a:lnTo>
                      <a:pt x="1208" y="1325"/>
                    </a:lnTo>
                    <a:lnTo>
                      <a:pt x="1208" y="1388"/>
                    </a:lnTo>
                    <a:lnTo>
                      <a:pt x="723" y="1586"/>
                    </a:lnTo>
                    <a:lnTo>
                      <a:pt x="127" y="1047"/>
                    </a:lnTo>
                    <a:lnTo>
                      <a:pt x="163" y="1035"/>
                    </a:lnTo>
                    <a:lnTo>
                      <a:pt x="710" y="1528"/>
                    </a:lnTo>
                    <a:close/>
                    <a:moveTo>
                      <a:pt x="723" y="1721"/>
                    </a:moveTo>
                    <a:lnTo>
                      <a:pt x="127" y="1181"/>
                    </a:lnTo>
                    <a:lnTo>
                      <a:pt x="167" y="1170"/>
                    </a:lnTo>
                    <a:lnTo>
                      <a:pt x="709" y="1663"/>
                    </a:lnTo>
                    <a:lnTo>
                      <a:pt x="1208" y="1460"/>
                    </a:lnTo>
                    <a:lnTo>
                      <a:pt x="1208" y="1523"/>
                    </a:lnTo>
                    <a:lnTo>
                      <a:pt x="723" y="1721"/>
                    </a:lnTo>
                    <a:close/>
                    <a:moveTo>
                      <a:pt x="1659" y="741"/>
                    </a:moveTo>
                    <a:lnTo>
                      <a:pt x="1659" y="1409"/>
                    </a:lnTo>
                    <a:lnTo>
                      <a:pt x="1293" y="1548"/>
                    </a:lnTo>
                    <a:lnTo>
                      <a:pt x="1293" y="892"/>
                    </a:lnTo>
                    <a:lnTo>
                      <a:pt x="1293" y="820"/>
                    </a:lnTo>
                    <a:lnTo>
                      <a:pt x="1293" y="791"/>
                    </a:lnTo>
                    <a:lnTo>
                      <a:pt x="1222" y="734"/>
                    </a:lnTo>
                    <a:lnTo>
                      <a:pt x="812" y="400"/>
                    </a:lnTo>
                    <a:lnTo>
                      <a:pt x="752" y="350"/>
                    </a:lnTo>
                    <a:lnTo>
                      <a:pt x="724" y="327"/>
                    </a:lnTo>
                    <a:lnTo>
                      <a:pt x="689" y="298"/>
                    </a:lnTo>
                    <a:lnTo>
                      <a:pt x="1065" y="175"/>
                    </a:lnTo>
                    <a:lnTo>
                      <a:pt x="1106" y="209"/>
                    </a:lnTo>
                    <a:lnTo>
                      <a:pt x="1132" y="231"/>
                    </a:lnTo>
                    <a:lnTo>
                      <a:pt x="1192" y="281"/>
                    </a:lnTo>
                    <a:lnTo>
                      <a:pt x="1572" y="600"/>
                    </a:lnTo>
                    <a:lnTo>
                      <a:pt x="1626" y="649"/>
                    </a:lnTo>
                    <a:lnTo>
                      <a:pt x="1659" y="688"/>
                    </a:lnTo>
                    <a:lnTo>
                      <a:pt x="1659" y="741"/>
                    </a:lnTo>
                    <a:close/>
                    <a:moveTo>
                      <a:pt x="2142" y="755"/>
                    </a:moveTo>
                    <a:lnTo>
                      <a:pt x="1744" y="914"/>
                    </a:lnTo>
                    <a:lnTo>
                      <a:pt x="1744" y="851"/>
                    </a:lnTo>
                    <a:lnTo>
                      <a:pt x="2084" y="715"/>
                    </a:lnTo>
                    <a:lnTo>
                      <a:pt x="2142" y="755"/>
                    </a:lnTo>
                    <a:close/>
                    <a:moveTo>
                      <a:pt x="2082" y="579"/>
                    </a:moveTo>
                    <a:lnTo>
                      <a:pt x="2140" y="621"/>
                    </a:lnTo>
                    <a:lnTo>
                      <a:pt x="1744" y="780"/>
                    </a:lnTo>
                    <a:lnTo>
                      <a:pt x="1744" y="714"/>
                    </a:lnTo>
                    <a:lnTo>
                      <a:pt x="2082" y="579"/>
                    </a:lnTo>
                    <a:close/>
                    <a:moveTo>
                      <a:pt x="2142" y="1159"/>
                    </a:moveTo>
                    <a:lnTo>
                      <a:pt x="1744" y="1317"/>
                    </a:lnTo>
                    <a:lnTo>
                      <a:pt x="1744" y="1254"/>
                    </a:lnTo>
                    <a:lnTo>
                      <a:pt x="2084" y="1118"/>
                    </a:lnTo>
                    <a:lnTo>
                      <a:pt x="2142" y="1159"/>
                    </a:lnTo>
                    <a:close/>
                    <a:moveTo>
                      <a:pt x="2142" y="1024"/>
                    </a:moveTo>
                    <a:lnTo>
                      <a:pt x="1744" y="1183"/>
                    </a:lnTo>
                    <a:lnTo>
                      <a:pt x="1744" y="1120"/>
                    </a:lnTo>
                    <a:lnTo>
                      <a:pt x="2084" y="984"/>
                    </a:lnTo>
                    <a:lnTo>
                      <a:pt x="2142" y="1024"/>
                    </a:lnTo>
                    <a:close/>
                    <a:moveTo>
                      <a:pt x="2142" y="890"/>
                    </a:moveTo>
                    <a:lnTo>
                      <a:pt x="1744" y="1049"/>
                    </a:lnTo>
                    <a:lnTo>
                      <a:pt x="1744" y="985"/>
                    </a:lnTo>
                    <a:lnTo>
                      <a:pt x="2084" y="849"/>
                    </a:lnTo>
                    <a:lnTo>
                      <a:pt x="2142" y="890"/>
                    </a:lnTo>
                    <a:close/>
                  </a:path>
                </a:pathLst>
              </a:custGeom>
              <a:solidFill>
                <a:srgbClr val="2344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a:extLst>
                  <a:ext uri="{FF2B5EF4-FFF2-40B4-BE49-F238E27FC236}">
                    <a16:creationId xmlns:a16="http://schemas.microsoft.com/office/drawing/2014/main" id="{D6BCA672-B6EA-4675-8347-848A0F4F1612}"/>
                  </a:ext>
                </a:extLst>
              </p:cNvPr>
              <p:cNvSpPr>
                <a:spLocks/>
              </p:cNvSpPr>
              <p:nvPr/>
            </p:nvSpPr>
            <p:spPr bwMode="auto">
              <a:xfrm>
                <a:off x="9539467" y="4572798"/>
                <a:ext cx="61208" cy="139473"/>
              </a:xfrm>
              <a:custGeom>
                <a:avLst/>
                <a:gdLst>
                  <a:gd name="T0" fmla="*/ 171 w 271"/>
                  <a:gd name="T1" fmla="*/ 250 h 614"/>
                  <a:gd name="T2" fmla="*/ 97 w 271"/>
                  <a:gd name="T3" fmla="*/ 203 h 614"/>
                  <a:gd name="T4" fmla="*/ 150 w 271"/>
                  <a:gd name="T5" fmla="*/ 150 h 614"/>
                  <a:gd name="T6" fmla="*/ 237 w 271"/>
                  <a:gd name="T7" fmla="*/ 157 h 614"/>
                  <a:gd name="T8" fmla="*/ 255 w 271"/>
                  <a:gd name="T9" fmla="*/ 70 h 614"/>
                  <a:gd name="T10" fmla="*/ 167 w 271"/>
                  <a:gd name="T11" fmla="*/ 65 h 614"/>
                  <a:gd name="T12" fmla="*/ 167 w 271"/>
                  <a:gd name="T13" fmla="*/ 0 h 614"/>
                  <a:gd name="T14" fmla="*/ 107 w 271"/>
                  <a:gd name="T15" fmla="*/ 12 h 614"/>
                  <a:gd name="T16" fmla="*/ 107 w 271"/>
                  <a:gd name="T17" fmla="*/ 82 h 614"/>
                  <a:gd name="T18" fmla="*/ 4 w 271"/>
                  <a:gd name="T19" fmla="*/ 235 h 614"/>
                  <a:gd name="T20" fmla="*/ 113 w 271"/>
                  <a:gd name="T21" fmla="*/ 347 h 614"/>
                  <a:gd name="T22" fmla="*/ 178 w 271"/>
                  <a:gd name="T23" fmla="*/ 397 h 614"/>
                  <a:gd name="T24" fmla="*/ 119 w 271"/>
                  <a:gd name="T25" fmla="*/ 455 h 614"/>
                  <a:gd name="T26" fmla="*/ 18 w 271"/>
                  <a:gd name="T27" fmla="*/ 444 h 614"/>
                  <a:gd name="T28" fmla="*/ 0 w 271"/>
                  <a:gd name="T29" fmla="*/ 535 h 614"/>
                  <a:gd name="T30" fmla="*/ 103 w 271"/>
                  <a:gd name="T31" fmla="*/ 544 h 614"/>
                  <a:gd name="T32" fmla="*/ 103 w 271"/>
                  <a:gd name="T33" fmla="*/ 614 h 614"/>
                  <a:gd name="T34" fmla="*/ 163 w 271"/>
                  <a:gd name="T35" fmla="*/ 602 h 614"/>
                  <a:gd name="T36" fmla="*/ 164 w 271"/>
                  <a:gd name="T37" fmla="*/ 526 h 614"/>
                  <a:gd name="T38" fmla="*/ 271 w 271"/>
                  <a:gd name="T39" fmla="*/ 367 h 614"/>
                  <a:gd name="T40" fmla="*/ 171 w 271"/>
                  <a:gd name="T41" fmla="*/ 25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614">
                    <a:moveTo>
                      <a:pt x="171" y="250"/>
                    </a:moveTo>
                    <a:cubicBezTo>
                      <a:pt x="118" y="238"/>
                      <a:pt x="97" y="227"/>
                      <a:pt x="97" y="203"/>
                    </a:cubicBezTo>
                    <a:cubicBezTo>
                      <a:pt x="97" y="183"/>
                      <a:pt x="110" y="158"/>
                      <a:pt x="150" y="150"/>
                    </a:cubicBezTo>
                    <a:cubicBezTo>
                      <a:pt x="193" y="141"/>
                      <a:pt x="222" y="152"/>
                      <a:pt x="237" y="157"/>
                    </a:cubicBezTo>
                    <a:lnTo>
                      <a:pt x="255" y="70"/>
                    </a:lnTo>
                    <a:cubicBezTo>
                      <a:pt x="234" y="63"/>
                      <a:pt x="207" y="58"/>
                      <a:pt x="167" y="65"/>
                    </a:cubicBezTo>
                    <a:lnTo>
                      <a:pt x="167" y="0"/>
                    </a:lnTo>
                    <a:lnTo>
                      <a:pt x="107" y="12"/>
                    </a:lnTo>
                    <a:lnTo>
                      <a:pt x="107" y="82"/>
                    </a:lnTo>
                    <a:cubicBezTo>
                      <a:pt x="42" y="111"/>
                      <a:pt x="4" y="170"/>
                      <a:pt x="4" y="235"/>
                    </a:cubicBezTo>
                    <a:cubicBezTo>
                      <a:pt x="4" y="307"/>
                      <a:pt x="48" y="334"/>
                      <a:pt x="113" y="347"/>
                    </a:cubicBezTo>
                    <a:cubicBezTo>
                      <a:pt x="159" y="356"/>
                      <a:pt x="178" y="369"/>
                      <a:pt x="178" y="397"/>
                    </a:cubicBezTo>
                    <a:cubicBezTo>
                      <a:pt x="178" y="426"/>
                      <a:pt x="155" y="448"/>
                      <a:pt x="119" y="455"/>
                    </a:cubicBezTo>
                    <a:cubicBezTo>
                      <a:pt x="80" y="464"/>
                      <a:pt x="44" y="456"/>
                      <a:pt x="18" y="444"/>
                    </a:cubicBezTo>
                    <a:lnTo>
                      <a:pt x="0" y="535"/>
                    </a:lnTo>
                    <a:cubicBezTo>
                      <a:pt x="23" y="545"/>
                      <a:pt x="63" y="551"/>
                      <a:pt x="103" y="544"/>
                    </a:cubicBezTo>
                    <a:lnTo>
                      <a:pt x="103" y="614"/>
                    </a:lnTo>
                    <a:lnTo>
                      <a:pt x="163" y="602"/>
                    </a:lnTo>
                    <a:lnTo>
                      <a:pt x="164" y="526"/>
                    </a:lnTo>
                    <a:cubicBezTo>
                      <a:pt x="233" y="497"/>
                      <a:pt x="271" y="433"/>
                      <a:pt x="271" y="367"/>
                    </a:cubicBezTo>
                    <a:cubicBezTo>
                      <a:pt x="271" y="300"/>
                      <a:pt x="243" y="266"/>
                      <a:pt x="171" y="250"/>
                    </a:cubicBezTo>
                    <a:close/>
                  </a:path>
                </a:pathLst>
              </a:custGeom>
              <a:solidFill>
                <a:srgbClr val="234463"/>
              </a:solidFill>
              <a:ln w="0">
                <a:solidFill>
                  <a:srgbClr val="234463"/>
                </a:solid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45" name="Straight Connector 10">
            <a:extLst>
              <a:ext uri="{FF2B5EF4-FFF2-40B4-BE49-F238E27FC236}">
                <a16:creationId xmlns:a16="http://schemas.microsoft.com/office/drawing/2014/main" id="{1F7DAABF-DA1B-43B1-B3AA-47B866C72C6C}"/>
              </a:ext>
            </a:extLst>
          </p:cNvPr>
          <p:cNvCxnSpPr>
            <a:cxnSpLocks/>
          </p:cNvCxnSpPr>
          <p:nvPr/>
        </p:nvCxnSpPr>
        <p:spPr>
          <a:xfrm>
            <a:off x="1270820" y="1011233"/>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48" name="矩形 47">
            <a:extLst>
              <a:ext uri="{FF2B5EF4-FFF2-40B4-BE49-F238E27FC236}">
                <a16:creationId xmlns:a16="http://schemas.microsoft.com/office/drawing/2014/main" id="{14DE29D8-22F2-4E2D-A34B-FAEF9AF3BDB0}"/>
              </a:ext>
            </a:extLst>
          </p:cNvPr>
          <p:cNvSpPr/>
          <p:nvPr/>
        </p:nvSpPr>
        <p:spPr>
          <a:xfrm>
            <a:off x="1347527" y="641901"/>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图表制作</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E0F2DF7-39FE-42EA-89A5-F37327D75F9F}"/>
              </a:ext>
            </a:extLst>
          </p:cNvPr>
          <p:cNvSpPr/>
          <p:nvPr/>
        </p:nvSpPr>
        <p:spPr>
          <a:xfrm>
            <a:off x="1019759" y="1425209"/>
            <a:ext cx="4788490" cy="338554"/>
          </a:xfrm>
          <a:prstGeom prst="rect">
            <a:avLst/>
          </a:prstGeom>
        </p:spPr>
        <p:txBody>
          <a:bodyPr wrap="none">
            <a:spAutoFit/>
          </a:bodyPr>
          <a:lstStyle/>
          <a:p>
            <a:pPr marL="228600" indent="266700" algn="just">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根据汇总的数据（以增长为主）进行制图分析</a:t>
            </a:r>
          </a:p>
        </p:txBody>
      </p:sp>
      <p:pic>
        <p:nvPicPr>
          <p:cNvPr id="32" name="图片 31">
            <a:extLst>
              <a:ext uri="{FF2B5EF4-FFF2-40B4-BE49-F238E27FC236}">
                <a16:creationId xmlns:a16="http://schemas.microsoft.com/office/drawing/2014/main" id="{A9BB8C4F-05B8-42C3-93B2-A1AB52232671}"/>
              </a:ext>
            </a:extLst>
          </p:cNvPr>
          <p:cNvPicPr/>
          <p:nvPr/>
        </p:nvPicPr>
        <p:blipFill>
          <a:blip r:embed="rId2"/>
          <a:stretch>
            <a:fillRect/>
          </a:stretch>
        </p:blipFill>
        <p:spPr>
          <a:xfrm>
            <a:off x="1589940" y="2105198"/>
            <a:ext cx="8921672" cy="2237639"/>
          </a:xfrm>
          <a:prstGeom prst="rect">
            <a:avLst/>
          </a:prstGeom>
        </p:spPr>
      </p:pic>
      <p:sp>
        <p:nvSpPr>
          <p:cNvPr id="9" name="矩形 8">
            <a:extLst>
              <a:ext uri="{FF2B5EF4-FFF2-40B4-BE49-F238E27FC236}">
                <a16:creationId xmlns:a16="http://schemas.microsoft.com/office/drawing/2014/main" id="{18B3B599-61B7-49C7-A7BD-203089ABA003}"/>
              </a:ext>
            </a:extLst>
          </p:cNvPr>
          <p:cNvSpPr/>
          <p:nvPr/>
        </p:nvSpPr>
        <p:spPr>
          <a:xfrm>
            <a:off x="1135208" y="5154254"/>
            <a:ext cx="9376404" cy="338554"/>
          </a:xfrm>
          <a:prstGeom prst="rect">
            <a:avLst/>
          </a:prstGeom>
        </p:spPr>
        <p:txBody>
          <a:bodyPr wrap="square">
            <a:spAutoFit/>
          </a:bodyPr>
          <a:lstStyle/>
          <a:p>
            <a:pPr marL="228600" indent="266700" algn="just">
              <a:spcAft>
                <a:spcPts val="0"/>
              </a:spcAft>
            </a:pP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如图所示：主要对画圈部分的增长以及下降的原因进行分析</a:t>
            </a:r>
          </a:p>
        </p:txBody>
      </p:sp>
    </p:spTree>
    <p:extLst>
      <p:ext uri="{BB962C8B-B14F-4D97-AF65-F5344CB8AC3E}">
        <p14:creationId xmlns:p14="http://schemas.microsoft.com/office/powerpoint/2010/main" val="31592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a:extLst>
              <a:ext uri="{FF2B5EF4-FFF2-40B4-BE49-F238E27FC236}">
                <a16:creationId xmlns:a16="http://schemas.microsoft.com/office/drawing/2014/main" id="{8287205B-1341-40A4-9708-8834B12B0D6C}"/>
              </a:ext>
            </a:extLst>
          </p:cNvPr>
          <p:cNvGrpSpPr/>
          <p:nvPr/>
        </p:nvGrpSpPr>
        <p:grpSpPr>
          <a:xfrm>
            <a:off x="640115" y="615869"/>
            <a:ext cx="630705" cy="667399"/>
            <a:chOff x="8968673" y="4042365"/>
            <a:chExt cx="1080000" cy="1080000"/>
          </a:xfrm>
        </p:grpSpPr>
        <p:sp>
          <p:nvSpPr>
            <p:cNvPr id="18" name="Oval 30">
              <a:extLst>
                <a:ext uri="{FF2B5EF4-FFF2-40B4-BE49-F238E27FC236}">
                  <a16:creationId xmlns:a16="http://schemas.microsoft.com/office/drawing/2014/main" id="{D60AA3AF-20E7-4314-A591-E047E1D9CB63}"/>
                </a:ext>
              </a:extLst>
            </p:cNvPr>
            <p:cNvSpPr>
              <a:spLocks noChangeAspect="1"/>
            </p:cNvSpPr>
            <p:nvPr/>
          </p:nvSpPr>
          <p:spPr>
            <a:xfrm>
              <a:off x="8968673" y="4042365"/>
              <a:ext cx="1080000" cy="1080000"/>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0" name="组合 39">
              <a:extLst>
                <a:ext uri="{FF2B5EF4-FFF2-40B4-BE49-F238E27FC236}">
                  <a16:creationId xmlns:a16="http://schemas.microsoft.com/office/drawing/2014/main" id="{37F2B025-2F16-45D2-BE64-792A7E95D420}"/>
                </a:ext>
              </a:extLst>
            </p:cNvPr>
            <p:cNvGrpSpPr/>
            <p:nvPr/>
          </p:nvGrpSpPr>
          <p:grpSpPr>
            <a:xfrm>
              <a:off x="9229413" y="4395196"/>
              <a:ext cx="518763" cy="408385"/>
              <a:chOff x="9229413" y="4395196"/>
              <a:chExt cx="518763" cy="408385"/>
            </a:xfrm>
          </p:grpSpPr>
          <p:sp>
            <p:nvSpPr>
              <p:cNvPr id="19" name="Freeform 5">
                <a:extLst>
                  <a:ext uri="{FF2B5EF4-FFF2-40B4-BE49-F238E27FC236}">
                    <a16:creationId xmlns:a16="http://schemas.microsoft.com/office/drawing/2014/main" id="{B891985F-D001-4D7C-863A-0AD3E64C45F1}"/>
                  </a:ext>
                </a:extLst>
              </p:cNvPr>
              <p:cNvSpPr>
                <a:spLocks noEditPoints="1"/>
              </p:cNvSpPr>
              <p:nvPr/>
            </p:nvSpPr>
            <p:spPr bwMode="auto">
              <a:xfrm>
                <a:off x="9229413" y="4395196"/>
                <a:ext cx="518763" cy="408385"/>
              </a:xfrm>
              <a:custGeom>
                <a:avLst/>
                <a:gdLst>
                  <a:gd name="T0" fmla="*/ 2158 w 2281"/>
                  <a:gd name="T1" fmla="*/ 549 h 1797"/>
                  <a:gd name="T2" fmla="*/ 1123 w 2281"/>
                  <a:gd name="T3" fmla="*/ 135 h 1797"/>
                  <a:gd name="T4" fmla="*/ 2129 w 2281"/>
                  <a:gd name="T5" fmla="*/ 488 h 1797"/>
                  <a:gd name="T6" fmla="*/ 1699 w 2281"/>
                  <a:gd name="T7" fmla="*/ 621 h 1797"/>
                  <a:gd name="T8" fmla="*/ 1207 w 2281"/>
                  <a:gd name="T9" fmla="*/ 207 h 1797"/>
                  <a:gd name="T10" fmla="*/ 1080 w 2281"/>
                  <a:gd name="T11" fmla="*/ 100 h 1797"/>
                  <a:gd name="T12" fmla="*/ 0 w 2281"/>
                  <a:gd name="T13" fmla="*/ 481 h 1797"/>
                  <a:gd name="T14" fmla="*/ 111 w 2281"/>
                  <a:gd name="T15" fmla="*/ 715 h 1797"/>
                  <a:gd name="T16" fmla="*/ 0 w 2281"/>
                  <a:gd name="T17" fmla="*/ 884 h 1797"/>
                  <a:gd name="T18" fmla="*/ 111 w 2281"/>
                  <a:gd name="T19" fmla="*/ 1118 h 1797"/>
                  <a:gd name="T20" fmla="*/ 1208 w 2281"/>
                  <a:gd name="T21" fmla="*/ 1594 h 1797"/>
                  <a:gd name="T22" fmla="*/ 1744 w 2281"/>
                  <a:gd name="T23" fmla="*/ 1389 h 1797"/>
                  <a:gd name="T24" fmla="*/ 2281 w 2281"/>
                  <a:gd name="T25" fmla="*/ 1041 h 1797"/>
                  <a:gd name="T26" fmla="*/ 2161 w 2281"/>
                  <a:gd name="T27" fmla="*/ 820 h 1797"/>
                  <a:gd name="T28" fmla="*/ 1531 w 2281"/>
                  <a:gd name="T29" fmla="*/ 174 h 1797"/>
                  <a:gd name="T30" fmla="*/ 1581 w 2281"/>
                  <a:gd name="T31" fmla="*/ 522 h 1797"/>
                  <a:gd name="T32" fmla="*/ 1531 w 2281"/>
                  <a:gd name="T33" fmla="*/ 174 h 1797"/>
                  <a:gd name="T34" fmla="*/ 209 w 2281"/>
                  <a:gd name="T35" fmla="*/ 523 h 1797"/>
                  <a:gd name="T36" fmla="*/ 1208 w 2281"/>
                  <a:gd name="T37" fmla="*/ 822 h 1797"/>
                  <a:gd name="T38" fmla="*/ 124 w 2281"/>
                  <a:gd name="T39" fmla="*/ 510 h 1797"/>
                  <a:gd name="T40" fmla="*/ 1160 w 2281"/>
                  <a:gd name="T41" fmla="*/ 762 h 1797"/>
                  <a:gd name="T42" fmla="*/ 741 w 2281"/>
                  <a:gd name="T43" fmla="*/ 424 h 1797"/>
                  <a:gd name="T44" fmla="*/ 704 w 2281"/>
                  <a:gd name="T45" fmla="*/ 1126 h 1797"/>
                  <a:gd name="T46" fmla="*/ 723 w 2281"/>
                  <a:gd name="T47" fmla="*/ 1183 h 1797"/>
                  <a:gd name="T48" fmla="*/ 704 w 2281"/>
                  <a:gd name="T49" fmla="*/ 1126 h 1797"/>
                  <a:gd name="T50" fmla="*/ 1208 w 2281"/>
                  <a:gd name="T51" fmla="*/ 1119 h 1797"/>
                  <a:gd name="T52" fmla="*/ 163 w 2281"/>
                  <a:gd name="T53" fmla="*/ 766 h 1797"/>
                  <a:gd name="T54" fmla="*/ 1208 w 2281"/>
                  <a:gd name="T55" fmla="*/ 1191 h 1797"/>
                  <a:gd name="T56" fmla="*/ 127 w 2281"/>
                  <a:gd name="T57" fmla="*/ 912 h 1797"/>
                  <a:gd name="T58" fmla="*/ 710 w 2281"/>
                  <a:gd name="T59" fmla="*/ 1528 h 1797"/>
                  <a:gd name="T60" fmla="*/ 723 w 2281"/>
                  <a:gd name="T61" fmla="*/ 1586 h 1797"/>
                  <a:gd name="T62" fmla="*/ 710 w 2281"/>
                  <a:gd name="T63" fmla="*/ 1528 h 1797"/>
                  <a:gd name="T64" fmla="*/ 167 w 2281"/>
                  <a:gd name="T65" fmla="*/ 1170 h 1797"/>
                  <a:gd name="T66" fmla="*/ 1208 w 2281"/>
                  <a:gd name="T67" fmla="*/ 1523 h 1797"/>
                  <a:gd name="T68" fmla="*/ 1659 w 2281"/>
                  <a:gd name="T69" fmla="*/ 1409 h 1797"/>
                  <a:gd name="T70" fmla="*/ 1293 w 2281"/>
                  <a:gd name="T71" fmla="*/ 820 h 1797"/>
                  <a:gd name="T72" fmla="*/ 812 w 2281"/>
                  <a:gd name="T73" fmla="*/ 400 h 1797"/>
                  <a:gd name="T74" fmla="*/ 689 w 2281"/>
                  <a:gd name="T75" fmla="*/ 298 h 1797"/>
                  <a:gd name="T76" fmla="*/ 1132 w 2281"/>
                  <a:gd name="T77" fmla="*/ 231 h 1797"/>
                  <a:gd name="T78" fmla="*/ 1626 w 2281"/>
                  <a:gd name="T79" fmla="*/ 649 h 1797"/>
                  <a:gd name="T80" fmla="*/ 2142 w 2281"/>
                  <a:gd name="T81" fmla="*/ 755 h 1797"/>
                  <a:gd name="T82" fmla="*/ 2084 w 2281"/>
                  <a:gd name="T83" fmla="*/ 715 h 1797"/>
                  <a:gd name="T84" fmla="*/ 2140 w 2281"/>
                  <a:gd name="T85" fmla="*/ 621 h 1797"/>
                  <a:gd name="T86" fmla="*/ 2082 w 2281"/>
                  <a:gd name="T87" fmla="*/ 579 h 1797"/>
                  <a:gd name="T88" fmla="*/ 1744 w 2281"/>
                  <a:gd name="T89" fmla="*/ 1254 h 1797"/>
                  <a:gd name="T90" fmla="*/ 2142 w 2281"/>
                  <a:gd name="T91" fmla="*/ 1024 h 1797"/>
                  <a:gd name="T92" fmla="*/ 2084 w 2281"/>
                  <a:gd name="T93" fmla="*/ 984 h 1797"/>
                  <a:gd name="T94" fmla="*/ 1744 w 2281"/>
                  <a:gd name="T95" fmla="*/ 1049 h 1797"/>
                  <a:gd name="T96" fmla="*/ 2142 w 2281"/>
                  <a:gd name="T97" fmla="*/ 890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1" h="1797">
                    <a:moveTo>
                      <a:pt x="2161" y="686"/>
                    </a:moveTo>
                    <a:lnTo>
                      <a:pt x="2281" y="637"/>
                    </a:lnTo>
                    <a:lnTo>
                      <a:pt x="2158" y="549"/>
                    </a:lnTo>
                    <a:lnTo>
                      <a:pt x="2270" y="504"/>
                    </a:lnTo>
                    <a:lnTo>
                      <a:pt x="1562" y="0"/>
                    </a:lnTo>
                    <a:lnTo>
                      <a:pt x="1123" y="135"/>
                    </a:lnTo>
                    <a:lnTo>
                      <a:pt x="1182" y="186"/>
                    </a:lnTo>
                    <a:lnTo>
                      <a:pt x="1548" y="73"/>
                    </a:lnTo>
                    <a:lnTo>
                      <a:pt x="2129" y="488"/>
                    </a:lnTo>
                    <a:lnTo>
                      <a:pt x="1736" y="648"/>
                    </a:lnTo>
                    <a:lnTo>
                      <a:pt x="1733" y="648"/>
                    </a:lnTo>
                    <a:lnTo>
                      <a:pt x="1699" y="621"/>
                    </a:lnTo>
                    <a:lnTo>
                      <a:pt x="2066" y="478"/>
                    </a:lnTo>
                    <a:lnTo>
                      <a:pt x="1542" y="101"/>
                    </a:lnTo>
                    <a:lnTo>
                      <a:pt x="1207" y="207"/>
                    </a:lnTo>
                    <a:lnTo>
                      <a:pt x="1182" y="186"/>
                    </a:lnTo>
                    <a:lnTo>
                      <a:pt x="1121" y="135"/>
                    </a:lnTo>
                    <a:lnTo>
                      <a:pt x="1080" y="100"/>
                    </a:lnTo>
                    <a:lnTo>
                      <a:pt x="553" y="273"/>
                    </a:lnTo>
                    <a:lnTo>
                      <a:pt x="586" y="300"/>
                    </a:lnTo>
                    <a:lnTo>
                      <a:pt x="0" y="481"/>
                    </a:lnTo>
                    <a:lnTo>
                      <a:pt x="110" y="581"/>
                    </a:lnTo>
                    <a:lnTo>
                      <a:pt x="0" y="615"/>
                    </a:lnTo>
                    <a:lnTo>
                      <a:pt x="111" y="715"/>
                    </a:lnTo>
                    <a:lnTo>
                      <a:pt x="0" y="749"/>
                    </a:lnTo>
                    <a:lnTo>
                      <a:pt x="111" y="849"/>
                    </a:lnTo>
                    <a:lnTo>
                      <a:pt x="0" y="884"/>
                    </a:lnTo>
                    <a:lnTo>
                      <a:pt x="111" y="984"/>
                    </a:lnTo>
                    <a:lnTo>
                      <a:pt x="0" y="1018"/>
                    </a:lnTo>
                    <a:lnTo>
                      <a:pt x="111" y="1118"/>
                    </a:lnTo>
                    <a:lnTo>
                      <a:pt x="0" y="1153"/>
                    </a:lnTo>
                    <a:lnTo>
                      <a:pt x="710" y="1797"/>
                    </a:lnTo>
                    <a:lnTo>
                      <a:pt x="1208" y="1594"/>
                    </a:lnTo>
                    <a:lnTo>
                      <a:pt x="1208" y="1643"/>
                    </a:lnTo>
                    <a:lnTo>
                      <a:pt x="1744" y="1455"/>
                    </a:lnTo>
                    <a:lnTo>
                      <a:pt x="1744" y="1389"/>
                    </a:lnTo>
                    <a:lnTo>
                      <a:pt x="2279" y="1175"/>
                    </a:lnTo>
                    <a:lnTo>
                      <a:pt x="2159" y="1089"/>
                    </a:lnTo>
                    <a:lnTo>
                      <a:pt x="2281" y="1041"/>
                    </a:lnTo>
                    <a:lnTo>
                      <a:pt x="2160" y="955"/>
                    </a:lnTo>
                    <a:lnTo>
                      <a:pt x="2281" y="906"/>
                    </a:lnTo>
                    <a:lnTo>
                      <a:pt x="2161" y="820"/>
                    </a:lnTo>
                    <a:lnTo>
                      <a:pt x="2281" y="772"/>
                    </a:lnTo>
                    <a:lnTo>
                      <a:pt x="2161" y="686"/>
                    </a:lnTo>
                    <a:close/>
                    <a:moveTo>
                      <a:pt x="1531" y="174"/>
                    </a:moveTo>
                    <a:lnTo>
                      <a:pt x="1929" y="460"/>
                    </a:lnTo>
                    <a:lnTo>
                      <a:pt x="1642" y="573"/>
                    </a:lnTo>
                    <a:lnTo>
                      <a:pt x="1581" y="522"/>
                    </a:lnTo>
                    <a:cubicBezTo>
                      <a:pt x="1561" y="361"/>
                      <a:pt x="1402" y="306"/>
                      <a:pt x="1301" y="287"/>
                    </a:cubicBezTo>
                    <a:lnTo>
                      <a:pt x="1267" y="258"/>
                    </a:lnTo>
                    <a:lnTo>
                      <a:pt x="1531" y="174"/>
                    </a:lnTo>
                    <a:close/>
                    <a:moveTo>
                      <a:pt x="649" y="351"/>
                    </a:moveTo>
                    <a:lnTo>
                      <a:pt x="679" y="374"/>
                    </a:lnTo>
                    <a:lnTo>
                      <a:pt x="209" y="523"/>
                    </a:lnTo>
                    <a:lnTo>
                      <a:pt x="739" y="997"/>
                    </a:lnTo>
                    <a:lnTo>
                      <a:pt x="1208" y="810"/>
                    </a:lnTo>
                    <a:lnTo>
                      <a:pt x="1208" y="822"/>
                    </a:lnTo>
                    <a:lnTo>
                      <a:pt x="1208" y="847"/>
                    </a:lnTo>
                    <a:lnTo>
                      <a:pt x="717" y="1050"/>
                    </a:lnTo>
                    <a:lnTo>
                      <a:pt x="124" y="510"/>
                    </a:lnTo>
                    <a:lnTo>
                      <a:pt x="649" y="351"/>
                    </a:lnTo>
                    <a:close/>
                    <a:moveTo>
                      <a:pt x="1086" y="702"/>
                    </a:moveTo>
                    <a:lnTo>
                      <a:pt x="1160" y="762"/>
                    </a:lnTo>
                    <a:lnTo>
                      <a:pt x="753" y="921"/>
                    </a:lnTo>
                    <a:lnTo>
                      <a:pt x="339" y="551"/>
                    </a:lnTo>
                    <a:lnTo>
                      <a:pt x="741" y="424"/>
                    </a:lnTo>
                    <a:lnTo>
                      <a:pt x="770" y="447"/>
                    </a:lnTo>
                    <a:cubicBezTo>
                      <a:pt x="764" y="523"/>
                      <a:pt x="785" y="690"/>
                      <a:pt x="1086" y="702"/>
                    </a:cubicBezTo>
                    <a:close/>
                    <a:moveTo>
                      <a:pt x="704" y="1126"/>
                    </a:moveTo>
                    <a:lnTo>
                      <a:pt x="1208" y="918"/>
                    </a:lnTo>
                    <a:lnTo>
                      <a:pt x="1208" y="985"/>
                    </a:lnTo>
                    <a:lnTo>
                      <a:pt x="723" y="1183"/>
                    </a:lnTo>
                    <a:lnTo>
                      <a:pt x="127" y="643"/>
                    </a:lnTo>
                    <a:lnTo>
                      <a:pt x="161" y="632"/>
                    </a:lnTo>
                    <a:lnTo>
                      <a:pt x="704" y="1126"/>
                    </a:lnTo>
                    <a:close/>
                    <a:moveTo>
                      <a:pt x="710" y="1259"/>
                    </a:moveTo>
                    <a:lnTo>
                      <a:pt x="1208" y="1056"/>
                    </a:lnTo>
                    <a:lnTo>
                      <a:pt x="1208" y="1119"/>
                    </a:lnTo>
                    <a:lnTo>
                      <a:pt x="723" y="1317"/>
                    </a:lnTo>
                    <a:lnTo>
                      <a:pt x="127" y="778"/>
                    </a:lnTo>
                    <a:lnTo>
                      <a:pt x="163" y="766"/>
                    </a:lnTo>
                    <a:lnTo>
                      <a:pt x="710" y="1259"/>
                    </a:lnTo>
                    <a:close/>
                    <a:moveTo>
                      <a:pt x="710" y="1394"/>
                    </a:moveTo>
                    <a:lnTo>
                      <a:pt x="1208" y="1191"/>
                    </a:lnTo>
                    <a:lnTo>
                      <a:pt x="1208" y="1254"/>
                    </a:lnTo>
                    <a:lnTo>
                      <a:pt x="723" y="1452"/>
                    </a:lnTo>
                    <a:lnTo>
                      <a:pt x="127" y="912"/>
                    </a:lnTo>
                    <a:lnTo>
                      <a:pt x="163" y="901"/>
                    </a:lnTo>
                    <a:lnTo>
                      <a:pt x="710" y="1394"/>
                    </a:lnTo>
                    <a:close/>
                    <a:moveTo>
                      <a:pt x="710" y="1528"/>
                    </a:moveTo>
                    <a:lnTo>
                      <a:pt x="1208" y="1325"/>
                    </a:lnTo>
                    <a:lnTo>
                      <a:pt x="1208" y="1388"/>
                    </a:lnTo>
                    <a:lnTo>
                      <a:pt x="723" y="1586"/>
                    </a:lnTo>
                    <a:lnTo>
                      <a:pt x="127" y="1047"/>
                    </a:lnTo>
                    <a:lnTo>
                      <a:pt x="163" y="1035"/>
                    </a:lnTo>
                    <a:lnTo>
                      <a:pt x="710" y="1528"/>
                    </a:lnTo>
                    <a:close/>
                    <a:moveTo>
                      <a:pt x="723" y="1721"/>
                    </a:moveTo>
                    <a:lnTo>
                      <a:pt x="127" y="1181"/>
                    </a:lnTo>
                    <a:lnTo>
                      <a:pt x="167" y="1170"/>
                    </a:lnTo>
                    <a:lnTo>
                      <a:pt x="709" y="1663"/>
                    </a:lnTo>
                    <a:lnTo>
                      <a:pt x="1208" y="1460"/>
                    </a:lnTo>
                    <a:lnTo>
                      <a:pt x="1208" y="1523"/>
                    </a:lnTo>
                    <a:lnTo>
                      <a:pt x="723" y="1721"/>
                    </a:lnTo>
                    <a:close/>
                    <a:moveTo>
                      <a:pt x="1659" y="741"/>
                    </a:moveTo>
                    <a:lnTo>
                      <a:pt x="1659" y="1409"/>
                    </a:lnTo>
                    <a:lnTo>
                      <a:pt x="1293" y="1548"/>
                    </a:lnTo>
                    <a:lnTo>
                      <a:pt x="1293" y="892"/>
                    </a:lnTo>
                    <a:lnTo>
                      <a:pt x="1293" y="820"/>
                    </a:lnTo>
                    <a:lnTo>
                      <a:pt x="1293" y="791"/>
                    </a:lnTo>
                    <a:lnTo>
                      <a:pt x="1222" y="734"/>
                    </a:lnTo>
                    <a:lnTo>
                      <a:pt x="812" y="400"/>
                    </a:lnTo>
                    <a:lnTo>
                      <a:pt x="752" y="350"/>
                    </a:lnTo>
                    <a:lnTo>
                      <a:pt x="724" y="327"/>
                    </a:lnTo>
                    <a:lnTo>
                      <a:pt x="689" y="298"/>
                    </a:lnTo>
                    <a:lnTo>
                      <a:pt x="1065" y="175"/>
                    </a:lnTo>
                    <a:lnTo>
                      <a:pt x="1106" y="209"/>
                    </a:lnTo>
                    <a:lnTo>
                      <a:pt x="1132" y="231"/>
                    </a:lnTo>
                    <a:lnTo>
                      <a:pt x="1192" y="281"/>
                    </a:lnTo>
                    <a:lnTo>
                      <a:pt x="1572" y="600"/>
                    </a:lnTo>
                    <a:lnTo>
                      <a:pt x="1626" y="649"/>
                    </a:lnTo>
                    <a:lnTo>
                      <a:pt x="1659" y="688"/>
                    </a:lnTo>
                    <a:lnTo>
                      <a:pt x="1659" y="741"/>
                    </a:lnTo>
                    <a:close/>
                    <a:moveTo>
                      <a:pt x="2142" y="755"/>
                    </a:moveTo>
                    <a:lnTo>
                      <a:pt x="1744" y="914"/>
                    </a:lnTo>
                    <a:lnTo>
                      <a:pt x="1744" y="851"/>
                    </a:lnTo>
                    <a:lnTo>
                      <a:pt x="2084" y="715"/>
                    </a:lnTo>
                    <a:lnTo>
                      <a:pt x="2142" y="755"/>
                    </a:lnTo>
                    <a:close/>
                    <a:moveTo>
                      <a:pt x="2082" y="579"/>
                    </a:moveTo>
                    <a:lnTo>
                      <a:pt x="2140" y="621"/>
                    </a:lnTo>
                    <a:lnTo>
                      <a:pt x="1744" y="780"/>
                    </a:lnTo>
                    <a:lnTo>
                      <a:pt x="1744" y="714"/>
                    </a:lnTo>
                    <a:lnTo>
                      <a:pt x="2082" y="579"/>
                    </a:lnTo>
                    <a:close/>
                    <a:moveTo>
                      <a:pt x="2142" y="1159"/>
                    </a:moveTo>
                    <a:lnTo>
                      <a:pt x="1744" y="1317"/>
                    </a:lnTo>
                    <a:lnTo>
                      <a:pt x="1744" y="1254"/>
                    </a:lnTo>
                    <a:lnTo>
                      <a:pt x="2084" y="1118"/>
                    </a:lnTo>
                    <a:lnTo>
                      <a:pt x="2142" y="1159"/>
                    </a:lnTo>
                    <a:close/>
                    <a:moveTo>
                      <a:pt x="2142" y="1024"/>
                    </a:moveTo>
                    <a:lnTo>
                      <a:pt x="1744" y="1183"/>
                    </a:lnTo>
                    <a:lnTo>
                      <a:pt x="1744" y="1120"/>
                    </a:lnTo>
                    <a:lnTo>
                      <a:pt x="2084" y="984"/>
                    </a:lnTo>
                    <a:lnTo>
                      <a:pt x="2142" y="1024"/>
                    </a:lnTo>
                    <a:close/>
                    <a:moveTo>
                      <a:pt x="2142" y="890"/>
                    </a:moveTo>
                    <a:lnTo>
                      <a:pt x="1744" y="1049"/>
                    </a:lnTo>
                    <a:lnTo>
                      <a:pt x="1744" y="985"/>
                    </a:lnTo>
                    <a:lnTo>
                      <a:pt x="2084" y="849"/>
                    </a:lnTo>
                    <a:lnTo>
                      <a:pt x="2142" y="890"/>
                    </a:lnTo>
                    <a:close/>
                  </a:path>
                </a:pathLst>
              </a:custGeom>
              <a:solidFill>
                <a:srgbClr val="2344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a:extLst>
                  <a:ext uri="{FF2B5EF4-FFF2-40B4-BE49-F238E27FC236}">
                    <a16:creationId xmlns:a16="http://schemas.microsoft.com/office/drawing/2014/main" id="{D6BCA672-B6EA-4675-8347-848A0F4F1612}"/>
                  </a:ext>
                </a:extLst>
              </p:cNvPr>
              <p:cNvSpPr>
                <a:spLocks/>
              </p:cNvSpPr>
              <p:nvPr/>
            </p:nvSpPr>
            <p:spPr bwMode="auto">
              <a:xfrm>
                <a:off x="9539467" y="4572798"/>
                <a:ext cx="61208" cy="139473"/>
              </a:xfrm>
              <a:custGeom>
                <a:avLst/>
                <a:gdLst>
                  <a:gd name="T0" fmla="*/ 171 w 271"/>
                  <a:gd name="T1" fmla="*/ 250 h 614"/>
                  <a:gd name="T2" fmla="*/ 97 w 271"/>
                  <a:gd name="T3" fmla="*/ 203 h 614"/>
                  <a:gd name="T4" fmla="*/ 150 w 271"/>
                  <a:gd name="T5" fmla="*/ 150 h 614"/>
                  <a:gd name="T6" fmla="*/ 237 w 271"/>
                  <a:gd name="T7" fmla="*/ 157 h 614"/>
                  <a:gd name="T8" fmla="*/ 255 w 271"/>
                  <a:gd name="T9" fmla="*/ 70 h 614"/>
                  <a:gd name="T10" fmla="*/ 167 w 271"/>
                  <a:gd name="T11" fmla="*/ 65 h 614"/>
                  <a:gd name="T12" fmla="*/ 167 w 271"/>
                  <a:gd name="T13" fmla="*/ 0 h 614"/>
                  <a:gd name="T14" fmla="*/ 107 w 271"/>
                  <a:gd name="T15" fmla="*/ 12 h 614"/>
                  <a:gd name="T16" fmla="*/ 107 w 271"/>
                  <a:gd name="T17" fmla="*/ 82 h 614"/>
                  <a:gd name="T18" fmla="*/ 4 w 271"/>
                  <a:gd name="T19" fmla="*/ 235 h 614"/>
                  <a:gd name="T20" fmla="*/ 113 w 271"/>
                  <a:gd name="T21" fmla="*/ 347 h 614"/>
                  <a:gd name="T22" fmla="*/ 178 w 271"/>
                  <a:gd name="T23" fmla="*/ 397 h 614"/>
                  <a:gd name="T24" fmla="*/ 119 w 271"/>
                  <a:gd name="T25" fmla="*/ 455 h 614"/>
                  <a:gd name="T26" fmla="*/ 18 w 271"/>
                  <a:gd name="T27" fmla="*/ 444 h 614"/>
                  <a:gd name="T28" fmla="*/ 0 w 271"/>
                  <a:gd name="T29" fmla="*/ 535 h 614"/>
                  <a:gd name="T30" fmla="*/ 103 w 271"/>
                  <a:gd name="T31" fmla="*/ 544 h 614"/>
                  <a:gd name="T32" fmla="*/ 103 w 271"/>
                  <a:gd name="T33" fmla="*/ 614 h 614"/>
                  <a:gd name="T34" fmla="*/ 163 w 271"/>
                  <a:gd name="T35" fmla="*/ 602 h 614"/>
                  <a:gd name="T36" fmla="*/ 164 w 271"/>
                  <a:gd name="T37" fmla="*/ 526 h 614"/>
                  <a:gd name="T38" fmla="*/ 271 w 271"/>
                  <a:gd name="T39" fmla="*/ 367 h 614"/>
                  <a:gd name="T40" fmla="*/ 171 w 271"/>
                  <a:gd name="T41" fmla="*/ 25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614">
                    <a:moveTo>
                      <a:pt x="171" y="250"/>
                    </a:moveTo>
                    <a:cubicBezTo>
                      <a:pt x="118" y="238"/>
                      <a:pt x="97" y="227"/>
                      <a:pt x="97" y="203"/>
                    </a:cubicBezTo>
                    <a:cubicBezTo>
                      <a:pt x="97" y="183"/>
                      <a:pt x="110" y="158"/>
                      <a:pt x="150" y="150"/>
                    </a:cubicBezTo>
                    <a:cubicBezTo>
                      <a:pt x="193" y="141"/>
                      <a:pt x="222" y="152"/>
                      <a:pt x="237" y="157"/>
                    </a:cubicBezTo>
                    <a:lnTo>
                      <a:pt x="255" y="70"/>
                    </a:lnTo>
                    <a:cubicBezTo>
                      <a:pt x="234" y="63"/>
                      <a:pt x="207" y="58"/>
                      <a:pt x="167" y="65"/>
                    </a:cubicBezTo>
                    <a:lnTo>
                      <a:pt x="167" y="0"/>
                    </a:lnTo>
                    <a:lnTo>
                      <a:pt x="107" y="12"/>
                    </a:lnTo>
                    <a:lnTo>
                      <a:pt x="107" y="82"/>
                    </a:lnTo>
                    <a:cubicBezTo>
                      <a:pt x="42" y="111"/>
                      <a:pt x="4" y="170"/>
                      <a:pt x="4" y="235"/>
                    </a:cubicBezTo>
                    <a:cubicBezTo>
                      <a:pt x="4" y="307"/>
                      <a:pt x="48" y="334"/>
                      <a:pt x="113" y="347"/>
                    </a:cubicBezTo>
                    <a:cubicBezTo>
                      <a:pt x="159" y="356"/>
                      <a:pt x="178" y="369"/>
                      <a:pt x="178" y="397"/>
                    </a:cubicBezTo>
                    <a:cubicBezTo>
                      <a:pt x="178" y="426"/>
                      <a:pt x="155" y="448"/>
                      <a:pt x="119" y="455"/>
                    </a:cubicBezTo>
                    <a:cubicBezTo>
                      <a:pt x="80" y="464"/>
                      <a:pt x="44" y="456"/>
                      <a:pt x="18" y="444"/>
                    </a:cubicBezTo>
                    <a:lnTo>
                      <a:pt x="0" y="535"/>
                    </a:lnTo>
                    <a:cubicBezTo>
                      <a:pt x="23" y="545"/>
                      <a:pt x="63" y="551"/>
                      <a:pt x="103" y="544"/>
                    </a:cubicBezTo>
                    <a:lnTo>
                      <a:pt x="103" y="614"/>
                    </a:lnTo>
                    <a:lnTo>
                      <a:pt x="163" y="602"/>
                    </a:lnTo>
                    <a:lnTo>
                      <a:pt x="164" y="526"/>
                    </a:lnTo>
                    <a:cubicBezTo>
                      <a:pt x="233" y="497"/>
                      <a:pt x="271" y="433"/>
                      <a:pt x="271" y="367"/>
                    </a:cubicBezTo>
                    <a:cubicBezTo>
                      <a:pt x="271" y="300"/>
                      <a:pt x="243" y="266"/>
                      <a:pt x="171" y="250"/>
                    </a:cubicBezTo>
                    <a:close/>
                  </a:path>
                </a:pathLst>
              </a:custGeom>
              <a:solidFill>
                <a:srgbClr val="234463"/>
              </a:solidFill>
              <a:ln w="0">
                <a:solidFill>
                  <a:srgbClr val="234463"/>
                </a:solid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45" name="Straight Connector 10">
            <a:extLst>
              <a:ext uri="{FF2B5EF4-FFF2-40B4-BE49-F238E27FC236}">
                <a16:creationId xmlns:a16="http://schemas.microsoft.com/office/drawing/2014/main" id="{1F7DAABF-DA1B-43B1-B3AA-47B866C72C6C}"/>
              </a:ext>
            </a:extLst>
          </p:cNvPr>
          <p:cNvCxnSpPr>
            <a:cxnSpLocks/>
          </p:cNvCxnSpPr>
          <p:nvPr/>
        </p:nvCxnSpPr>
        <p:spPr>
          <a:xfrm>
            <a:off x="1270820" y="1080425"/>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48" name="矩形 47">
            <a:extLst>
              <a:ext uri="{FF2B5EF4-FFF2-40B4-BE49-F238E27FC236}">
                <a16:creationId xmlns:a16="http://schemas.microsoft.com/office/drawing/2014/main" id="{14DE29D8-22F2-4E2D-A34B-FAEF9AF3BDB0}"/>
              </a:ext>
            </a:extLst>
          </p:cNvPr>
          <p:cNvSpPr/>
          <p:nvPr/>
        </p:nvSpPr>
        <p:spPr>
          <a:xfrm>
            <a:off x="1425917" y="711093"/>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图表制作</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E97DBFF-9DC8-4B0B-98E2-0D911634C2BD}"/>
              </a:ext>
            </a:extLst>
          </p:cNvPr>
          <p:cNvSpPr/>
          <p:nvPr/>
        </p:nvSpPr>
        <p:spPr>
          <a:xfrm>
            <a:off x="991323" y="1393019"/>
            <a:ext cx="10736539" cy="833690"/>
          </a:xfrm>
          <a:prstGeom prst="rect">
            <a:avLst/>
          </a:prstGeom>
        </p:spPr>
        <p:txBody>
          <a:bodyPr wrap="square">
            <a:spAutoFit/>
          </a:bodyPr>
          <a:lstStyle/>
          <a:p>
            <a:pPr lvl="0"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对轿车车类下自主车系的增长进行进一步分析，就要下钻到汽车品牌进行分析</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汽车品牌中对自主车系增长起到主要作用的是其中的吉利品牌的汽车，进而可以对吉利品牌汽车进行进一步的分析</a:t>
            </a:r>
          </a:p>
        </p:txBody>
      </p:sp>
      <p:pic>
        <p:nvPicPr>
          <p:cNvPr id="17" name="图片 16">
            <a:extLst>
              <a:ext uri="{FF2B5EF4-FFF2-40B4-BE49-F238E27FC236}">
                <a16:creationId xmlns:a16="http://schemas.microsoft.com/office/drawing/2014/main" id="{D2E64035-C69F-47EB-AFAF-734659934127}"/>
              </a:ext>
            </a:extLst>
          </p:cNvPr>
          <p:cNvPicPr/>
          <p:nvPr/>
        </p:nvPicPr>
        <p:blipFill>
          <a:blip r:embed="rId2"/>
          <a:stretch>
            <a:fillRect/>
          </a:stretch>
        </p:blipFill>
        <p:spPr>
          <a:xfrm>
            <a:off x="389602" y="2985550"/>
            <a:ext cx="4872471" cy="2479431"/>
          </a:xfrm>
          <a:prstGeom prst="rect">
            <a:avLst/>
          </a:prstGeom>
        </p:spPr>
      </p:pic>
      <p:pic>
        <p:nvPicPr>
          <p:cNvPr id="21" name="图片 20">
            <a:extLst>
              <a:ext uri="{FF2B5EF4-FFF2-40B4-BE49-F238E27FC236}">
                <a16:creationId xmlns:a16="http://schemas.microsoft.com/office/drawing/2014/main" id="{7A2014F0-F1C2-4518-8C19-8C57070F58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6637" y="3669815"/>
            <a:ext cx="5998705" cy="1795166"/>
          </a:xfrm>
          <a:prstGeom prst="rect">
            <a:avLst/>
          </a:prstGeom>
          <a:noFill/>
        </p:spPr>
      </p:pic>
    </p:spTree>
    <p:extLst>
      <p:ext uri="{BB962C8B-B14F-4D97-AF65-F5344CB8AC3E}">
        <p14:creationId xmlns:p14="http://schemas.microsoft.com/office/powerpoint/2010/main" val="340205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a:extLst>
              <a:ext uri="{FF2B5EF4-FFF2-40B4-BE49-F238E27FC236}">
                <a16:creationId xmlns:a16="http://schemas.microsoft.com/office/drawing/2014/main" id="{8287205B-1341-40A4-9708-8834B12B0D6C}"/>
              </a:ext>
            </a:extLst>
          </p:cNvPr>
          <p:cNvGrpSpPr/>
          <p:nvPr/>
        </p:nvGrpSpPr>
        <p:grpSpPr>
          <a:xfrm>
            <a:off x="640115" y="618802"/>
            <a:ext cx="630705" cy="667399"/>
            <a:chOff x="8968673" y="4042365"/>
            <a:chExt cx="1080000" cy="1080000"/>
          </a:xfrm>
        </p:grpSpPr>
        <p:sp>
          <p:nvSpPr>
            <p:cNvPr id="18" name="Oval 30">
              <a:extLst>
                <a:ext uri="{FF2B5EF4-FFF2-40B4-BE49-F238E27FC236}">
                  <a16:creationId xmlns:a16="http://schemas.microsoft.com/office/drawing/2014/main" id="{D60AA3AF-20E7-4314-A591-E047E1D9CB63}"/>
                </a:ext>
              </a:extLst>
            </p:cNvPr>
            <p:cNvSpPr>
              <a:spLocks noChangeAspect="1"/>
            </p:cNvSpPr>
            <p:nvPr/>
          </p:nvSpPr>
          <p:spPr>
            <a:xfrm>
              <a:off x="8968673" y="4042365"/>
              <a:ext cx="1080000" cy="1080000"/>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0" name="组合 39">
              <a:extLst>
                <a:ext uri="{FF2B5EF4-FFF2-40B4-BE49-F238E27FC236}">
                  <a16:creationId xmlns:a16="http://schemas.microsoft.com/office/drawing/2014/main" id="{37F2B025-2F16-45D2-BE64-792A7E95D420}"/>
                </a:ext>
              </a:extLst>
            </p:cNvPr>
            <p:cNvGrpSpPr/>
            <p:nvPr/>
          </p:nvGrpSpPr>
          <p:grpSpPr>
            <a:xfrm>
              <a:off x="9229413" y="4395196"/>
              <a:ext cx="518763" cy="408385"/>
              <a:chOff x="9229413" y="4395196"/>
              <a:chExt cx="518763" cy="408385"/>
            </a:xfrm>
          </p:grpSpPr>
          <p:sp>
            <p:nvSpPr>
              <p:cNvPr id="19" name="Freeform 5">
                <a:extLst>
                  <a:ext uri="{FF2B5EF4-FFF2-40B4-BE49-F238E27FC236}">
                    <a16:creationId xmlns:a16="http://schemas.microsoft.com/office/drawing/2014/main" id="{B891985F-D001-4D7C-863A-0AD3E64C45F1}"/>
                  </a:ext>
                </a:extLst>
              </p:cNvPr>
              <p:cNvSpPr>
                <a:spLocks noEditPoints="1"/>
              </p:cNvSpPr>
              <p:nvPr/>
            </p:nvSpPr>
            <p:spPr bwMode="auto">
              <a:xfrm>
                <a:off x="9229413" y="4395196"/>
                <a:ext cx="518763" cy="408385"/>
              </a:xfrm>
              <a:custGeom>
                <a:avLst/>
                <a:gdLst>
                  <a:gd name="T0" fmla="*/ 2158 w 2281"/>
                  <a:gd name="T1" fmla="*/ 549 h 1797"/>
                  <a:gd name="T2" fmla="*/ 1123 w 2281"/>
                  <a:gd name="T3" fmla="*/ 135 h 1797"/>
                  <a:gd name="T4" fmla="*/ 2129 w 2281"/>
                  <a:gd name="T5" fmla="*/ 488 h 1797"/>
                  <a:gd name="T6" fmla="*/ 1699 w 2281"/>
                  <a:gd name="T7" fmla="*/ 621 h 1797"/>
                  <a:gd name="T8" fmla="*/ 1207 w 2281"/>
                  <a:gd name="T9" fmla="*/ 207 h 1797"/>
                  <a:gd name="T10" fmla="*/ 1080 w 2281"/>
                  <a:gd name="T11" fmla="*/ 100 h 1797"/>
                  <a:gd name="T12" fmla="*/ 0 w 2281"/>
                  <a:gd name="T13" fmla="*/ 481 h 1797"/>
                  <a:gd name="T14" fmla="*/ 111 w 2281"/>
                  <a:gd name="T15" fmla="*/ 715 h 1797"/>
                  <a:gd name="T16" fmla="*/ 0 w 2281"/>
                  <a:gd name="T17" fmla="*/ 884 h 1797"/>
                  <a:gd name="T18" fmla="*/ 111 w 2281"/>
                  <a:gd name="T19" fmla="*/ 1118 h 1797"/>
                  <a:gd name="T20" fmla="*/ 1208 w 2281"/>
                  <a:gd name="T21" fmla="*/ 1594 h 1797"/>
                  <a:gd name="T22" fmla="*/ 1744 w 2281"/>
                  <a:gd name="T23" fmla="*/ 1389 h 1797"/>
                  <a:gd name="T24" fmla="*/ 2281 w 2281"/>
                  <a:gd name="T25" fmla="*/ 1041 h 1797"/>
                  <a:gd name="T26" fmla="*/ 2161 w 2281"/>
                  <a:gd name="T27" fmla="*/ 820 h 1797"/>
                  <a:gd name="T28" fmla="*/ 1531 w 2281"/>
                  <a:gd name="T29" fmla="*/ 174 h 1797"/>
                  <a:gd name="T30" fmla="*/ 1581 w 2281"/>
                  <a:gd name="T31" fmla="*/ 522 h 1797"/>
                  <a:gd name="T32" fmla="*/ 1531 w 2281"/>
                  <a:gd name="T33" fmla="*/ 174 h 1797"/>
                  <a:gd name="T34" fmla="*/ 209 w 2281"/>
                  <a:gd name="T35" fmla="*/ 523 h 1797"/>
                  <a:gd name="T36" fmla="*/ 1208 w 2281"/>
                  <a:gd name="T37" fmla="*/ 822 h 1797"/>
                  <a:gd name="T38" fmla="*/ 124 w 2281"/>
                  <a:gd name="T39" fmla="*/ 510 h 1797"/>
                  <a:gd name="T40" fmla="*/ 1160 w 2281"/>
                  <a:gd name="T41" fmla="*/ 762 h 1797"/>
                  <a:gd name="T42" fmla="*/ 741 w 2281"/>
                  <a:gd name="T43" fmla="*/ 424 h 1797"/>
                  <a:gd name="T44" fmla="*/ 704 w 2281"/>
                  <a:gd name="T45" fmla="*/ 1126 h 1797"/>
                  <a:gd name="T46" fmla="*/ 723 w 2281"/>
                  <a:gd name="T47" fmla="*/ 1183 h 1797"/>
                  <a:gd name="T48" fmla="*/ 704 w 2281"/>
                  <a:gd name="T49" fmla="*/ 1126 h 1797"/>
                  <a:gd name="T50" fmla="*/ 1208 w 2281"/>
                  <a:gd name="T51" fmla="*/ 1119 h 1797"/>
                  <a:gd name="T52" fmla="*/ 163 w 2281"/>
                  <a:gd name="T53" fmla="*/ 766 h 1797"/>
                  <a:gd name="T54" fmla="*/ 1208 w 2281"/>
                  <a:gd name="T55" fmla="*/ 1191 h 1797"/>
                  <a:gd name="T56" fmla="*/ 127 w 2281"/>
                  <a:gd name="T57" fmla="*/ 912 h 1797"/>
                  <a:gd name="T58" fmla="*/ 710 w 2281"/>
                  <a:gd name="T59" fmla="*/ 1528 h 1797"/>
                  <a:gd name="T60" fmla="*/ 723 w 2281"/>
                  <a:gd name="T61" fmla="*/ 1586 h 1797"/>
                  <a:gd name="T62" fmla="*/ 710 w 2281"/>
                  <a:gd name="T63" fmla="*/ 1528 h 1797"/>
                  <a:gd name="T64" fmla="*/ 167 w 2281"/>
                  <a:gd name="T65" fmla="*/ 1170 h 1797"/>
                  <a:gd name="T66" fmla="*/ 1208 w 2281"/>
                  <a:gd name="T67" fmla="*/ 1523 h 1797"/>
                  <a:gd name="T68" fmla="*/ 1659 w 2281"/>
                  <a:gd name="T69" fmla="*/ 1409 h 1797"/>
                  <a:gd name="T70" fmla="*/ 1293 w 2281"/>
                  <a:gd name="T71" fmla="*/ 820 h 1797"/>
                  <a:gd name="T72" fmla="*/ 812 w 2281"/>
                  <a:gd name="T73" fmla="*/ 400 h 1797"/>
                  <a:gd name="T74" fmla="*/ 689 w 2281"/>
                  <a:gd name="T75" fmla="*/ 298 h 1797"/>
                  <a:gd name="T76" fmla="*/ 1132 w 2281"/>
                  <a:gd name="T77" fmla="*/ 231 h 1797"/>
                  <a:gd name="T78" fmla="*/ 1626 w 2281"/>
                  <a:gd name="T79" fmla="*/ 649 h 1797"/>
                  <a:gd name="T80" fmla="*/ 2142 w 2281"/>
                  <a:gd name="T81" fmla="*/ 755 h 1797"/>
                  <a:gd name="T82" fmla="*/ 2084 w 2281"/>
                  <a:gd name="T83" fmla="*/ 715 h 1797"/>
                  <a:gd name="T84" fmla="*/ 2140 w 2281"/>
                  <a:gd name="T85" fmla="*/ 621 h 1797"/>
                  <a:gd name="T86" fmla="*/ 2082 w 2281"/>
                  <a:gd name="T87" fmla="*/ 579 h 1797"/>
                  <a:gd name="T88" fmla="*/ 1744 w 2281"/>
                  <a:gd name="T89" fmla="*/ 1254 h 1797"/>
                  <a:gd name="T90" fmla="*/ 2142 w 2281"/>
                  <a:gd name="T91" fmla="*/ 1024 h 1797"/>
                  <a:gd name="T92" fmla="*/ 2084 w 2281"/>
                  <a:gd name="T93" fmla="*/ 984 h 1797"/>
                  <a:gd name="T94" fmla="*/ 1744 w 2281"/>
                  <a:gd name="T95" fmla="*/ 1049 h 1797"/>
                  <a:gd name="T96" fmla="*/ 2142 w 2281"/>
                  <a:gd name="T97" fmla="*/ 890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1" h="1797">
                    <a:moveTo>
                      <a:pt x="2161" y="686"/>
                    </a:moveTo>
                    <a:lnTo>
                      <a:pt x="2281" y="637"/>
                    </a:lnTo>
                    <a:lnTo>
                      <a:pt x="2158" y="549"/>
                    </a:lnTo>
                    <a:lnTo>
                      <a:pt x="2270" y="504"/>
                    </a:lnTo>
                    <a:lnTo>
                      <a:pt x="1562" y="0"/>
                    </a:lnTo>
                    <a:lnTo>
                      <a:pt x="1123" y="135"/>
                    </a:lnTo>
                    <a:lnTo>
                      <a:pt x="1182" y="186"/>
                    </a:lnTo>
                    <a:lnTo>
                      <a:pt x="1548" y="73"/>
                    </a:lnTo>
                    <a:lnTo>
                      <a:pt x="2129" y="488"/>
                    </a:lnTo>
                    <a:lnTo>
                      <a:pt x="1736" y="648"/>
                    </a:lnTo>
                    <a:lnTo>
                      <a:pt x="1733" y="648"/>
                    </a:lnTo>
                    <a:lnTo>
                      <a:pt x="1699" y="621"/>
                    </a:lnTo>
                    <a:lnTo>
                      <a:pt x="2066" y="478"/>
                    </a:lnTo>
                    <a:lnTo>
                      <a:pt x="1542" y="101"/>
                    </a:lnTo>
                    <a:lnTo>
                      <a:pt x="1207" y="207"/>
                    </a:lnTo>
                    <a:lnTo>
                      <a:pt x="1182" y="186"/>
                    </a:lnTo>
                    <a:lnTo>
                      <a:pt x="1121" y="135"/>
                    </a:lnTo>
                    <a:lnTo>
                      <a:pt x="1080" y="100"/>
                    </a:lnTo>
                    <a:lnTo>
                      <a:pt x="553" y="273"/>
                    </a:lnTo>
                    <a:lnTo>
                      <a:pt x="586" y="300"/>
                    </a:lnTo>
                    <a:lnTo>
                      <a:pt x="0" y="481"/>
                    </a:lnTo>
                    <a:lnTo>
                      <a:pt x="110" y="581"/>
                    </a:lnTo>
                    <a:lnTo>
                      <a:pt x="0" y="615"/>
                    </a:lnTo>
                    <a:lnTo>
                      <a:pt x="111" y="715"/>
                    </a:lnTo>
                    <a:lnTo>
                      <a:pt x="0" y="749"/>
                    </a:lnTo>
                    <a:lnTo>
                      <a:pt x="111" y="849"/>
                    </a:lnTo>
                    <a:lnTo>
                      <a:pt x="0" y="884"/>
                    </a:lnTo>
                    <a:lnTo>
                      <a:pt x="111" y="984"/>
                    </a:lnTo>
                    <a:lnTo>
                      <a:pt x="0" y="1018"/>
                    </a:lnTo>
                    <a:lnTo>
                      <a:pt x="111" y="1118"/>
                    </a:lnTo>
                    <a:lnTo>
                      <a:pt x="0" y="1153"/>
                    </a:lnTo>
                    <a:lnTo>
                      <a:pt x="710" y="1797"/>
                    </a:lnTo>
                    <a:lnTo>
                      <a:pt x="1208" y="1594"/>
                    </a:lnTo>
                    <a:lnTo>
                      <a:pt x="1208" y="1643"/>
                    </a:lnTo>
                    <a:lnTo>
                      <a:pt x="1744" y="1455"/>
                    </a:lnTo>
                    <a:lnTo>
                      <a:pt x="1744" y="1389"/>
                    </a:lnTo>
                    <a:lnTo>
                      <a:pt x="2279" y="1175"/>
                    </a:lnTo>
                    <a:lnTo>
                      <a:pt x="2159" y="1089"/>
                    </a:lnTo>
                    <a:lnTo>
                      <a:pt x="2281" y="1041"/>
                    </a:lnTo>
                    <a:lnTo>
                      <a:pt x="2160" y="955"/>
                    </a:lnTo>
                    <a:lnTo>
                      <a:pt x="2281" y="906"/>
                    </a:lnTo>
                    <a:lnTo>
                      <a:pt x="2161" y="820"/>
                    </a:lnTo>
                    <a:lnTo>
                      <a:pt x="2281" y="772"/>
                    </a:lnTo>
                    <a:lnTo>
                      <a:pt x="2161" y="686"/>
                    </a:lnTo>
                    <a:close/>
                    <a:moveTo>
                      <a:pt x="1531" y="174"/>
                    </a:moveTo>
                    <a:lnTo>
                      <a:pt x="1929" y="460"/>
                    </a:lnTo>
                    <a:lnTo>
                      <a:pt x="1642" y="573"/>
                    </a:lnTo>
                    <a:lnTo>
                      <a:pt x="1581" y="522"/>
                    </a:lnTo>
                    <a:cubicBezTo>
                      <a:pt x="1561" y="361"/>
                      <a:pt x="1402" y="306"/>
                      <a:pt x="1301" y="287"/>
                    </a:cubicBezTo>
                    <a:lnTo>
                      <a:pt x="1267" y="258"/>
                    </a:lnTo>
                    <a:lnTo>
                      <a:pt x="1531" y="174"/>
                    </a:lnTo>
                    <a:close/>
                    <a:moveTo>
                      <a:pt x="649" y="351"/>
                    </a:moveTo>
                    <a:lnTo>
                      <a:pt x="679" y="374"/>
                    </a:lnTo>
                    <a:lnTo>
                      <a:pt x="209" y="523"/>
                    </a:lnTo>
                    <a:lnTo>
                      <a:pt x="739" y="997"/>
                    </a:lnTo>
                    <a:lnTo>
                      <a:pt x="1208" y="810"/>
                    </a:lnTo>
                    <a:lnTo>
                      <a:pt x="1208" y="822"/>
                    </a:lnTo>
                    <a:lnTo>
                      <a:pt x="1208" y="847"/>
                    </a:lnTo>
                    <a:lnTo>
                      <a:pt x="717" y="1050"/>
                    </a:lnTo>
                    <a:lnTo>
                      <a:pt x="124" y="510"/>
                    </a:lnTo>
                    <a:lnTo>
                      <a:pt x="649" y="351"/>
                    </a:lnTo>
                    <a:close/>
                    <a:moveTo>
                      <a:pt x="1086" y="702"/>
                    </a:moveTo>
                    <a:lnTo>
                      <a:pt x="1160" y="762"/>
                    </a:lnTo>
                    <a:lnTo>
                      <a:pt x="753" y="921"/>
                    </a:lnTo>
                    <a:lnTo>
                      <a:pt x="339" y="551"/>
                    </a:lnTo>
                    <a:lnTo>
                      <a:pt x="741" y="424"/>
                    </a:lnTo>
                    <a:lnTo>
                      <a:pt x="770" y="447"/>
                    </a:lnTo>
                    <a:cubicBezTo>
                      <a:pt x="764" y="523"/>
                      <a:pt x="785" y="690"/>
                      <a:pt x="1086" y="702"/>
                    </a:cubicBezTo>
                    <a:close/>
                    <a:moveTo>
                      <a:pt x="704" y="1126"/>
                    </a:moveTo>
                    <a:lnTo>
                      <a:pt x="1208" y="918"/>
                    </a:lnTo>
                    <a:lnTo>
                      <a:pt x="1208" y="985"/>
                    </a:lnTo>
                    <a:lnTo>
                      <a:pt x="723" y="1183"/>
                    </a:lnTo>
                    <a:lnTo>
                      <a:pt x="127" y="643"/>
                    </a:lnTo>
                    <a:lnTo>
                      <a:pt x="161" y="632"/>
                    </a:lnTo>
                    <a:lnTo>
                      <a:pt x="704" y="1126"/>
                    </a:lnTo>
                    <a:close/>
                    <a:moveTo>
                      <a:pt x="710" y="1259"/>
                    </a:moveTo>
                    <a:lnTo>
                      <a:pt x="1208" y="1056"/>
                    </a:lnTo>
                    <a:lnTo>
                      <a:pt x="1208" y="1119"/>
                    </a:lnTo>
                    <a:lnTo>
                      <a:pt x="723" y="1317"/>
                    </a:lnTo>
                    <a:lnTo>
                      <a:pt x="127" y="778"/>
                    </a:lnTo>
                    <a:lnTo>
                      <a:pt x="163" y="766"/>
                    </a:lnTo>
                    <a:lnTo>
                      <a:pt x="710" y="1259"/>
                    </a:lnTo>
                    <a:close/>
                    <a:moveTo>
                      <a:pt x="710" y="1394"/>
                    </a:moveTo>
                    <a:lnTo>
                      <a:pt x="1208" y="1191"/>
                    </a:lnTo>
                    <a:lnTo>
                      <a:pt x="1208" y="1254"/>
                    </a:lnTo>
                    <a:lnTo>
                      <a:pt x="723" y="1452"/>
                    </a:lnTo>
                    <a:lnTo>
                      <a:pt x="127" y="912"/>
                    </a:lnTo>
                    <a:lnTo>
                      <a:pt x="163" y="901"/>
                    </a:lnTo>
                    <a:lnTo>
                      <a:pt x="710" y="1394"/>
                    </a:lnTo>
                    <a:close/>
                    <a:moveTo>
                      <a:pt x="710" y="1528"/>
                    </a:moveTo>
                    <a:lnTo>
                      <a:pt x="1208" y="1325"/>
                    </a:lnTo>
                    <a:lnTo>
                      <a:pt x="1208" y="1388"/>
                    </a:lnTo>
                    <a:lnTo>
                      <a:pt x="723" y="1586"/>
                    </a:lnTo>
                    <a:lnTo>
                      <a:pt x="127" y="1047"/>
                    </a:lnTo>
                    <a:lnTo>
                      <a:pt x="163" y="1035"/>
                    </a:lnTo>
                    <a:lnTo>
                      <a:pt x="710" y="1528"/>
                    </a:lnTo>
                    <a:close/>
                    <a:moveTo>
                      <a:pt x="723" y="1721"/>
                    </a:moveTo>
                    <a:lnTo>
                      <a:pt x="127" y="1181"/>
                    </a:lnTo>
                    <a:lnTo>
                      <a:pt x="167" y="1170"/>
                    </a:lnTo>
                    <a:lnTo>
                      <a:pt x="709" y="1663"/>
                    </a:lnTo>
                    <a:lnTo>
                      <a:pt x="1208" y="1460"/>
                    </a:lnTo>
                    <a:lnTo>
                      <a:pt x="1208" y="1523"/>
                    </a:lnTo>
                    <a:lnTo>
                      <a:pt x="723" y="1721"/>
                    </a:lnTo>
                    <a:close/>
                    <a:moveTo>
                      <a:pt x="1659" y="741"/>
                    </a:moveTo>
                    <a:lnTo>
                      <a:pt x="1659" y="1409"/>
                    </a:lnTo>
                    <a:lnTo>
                      <a:pt x="1293" y="1548"/>
                    </a:lnTo>
                    <a:lnTo>
                      <a:pt x="1293" y="892"/>
                    </a:lnTo>
                    <a:lnTo>
                      <a:pt x="1293" y="820"/>
                    </a:lnTo>
                    <a:lnTo>
                      <a:pt x="1293" y="791"/>
                    </a:lnTo>
                    <a:lnTo>
                      <a:pt x="1222" y="734"/>
                    </a:lnTo>
                    <a:lnTo>
                      <a:pt x="812" y="400"/>
                    </a:lnTo>
                    <a:lnTo>
                      <a:pt x="752" y="350"/>
                    </a:lnTo>
                    <a:lnTo>
                      <a:pt x="724" y="327"/>
                    </a:lnTo>
                    <a:lnTo>
                      <a:pt x="689" y="298"/>
                    </a:lnTo>
                    <a:lnTo>
                      <a:pt x="1065" y="175"/>
                    </a:lnTo>
                    <a:lnTo>
                      <a:pt x="1106" y="209"/>
                    </a:lnTo>
                    <a:lnTo>
                      <a:pt x="1132" y="231"/>
                    </a:lnTo>
                    <a:lnTo>
                      <a:pt x="1192" y="281"/>
                    </a:lnTo>
                    <a:lnTo>
                      <a:pt x="1572" y="600"/>
                    </a:lnTo>
                    <a:lnTo>
                      <a:pt x="1626" y="649"/>
                    </a:lnTo>
                    <a:lnTo>
                      <a:pt x="1659" y="688"/>
                    </a:lnTo>
                    <a:lnTo>
                      <a:pt x="1659" y="741"/>
                    </a:lnTo>
                    <a:close/>
                    <a:moveTo>
                      <a:pt x="2142" y="755"/>
                    </a:moveTo>
                    <a:lnTo>
                      <a:pt x="1744" y="914"/>
                    </a:lnTo>
                    <a:lnTo>
                      <a:pt x="1744" y="851"/>
                    </a:lnTo>
                    <a:lnTo>
                      <a:pt x="2084" y="715"/>
                    </a:lnTo>
                    <a:lnTo>
                      <a:pt x="2142" y="755"/>
                    </a:lnTo>
                    <a:close/>
                    <a:moveTo>
                      <a:pt x="2082" y="579"/>
                    </a:moveTo>
                    <a:lnTo>
                      <a:pt x="2140" y="621"/>
                    </a:lnTo>
                    <a:lnTo>
                      <a:pt x="1744" y="780"/>
                    </a:lnTo>
                    <a:lnTo>
                      <a:pt x="1744" y="714"/>
                    </a:lnTo>
                    <a:lnTo>
                      <a:pt x="2082" y="579"/>
                    </a:lnTo>
                    <a:close/>
                    <a:moveTo>
                      <a:pt x="2142" y="1159"/>
                    </a:moveTo>
                    <a:lnTo>
                      <a:pt x="1744" y="1317"/>
                    </a:lnTo>
                    <a:lnTo>
                      <a:pt x="1744" y="1254"/>
                    </a:lnTo>
                    <a:lnTo>
                      <a:pt x="2084" y="1118"/>
                    </a:lnTo>
                    <a:lnTo>
                      <a:pt x="2142" y="1159"/>
                    </a:lnTo>
                    <a:close/>
                    <a:moveTo>
                      <a:pt x="2142" y="1024"/>
                    </a:moveTo>
                    <a:lnTo>
                      <a:pt x="1744" y="1183"/>
                    </a:lnTo>
                    <a:lnTo>
                      <a:pt x="1744" y="1120"/>
                    </a:lnTo>
                    <a:lnTo>
                      <a:pt x="2084" y="984"/>
                    </a:lnTo>
                    <a:lnTo>
                      <a:pt x="2142" y="1024"/>
                    </a:lnTo>
                    <a:close/>
                    <a:moveTo>
                      <a:pt x="2142" y="890"/>
                    </a:moveTo>
                    <a:lnTo>
                      <a:pt x="1744" y="1049"/>
                    </a:lnTo>
                    <a:lnTo>
                      <a:pt x="1744" y="985"/>
                    </a:lnTo>
                    <a:lnTo>
                      <a:pt x="2084" y="849"/>
                    </a:lnTo>
                    <a:lnTo>
                      <a:pt x="2142" y="890"/>
                    </a:lnTo>
                    <a:close/>
                  </a:path>
                </a:pathLst>
              </a:custGeom>
              <a:solidFill>
                <a:srgbClr val="2344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a:extLst>
                  <a:ext uri="{FF2B5EF4-FFF2-40B4-BE49-F238E27FC236}">
                    <a16:creationId xmlns:a16="http://schemas.microsoft.com/office/drawing/2014/main" id="{D6BCA672-B6EA-4675-8347-848A0F4F1612}"/>
                  </a:ext>
                </a:extLst>
              </p:cNvPr>
              <p:cNvSpPr>
                <a:spLocks/>
              </p:cNvSpPr>
              <p:nvPr/>
            </p:nvSpPr>
            <p:spPr bwMode="auto">
              <a:xfrm>
                <a:off x="9539467" y="4572798"/>
                <a:ext cx="61208" cy="139473"/>
              </a:xfrm>
              <a:custGeom>
                <a:avLst/>
                <a:gdLst>
                  <a:gd name="T0" fmla="*/ 171 w 271"/>
                  <a:gd name="T1" fmla="*/ 250 h 614"/>
                  <a:gd name="T2" fmla="*/ 97 w 271"/>
                  <a:gd name="T3" fmla="*/ 203 h 614"/>
                  <a:gd name="T4" fmla="*/ 150 w 271"/>
                  <a:gd name="T5" fmla="*/ 150 h 614"/>
                  <a:gd name="T6" fmla="*/ 237 w 271"/>
                  <a:gd name="T7" fmla="*/ 157 h 614"/>
                  <a:gd name="T8" fmla="*/ 255 w 271"/>
                  <a:gd name="T9" fmla="*/ 70 h 614"/>
                  <a:gd name="T10" fmla="*/ 167 w 271"/>
                  <a:gd name="T11" fmla="*/ 65 h 614"/>
                  <a:gd name="T12" fmla="*/ 167 w 271"/>
                  <a:gd name="T13" fmla="*/ 0 h 614"/>
                  <a:gd name="T14" fmla="*/ 107 w 271"/>
                  <a:gd name="T15" fmla="*/ 12 h 614"/>
                  <a:gd name="T16" fmla="*/ 107 w 271"/>
                  <a:gd name="T17" fmla="*/ 82 h 614"/>
                  <a:gd name="T18" fmla="*/ 4 w 271"/>
                  <a:gd name="T19" fmla="*/ 235 h 614"/>
                  <a:gd name="T20" fmla="*/ 113 w 271"/>
                  <a:gd name="T21" fmla="*/ 347 h 614"/>
                  <a:gd name="T22" fmla="*/ 178 w 271"/>
                  <a:gd name="T23" fmla="*/ 397 h 614"/>
                  <a:gd name="T24" fmla="*/ 119 w 271"/>
                  <a:gd name="T25" fmla="*/ 455 h 614"/>
                  <a:gd name="T26" fmla="*/ 18 w 271"/>
                  <a:gd name="T27" fmla="*/ 444 h 614"/>
                  <a:gd name="T28" fmla="*/ 0 w 271"/>
                  <a:gd name="T29" fmla="*/ 535 h 614"/>
                  <a:gd name="T30" fmla="*/ 103 w 271"/>
                  <a:gd name="T31" fmla="*/ 544 h 614"/>
                  <a:gd name="T32" fmla="*/ 103 w 271"/>
                  <a:gd name="T33" fmla="*/ 614 h 614"/>
                  <a:gd name="T34" fmla="*/ 163 w 271"/>
                  <a:gd name="T35" fmla="*/ 602 h 614"/>
                  <a:gd name="T36" fmla="*/ 164 w 271"/>
                  <a:gd name="T37" fmla="*/ 526 h 614"/>
                  <a:gd name="T38" fmla="*/ 271 w 271"/>
                  <a:gd name="T39" fmla="*/ 367 h 614"/>
                  <a:gd name="T40" fmla="*/ 171 w 271"/>
                  <a:gd name="T41" fmla="*/ 25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614">
                    <a:moveTo>
                      <a:pt x="171" y="250"/>
                    </a:moveTo>
                    <a:cubicBezTo>
                      <a:pt x="118" y="238"/>
                      <a:pt x="97" y="227"/>
                      <a:pt x="97" y="203"/>
                    </a:cubicBezTo>
                    <a:cubicBezTo>
                      <a:pt x="97" y="183"/>
                      <a:pt x="110" y="158"/>
                      <a:pt x="150" y="150"/>
                    </a:cubicBezTo>
                    <a:cubicBezTo>
                      <a:pt x="193" y="141"/>
                      <a:pt x="222" y="152"/>
                      <a:pt x="237" y="157"/>
                    </a:cubicBezTo>
                    <a:lnTo>
                      <a:pt x="255" y="70"/>
                    </a:lnTo>
                    <a:cubicBezTo>
                      <a:pt x="234" y="63"/>
                      <a:pt x="207" y="58"/>
                      <a:pt x="167" y="65"/>
                    </a:cubicBezTo>
                    <a:lnTo>
                      <a:pt x="167" y="0"/>
                    </a:lnTo>
                    <a:lnTo>
                      <a:pt x="107" y="12"/>
                    </a:lnTo>
                    <a:lnTo>
                      <a:pt x="107" y="82"/>
                    </a:lnTo>
                    <a:cubicBezTo>
                      <a:pt x="42" y="111"/>
                      <a:pt x="4" y="170"/>
                      <a:pt x="4" y="235"/>
                    </a:cubicBezTo>
                    <a:cubicBezTo>
                      <a:pt x="4" y="307"/>
                      <a:pt x="48" y="334"/>
                      <a:pt x="113" y="347"/>
                    </a:cubicBezTo>
                    <a:cubicBezTo>
                      <a:pt x="159" y="356"/>
                      <a:pt x="178" y="369"/>
                      <a:pt x="178" y="397"/>
                    </a:cubicBezTo>
                    <a:cubicBezTo>
                      <a:pt x="178" y="426"/>
                      <a:pt x="155" y="448"/>
                      <a:pt x="119" y="455"/>
                    </a:cubicBezTo>
                    <a:cubicBezTo>
                      <a:pt x="80" y="464"/>
                      <a:pt x="44" y="456"/>
                      <a:pt x="18" y="444"/>
                    </a:cubicBezTo>
                    <a:lnTo>
                      <a:pt x="0" y="535"/>
                    </a:lnTo>
                    <a:cubicBezTo>
                      <a:pt x="23" y="545"/>
                      <a:pt x="63" y="551"/>
                      <a:pt x="103" y="544"/>
                    </a:cubicBezTo>
                    <a:lnTo>
                      <a:pt x="103" y="614"/>
                    </a:lnTo>
                    <a:lnTo>
                      <a:pt x="163" y="602"/>
                    </a:lnTo>
                    <a:lnTo>
                      <a:pt x="164" y="526"/>
                    </a:lnTo>
                    <a:cubicBezTo>
                      <a:pt x="233" y="497"/>
                      <a:pt x="271" y="433"/>
                      <a:pt x="271" y="367"/>
                    </a:cubicBezTo>
                    <a:cubicBezTo>
                      <a:pt x="271" y="300"/>
                      <a:pt x="243" y="266"/>
                      <a:pt x="171" y="250"/>
                    </a:cubicBezTo>
                    <a:close/>
                  </a:path>
                </a:pathLst>
              </a:custGeom>
              <a:solidFill>
                <a:srgbClr val="234463"/>
              </a:solidFill>
              <a:ln w="0">
                <a:solidFill>
                  <a:srgbClr val="234463"/>
                </a:solid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45" name="Straight Connector 10">
            <a:extLst>
              <a:ext uri="{FF2B5EF4-FFF2-40B4-BE49-F238E27FC236}">
                <a16:creationId xmlns:a16="http://schemas.microsoft.com/office/drawing/2014/main" id="{1F7DAABF-DA1B-43B1-B3AA-47B866C72C6C}"/>
              </a:ext>
            </a:extLst>
          </p:cNvPr>
          <p:cNvCxnSpPr>
            <a:cxnSpLocks/>
          </p:cNvCxnSpPr>
          <p:nvPr/>
        </p:nvCxnSpPr>
        <p:spPr>
          <a:xfrm>
            <a:off x="1270820" y="1089204"/>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48" name="矩形 47">
            <a:extLst>
              <a:ext uri="{FF2B5EF4-FFF2-40B4-BE49-F238E27FC236}">
                <a16:creationId xmlns:a16="http://schemas.microsoft.com/office/drawing/2014/main" id="{14DE29D8-22F2-4E2D-A34B-FAEF9AF3BDB0}"/>
              </a:ext>
            </a:extLst>
          </p:cNvPr>
          <p:cNvSpPr/>
          <p:nvPr/>
        </p:nvSpPr>
        <p:spPr>
          <a:xfrm>
            <a:off x="1446306" y="761923"/>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图表制作</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E97DBFF-9DC8-4B0B-98E2-0D911634C2BD}"/>
              </a:ext>
            </a:extLst>
          </p:cNvPr>
          <p:cNvSpPr/>
          <p:nvPr/>
        </p:nvSpPr>
        <p:spPr>
          <a:xfrm>
            <a:off x="943859" y="1503180"/>
            <a:ext cx="10736539" cy="833690"/>
          </a:xfrm>
          <a:prstGeom prst="rect">
            <a:avLst/>
          </a:prstGeom>
        </p:spPr>
        <p:txBody>
          <a:bodyPr wrap="square">
            <a:spAutoFit/>
          </a:bodyPr>
          <a:lstStyle/>
          <a:p>
            <a:pPr lvl="0">
              <a:lnSpc>
                <a:spcPct val="150000"/>
              </a:lnSpc>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rPr>
              <a:t>SUV</a:t>
            </a:r>
            <a:r>
              <a:rPr lang="zh-CN" altLang="zh-CN" sz="1600" dirty="0">
                <a:latin typeface="微软雅黑" panose="020B0503020204020204" pitchFamily="34" charset="-122"/>
                <a:ea typeface="微软雅黑" panose="020B0503020204020204" pitchFamily="34" charset="-122"/>
              </a:rPr>
              <a:t>车类整体销量呈现增长趋势，但是其下的法系及美系车系均呈下降趋势，并且下降较多，属于异常情况，也需要进行进一步的分析说明。同理分别对</a:t>
            </a:r>
            <a:r>
              <a:rPr lang="en-US" altLang="zh-CN" sz="1600" dirty="0">
                <a:latin typeface="微软雅黑" panose="020B0503020204020204" pitchFamily="34" charset="-122"/>
                <a:ea typeface="微软雅黑" panose="020B0503020204020204" pitchFamily="34" charset="-122"/>
              </a:rPr>
              <a:t>SUV</a:t>
            </a:r>
            <a:r>
              <a:rPr lang="zh-CN" altLang="zh-CN" sz="1600" dirty="0">
                <a:latin typeface="微软雅黑" panose="020B0503020204020204" pitchFamily="34" charset="-122"/>
                <a:ea typeface="微软雅黑" panose="020B0503020204020204" pitchFamily="34" charset="-122"/>
              </a:rPr>
              <a:t>下法系及美系车系下的汽车品牌销量以及同比增长率进行统计、分析说明</a:t>
            </a:r>
          </a:p>
        </p:txBody>
      </p:sp>
      <p:pic>
        <p:nvPicPr>
          <p:cNvPr id="16" name="图片 15">
            <a:extLst>
              <a:ext uri="{FF2B5EF4-FFF2-40B4-BE49-F238E27FC236}">
                <a16:creationId xmlns:a16="http://schemas.microsoft.com/office/drawing/2014/main" id="{6BEB86E0-A279-4A19-B471-86C5883592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6306" y="2783879"/>
            <a:ext cx="9540650" cy="298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2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8EFD66E-B3C0-405C-9363-C1BD32839F42}"/>
              </a:ext>
            </a:extLst>
          </p:cNvPr>
          <p:cNvSpPr/>
          <p:nvPr/>
        </p:nvSpPr>
        <p:spPr>
          <a:xfrm>
            <a:off x="1189527" y="1810309"/>
            <a:ext cx="9575976" cy="2741904"/>
          </a:xfrm>
          <a:prstGeom prst="rect">
            <a:avLst/>
          </a:prstGeom>
        </p:spPr>
        <p:txBody>
          <a:bodyPr wrap="square">
            <a:spAutoFit/>
          </a:bodyPr>
          <a:lstStyle/>
          <a:p>
            <a:pPr marL="228600" indent="266700" algn="just">
              <a:lnSpc>
                <a:spcPct val="150000"/>
              </a:lnSpc>
              <a:spcAft>
                <a:spcPts val="1800"/>
              </a:spcAft>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Excel</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相关知识</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图表）</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spcAft>
                <a:spcPts val="1800"/>
              </a:spcAft>
            </a:pPr>
            <a:r>
              <a:rPr lang="zh-CN" altLang="zh-CN" sz="1600" dirty="0">
                <a:latin typeface="微软雅黑" panose="020B0503020204020204" pitchFamily="34" charset="-122"/>
                <a:ea typeface="微软雅黑" panose="020B0503020204020204" pitchFamily="34" charset="-122"/>
              </a:rPr>
              <a:t>上述案例中主要运用表格以及簇状柱形图对数据汇总结果进行展示</a:t>
            </a:r>
          </a:p>
          <a:p>
            <a:pPr lvl="0">
              <a:lnSpc>
                <a:spcPct val="200000"/>
              </a:lnSpc>
            </a:pPr>
            <a:r>
              <a:rPr lang="en-US" altLang="zh-CN" sz="1600" dirty="0">
                <a:latin typeface="微软雅黑" panose="020B0503020204020204" pitchFamily="34" charset="-122"/>
                <a:ea typeface="微软雅黑" panose="020B0503020204020204" pitchFamily="34" charset="-122"/>
              </a:rPr>
              <a:t>        1</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运用</a:t>
            </a:r>
            <a:r>
              <a:rPr lang="en-US" altLang="zh-CN" sz="1600" dirty="0">
                <a:latin typeface="微软雅黑" panose="020B0503020204020204" pitchFamily="34" charset="-122"/>
                <a:ea typeface="微软雅黑" panose="020B0503020204020204" pitchFamily="34" charset="-122"/>
              </a:rPr>
              <a:t>Excel</a:t>
            </a:r>
            <a:r>
              <a:rPr lang="zh-CN" altLang="zh-CN" sz="1600" dirty="0">
                <a:latin typeface="微软雅黑" panose="020B0503020204020204" pitchFamily="34" charset="-122"/>
                <a:ea typeface="微软雅黑" panose="020B0503020204020204" pitchFamily="34" charset="-122"/>
              </a:rPr>
              <a:t>中的簇状柱形图对车系下各品牌的销量以及同比增长率进行展示</a:t>
            </a:r>
          </a:p>
          <a:p>
            <a:pPr lvl="0">
              <a:lnSpc>
                <a:spcPct val="200000"/>
              </a:lnSpc>
            </a:pPr>
            <a:r>
              <a:rPr lang="en-US" altLang="zh-CN" sz="1600" dirty="0">
                <a:latin typeface="微软雅黑" panose="020B0503020204020204" pitchFamily="34" charset="-122"/>
                <a:ea typeface="微软雅黑" panose="020B0503020204020204" pitchFamily="34" charset="-122"/>
              </a:rPr>
              <a:t>        2</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用表格的形式（数据透视表）对不同品牌下不同类型的车的销量进行汇总。运用到的知识点：条件格式，标明销量同比的增长情况</a:t>
            </a:r>
          </a:p>
        </p:txBody>
      </p:sp>
      <p:grpSp>
        <p:nvGrpSpPr>
          <p:cNvPr id="20" name="组合 19">
            <a:extLst>
              <a:ext uri="{FF2B5EF4-FFF2-40B4-BE49-F238E27FC236}">
                <a16:creationId xmlns:a16="http://schemas.microsoft.com/office/drawing/2014/main" id="{FB98CCA5-603C-4768-8EFC-3E16C33578FE}"/>
              </a:ext>
            </a:extLst>
          </p:cNvPr>
          <p:cNvGrpSpPr/>
          <p:nvPr/>
        </p:nvGrpSpPr>
        <p:grpSpPr>
          <a:xfrm>
            <a:off x="499861" y="526448"/>
            <a:ext cx="3452315" cy="736761"/>
            <a:chOff x="581154" y="1248799"/>
            <a:chExt cx="3452315" cy="736761"/>
          </a:xfrm>
        </p:grpSpPr>
        <p:grpSp>
          <p:nvGrpSpPr>
            <p:cNvPr id="21" name="组合 20">
              <a:extLst>
                <a:ext uri="{FF2B5EF4-FFF2-40B4-BE49-F238E27FC236}">
                  <a16:creationId xmlns:a16="http://schemas.microsoft.com/office/drawing/2014/main" id="{7C4969A4-E9C9-4967-8CAB-AE89F1179A98}"/>
                </a:ext>
              </a:extLst>
            </p:cNvPr>
            <p:cNvGrpSpPr/>
            <p:nvPr/>
          </p:nvGrpSpPr>
          <p:grpSpPr>
            <a:xfrm>
              <a:off x="581154" y="1248799"/>
              <a:ext cx="696253" cy="736761"/>
              <a:chOff x="8856431" y="3930122"/>
              <a:chExt cx="1192242" cy="1192243"/>
            </a:xfrm>
          </p:grpSpPr>
          <p:sp>
            <p:nvSpPr>
              <p:cNvPr id="24" name="Oval 30">
                <a:extLst>
                  <a:ext uri="{FF2B5EF4-FFF2-40B4-BE49-F238E27FC236}">
                    <a16:creationId xmlns:a16="http://schemas.microsoft.com/office/drawing/2014/main" id="{F9B2EB99-B0BB-4DF3-9512-16A2C07F12AE}"/>
                  </a:ext>
                </a:extLst>
              </p:cNvPr>
              <p:cNvSpPr>
                <a:spLocks noChangeAspect="1"/>
              </p:cNvSpPr>
              <p:nvPr/>
            </p:nvSpPr>
            <p:spPr>
              <a:xfrm>
                <a:off x="8856431" y="3930122"/>
                <a:ext cx="1192242" cy="1192243"/>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2" name="组合 31">
                <a:extLst>
                  <a:ext uri="{FF2B5EF4-FFF2-40B4-BE49-F238E27FC236}">
                    <a16:creationId xmlns:a16="http://schemas.microsoft.com/office/drawing/2014/main" id="{C4FB8B84-7BD7-4E5A-8FAD-DC11F89EA54B}"/>
                  </a:ext>
                </a:extLst>
              </p:cNvPr>
              <p:cNvGrpSpPr/>
              <p:nvPr/>
            </p:nvGrpSpPr>
            <p:grpSpPr>
              <a:xfrm>
                <a:off x="9229413" y="4395196"/>
                <a:ext cx="518763" cy="408385"/>
                <a:chOff x="9229413" y="4395196"/>
                <a:chExt cx="518763" cy="408385"/>
              </a:xfrm>
            </p:grpSpPr>
            <p:sp>
              <p:nvSpPr>
                <p:cNvPr id="33" name="Freeform 5">
                  <a:extLst>
                    <a:ext uri="{FF2B5EF4-FFF2-40B4-BE49-F238E27FC236}">
                      <a16:creationId xmlns:a16="http://schemas.microsoft.com/office/drawing/2014/main" id="{DDF68584-A1A6-4C37-9A3B-CC7117C87B2C}"/>
                    </a:ext>
                  </a:extLst>
                </p:cNvPr>
                <p:cNvSpPr>
                  <a:spLocks noEditPoints="1"/>
                </p:cNvSpPr>
                <p:nvPr/>
              </p:nvSpPr>
              <p:spPr bwMode="auto">
                <a:xfrm>
                  <a:off x="9229413" y="4395196"/>
                  <a:ext cx="518763" cy="408385"/>
                </a:xfrm>
                <a:custGeom>
                  <a:avLst/>
                  <a:gdLst>
                    <a:gd name="T0" fmla="*/ 2158 w 2281"/>
                    <a:gd name="T1" fmla="*/ 549 h 1797"/>
                    <a:gd name="T2" fmla="*/ 1123 w 2281"/>
                    <a:gd name="T3" fmla="*/ 135 h 1797"/>
                    <a:gd name="T4" fmla="*/ 2129 w 2281"/>
                    <a:gd name="T5" fmla="*/ 488 h 1797"/>
                    <a:gd name="T6" fmla="*/ 1699 w 2281"/>
                    <a:gd name="T7" fmla="*/ 621 h 1797"/>
                    <a:gd name="T8" fmla="*/ 1207 w 2281"/>
                    <a:gd name="T9" fmla="*/ 207 h 1797"/>
                    <a:gd name="T10" fmla="*/ 1080 w 2281"/>
                    <a:gd name="T11" fmla="*/ 100 h 1797"/>
                    <a:gd name="T12" fmla="*/ 0 w 2281"/>
                    <a:gd name="T13" fmla="*/ 481 h 1797"/>
                    <a:gd name="T14" fmla="*/ 111 w 2281"/>
                    <a:gd name="T15" fmla="*/ 715 h 1797"/>
                    <a:gd name="T16" fmla="*/ 0 w 2281"/>
                    <a:gd name="T17" fmla="*/ 884 h 1797"/>
                    <a:gd name="T18" fmla="*/ 111 w 2281"/>
                    <a:gd name="T19" fmla="*/ 1118 h 1797"/>
                    <a:gd name="T20" fmla="*/ 1208 w 2281"/>
                    <a:gd name="T21" fmla="*/ 1594 h 1797"/>
                    <a:gd name="T22" fmla="*/ 1744 w 2281"/>
                    <a:gd name="T23" fmla="*/ 1389 h 1797"/>
                    <a:gd name="T24" fmla="*/ 2281 w 2281"/>
                    <a:gd name="T25" fmla="*/ 1041 h 1797"/>
                    <a:gd name="T26" fmla="*/ 2161 w 2281"/>
                    <a:gd name="T27" fmla="*/ 820 h 1797"/>
                    <a:gd name="T28" fmla="*/ 1531 w 2281"/>
                    <a:gd name="T29" fmla="*/ 174 h 1797"/>
                    <a:gd name="T30" fmla="*/ 1581 w 2281"/>
                    <a:gd name="T31" fmla="*/ 522 h 1797"/>
                    <a:gd name="T32" fmla="*/ 1531 w 2281"/>
                    <a:gd name="T33" fmla="*/ 174 h 1797"/>
                    <a:gd name="T34" fmla="*/ 209 w 2281"/>
                    <a:gd name="T35" fmla="*/ 523 h 1797"/>
                    <a:gd name="T36" fmla="*/ 1208 w 2281"/>
                    <a:gd name="T37" fmla="*/ 822 h 1797"/>
                    <a:gd name="T38" fmla="*/ 124 w 2281"/>
                    <a:gd name="T39" fmla="*/ 510 h 1797"/>
                    <a:gd name="T40" fmla="*/ 1160 w 2281"/>
                    <a:gd name="T41" fmla="*/ 762 h 1797"/>
                    <a:gd name="T42" fmla="*/ 741 w 2281"/>
                    <a:gd name="T43" fmla="*/ 424 h 1797"/>
                    <a:gd name="T44" fmla="*/ 704 w 2281"/>
                    <a:gd name="T45" fmla="*/ 1126 h 1797"/>
                    <a:gd name="T46" fmla="*/ 723 w 2281"/>
                    <a:gd name="T47" fmla="*/ 1183 h 1797"/>
                    <a:gd name="T48" fmla="*/ 704 w 2281"/>
                    <a:gd name="T49" fmla="*/ 1126 h 1797"/>
                    <a:gd name="T50" fmla="*/ 1208 w 2281"/>
                    <a:gd name="T51" fmla="*/ 1119 h 1797"/>
                    <a:gd name="T52" fmla="*/ 163 w 2281"/>
                    <a:gd name="T53" fmla="*/ 766 h 1797"/>
                    <a:gd name="T54" fmla="*/ 1208 w 2281"/>
                    <a:gd name="T55" fmla="*/ 1191 h 1797"/>
                    <a:gd name="T56" fmla="*/ 127 w 2281"/>
                    <a:gd name="T57" fmla="*/ 912 h 1797"/>
                    <a:gd name="T58" fmla="*/ 710 w 2281"/>
                    <a:gd name="T59" fmla="*/ 1528 h 1797"/>
                    <a:gd name="T60" fmla="*/ 723 w 2281"/>
                    <a:gd name="T61" fmla="*/ 1586 h 1797"/>
                    <a:gd name="T62" fmla="*/ 710 w 2281"/>
                    <a:gd name="T63" fmla="*/ 1528 h 1797"/>
                    <a:gd name="T64" fmla="*/ 167 w 2281"/>
                    <a:gd name="T65" fmla="*/ 1170 h 1797"/>
                    <a:gd name="T66" fmla="*/ 1208 w 2281"/>
                    <a:gd name="T67" fmla="*/ 1523 h 1797"/>
                    <a:gd name="T68" fmla="*/ 1659 w 2281"/>
                    <a:gd name="T69" fmla="*/ 1409 h 1797"/>
                    <a:gd name="T70" fmla="*/ 1293 w 2281"/>
                    <a:gd name="T71" fmla="*/ 820 h 1797"/>
                    <a:gd name="T72" fmla="*/ 812 w 2281"/>
                    <a:gd name="T73" fmla="*/ 400 h 1797"/>
                    <a:gd name="T74" fmla="*/ 689 w 2281"/>
                    <a:gd name="T75" fmla="*/ 298 h 1797"/>
                    <a:gd name="T76" fmla="*/ 1132 w 2281"/>
                    <a:gd name="T77" fmla="*/ 231 h 1797"/>
                    <a:gd name="T78" fmla="*/ 1626 w 2281"/>
                    <a:gd name="T79" fmla="*/ 649 h 1797"/>
                    <a:gd name="T80" fmla="*/ 2142 w 2281"/>
                    <a:gd name="T81" fmla="*/ 755 h 1797"/>
                    <a:gd name="T82" fmla="*/ 2084 w 2281"/>
                    <a:gd name="T83" fmla="*/ 715 h 1797"/>
                    <a:gd name="T84" fmla="*/ 2140 w 2281"/>
                    <a:gd name="T85" fmla="*/ 621 h 1797"/>
                    <a:gd name="T86" fmla="*/ 2082 w 2281"/>
                    <a:gd name="T87" fmla="*/ 579 h 1797"/>
                    <a:gd name="T88" fmla="*/ 1744 w 2281"/>
                    <a:gd name="T89" fmla="*/ 1254 h 1797"/>
                    <a:gd name="T90" fmla="*/ 2142 w 2281"/>
                    <a:gd name="T91" fmla="*/ 1024 h 1797"/>
                    <a:gd name="T92" fmla="*/ 2084 w 2281"/>
                    <a:gd name="T93" fmla="*/ 984 h 1797"/>
                    <a:gd name="T94" fmla="*/ 1744 w 2281"/>
                    <a:gd name="T95" fmla="*/ 1049 h 1797"/>
                    <a:gd name="T96" fmla="*/ 2142 w 2281"/>
                    <a:gd name="T97" fmla="*/ 890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1" h="1797">
                      <a:moveTo>
                        <a:pt x="2161" y="686"/>
                      </a:moveTo>
                      <a:lnTo>
                        <a:pt x="2281" y="637"/>
                      </a:lnTo>
                      <a:lnTo>
                        <a:pt x="2158" y="549"/>
                      </a:lnTo>
                      <a:lnTo>
                        <a:pt x="2270" y="504"/>
                      </a:lnTo>
                      <a:lnTo>
                        <a:pt x="1562" y="0"/>
                      </a:lnTo>
                      <a:lnTo>
                        <a:pt x="1123" y="135"/>
                      </a:lnTo>
                      <a:lnTo>
                        <a:pt x="1182" y="186"/>
                      </a:lnTo>
                      <a:lnTo>
                        <a:pt x="1548" y="73"/>
                      </a:lnTo>
                      <a:lnTo>
                        <a:pt x="2129" y="488"/>
                      </a:lnTo>
                      <a:lnTo>
                        <a:pt x="1736" y="648"/>
                      </a:lnTo>
                      <a:lnTo>
                        <a:pt x="1733" y="648"/>
                      </a:lnTo>
                      <a:lnTo>
                        <a:pt x="1699" y="621"/>
                      </a:lnTo>
                      <a:lnTo>
                        <a:pt x="2066" y="478"/>
                      </a:lnTo>
                      <a:lnTo>
                        <a:pt x="1542" y="101"/>
                      </a:lnTo>
                      <a:lnTo>
                        <a:pt x="1207" y="207"/>
                      </a:lnTo>
                      <a:lnTo>
                        <a:pt x="1182" y="186"/>
                      </a:lnTo>
                      <a:lnTo>
                        <a:pt x="1121" y="135"/>
                      </a:lnTo>
                      <a:lnTo>
                        <a:pt x="1080" y="100"/>
                      </a:lnTo>
                      <a:lnTo>
                        <a:pt x="553" y="273"/>
                      </a:lnTo>
                      <a:lnTo>
                        <a:pt x="586" y="300"/>
                      </a:lnTo>
                      <a:lnTo>
                        <a:pt x="0" y="481"/>
                      </a:lnTo>
                      <a:lnTo>
                        <a:pt x="110" y="581"/>
                      </a:lnTo>
                      <a:lnTo>
                        <a:pt x="0" y="615"/>
                      </a:lnTo>
                      <a:lnTo>
                        <a:pt x="111" y="715"/>
                      </a:lnTo>
                      <a:lnTo>
                        <a:pt x="0" y="749"/>
                      </a:lnTo>
                      <a:lnTo>
                        <a:pt x="111" y="849"/>
                      </a:lnTo>
                      <a:lnTo>
                        <a:pt x="0" y="884"/>
                      </a:lnTo>
                      <a:lnTo>
                        <a:pt x="111" y="984"/>
                      </a:lnTo>
                      <a:lnTo>
                        <a:pt x="0" y="1018"/>
                      </a:lnTo>
                      <a:lnTo>
                        <a:pt x="111" y="1118"/>
                      </a:lnTo>
                      <a:lnTo>
                        <a:pt x="0" y="1153"/>
                      </a:lnTo>
                      <a:lnTo>
                        <a:pt x="710" y="1797"/>
                      </a:lnTo>
                      <a:lnTo>
                        <a:pt x="1208" y="1594"/>
                      </a:lnTo>
                      <a:lnTo>
                        <a:pt x="1208" y="1643"/>
                      </a:lnTo>
                      <a:lnTo>
                        <a:pt x="1744" y="1455"/>
                      </a:lnTo>
                      <a:lnTo>
                        <a:pt x="1744" y="1389"/>
                      </a:lnTo>
                      <a:lnTo>
                        <a:pt x="2279" y="1175"/>
                      </a:lnTo>
                      <a:lnTo>
                        <a:pt x="2159" y="1089"/>
                      </a:lnTo>
                      <a:lnTo>
                        <a:pt x="2281" y="1041"/>
                      </a:lnTo>
                      <a:lnTo>
                        <a:pt x="2160" y="955"/>
                      </a:lnTo>
                      <a:lnTo>
                        <a:pt x="2281" y="906"/>
                      </a:lnTo>
                      <a:lnTo>
                        <a:pt x="2161" y="820"/>
                      </a:lnTo>
                      <a:lnTo>
                        <a:pt x="2281" y="772"/>
                      </a:lnTo>
                      <a:lnTo>
                        <a:pt x="2161" y="686"/>
                      </a:lnTo>
                      <a:close/>
                      <a:moveTo>
                        <a:pt x="1531" y="174"/>
                      </a:moveTo>
                      <a:lnTo>
                        <a:pt x="1929" y="460"/>
                      </a:lnTo>
                      <a:lnTo>
                        <a:pt x="1642" y="573"/>
                      </a:lnTo>
                      <a:lnTo>
                        <a:pt x="1581" y="522"/>
                      </a:lnTo>
                      <a:cubicBezTo>
                        <a:pt x="1561" y="361"/>
                        <a:pt x="1402" y="306"/>
                        <a:pt x="1301" y="287"/>
                      </a:cubicBezTo>
                      <a:lnTo>
                        <a:pt x="1267" y="258"/>
                      </a:lnTo>
                      <a:lnTo>
                        <a:pt x="1531" y="174"/>
                      </a:lnTo>
                      <a:close/>
                      <a:moveTo>
                        <a:pt x="649" y="351"/>
                      </a:moveTo>
                      <a:lnTo>
                        <a:pt x="679" y="374"/>
                      </a:lnTo>
                      <a:lnTo>
                        <a:pt x="209" y="523"/>
                      </a:lnTo>
                      <a:lnTo>
                        <a:pt x="739" y="997"/>
                      </a:lnTo>
                      <a:lnTo>
                        <a:pt x="1208" y="810"/>
                      </a:lnTo>
                      <a:lnTo>
                        <a:pt x="1208" y="822"/>
                      </a:lnTo>
                      <a:lnTo>
                        <a:pt x="1208" y="847"/>
                      </a:lnTo>
                      <a:lnTo>
                        <a:pt x="717" y="1050"/>
                      </a:lnTo>
                      <a:lnTo>
                        <a:pt x="124" y="510"/>
                      </a:lnTo>
                      <a:lnTo>
                        <a:pt x="649" y="351"/>
                      </a:lnTo>
                      <a:close/>
                      <a:moveTo>
                        <a:pt x="1086" y="702"/>
                      </a:moveTo>
                      <a:lnTo>
                        <a:pt x="1160" y="762"/>
                      </a:lnTo>
                      <a:lnTo>
                        <a:pt x="753" y="921"/>
                      </a:lnTo>
                      <a:lnTo>
                        <a:pt x="339" y="551"/>
                      </a:lnTo>
                      <a:lnTo>
                        <a:pt x="741" y="424"/>
                      </a:lnTo>
                      <a:lnTo>
                        <a:pt x="770" y="447"/>
                      </a:lnTo>
                      <a:cubicBezTo>
                        <a:pt x="764" y="523"/>
                        <a:pt x="785" y="690"/>
                        <a:pt x="1086" y="702"/>
                      </a:cubicBezTo>
                      <a:close/>
                      <a:moveTo>
                        <a:pt x="704" y="1126"/>
                      </a:moveTo>
                      <a:lnTo>
                        <a:pt x="1208" y="918"/>
                      </a:lnTo>
                      <a:lnTo>
                        <a:pt x="1208" y="985"/>
                      </a:lnTo>
                      <a:lnTo>
                        <a:pt x="723" y="1183"/>
                      </a:lnTo>
                      <a:lnTo>
                        <a:pt x="127" y="643"/>
                      </a:lnTo>
                      <a:lnTo>
                        <a:pt x="161" y="632"/>
                      </a:lnTo>
                      <a:lnTo>
                        <a:pt x="704" y="1126"/>
                      </a:lnTo>
                      <a:close/>
                      <a:moveTo>
                        <a:pt x="710" y="1259"/>
                      </a:moveTo>
                      <a:lnTo>
                        <a:pt x="1208" y="1056"/>
                      </a:lnTo>
                      <a:lnTo>
                        <a:pt x="1208" y="1119"/>
                      </a:lnTo>
                      <a:lnTo>
                        <a:pt x="723" y="1317"/>
                      </a:lnTo>
                      <a:lnTo>
                        <a:pt x="127" y="778"/>
                      </a:lnTo>
                      <a:lnTo>
                        <a:pt x="163" y="766"/>
                      </a:lnTo>
                      <a:lnTo>
                        <a:pt x="710" y="1259"/>
                      </a:lnTo>
                      <a:close/>
                      <a:moveTo>
                        <a:pt x="710" y="1394"/>
                      </a:moveTo>
                      <a:lnTo>
                        <a:pt x="1208" y="1191"/>
                      </a:lnTo>
                      <a:lnTo>
                        <a:pt x="1208" y="1254"/>
                      </a:lnTo>
                      <a:lnTo>
                        <a:pt x="723" y="1452"/>
                      </a:lnTo>
                      <a:lnTo>
                        <a:pt x="127" y="912"/>
                      </a:lnTo>
                      <a:lnTo>
                        <a:pt x="163" y="901"/>
                      </a:lnTo>
                      <a:lnTo>
                        <a:pt x="710" y="1394"/>
                      </a:lnTo>
                      <a:close/>
                      <a:moveTo>
                        <a:pt x="710" y="1528"/>
                      </a:moveTo>
                      <a:lnTo>
                        <a:pt x="1208" y="1325"/>
                      </a:lnTo>
                      <a:lnTo>
                        <a:pt x="1208" y="1388"/>
                      </a:lnTo>
                      <a:lnTo>
                        <a:pt x="723" y="1586"/>
                      </a:lnTo>
                      <a:lnTo>
                        <a:pt x="127" y="1047"/>
                      </a:lnTo>
                      <a:lnTo>
                        <a:pt x="163" y="1035"/>
                      </a:lnTo>
                      <a:lnTo>
                        <a:pt x="710" y="1528"/>
                      </a:lnTo>
                      <a:close/>
                      <a:moveTo>
                        <a:pt x="723" y="1721"/>
                      </a:moveTo>
                      <a:lnTo>
                        <a:pt x="127" y="1181"/>
                      </a:lnTo>
                      <a:lnTo>
                        <a:pt x="167" y="1170"/>
                      </a:lnTo>
                      <a:lnTo>
                        <a:pt x="709" y="1663"/>
                      </a:lnTo>
                      <a:lnTo>
                        <a:pt x="1208" y="1460"/>
                      </a:lnTo>
                      <a:lnTo>
                        <a:pt x="1208" y="1523"/>
                      </a:lnTo>
                      <a:lnTo>
                        <a:pt x="723" y="1721"/>
                      </a:lnTo>
                      <a:close/>
                      <a:moveTo>
                        <a:pt x="1659" y="741"/>
                      </a:moveTo>
                      <a:lnTo>
                        <a:pt x="1659" y="1409"/>
                      </a:lnTo>
                      <a:lnTo>
                        <a:pt x="1293" y="1548"/>
                      </a:lnTo>
                      <a:lnTo>
                        <a:pt x="1293" y="892"/>
                      </a:lnTo>
                      <a:lnTo>
                        <a:pt x="1293" y="820"/>
                      </a:lnTo>
                      <a:lnTo>
                        <a:pt x="1293" y="791"/>
                      </a:lnTo>
                      <a:lnTo>
                        <a:pt x="1222" y="734"/>
                      </a:lnTo>
                      <a:lnTo>
                        <a:pt x="812" y="400"/>
                      </a:lnTo>
                      <a:lnTo>
                        <a:pt x="752" y="350"/>
                      </a:lnTo>
                      <a:lnTo>
                        <a:pt x="724" y="327"/>
                      </a:lnTo>
                      <a:lnTo>
                        <a:pt x="689" y="298"/>
                      </a:lnTo>
                      <a:lnTo>
                        <a:pt x="1065" y="175"/>
                      </a:lnTo>
                      <a:lnTo>
                        <a:pt x="1106" y="209"/>
                      </a:lnTo>
                      <a:lnTo>
                        <a:pt x="1132" y="231"/>
                      </a:lnTo>
                      <a:lnTo>
                        <a:pt x="1192" y="281"/>
                      </a:lnTo>
                      <a:lnTo>
                        <a:pt x="1572" y="600"/>
                      </a:lnTo>
                      <a:lnTo>
                        <a:pt x="1626" y="649"/>
                      </a:lnTo>
                      <a:lnTo>
                        <a:pt x="1659" y="688"/>
                      </a:lnTo>
                      <a:lnTo>
                        <a:pt x="1659" y="741"/>
                      </a:lnTo>
                      <a:close/>
                      <a:moveTo>
                        <a:pt x="2142" y="755"/>
                      </a:moveTo>
                      <a:lnTo>
                        <a:pt x="1744" y="914"/>
                      </a:lnTo>
                      <a:lnTo>
                        <a:pt x="1744" y="851"/>
                      </a:lnTo>
                      <a:lnTo>
                        <a:pt x="2084" y="715"/>
                      </a:lnTo>
                      <a:lnTo>
                        <a:pt x="2142" y="755"/>
                      </a:lnTo>
                      <a:close/>
                      <a:moveTo>
                        <a:pt x="2082" y="579"/>
                      </a:moveTo>
                      <a:lnTo>
                        <a:pt x="2140" y="621"/>
                      </a:lnTo>
                      <a:lnTo>
                        <a:pt x="1744" y="780"/>
                      </a:lnTo>
                      <a:lnTo>
                        <a:pt x="1744" y="714"/>
                      </a:lnTo>
                      <a:lnTo>
                        <a:pt x="2082" y="579"/>
                      </a:lnTo>
                      <a:close/>
                      <a:moveTo>
                        <a:pt x="2142" y="1159"/>
                      </a:moveTo>
                      <a:lnTo>
                        <a:pt x="1744" y="1317"/>
                      </a:lnTo>
                      <a:lnTo>
                        <a:pt x="1744" y="1254"/>
                      </a:lnTo>
                      <a:lnTo>
                        <a:pt x="2084" y="1118"/>
                      </a:lnTo>
                      <a:lnTo>
                        <a:pt x="2142" y="1159"/>
                      </a:lnTo>
                      <a:close/>
                      <a:moveTo>
                        <a:pt x="2142" y="1024"/>
                      </a:moveTo>
                      <a:lnTo>
                        <a:pt x="1744" y="1183"/>
                      </a:lnTo>
                      <a:lnTo>
                        <a:pt x="1744" y="1120"/>
                      </a:lnTo>
                      <a:lnTo>
                        <a:pt x="2084" y="984"/>
                      </a:lnTo>
                      <a:lnTo>
                        <a:pt x="2142" y="1024"/>
                      </a:lnTo>
                      <a:close/>
                      <a:moveTo>
                        <a:pt x="2142" y="890"/>
                      </a:moveTo>
                      <a:lnTo>
                        <a:pt x="1744" y="1049"/>
                      </a:lnTo>
                      <a:lnTo>
                        <a:pt x="1744" y="985"/>
                      </a:lnTo>
                      <a:lnTo>
                        <a:pt x="2084" y="849"/>
                      </a:lnTo>
                      <a:lnTo>
                        <a:pt x="2142" y="890"/>
                      </a:lnTo>
                      <a:close/>
                    </a:path>
                  </a:pathLst>
                </a:custGeom>
                <a:solidFill>
                  <a:srgbClr val="2344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
                  <a:extLst>
                    <a:ext uri="{FF2B5EF4-FFF2-40B4-BE49-F238E27FC236}">
                      <a16:creationId xmlns:a16="http://schemas.microsoft.com/office/drawing/2014/main" id="{84CDEEC8-EE25-49EB-8124-CCBDD7B7A61E}"/>
                    </a:ext>
                  </a:extLst>
                </p:cNvPr>
                <p:cNvSpPr>
                  <a:spLocks/>
                </p:cNvSpPr>
                <p:nvPr/>
              </p:nvSpPr>
              <p:spPr bwMode="auto">
                <a:xfrm>
                  <a:off x="9539467" y="4572798"/>
                  <a:ext cx="61208" cy="139473"/>
                </a:xfrm>
                <a:custGeom>
                  <a:avLst/>
                  <a:gdLst>
                    <a:gd name="T0" fmla="*/ 171 w 271"/>
                    <a:gd name="T1" fmla="*/ 250 h 614"/>
                    <a:gd name="T2" fmla="*/ 97 w 271"/>
                    <a:gd name="T3" fmla="*/ 203 h 614"/>
                    <a:gd name="T4" fmla="*/ 150 w 271"/>
                    <a:gd name="T5" fmla="*/ 150 h 614"/>
                    <a:gd name="T6" fmla="*/ 237 w 271"/>
                    <a:gd name="T7" fmla="*/ 157 h 614"/>
                    <a:gd name="T8" fmla="*/ 255 w 271"/>
                    <a:gd name="T9" fmla="*/ 70 h 614"/>
                    <a:gd name="T10" fmla="*/ 167 w 271"/>
                    <a:gd name="T11" fmla="*/ 65 h 614"/>
                    <a:gd name="T12" fmla="*/ 167 w 271"/>
                    <a:gd name="T13" fmla="*/ 0 h 614"/>
                    <a:gd name="T14" fmla="*/ 107 w 271"/>
                    <a:gd name="T15" fmla="*/ 12 h 614"/>
                    <a:gd name="T16" fmla="*/ 107 w 271"/>
                    <a:gd name="T17" fmla="*/ 82 h 614"/>
                    <a:gd name="T18" fmla="*/ 4 w 271"/>
                    <a:gd name="T19" fmla="*/ 235 h 614"/>
                    <a:gd name="T20" fmla="*/ 113 w 271"/>
                    <a:gd name="T21" fmla="*/ 347 h 614"/>
                    <a:gd name="T22" fmla="*/ 178 w 271"/>
                    <a:gd name="T23" fmla="*/ 397 h 614"/>
                    <a:gd name="T24" fmla="*/ 119 w 271"/>
                    <a:gd name="T25" fmla="*/ 455 h 614"/>
                    <a:gd name="T26" fmla="*/ 18 w 271"/>
                    <a:gd name="T27" fmla="*/ 444 h 614"/>
                    <a:gd name="T28" fmla="*/ 0 w 271"/>
                    <a:gd name="T29" fmla="*/ 535 h 614"/>
                    <a:gd name="T30" fmla="*/ 103 w 271"/>
                    <a:gd name="T31" fmla="*/ 544 h 614"/>
                    <a:gd name="T32" fmla="*/ 103 w 271"/>
                    <a:gd name="T33" fmla="*/ 614 h 614"/>
                    <a:gd name="T34" fmla="*/ 163 w 271"/>
                    <a:gd name="T35" fmla="*/ 602 h 614"/>
                    <a:gd name="T36" fmla="*/ 164 w 271"/>
                    <a:gd name="T37" fmla="*/ 526 h 614"/>
                    <a:gd name="T38" fmla="*/ 271 w 271"/>
                    <a:gd name="T39" fmla="*/ 367 h 614"/>
                    <a:gd name="T40" fmla="*/ 171 w 271"/>
                    <a:gd name="T41" fmla="*/ 25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614">
                      <a:moveTo>
                        <a:pt x="171" y="250"/>
                      </a:moveTo>
                      <a:cubicBezTo>
                        <a:pt x="118" y="238"/>
                        <a:pt x="97" y="227"/>
                        <a:pt x="97" y="203"/>
                      </a:cubicBezTo>
                      <a:cubicBezTo>
                        <a:pt x="97" y="183"/>
                        <a:pt x="110" y="158"/>
                        <a:pt x="150" y="150"/>
                      </a:cubicBezTo>
                      <a:cubicBezTo>
                        <a:pt x="193" y="141"/>
                        <a:pt x="222" y="152"/>
                        <a:pt x="237" y="157"/>
                      </a:cubicBezTo>
                      <a:lnTo>
                        <a:pt x="255" y="70"/>
                      </a:lnTo>
                      <a:cubicBezTo>
                        <a:pt x="234" y="63"/>
                        <a:pt x="207" y="58"/>
                        <a:pt x="167" y="65"/>
                      </a:cubicBezTo>
                      <a:lnTo>
                        <a:pt x="167" y="0"/>
                      </a:lnTo>
                      <a:lnTo>
                        <a:pt x="107" y="12"/>
                      </a:lnTo>
                      <a:lnTo>
                        <a:pt x="107" y="82"/>
                      </a:lnTo>
                      <a:cubicBezTo>
                        <a:pt x="42" y="111"/>
                        <a:pt x="4" y="170"/>
                        <a:pt x="4" y="235"/>
                      </a:cubicBezTo>
                      <a:cubicBezTo>
                        <a:pt x="4" y="307"/>
                        <a:pt x="48" y="334"/>
                        <a:pt x="113" y="347"/>
                      </a:cubicBezTo>
                      <a:cubicBezTo>
                        <a:pt x="159" y="356"/>
                        <a:pt x="178" y="369"/>
                        <a:pt x="178" y="397"/>
                      </a:cubicBezTo>
                      <a:cubicBezTo>
                        <a:pt x="178" y="426"/>
                        <a:pt x="155" y="448"/>
                        <a:pt x="119" y="455"/>
                      </a:cubicBezTo>
                      <a:cubicBezTo>
                        <a:pt x="80" y="464"/>
                        <a:pt x="44" y="456"/>
                        <a:pt x="18" y="444"/>
                      </a:cubicBezTo>
                      <a:lnTo>
                        <a:pt x="0" y="535"/>
                      </a:lnTo>
                      <a:cubicBezTo>
                        <a:pt x="23" y="545"/>
                        <a:pt x="63" y="551"/>
                        <a:pt x="103" y="544"/>
                      </a:cubicBezTo>
                      <a:lnTo>
                        <a:pt x="103" y="614"/>
                      </a:lnTo>
                      <a:lnTo>
                        <a:pt x="163" y="602"/>
                      </a:lnTo>
                      <a:lnTo>
                        <a:pt x="164" y="526"/>
                      </a:lnTo>
                      <a:cubicBezTo>
                        <a:pt x="233" y="497"/>
                        <a:pt x="271" y="433"/>
                        <a:pt x="271" y="367"/>
                      </a:cubicBezTo>
                      <a:cubicBezTo>
                        <a:pt x="271" y="300"/>
                        <a:pt x="243" y="266"/>
                        <a:pt x="171" y="250"/>
                      </a:cubicBezTo>
                      <a:close/>
                    </a:path>
                  </a:pathLst>
                </a:custGeom>
                <a:solidFill>
                  <a:srgbClr val="234463"/>
                </a:solidFill>
                <a:ln w="0">
                  <a:solidFill>
                    <a:srgbClr val="234463"/>
                  </a:solid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22" name="Straight Connector 10">
              <a:extLst>
                <a:ext uri="{FF2B5EF4-FFF2-40B4-BE49-F238E27FC236}">
                  <a16:creationId xmlns:a16="http://schemas.microsoft.com/office/drawing/2014/main" id="{6E117FD1-7054-40B2-A835-14F29E3DDFD1}"/>
                </a:ext>
              </a:extLst>
            </p:cNvPr>
            <p:cNvCxnSpPr>
              <a:cxnSpLocks/>
            </p:cNvCxnSpPr>
            <p:nvPr/>
          </p:nvCxnSpPr>
          <p:spPr>
            <a:xfrm>
              <a:off x="1270820" y="1700216"/>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23" name="矩形 22">
              <a:extLst>
                <a:ext uri="{FF2B5EF4-FFF2-40B4-BE49-F238E27FC236}">
                  <a16:creationId xmlns:a16="http://schemas.microsoft.com/office/drawing/2014/main" id="{07509728-A08F-49CB-A2D7-673E35A91E15}"/>
                </a:ext>
              </a:extLst>
            </p:cNvPr>
            <p:cNvSpPr/>
            <p:nvPr/>
          </p:nvSpPr>
          <p:spPr>
            <a:xfrm>
              <a:off x="1441651" y="1318161"/>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图表制作</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2478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37DDFAB-A30C-47D5-BFF0-C343D9F1A71F}"/>
              </a:ext>
            </a:extLst>
          </p:cNvPr>
          <p:cNvSpPr/>
          <p:nvPr/>
        </p:nvSpPr>
        <p:spPr>
          <a:xfrm>
            <a:off x="881215" y="1340605"/>
            <a:ext cx="9144000" cy="2941959"/>
          </a:xfrm>
          <a:prstGeom prst="rect">
            <a:avLst/>
          </a:prstGeom>
        </p:spPr>
        <p:txBody>
          <a:bodyPr wrap="square">
            <a:spAutoFit/>
          </a:bodyPr>
          <a:lstStyle/>
          <a:p>
            <a:pPr lvl="0" algn="just">
              <a:lnSpc>
                <a:spcPct val="150000"/>
              </a:lnSpc>
              <a:spcAft>
                <a:spcPts val="0"/>
              </a:spcAft>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Bef>
                <a:spcPts val="1200"/>
              </a:spcBef>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特殊图表：</a:t>
            </a:r>
            <a:endPar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帕累托图：即二八法则，主要用于发现业务中的核心问题</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漏斗图：转化率</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图表的结合（组合图）：同意维度下不同指标的呈现可以用图表组合的形式展现</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箱型图：可以用来获得一组数据</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25%</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75%</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分位数</a:t>
            </a:r>
          </a:p>
          <a:p>
            <a:pPr marL="228600" indent="66675" algn="just">
              <a:lnSpc>
                <a:spcPct val="150000"/>
              </a:lnSpc>
              <a:spcBef>
                <a:spcPts val="1200"/>
              </a:spcBef>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F1066650-4F9A-46FC-B0CF-156C649E072F}"/>
              </a:ext>
            </a:extLst>
          </p:cNvPr>
          <p:cNvGrpSpPr/>
          <p:nvPr/>
        </p:nvGrpSpPr>
        <p:grpSpPr>
          <a:xfrm>
            <a:off x="499861" y="526448"/>
            <a:ext cx="3452315" cy="736761"/>
            <a:chOff x="581154" y="1248799"/>
            <a:chExt cx="3452315" cy="736761"/>
          </a:xfrm>
        </p:grpSpPr>
        <p:grpSp>
          <p:nvGrpSpPr>
            <p:cNvPr id="9" name="组合 8">
              <a:extLst>
                <a:ext uri="{FF2B5EF4-FFF2-40B4-BE49-F238E27FC236}">
                  <a16:creationId xmlns:a16="http://schemas.microsoft.com/office/drawing/2014/main" id="{D805442C-3CFF-411F-8687-A608618C549F}"/>
                </a:ext>
              </a:extLst>
            </p:cNvPr>
            <p:cNvGrpSpPr/>
            <p:nvPr/>
          </p:nvGrpSpPr>
          <p:grpSpPr>
            <a:xfrm>
              <a:off x="581154" y="1248799"/>
              <a:ext cx="696253" cy="736761"/>
              <a:chOff x="8856431" y="3930122"/>
              <a:chExt cx="1192242" cy="1192243"/>
            </a:xfrm>
          </p:grpSpPr>
          <p:sp>
            <p:nvSpPr>
              <p:cNvPr id="12" name="Oval 30">
                <a:extLst>
                  <a:ext uri="{FF2B5EF4-FFF2-40B4-BE49-F238E27FC236}">
                    <a16:creationId xmlns:a16="http://schemas.microsoft.com/office/drawing/2014/main" id="{E9D1B62F-95BD-455F-9990-6A36228FF7DA}"/>
                  </a:ext>
                </a:extLst>
              </p:cNvPr>
              <p:cNvSpPr>
                <a:spLocks noChangeAspect="1"/>
              </p:cNvSpPr>
              <p:nvPr/>
            </p:nvSpPr>
            <p:spPr>
              <a:xfrm>
                <a:off x="8856431" y="3930122"/>
                <a:ext cx="1192242" cy="1192243"/>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 name="组合 12">
                <a:extLst>
                  <a:ext uri="{FF2B5EF4-FFF2-40B4-BE49-F238E27FC236}">
                    <a16:creationId xmlns:a16="http://schemas.microsoft.com/office/drawing/2014/main" id="{C109234B-6226-4292-87AF-1DE09E6AA7D5}"/>
                  </a:ext>
                </a:extLst>
              </p:cNvPr>
              <p:cNvGrpSpPr/>
              <p:nvPr/>
            </p:nvGrpSpPr>
            <p:grpSpPr>
              <a:xfrm>
                <a:off x="9229413" y="4395196"/>
                <a:ext cx="518763" cy="408385"/>
                <a:chOff x="9229413" y="4395196"/>
                <a:chExt cx="518763" cy="408385"/>
              </a:xfrm>
            </p:grpSpPr>
            <p:sp>
              <p:nvSpPr>
                <p:cNvPr id="14" name="Freeform 5">
                  <a:extLst>
                    <a:ext uri="{FF2B5EF4-FFF2-40B4-BE49-F238E27FC236}">
                      <a16:creationId xmlns:a16="http://schemas.microsoft.com/office/drawing/2014/main" id="{2E796237-7BFC-45D8-90E5-A2B5A7812739}"/>
                    </a:ext>
                  </a:extLst>
                </p:cNvPr>
                <p:cNvSpPr>
                  <a:spLocks noEditPoints="1"/>
                </p:cNvSpPr>
                <p:nvPr/>
              </p:nvSpPr>
              <p:spPr bwMode="auto">
                <a:xfrm>
                  <a:off x="9229413" y="4395196"/>
                  <a:ext cx="518763" cy="408385"/>
                </a:xfrm>
                <a:custGeom>
                  <a:avLst/>
                  <a:gdLst>
                    <a:gd name="T0" fmla="*/ 2158 w 2281"/>
                    <a:gd name="T1" fmla="*/ 549 h 1797"/>
                    <a:gd name="T2" fmla="*/ 1123 w 2281"/>
                    <a:gd name="T3" fmla="*/ 135 h 1797"/>
                    <a:gd name="T4" fmla="*/ 2129 w 2281"/>
                    <a:gd name="T5" fmla="*/ 488 h 1797"/>
                    <a:gd name="T6" fmla="*/ 1699 w 2281"/>
                    <a:gd name="T7" fmla="*/ 621 h 1797"/>
                    <a:gd name="T8" fmla="*/ 1207 w 2281"/>
                    <a:gd name="T9" fmla="*/ 207 h 1797"/>
                    <a:gd name="T10" fmla="*/ 1080 w 2281"/>
                    <a:gd name="T11" fmla="*/ 100 h 1797"/>
                    <a:gd name="T12" fmla="*/ 0 w 2281"/>
                    <a:gd name="T13" fmla="*/ 481 h 1797"/>
                    <a:gd name="T14" fmla="*/ 111 w 2281"/>
                    <a:gd name="T15" fmla="*/ 715 h 1797"/>
                    <a:gd name="T16" fmla="*/ 0 w 2281"/>
                    <a:gd name="T17" fmla="*/ 884 h 1797"/>
                    <a:gd name="T18" fmla="*/ 111 w 2281"/>
                    <a:gd name="T19" fmla="*/ 1118 h 1797"/>
                    <a:gd name="T20" fmla="*/ 1208 w 2281"/>
                    <a:gd name="T21" fmla="*/ 1594 h 1797"/>
                    <a:gd name="T22" fmla="*/ 1744 w 2281"/>
                    <a:gd name="T23" fmla="*/ 1389 h 1797"/>
                    <a:gd name="T24" fmla="*/ 2281 w 2281"/>
                    <a:gd name="T25" fmla="*/ 1041 h 1797"/>
                    <a:gd name="T26" fmla="*/ 2161 w 2281"/>
                    <a:gd name="T27" fmla="*/ 820 h 1797"/>
                    <a:gd name="T28" fmla="*/ 1531 w 2281"/>
                    <a:gd name="T29" fmla="*/ 174 h 1797"/>
                    <a:gd name="T30" fmla="*/ 1581 w 2281"/>
                    <a:gd name="T31" fmla="*/ 522 h 1797"/>
                    <a:gd name="T32" fmla="*/ 1531 w 2281"/>
                    <a:gd name="T33" fmla="*/ 174 h 1797"/>
                    <a:gd name="T34" fmla="*/ 209 w 2281"/>
                    <a:gd name="T35" fmla="*/ 523 h 1797"/>
                    <a:gd name="T36" fmla="*/ 1208 w 2281"/>
                    <a:gd name="T37" fmla="*/ 822 h 1797"/>
                    <a:gd name="T38" fmla="*/ 124 w 2281"/>
                    <a:gd name="T39" fmla="*/ 510 h 1797"/>
                    <a:gd name="T40" fmla="*/ 1160 w 2281"/>
                    <a:gd name="T41" fmla="*/ 762 h 1797"/>
                    <a:gd name="T42" fmla="*/ 741 w 2281"/>
                    <a:gd name="T43" fmla="*/ 424 h 1797"/>
                    <a:gd name="T44" fmla="*/ 704 w 2281"/>
                    <a:gd name="T45" fmla="*/ 1126 h 1797"/>
                    <a:gd name="T46" fmla="*/ 723 w 2281"/>
                    <a:gd name="T47" fmla="*/ 1183 h 1797"/>
                    <a:gd name="T48" fmla="*/ 704 w 2281"/>
                    <a:gd name="T49" fmla="*/ 1126 h 1797"/>
                    <a:gd name="T50" fmla="*/ 1208 w 2281"/>
                    <a:gd name="T51" fmla="*/ 1119 h 1797"/>
                    <a:gd name="T52" fmla="*/ 163 w 2281"/>
                    <a:gd name="T53" fmla="*/ 766 h 1797"/>
                    <a:gd name="T54" fmla="*/ 1208 w 2281"/>
                    <a:gd name="T55" fmla="*/ 1191 h 1797"/>
                    <a:gd name="T56" fmla="*/ 127 w 2281"/>
                    <a:gd name="T57" fmla="*/ 912 h 1797"/>
                    <a:gd name="T58" fmla="*/ 710 w 2281"/>
                    <a:gd name="T59" fmla="*/ 1528 h 1797"/>
                    <a:gd name="T60" fmla="*/ 723 w 2281"/>
                    <a:gd name="T61" fmla="*/ 1586 h 1797"/>
                    <a:gd name="T62" fmla="*/ 710 w 2281"/>
                    <a:gd name="T63" fmla="*/ 1528 h 1797"/>
                    <a:gd name="T64" fmla="*/ 167 w 2281"/>
                    <a:gd name="T65" fmla="*/ 1170 h 1797"/>
                    <a:gd name="T66" fmla="*/ 1208 w 2281"/>
                    <a:gd name="T67" fmla="*/ 1523 h 1797"/>
                    <a:gd name="T68" fmla="*/ 1659 w 2281"/>
                    <a:gd name="T69" fmla="*/ 1409 h 1797"/>
                    <a:gd name="T70" fmla="*/ 1293 w 2281"/>
                    <a:gd name="T71" fmla="*/ 820 h 1797"/>
                    <a:gd name="T72" fmla="*/ 812 w 2281"/>
                    <a:gd name="T73" fmla="*/ 400 h 1797"/>
                    <a:gd name="T74" fmla="*/ 689 w 2281"/>
                    <a:gd name="T75" fmla="*/ 298 h 1797"/>
                    <a:gd name="T76" fmla="*/ 1132 w 2281"/>
                    <a:gd name="T77" fmla="*/ 231 h 1797"/>
                    <a:gd name="T78" fmla="*/ 1626 w 2281"/>
                    <a:gd name="T79" fmla="*/ 649 h 1797"/>
                    <a:gd name="T80" fmla="*/ 2142 w 2281"/>
                    <a:gd name="T81" fmla="*/ 755 h 1797"/>
                    <a:gd name="T82" fmla="*/ 2084 w 2281"/>
                    <a:gd name="T83" fmla="*/ 715 h 1797"/>
                    <a:gd name="T84" fmla="*/ 2140 w 2281"/>
                    <a:gd name="T85" fmla="*/ 621 h 1797"/>
                    <a:gd name="T86" fmla="*/ 2082 w 2281"/>
                    <a:gd name="T87" fmla="*/ 579 h 1797"/>
                    <a:gd name="T88" fmla="*/ 1744 w 2281"/>
                    <a:gd name="T89" fmla="*/ 1254 h 1797"/>
                    <a:gd name="T90" fmla="*/ 2142 w 2281"/>
                    <a:gd name="T91" fmla="*/ 1024 h 1797"/>
                    <a:gd name="T92" fmla="*/ 2084 w 2281"/>
                    <a:gd name="T93" fmla="*/ 984 h 1797"/>
                    <a:gd name="T94" fmla="*/ 1744 w 2281"/>
                    <a:gd name="T95" fmla="*/ 1049 h 1797"/>
                    <a:gd name="T96" fmla="*/ 2142 w 2281"/>
                    <a:gd name="T97" fmla="*/ 890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1" h="1797">
                      <a:moveTo>
                        <a:pt x="2161" y="686"/>
                      </a:moveTo>
                      <a:lnTo>
                        <a:pt x="2281" y="637"/>
                      </a:lnTo>
                      <a:lnTo>
                        <a:pt x="2158" y="549"/>
                      </a:lnTo>
                      <a:lnTo>
                        <a:pt x="2270" y="504"/>
                      </a:lnTo>
                      <a:lnTo>
                        <a:pt x="1562" y="0"/>
                      </a:lnTo>
                      <a:lnTo>
                        <a:pt x="1123" y="135"/>
                      </a:lnTo>
                      <a:lnTo>
                        <a:pt x="1182" y="186"/>
                      </a:lnTo>
                      <a:lnTo>
                        <a:pt x="1548" y="73"/>
                      </a:lnTo>
                      <a:lnTo>
                        <a:pt x="2129" y="488"/>
                      </a:lnTo>
                      <a:lnTo>
                        <a:pt x="1736" y="648"/>
                      </a:lnTo>
                      <a:lnTo>
                        <a:pt x="1733" y="648"/>
                      </a:lnTo>
                      <a:lnTo>
                        <a:pt x="1699" y="621"/>
                      </a:lnTo>
                      <a:lnTo>
                        <a:pt x="2066" y="478"/>
                      </a:lnTo>
                      <a:lnTo>
                        <a:pt x="1542" y="101"/>
                      </a:lnTo>
                      <a:lnTo>
                        <a:pt x="1207" y="207"/>
                      </a:lnTo>
                      <a:lnTo>
                        <a:pt x="1182" y="186"/>
                      </a:lnTo>
                      <a:lnTo>
                        <a:pt x="1121" y="135"/>
                      </a:lnTo>
                      <a:lnTo>
                        <a:pt x="1080" y="100"/>
                      </a:lnTo>
                      <a:lnTo>
                        <a:pt x="553" y="273"/>
                      </a:lnTo>
                      <a:lnTo>
                        <a:pt x="586" y="300"/>
                      </a:lnTo>
                      <a:lnTo>
                        <a:pt x="0" y="481"/>
                      </a:lnTo>
                      <a:lnTo>
                        <a:pt x="110" y="581"/>
                      </a:lnTo>
                      <a:lnTo>
                        <a:pt x="0" y="615"/>
                      </a:lnTo>
                      <a:lnTo>
                        <a:pt x="111" y="715"/>
                      </a:lnTo>
                      <a:lnTo>
                        <a:pt x="0" y="749"/>
                      </a:lnTo>
                      <a:lnTo>
                        <a:pt x="111" y="849"/>
                      </a:lnTo>
                      <a:lnTo>
                        <a:pt x="0" y="884"/>
                      </a:lnTo>
                      <a:lnTo>
                        <a:pt x="111" y="984"/>
                      </a:lnTo>
                      <a:lnTo>
                        <a:pt x="0" y="1018"/>
                      </a:lnTo>
                      <a:lnTo>
                        <a:pt x="111" y="1118"/>
                      </a:lnTo>
                      <a:lnTo>
                        <a:pt x="0" y="1153"/>
                      </a:lnTo>
                      <a:lnTo>
                        <a:pt x="710" y="1797"/>
                      </a:lnTo>
                      <a:lnTo>
                        <a:pt x="1208" y="1594"/>
                      </a:lnTo>
                      <a:lnTo>
                        <a:pt x="1208" y="1643"/>
                      </a:lnTo>
                      <a:lnTo>
                        <a:pt x="1744" y="1455"/>
                      </a:lnTo>
                      <a:lnTo>
                        <a:pt x="1744" y="1389"/>
                      </a:lnTo>
                      <a:lnTo>
                        <a:pt x="2279" y="1175"/>
                      </a:lnTo>
                      <a:lnTo>
                        <a:pt x="2159" y="1089"/>
                      </a:lnTo>
                      <a:lnTo>
                        <a:pt x="2281" y="1041"/>
                      </a:lnTo>
                      <a:lnTo>
                        <a:pt x="2160" y="955"/>
                      </a:lnTo>
                      <a:lnTo>
                        <a:pt x="2281" y="906"/>
                      </a:lnTo>
                      <a:lnTo>
                        <a:pt x="2161" y="820"/>
                      </a:lnTo>
                      <a:lnTo>
                        <a:pt x="2281" y="772"/>
                      </a:lnTo>
                      <a:lnTo>
                        <a:pt x="2161" y="686"/>
                      </a:lnTo>
                      <a:close/>
                      <a:moveTo>
                        <a:pt x="1531" y="174"/>
                      </a:moveTo>
                      <a:lnTo>
                        <a:pt x="1929" y="460"/>
                      </a:lnTo>
                      <a:lnTo>
                        <a:pt x="1642" y="573"/>
                      </a:lnTo>
                      <a:lnTo>
                        <a:pt x="1581" y="522"/>
                      </a:lnTo>
                      <a:cubicBezTo>
                        <a:pt x="1561" y="361"/>
                        <a:pt x="1402" y="306"/>
                        <a:pt x="1301" y="287"/>
                      </a:cubicBezTo>
                      <a:lnTo>
                        <a:pt x="1267" y="258"/>
                      </a:lnTo>
                      <a:lnTo>
                        <a:pt x="1531" y="174"/>
                      </a:lnTo>
                      <a:close/>
                      <a:moveTo>
                        <a:pt x="649" y="351"/>
                      </a:moveTo>
                      <a:lnTo>
                        <a:pt x="679" y="374"/>
                      </a:lnTo>
                      <a:lnTo>
                        <a:pt x="209" y="523"/>
                      </a:lnTo>
                      <a:lnTo>
                        <a:pt x="739" y="997"/>
                      </a:lnTo>
                      <a:lnTo>
                        <a:pt x="1208" y="810"/>
                      </a:lnTo>
                      <a:lnTo>
                        <a:pt x="1208" y="822"/>
                      </a:lnTo>
                      <a:lnTo>
                        <a:pt x="1208" y="847"/>
                      </a:lnTo>
                      <a:lnTo>
                        <a:pt x="717" y="1050"/>
                      </a:lnTo>
                      <a:lnTo>
                        <a:pt x="124" y="510"/>
                      </a:lnTo>
                      <a:lnTo>
                        <a:pt x="649" y="351"/>
                      </a:lnTo>
                      <a:close/>
                      <a:moveTo>
                        <a:pt x="1086" y="702"/>
                      </a:moveTo>
                      <a:lnTo>
                        <a:pt x="1160" y="762"/>
                      </a:lnTo>
                      <a:lnTo>
                        <a:pt x="753" y="921"/>
                      </a:lnTo>
                      <a:lnTo>
                        <a:pt x="339" y="551"/>
                      </a:lnTo>
                      <a:lnTo>
                        <a:pt x="741" y="424"/>
                      </a:lnTo>
                      <a:lnTo>
                        <a:pt x="770" y="447"/>
                      </a:lnTo>
                      <a:cubicBezTo>
                        <a:pt x="764" y="523"/>
                        <a:pt x="785" y="690"/>
                        <a:pt x="1086" y="702"/>
                      </a:cubicBezTo>
                      <a:close/>
                      <a:moveTo>
                        <a:pt x="704" y="1126"/>
                      </a:moveTo>
                      <a:lnTo>
                        <a:pt x="1208" y="918"/>
                      </a:lnTo>
                      <a:lnTo>
                        <a:pt x="1208" y="985"/>
                      </a:lnTo>
                      <a:lnTo>
                        <a:pt x="723" y="1183"/>
                      </a:lnTo>
                      <a:lnTo>
                        <a:pt x="127" y="643"/>
                      </a:lnTo>
                      <a:lnTo>
                        <a:pt x="161" y="632"/>
                      </a:lnTo>
                      <a:lnTo>
                        <a:pt x="704" y="1126"/>
                      </a:lnTo>
                      <a:close/>
                      <a:moveTo>
                        <a:pt x="710" y="1259"/>
                      </a:moveTo>
                      <a:lnTo>
                        <a:pt x="1208" y="1056"/>
                      </a:lnTo>
                      <a:lnTo>
                        <a:pt x="1208" y="1119"/>
                      </a:lnTo>
                      <a:lnTo>
                        <a:pt x="723" y="1317"/>
                      </a:lnTo>
                      <a:lnTo>
                        <a:pt x="127" y="778"/>
                      </a:lnTo>
                      <a:lnTo>
                        <a:pt x="163" y="766"/>
                      </a:lnTo>
                      <a:lnTo>
                        <a:pt x="710" y="1259"/>
                      </a:lnTo>
                      <a:close/>
                      <a:moveTo>
                        <a:pt x="710" y="1394"/>
                      </a:moveTo>
                      <a:lnTo>
                        <a:pt x="1208" y="1191"/>
                      </a:lnTo>
                      <a:lnTo>
                        <a:pt x="1208" y="1254"/>
                      </a:lnTo>
                      <a:lnTo>
                        <a:pt x="723" y="1452"/>
                      </a:lnTo>
                      <a:lnTo>
                        <a:pt x="127" y="912"/>
                      </a:lnTo>
                      <a:lnTo>
                        <a:pt x="163" y="901"/>
                      </a:lnTo>
                      <a:lnTo>
                        <a:pt x="710" y="1394"/>
                      </a:lnTo>
                      <a:close/>
                      <a:moveTo>
                        <a:pt x="710" y="1528"/>
                      </a:moveTo>
                      <a:lnTo>
                        <a:pt x="1208" y="1325"/>
                      </a:lnTo>
                      <a:lnTo>
                        <a:pt x="1208" y="1388"/>
                      </a:lnTo>
                      <a:lnTo>
                        <a:pt x="723" y="1586"/>
                      </a:lnTo>
                      <a:lnTo>
                        <a:pt x="127" y="1047"/>
                      </a:lnTo>
                      <a:lnTo>
                        <a:pt x="163" y="1035"/>
                      </a:lnTo>
                      <a:lnTo>
                        <a:pt x="710" y="1528"/>
                      </a:lnTo>
                      <a:close/>
                      <a:moveTo>
                        <a:pt x="723" y="1721"/>
                      </a:moveTo>
                      <a:lnTo>
                        <a:pt x="127" y="1181"/>
                      </a:lnTo>
                      <a:lnTo>
                        <a:pt x="167" y="1170"/>
                      </a:lnTo>
                      <a:lnTo>
                        <a:pt x="709" y="1663"/>
                      </a:lnTo>
                      <a:lnTo>
                        <a:pt x="1208" y="1460"/>
                      </a:lnTo>
                      <a:lnTo>
                        <a:pt x="1208" y="1523"/>
                      </a:lnTo>
                      <a:lnTo>
                        <a:pt x="723" y="1721"/>
                      </a:lnTo>
                      <a:close/>
                      <a:moveTo>
                        <a:pt x="1659" y="741"/>
                      </a:moveTo>
                      <a:lnTo>
                        <a:pt x="1659" y="1409"/>
                      </a:lnTo>
                      <a:lnTo>
                        <a:pt x="1293" y="1548"/>
                      </a:lnTo>
                      <a:lnTo>
                        <a:pt x="1293" y="892"/>
                      </a:lnTo>
                      <a:lnTo>
                        <a:pt x="1293" y="820"/>
                      </a:lnTo>
                      <a:lnTo>
                        <a:pt x="1293" y="791"/>
                      </a:lnTo>
                      <a:lnTo>
                        <a:pt x="1222" y="734"/>
                      </a:lnTo>
                      <a:lnTo>
                        <a:pt x="812" y="400"/>
                      </a:lnTo>
                      <a:lnTo>
                        <a:pt x="752" y="350"/>
                      </a:lnTo>
                      <a:lnTo>
                        <a:pt x="724" y="327"/>
                      </a:lnTo>
                      <a:lnTo>
                        <a:pt x="689" y="298"/>
                      </a:lnTo>
                      <a:lnTo>
                        <a:pt x="1065" y="175"/>
                      </a:lnTo>
                      <a:lnTo>
                        <a:pt x="1106" y="209"/>
                      </a:lnTo>
                      <a:lnTo>
                        <a:pt x="1132" y="231"/>
                      </a:lnTo>
                      <a:lnTo>
                        <a:pt x="1192" y="281"/>
                      </a:lnTo>
                      <a:lnTo>
                        <a:pt x="1572" y="600"/>
                      </a:lnTo>
                      <a:lnTo>
                        <a:pt x="1626" y="649"/>
                      </a:lnTo>
                      <a:lnTo>
                        <a:pt x="1659" y="688"/>
                      </a:lnTo>
                      <a:lnTo>
                        <a:pt x="1659" y="741"/>
                      </a:lnTo>
                      <a:close/>
                      <a:moveTo>
                        <a:pt x="2142" y="755"/>
                      </a:moveTo>
                      <a:lnTo>
                        <a:pt x="1744" y="914"/>
                      </a:lnTo>
                      <a:lnTo>
                        <a:pt x="1744" y="851"/>
                      </a:lnTo>
                      <a:lnTo>
                        <a:pt x="2084" y="715"/>
                      </a:lnTo>
                      <a:lnTo>
                        <a:pt x="2142" y="755"/>
                      </a:lnTo>
                      <a:close/>
                      <a:moveTo>
                        <a:pt x="2082" y="579"/>
                      </a:moveTo>
                      <a:lnTo>
                        <a:pt x="2140" y="621"/>
                      </a:lnTo>
                      <a:lnTo>
                        <a:pt x="1744" y="780"/>
                      </a:lnTo>
                      <a:lnTo>
                        <a:pt x="1744" y="714"/>
                      </a:lnTo>
                      <a:lnTo>
                        <a:pt x="2082" y="579"/>
                      </a:lnTo>
                      <a:close/>
                      <a:moveTo>
                        <a:pt x="2142" y="1159"/>
                      </a:moveTo>
                      <a:lnTo>
                        <a:pt x="1744" y="1317"/>
                      </a:lnTo>
                      <a:lnTo>
                        <a:pt x="1744" y="1254"/>
                      </a:lnTo>
                      <a:lnTo>
                        <a:pt x="2084" y="1118"/>
                      </a:lnTo>
                      <a:lnTo>
                        <a:pt x="2142" y="1159"/>
                      </a:lnTo>
                      <a:close/>
                      <a:moveTo>
                        <a:pt x="2142" y="1024"/>
                      </a:moveTo>
                      <a:lnTo>
                        <a:pt x="1744" y="1183"/>
                      </a:lnTo>
                      <a:lnTo>
                        <a:pt x="1744" y="1120"/>
                      </a:lnTo>
                      <a:lnTo>
                        <a:pt x="2084" y="984"/>
                      </a:lnTo>
                      <a:lnTo>
                        <a:pt x="2142" y="1024"/>
                      </a:lnTo>
                      <a:close/>
                      <a:moveTo>
                        <a:pt x="2142" y="890"/>
                      </a:moveTo>
                      <a:lnTo>
                        <a:pt x="1744" y="1049"/>
                      </a:lnTo>
                      <a:lnTo>
                        <a:pt x="1744" y="985"/>
                      </a:lnTo>
                      <a:lnTo>
                        <a:pt x="2084" y="849"/>
                      </a:lnTo>
                      <a:lnTo>
                        <a:pt x="2142" y="890"/>
                      </a:lnTo>
                      <a:close/>
                    </a:path>
                  </a:pathLst>
                </a:custGeom>
                <a:solidFill>
                  <a:srgbClr val="2344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6">
                  <a:extLst>
                    <a:ext uri="{FF2B5EF4-FFF2-40B4-BE49-F238E27FC236}">
                      <a16:creationId xmlns:a16="http://schemas.microsoft.com/office/drawing/2014/main" id="{8D660DAA-1295-4CEE-817C-003CB50D5D5B}"/>
                    </a:ext>
                  </a:extLst>
                </p:cNvPr>
                <p:cNvSpPr>
                  <a:spLocks/>
                </p:cNvSpPr>
                <p:nvPr/>
              </p:nvSpPr>
              <p:spPr bwMode="auto">
                <a:xfrm>
                  <a:off x="9539467" y="4572798"/>
                  <a:ext cx="61208" cy="139473"/>
                </a:xfrm>
                <a:custGeom>
                  <a:avLst/>
                  <a:gdLst>
                    <a:gd name="T0" fmla="*/ 171 w 271"/>
                    <a:gd name="T1" fmla="*/ 250 h 614"/>
                    <a:gd name="T2" fmla="*/ 97 w 271"/>
                    <a:gd name="T3" fmla="*/ 203 h 614"/>
                    <a:gd name="T4" fmla="*/ 150 w 271"/>
                    <a:gd name="T5" fmla="*/ 150 h 614"/>
                    <a:gd name="T6" fmla="*/ 237 w 271"/>
                    <a:gd name="T7" fmla="*/ 157 h 614"/>
                    <a:gd name="T8" fmla="*/ 255 w 271"/>
                    <a:gd name="T9" fmla="*/ 70 h 614"/>
                    <a:gd name="T10" fmla="*/ 167 w 271"/>
                    <a:gd name="T11" fmla="*/ 65 h 614"/>
                    <a:gd name="T12" fmla="*/ 167 w 271"/>
                    <a:gd name="T13" fmla="*/ 0 h 614"/>
                    <a:gd name="T14" fmla="*/ 107 w 271"/>
                    <a:gd name="T15" fmla="*/ 12 h 614"/>
                    <a:gd name="T16" fmla="*/ 107 w 271"/>
                    <a:gd name="T17" fmla="*/ 82 h 614"/>
                    <a:gd name="T18" fmla="*/ 4 w 271"/>
                    <a:gd name="T19" fmla="*/ 235 h 614"/>
                    <a:gd name="T20" fmla="*/ 113 w 271"/>
                    <a:gd name="T21" fmla="*/ 347 h 614"/>
                    <a:gd name="T22" fmla="*/ 178 w 271"/>
                    <a:gd name="T23" fmla="*/ 397 h 614"/>
                    <a:gd name="T24" fmla="*/ 119 w 271"/>
                    <a:gd name="T25" fmla="*/ 455 h 614"/>
                    <a:gd name="T26" fmla="*/ 18 w 271"/>
                    <a:gd name="T27" fmla="*/ 444 h 614"/>
                    <a:gd name="T28" fmla="*/ 0 w 271"/>
                    <a:gd name="T29" fmla="*/ 535 h 614"/>
                    <a:gd name="T30" fmla="*/ 103 w 271"/>
                    <a:gd name="T31" fmla="*/ 544 h 614"/>
                    <a:gd name="T32" fmla="*/ 103 w 271"/>
                    <a:gd name="T33" fmla="*/ 614 h 614"/>
                    <a:gd name="T34" fmla="*/ 163 w 271"/>
                    <a:gd name="T35" fmla="*/ 602 h 614"/>
                    <a:gd name="T36" fmla="*/ 164 w 271"/>
                    <a:gd name="T37" fmla="*/ 526 h 614"/>
                    <a:gd name="T38" fmla="*/ 271 w 271"/>
                    <a:gd name="T39" fmla="*/ 367 h 614"/>
                    <a:gd name="T40" fmla="*/ 171 w 271"/>
                    <a:gd name="T41" fmla="*/ 25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614">
                      <a:moveTo>
                        <a:pt x="171" y="250"/>
                      </a:moveTo>
                      <a:cubicBezTo>
                        <a:pt x="118" y="238"/>
                        <a:pt x="97" y="227"/>
                        <a:pt x="97" y="203"/>
                      </a:cubicBezTo>
                      <a:cubicBezTo>
                        <a:pt x="97" y="183"/>
                        <a:pt x="110" y="158"/>
                        <a:pt x="150" y="150"/>
                      </a:cubicBezTo>
                      <a:cubicBezTo>
                        <a:pt x="193" y="141"/>
                        <a:pt x="222" y="152"/>
                        <a:pt x="237" y="157"/>
                      </a:cubicBezTo>
                      <a:lnTo>
                        <a:pt x="255" y="70"/>
                      </a:lnTo>
                      <a:cubicBezTo>
                        <a:pt x="234" y="63"/>
                        <a:pt x="207" y="58"/>
                        <a:pt x="167" y="65"/>
                      </a:cubicBezTo>
                      <a:lnTo>
                        <a:pt x="167" y="0"/>
                      </a:lnTo>
                      <a:lnTo>
                        <a:pt x="107" y="12"/>
                      </a:lnTo>
                      <a:lnTo>
                        <a:pt x="107" y="82"/>
                      </a:lnTo>
                      <a:cubicBezTo>
                        <a:pt x="42" y="111"/>
                        <a:pt x="4" y="170"/>
                        <a:pt x="4" y="235"/>
                      </a:cubicBezTo>
                      <a:cubicBezTo>
                        <a:pt x="4" y="307"/>
                        <a:pt x="48" y="334"/>
                        <a:pt x="113" y="347"/>
                      </a:cubicBezTo>
                      <a:cubicBezTo>
                        <a:pt x="159" y="356"/>
                        <a:pt x="178" y="369"/>
                        <a:pt x="178" y="397"/>
                      </a:cubicBezTo>
                      <a:cubicBezTo>
                        <a:pt x="178" y="426"/>
                        <a:pt x="155" y="448"/>
                        <a:pt x="119" y="455"/>
                      </a:cubicBezTo>
                      <a:cubicBezTo>
                        <a:pt x="80" y="464"/>
                        <a:pt x="44" y="456"/>
                        <a:pt x="18" y="444"/>
                      </a:cubicBezTo>
                      <a:lnTo>
                        <a:pt x="0" y="535"/>
                      </a:lnTo>
                      <a:cubicBezTo>
                        <a:pt x="23" y="545"/>
                        <a:pt x="63" y="551"/>
                        <a:pt x="103" y="544"/>
                      </a:cubicBezTo>
                      <a:lnTo>
                        <a:pt x="103" y="614"/>
                      </a:lnTo>
                      <a:lnTo>
                        <a:pt x="163" y="602"/>
                      </a:lnTo>
                      <a:lnTo>
                        <a:pt x="164" y="526"/>
                      </a:lnTo>
                      <a:cubicBezTo>
                        <a:pt x="233" y="497"/>
                        <a:pt x="271" y="433"/>
                        <a:pt x="271" y="367"/>
                      </a:cubicBezTo>
                      <a:cubicBezTo>
                        <a:pt x="271" y="300"/>
                        <a:pt x="243" y="266"/>
                        <a:pt x="171" y="250"/>
                      </a:cubicBezTo>
                      <a:close/>
                    </a:path>
                  </a:pathLst>
                </a:custGeom>
                <a:solidFill>
                  <a:srgbClr val="234463"/>
                </a:solidFill>
                <a:ln w="0">
                  <a:solidFill>
                    <a:srgbClr val="234463"/>
                  </a:solid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10" name="Straight Connector 10">
              <a:extLst>
                <a:ext uri="{FF2B5EF4-FFF2-40B4-BE49-F238E27FC236}">
                  <a16:creationId xmlns:a16="http://schemas.microsoft.com/office/drawing/2014/main" id="{2F53E9FB-85C7-4FE9-B238-1859B1F4962C}"/>
                </a:ext>
              </a:extLst>
            </p:cNvPr>
            <p:cNvCxnSpPr>
              <a:cxnSpLocks/>
            </p:cNvCxnSpPr>
            <p:nvPr/>
          </p:nvCxnSpPr>
          <p:spPr>
            <a:xfrm>
              <a:off x="1270820" y="1700216"/>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11" name="矩形 10">
              <a:extLst>
                <a:ext uri="{FF2B5EF4-FFF2-40B4-BE49-F238E27FC236}">
                  <a16:creationId xmlns:a16="http://schemas.microsoft.com/office/drawing/2014/main" id="{C7C4D509-C774-41F1-BD35-5B0BBEC0F760}"/>
                </a:ext>
              </a:extLst>
            </p:cNvPr>
            <p:cNvSpPr/>
            <p:nvPr/>
          </p:nvSpPr>
          <p:spPr>
            <a:xfrm>
              <a:off x="1441651" y="1318161"/>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图表制作</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96663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E6B34E41-C825-4ABE-9C11-C1093E2922B6}"/>
              </a:ext>
            </a:extLst>
          </p:cNvPr>
          <p:cNvGrpSpPr/>
          <p:nvPr/>
        </p:nvGrpSpPr>
        <p:grpSpPr>
          <a:xfrm>
            <a:off x="853006" y="738538"/>
            <a:ext cx="3458903" cy="730164"/>
            <a:chOff x="511683" y="1045838"/>
            <a:chExt cx="3458903" cy="730164"/>
          </a:xfrm>
        </p:grpSpPr>
        <p:cxnSp>
          <p:nvCxnSpPr>
            <p:cNvPr id="5" name="Straight Connector 10">
              <a:extLst>
                <a:ext uri="{FF2B5EF4-FFF2-40B4-BE49-F238E27FC236}">
                  <a16:creationId xmlns:a16="http://schemas.microsoft.com/office/drawing/2014/main" id="{58520085-8175-43F8-8A87-13075067DF3F}"/>
                </a:ext>
              </a:extLst>
            </p:cNvPr>
            <p:cNvCxnSpPr>
              <a:cxnSpLocks/>
            </p:cNvCxnSpPr>
            <p:nvPr/>
          </p:nvCxnSpPr>
          <p:spPr>
            <a:xfrm>
              <a:off x="1207937" y="1493732"/>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6" name="矩形 5">
              <a:extLst>
                <a:ext uri="{FF2B5EF4-FFF2-40B4-BE49-F238E27FC236}">
                  <a16:creationId xmlns:a16="http://schemas.microsoft.com/office/drawing/2014/main" id="{AA756013-236B-4550-BD1D-C0D00F7668E3}"/>
                </a:ext>
              </a:extLst>
            </p:cNvPr>
            <p:cNvSpPr/>
            <p:nvPr/>
          </p:nvSpPr>
          <p:spPr>
            <a:xfrm>
              <a:off x="1378768" y="1111677"/>
              <a:ext cx="1281120" cy="369332"/>
            </a:xfrm>
            <a:prstGeom prst="rect">
              <a:avLst/>
            </a:prstGeom>
          </p:spPr>
          <p:txBody>
            <a:bodyPr wrap="none">
              <a:spAutoFit/>
            </a:bodyPr>
            <a:lstStyle/>
            <a:p>
              <a:r>
                <a:rPr lang="en-US" altLang="zh-CN" dirty="0"/>
                <a:t>6.</a:t>
              </a:r>
              <a:r>
                <a:rPr lang="zh-CN" altLang="zh-CN" dirty="0"/>
                <a:t>报表绘制</a:t>
              </a:r>
              <a:endParaRPr lang="zh-CN" altLang="en-US"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DFF03891-52E9-408E-A3AD-EBCBA2836032}"/>
                </a:ext>
              </a:extLst>
            </p:cNvPr>
            <p:cNvGrpSpPr/>
            <p:nvPr/>
          </p:nvGrpSpPr>
          <p:grpSpPr>
            <a:xfrm>
              <a:off x="511683" y="1045838"/>
              <a:ext cx="696254" cy="730164"/>
              <a:chOff x="7167497" y="1111677"/>
              <a:chExt cx="969635" cy="945829"/>
            </a:xfrm>
          </p:grpSpPr>
          <p:sp>
            <p:nvSpPr>
              <p:cNvPr id="8" name="Oval 30">
                <a:extLst>
                  <a:ext uri="{FF2B5EF4-FFF2-40B4-BE49-F238E27FC236}">
                    <a16:creationId xmlns:a16="http://schemas.microsoft.com/office/drawing/2014/main" id="{952B9501-D79E-48A4-BCE1-DA498B372821}"/>
                  </a:ext>
                </a:extLst>
              </p:cNvPr>
              <p:cNvSpPr>
                <a:spLocks noChangeAspect="1"/>
              </p:cNvSpPr>
              <p:nvPr/>
            </p:nvSpPr>
            <p:spPr>
              <a:xfrm>
                <a:off x="7167497" y="1111677"/>
                <a:ext cx="969635" cy="945829"/>
              </a:xfrm>
              <a:prstGeom prst="ellipse">
                <a:avLst/>
              </a:prstGeom>
              <a:noFill/>
              <a:ln w="15875" cap="flat" cmpd="sng" algn="ctr">
                <a:solidFill>
                  <a:srgbClr val="234463"/>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 name="Group 40">
                <a:extLst>
                  <a:ext uri="{FF2B5EF4-FFF2-40B4-BE49-F238E27FC236}">
                    <a16:creationId xmlns:a16="http://schemas.microsoft.com/office/drawing/2014/main" id="{73038A40-1A60-4AB0-8B24-7717312ADC71}"/>
                  </a:ext>
                </a:extLst>
              </p:cNvPr>
              <p:cNvGrpSpPr/>
              <p:nvPr/>
            </p:nvGrpSpPr>
            <p:grpSpPr>
              <a:xfrm>
                <a:off x="7403528" y="1336982"/>
                <a:ext cx="497572" cy="504322"/>
                <a:chOff x="998489" y="706129"/>
                <a:chExt cx="256404" cy="256404"/>
              </a:xfrm>
              <a:solidFill>
                <a:srgbClr val="234463"/>
              </a:solidFill>
            </p:grpSpPr>
            <p:sp>
              <p:nvSpPr>
                <p:cNvPr id="10" name="Freeform 84">
                  <a:extLst>
                    <a:ext uri="{FF2B5EF4-FFF2-40B4-BE49-F238E27FC236}">
                      <a16:creationId xmlns:a16="http://schemas.microsoft.com/office/drawing/2014/main" id="{2A637AE0-968C-46BA-B4F2-E269F223D91F}"/>
                    </a:ext>
                  </a:extLst>
                </p:cNvPr>
                <p:cNvSpPr>
                  <a:spLocks noEditPoints="1"/>
                </p:cNvSpPr>
                <p:nvPr/>
              </p:nvSpPr>
              <p:spPr bwMode="auto">
                <a:xfrm>
                  <a:off x="998489" y="706129"/>
                  <a:ext cx="256404" cy="256404"/>
                </a:xfrm>
                <a:custGeom>
                  <a:avLst/>
                  <a:gdLst>
                    <a:gd name="T0" fmla="*/ 200 w 234"/>
                    <a:gd name="T1" fmla="*/ 88 h 234"/>
                    <a:gd name="T2" fmla="*/ 209 w 234"/>
                    <a:gd name="T3" fmla="*/ 60 h 234"/>
                    <a:gd name="T4" fmla="*/ 193 w 234"/>
                    <a:gd name="T5" fmla="*/ 27 h 234"/>
                    <a:gd name="T6" fmla="*/ 174 w 234"/>
                    <a:gd name="T7" fmla="*/ 25 h 234"/>
                    <a:gd name="T8" fmla="*/ 146 w 234"/>
                    <a:gd name="T9" fmla="*/ 34 h 234"/>
                    <a:gd name="T10" fmla="*/ 127 w 234"/>
                    <a:gd name="T11" fmla="*/ 0 h 234"/>
                    <a:gd name="T12" fmla="*/ 93 w 234"/>
                    <a:gd name="T13" fmla="*/ 12 h 234"/>
                    <a:gd name="T14" fmla="*/ 79 w 234"/>
                    <a:gd name="T15" fmla="*/ 38 h 234"/>
                    <a:gd name="T16" fmla="*/ 52 w 234"/>
                    <a:gd name="T17" fmla="*/ 23 h 234"/>
                    <a:gd name="T18" fmla="*/ 28 w 234"/>
                    <a:gd name="T19" fmla="*/ 41 h 234"/>
                    <a:gd name="T20" fmla="*/ 38 w 234"/>
                    <a:gd name="T21" fmla="*/ 79 h 234"/>
                    <a:gd name="T22" fmla="*/ 12 w 234"/>
                    <a:gd name="T23" fmla="*/ 93 h 234"/>
                    <a:gd name="T24" fmla="*/ 0 w 234"/>
                    <a:gd name="T25" fmla="*/ 127 h 234"/>
                    <a:gd name="T26" fmla="*/ 35 w 234"/>
                    <a:gd name="T27" fmla="*/ 146 h 234"/>
                    <a:gd name="T28" fmla="*/ 26 w 234"/>
                    <a:gd name="T29" fmla="*/ 174 h 234"/>
                    <a:gd name="T30" fmla="*/ 42 w 234"/>
                    <a:gd name="T31" fmla="*/ 207 h 234"/>
                    <a:gd name="T32" fmla="*/ 60 w 234"/>
                    <a:gd name="T33" fmla="*/ 208 h 234"/>
                    <a:gd name="T34" fmla="*/ 89 w 234"/>
                    <a:gd name="T35" fmla="*/ 200 h 234"/>
                    <a:gd name="T36" fmla="*/ 107 w 234"/>
                    <a:gd name="T37" fmla="*/ 234 h 234"/>
                    <a:gd name="T38" fmla="*/ 142 w 234"/>
                    <a:gd name="T39" fmla="*/ 222 h 234"/>
                    <a:gd name="T40" fmla="*/ 155 w 234"/>
                    <a:gd name="T41" fmla="*/ 196 h 234"/>
                    <a:gd name="T42" fmla="*/ 183 w 234"/>
                    <a:gd name="T43" fmla="*/ 211 h 234"/>
                    <a:gd name="T44" fmla="*/ 207 w 234"/>
                    <a:gd name="T45" fmla="*/ 192 h 234"/>
                    <a:gd name="T46" fmla="*/ 196 w 234"/>
                    <a:gd name="T47" fmla="*/ 155 h 234"/>
                    <a:gd name="T48" fmla="*/ 222 w 234"/>
                    <a:gd name="T49" fmla="*/ 141 h 234"/>
                    <a:gd name="T50" fmla="*/ 234 w 234"/>
                    <a:gd name="T51" fmla="*/ 107 h 234"/>
                    <a:gd name="T52" fmla="*/ 197 w 234"/>
                    <a:gd name="T53" fmla="*/ 131 h 234"/>
                    <a:gd name="T54" fmla="*/ 183 w 234"/>
                    <a:gd name="T55" fmla="*/ 149 h 234"/>
                    <a:gd name="T56" fmla="*/ 197 w 234"/>
                    <a:gd name="T57" fmla="*/ 182 h 234"/>
                    <a:gd name="T58" fmla="*/ 164 w 234"/>
                    <a:gd name="T59" fmla="*/ 184 h 234"/>
                    <a:gd name="T60" fmla="*/ 149 w 234"/>
                    <a:gd name="T61" fmla="*/ 183 h 234"/>
                    <a:gd name="T62" fmla="*/ 132 w 234"/>
                    <a:gd name="T63" fmla="*/ 197 h 234"/>
                    <a:gd name="T64" fmla="*/ 107 w 234"/>
                    <a:gd name="T65" fmla="*/ 219 h 234"/>
                    <a:gd name="T66" fmla="*/ 93 w 234"/>
                    <a:gd name="T67" fmla="*/ 186 h 234"/>
                    <a:gd name="T68" fmla="*/ 79 w 234"/>
                    <a:gd name="T69" fmla="*/ 181 h 234"/>
                    <a:gd name="T70" fmla="*/ 52 w 234"/>
                    <a:gd name="T71" fmla="*/ 196 h 234"/>
                    <a:gd name="T72" fmla="*/ 51 w 234"/>
                    <a:gd name="T73" fmla="*/ 163 h 234"/>
                    <a:gd name="T74" fmla="*/ 48 w 234"/>
                    <a:gd name="T75" fmla="*/ 141 h 234"/>
                    <a:gd name="T76" fmla="*/ 15 w 234"/>
                    <a:gd name="T77" fmla="*/ 127 h 234"/>
                    <a:gd name="T78" fmla="*/ 37 w 234"/>
                    <a:gd name="T79" fmla="*/ 102 h 234"/>
                    <a:gd name="T80" fmla="*/ 52 w 234"/>
                    <a:gd name="T81" fmla="*/ 85 h 234"/>
                    <a:gd name="T82" fmla="*/ 38 w 234"/>
                    <a:gd name="T83" fmla="*/ 52 h 234"/>
                    <a:gd name="T84" fmla="*/ 71 w 234"/>
                    <a:gd name="T85" fmla="*/ 50 h 234"/>
                    <a:gd name="T86" fmla="*/ 85 w 234"/>
                    <a:gd name="T87" fmla="*/ 51 h 234"/>
                    <a:gd name="T88" fmla="*/ 103 w 234"/>
                    <a:gd name="T89" fmla="*/ 37 h 234"/>
                    <a:gd name="T90" fmla="*/ 127 w 234"/>
                    <a:gd name="T91" fmla="*/ 15 h 234"/>
                    <a:gd name="T92" fmla="*/ 141 w 234"/>
                    <a:gd name="T93" fmla="*/ 48 h 234"/>
                    <a:gd name="T94" fmla="*/ 155 w 234"/>
                    <a:gd name="T95" fmla="*/ 53 h 234"/>
                    <a:gd name="T96" fmla="*/ 183 w 234"/>
                    <a:gd name="T97" fmla="*/ 38 h 234"/>
                    <a:gd name="T98" fmla="*/ 184 w 234"/>
                    <a:gd name="T99" fmla="*/ 71 h 234"/>
                    <a:gd name="T100" fmla="*/ 186 w 234"/>
                    <a:gd name="T101" fmla="*/ 93 h 234"/>
                    <a:gd name="T102" fmla="*/ 220 w 234"/>
                    <a:gd name="T103" fmla="*/ 107 h 234"/>
                    <a:gd name="T104" fmla="*/ 197 w 234"/>
                    <a:gd name="T105" fmla="*/ 13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234">
                      <a:moveTo>
                        <a:pt x="222" y="93"/>
                      </a:moveTo>
                      <a:cubicBezTo>
                        <a:pt x="200" y="88"/>
                        <a:pt x="200" y="88"/>
                        <a:pt x="200" y="88"/>
                      </a:cubicBezTo>
                      <a:cubicBezTo>
                        <a:pt x="199" y="85"/>
                        <a:pt x="198" y="82"/>
                        <a:pt x="196" y="79"/>
                      </a:cubicBezTo>
                      <a:cubicBezTo>
                        <a:pt x="209" y="60"/>
                        <a:pt x="209" y="60"/>
                        <a:pt x="209" y="60"/>
                      </a:cubicBezTo>
                      <a:cubicBezTo>
                        <a:pt x="213" y="54"/>
                        <a:pt x="212" y="46"/>
                        <a:pt x="207" y="41"/>
                      </a:cubicBezTo>
                      <a:cubicBezTo>
                        <a:pt x="193" y="27"/>
                        <a:pt x="193" y="27"/>
                        <a:pt x="193" y="27"/>
                      </a:cubicBezTo>
                      <a:cubicBezTo>
                        <a:pt x="190" y="24"/>
                        <a:pt x="186" y="23"/>
                        <a:pt x="183" y="23"/>
                      </a:cubicBezTo>
                      <a:cubicBezTo>
                        <a:pt x="180" y="23"/>
                        <a:pt x="177" y="24"/>
                        <a:pt x="174" y="25"/>
                      </a:cubicBezTo>
                      <a:cubicBezTo>
                        <a:pt x="155" y="38"/>
                        <a:pt x="155" y="38"/>
                        <a:pt x="155" y="38"/>
                      </a:cubicBezTo>
                      <a:cubicBezTo>
                        <a:pt x="152" y="37"/>
                        <a:pt x="149" y="35"/>
                        <a:pt x="146" y="34"/>
                      </a:cubicBezTo>
                      <a:cubicBezTo>
                        <a:pt x="142" y="12"/>
                        <a:pt x="142" y="12"/>
                        <a:pt x="142" y="12"/>
                      </a:cubicBezTo>
                      <a:cubicBezTo>
                        <a:pt x="140" y="5"/>
                        <a:pt x="134" y="0"/>
                        <a:pt x="127" y="0"/>
                      </a:cubicBezTo>
                      <a:cubicBezTo>
                        <a:pt x="107" y="0"/>
                        <a:pt x="107" y="0"/>
                        <a:pt x="107" y="0"/>
                      </a:cubicBezTo>
                      <a:cubicBezTo>
                        <a:pt x="100" y="0"/>
                        <a:pt x="94" y="5"/>
                        <a:pt x="93" y="12"/>
                      </a:cubicBezTo>
                      <a:cubicBezTo>
                        <a:pt x="89" y="34"/>
                        <a:pt x="89" y="34"/>
                        <a:pt x="89" y="34"/>
                      </a:cubicBezTo>
                      <a:cubicBezTo>
                        <a:pt x="85" y="35"/>
                        <a:pt x="82" y="37"/>
                        <a:pt x="79" y="38"/>
                      </a:cubicBezTo>
                      <a:cubicBezTo>
                        <a:pt x="60" y="25"/>
                        <a:pt x="60" y="25"/>
                        <a:pt x="60" y="25"/>
                      </a:cubicBezTo>
                      <a:cubicBezTo>
                        <a:pt x="58" y="24"/>
                        <a:pt x="55" y="23"/>
                        <a:pt x="52" y="23"/>
                      </a:cubicBezTo>
                      <a:cubicBezTo>
                        <a:pt x="48" y="23"/>
                        <a:pt x="45" y="24"/>
                        <a:pt x="42" y="27"/>
                      </a:cubicBezTo>
                      <a:cubicBezTo>
                        <a:pt x="28" y="41"/>
                        <a:pt x="28" y="41"/>
                        <a:pt x="28" y="41"/>
                      </a:cubicBezTo>
                      <a:cubicBezTo>
                        <a:pt x="23" y="46"/>
                        <a:pt x="22" y="54"/>
                        <a:pt x="26" y="60"/>
                      </a:cubicBezTo>
                      <a:cubicBezTo>
                        <a:pt x="38" y="79"/>
                        <a:pt x="38" y="79"/>
                        <a:pt x="38" y="79"/>
                      </a:cubicBezTo>
                      <a:cubicBezTo>
                        <a:pt x="37" y="82"/>
                        <a:pt x="36" y="85"/>
                        <a:pt x="35" y="88"/>
                      </a:cubicBezTo>
                      <a:cubicBezTo>
                        <a:pt x="12" y="93"/>
                        <a:pt x="12" y="93"/>
                        <a:pt x="12" y="93"/>
                      </a:cubicBezTo>
                      <a:cubicBezTo>
                        <a:pt x="5" y="94"/>
                        <a:pt x="0" y="100"/>
                        <a:pt x="0" y="107"/>
                      </a:cubicBezTo>
                      <a:cubicBezTo>
                        <a:pt x="0" y="127"/>
                        <a:pt x="0" y="127"/>
                        <a:pt x="0" y="127"/>
                      </a:cubicBezTo>
                      <a:cubicBezTo>
                        <a:pt x="0" y="134"/>
                        <a:pt x="5" y="140"/>
                        <a:pt x="12" y="141"/>
                      </a:cubicBezTo>
                      <a:cubicBezTo>
                        <a:pt x="35" y="146"/>
                        <a:pt x="35" y="146"/>
                        <a:pt x="35" y="146"/>
                      </a:cubicBezTo>
                      <a:cubicBezTo>
                        <a:pt x="36" y="149"/>
                        <a:pt x="37" y="152"/>
                        <a:pt x="38" y="155"/>
                      </a:cubicBezTo>
                      <a:cubicBezTo>
                        <a:pt x="26" y="174"/>
                        <a:pt x="26" y="174"/>
                        <a:pt x="26" y="174"/>
                      </a:cubicBezTo>
                      <a:cubicBezTo>
                        <a:pt x="22" y="180"/>
                        <a:pt x="23" y="188"/>
                        <a:pt x="28" y="192"/>
                      </a:cubicBezTo>
                      <a:cubicBezTo>
                        <a:pt x="42" y="207"/>
                        <a:pt x="42" y="207"/>
                        <a:pt x="42" y="207"/>
                      </a:cubicBezTo>
                      <a:cubicBezTo>
                        <a:pt x="45" y="209"/>
                        <a:pt x="48" y="211"/>
                        <a:pt x="52" y="211"/>
                      </a:cubicBezTo>
                      <a:cubicBezTo>
                        <a:pt x="55" y="211"/>
                        <a:pt x="58" y="210"/>
                        <a:pt x="60" y="208"/>
                      </a:cubicBezTo>
                      <a:cubicBezTo>
                        <a:pt x="79" y="196"/>
                        <a:pt x="79" y="196"/>
                        <a:pt x="79" y="196"/>
                      </a:cubicBezTo>
                      <a:cubicBezTo>
                        <a:pt x="82" y="197"/>
                        <a:pt x="85" y="198"/>
                        <a:pt x="89" y="200"/>
                      </a:cubicBezTo>
                      <a:cubicBezTo>
                        <a:pt x="93" y="222"/>
                        <a:pt x="93" y="222"/>
                        <a:pt x="93" y="222"/>
                      </a:cubicBezTo>
                      <a:cubicBezTo>
                        <a:pt x="94" y="229"/>
                        <a:pt x="100" y="234"/>
                        <a:pt x="107" y="234"/>
                      </a:cubicBezTo>
                      <a:cubicBezTo>
                        <a:pt x="127" y="234"/>
                        <a:pt x="127" y="234"/>
                        <a:pt x="127" y="234"/>
                      </a:cubicBezTo>
                      <a:cubicBezTo>
                        <a:pt x="134" y="234"/>
                        <a:pt x="140" y="229"/>
                        <a:pt x="142" y="222"/>
                      </a:cubicBezTo>
                      <a:cubicBezTo>
                        <a:pt x="146" y="200"/>
                        <a:pt x="146" y="200"/>
                        <a:pt x="146" y="200"/>
                      </a:cubicBezTo>
                      <a:cubicBezTo>
                        <a:pt x="149" y="198"/>
                        <a:pt x="152" y="197"/>
                        <a:pt x="155" y="196"/>
                      </a:cubicBezTo>
                      <a:cubicBezTo>
                        <a:pt x="174" y="208"/>
                        <a:pt x="174" y="208"/>
                        <a:pt x="174" y="208"/>
                      </a:cubicBezTo>
                      <a:cubicBezTo>
                        <a:pt x="177" y="210"/>
                        <a:pt x="180" y="211"/>
                        <a:pt x="183" y="211"/>
                      </a:cubicBezTo>
                      <a:cubicBezTo>
                        <a:pt x="186" y="211"/>
                        <a:pt x="190" y="209"/>
                        <a:pt x="193" y="207"/>
                      </a:cubicBezTo>
                      <a:cubicBezTo>
                        <a:pt x="207" y="192"/>
                        <a:pt x="207" y="192"/>
                        <a:pt x="207" y="192"/>
                      </a:cubicBezTo>
                      <a:cubicBezTo>
                        <a:pt x="212" y="188"/>
                        <a:pt x="213" y="180"/>
                        <a:pt x="209" y="174"/>
                      </a:cubicBezTo>
                      <a:cubicBezTo>
                        <a:pt x="196" y="155"/>
                        <a:pt x="196" y="155"/>
                        <a:pt x="196" y="155"/>
                      </a:cubicBezTo>
                      <a:cubicBezTo>
                        <a:pt x="198" y="152"/>
                        <a:pt x="199" y="149"/>
                        <a:pt x="200" y="146"/>
                      </a:cubicBezTo>
                      <a:cubicBezTo>
                        <a:pt x="222" y="141"/>
                        <a:pt x="222" y="141"/>
                        <a:pt x="222" y="141"/>
                      </a:cubicBezTo>
                      <a:cubicBezTo>
                        <a:pt x="229" y="140"/>
                        <a:pt x="234" y="134"/>
                        <a:pt x="234" y="127"/>
                      </a:cubicBezTo>
                      <a:cubicBezTo>
                        <a:pt x="234" y="107"/>
                        <a:pt x="234" y="107"/>
                        <a:pt x="234" y="107"/>
                      </a:cubicBezTo>
                      <a:cubicBezTo>
                        <a:pt x="234" y="100"/>
                        <a:pt x="229" y="94"/>
                        <a:pt x="222" y="93"/>
                      </a:cubicBezTo>
                      <a:close/>
                      <a:moveTo>
                        <a:pt x="197" y="131"/>
                      </a:moveTo>
                      <a:cubicBezTo>
                        <a:pt x="192" y="132"/>
                        <a:pt x="188" y="136"/>
                        <a:pt x="186" y="141"/>
                      </a:cubicBezTo>
                      <a:cubicBezTo>
                        <a:pt x="185" y="143"/>
                        <a:pt x="184" y="146"/>
                        <a:pt x="183" y="149"/>
                      </a:cubicBezTo>
                      <a:cubicBezTo>
                        <a:pt x="181" y="153"/>
                        <a:pt x="181" y="159"/>
                        <a:pt x="184" y="163"/>
                      </a:cubicBezTo>
                      <a:cubicBezTo>
                        <a:pt x="197" y="182"/>
                        <a:pt x="197" y="182"/>
                        <a:pt x="197" y="182"/>
                      </a:cubicBezTo>
                      <a:cubicBezTo>
                        <a:pt x="183" y="196"/>
                        <a:pt x="183" y="196"/>
                        <a:pt x="183" y="196"/>
                      </a:cubicBezTo>
                      <a:cubicBezTo>
                        <a:pt x="164" y="184"/>
                        <a:pt x="164" y="184"/>
                        <a:pt x="164" y="184"/>
                      </a:cubicBezTo>
                      <a:cubicBezTo>
                        <a:pt x="161" y="182"/>
                        <a:pt x="158" y="181"/>
                        <a:pt x="155" y="181"/>
                      </a:cubicBezTo>
                      <a:cubicBezTo>
                        <a:pt x="153" y="181"/>
                        <a:pt x="151" y="182"/>
                        <a:pt x="149" y="183"/>
                      </a:cubicBezTo>
                      <a:cubicBezTo>
                        <a:pt x="147" y="184"/>
                        <a:pt x="144" y="185"/>
                        <a:pt x="141" y="186"/>
                      </a:cubicBezTo>
                      <a:cubicBezTo>
                        <a:pt x="136" y="187"/>
                        <a:pt x="133" y="192"/>
                        <a:pt x="132" y="197"/>
                      </a:cubicBezTo>
                      <a:cubicBezTo>
                        <a:pt x="127" y="219"/>
                        <a:pt x="127" y="219"/>
                        <a:pt x="127" y="219"/>
                      </a:cubicBezTo>
                      <a:cubicBezTo>
                        <a:pt x="107" y="219"/>
                        <a:pt x="107" y="219"/>
                        <a:pt x="107" y="219"/>
                      </a:cubicBezTo>
                      <a:cubicBezTo>
                        <a:pt x="103" y="197"/>
                        <a:pt x="103" y="197"/>
                        <a:pt x="103" y="197"/>
                      </a:cubicBezTo>
                      <a:cubicBezTo>
                        <a:pt x="102" y="192"/>
                        <a:pt x="98" y="187"/>
                        <a:pt x="93" y="186"/>
                      </a:cubicBezTo>
                      <a:cubicBezTo>
                        <a:pt x="91" y="185"/>
                        <a:pt x="88" y="184"/>
                        <a:pt x="85" y="183"/>
                      </a:cubicBezTo>
                      <a:cubicBezTo>
                        <a:pt x="83" y="182"/>
                        <a:pt x="81" y="181"/>
                        <a:pt x="79" y="181"/>
                      </a:cubicBezTo>
                      <a:cubicBezTo>
                        <a:pt x="76" y="181"/>
                        <a:pt x="73" y="182"/>
                        <a:pt x="71" y="184"/>
                      </a:cubicBezTo>
                      <a:cubicBezTo>
                        <a:pt x="52" y="196"/>
                        <a:pt x="52" y="196"/>
                        <a:pt x="52" y="196"/>
                      </a:cubicBezTo>
                      <a:cubicBezTo>
                        <a:pt x="38" y="182"/>
                        <a:pt x="38" y="182"/>
                        <a:pt x="38" y="182"/>
                      </a:cubicBezTo>
                      <a:cubicBezTo>
                        <a:pt x="51" y="163"/>
                        <a:pt x="51" y="163"/>
                        <a:pt x="51" y="163"/>
                      </a:cubicBezTo>
                      <a:cubicBezTo>
                        <a:pt x="54" y="159"/>
                        <a:pt x="54" y="153"/>
                        <a:pt x="52" y="149"/>
                      </a:cubicBezTo>
                      <a:cubicBezTo>
                        <a:pt x="50" y="146"/>
                        <a:pt x="49" y="144"/>
                        <a:pt x="48" y="141"/>
                      </a:cubicBezTo>
                      <a:cubicBezTo>
                        <a:pt x="47" y="136"/>
                        <a:pt x="43" y="132"/>
                        <a:pt x="37" y="131"/>
                      </a:cubicBezTo>
                      <a:cubicBezTo>
                        <a:pt x="15" y="127"/>
                        <a:pt x="15" y="127"/>
                        <a:pt x="15" y="127"/>
                      </a:cubicBezTo>
                      <a:cubicBezTo>
                        <a:pt x="15" y="107"/>
                        <a:pt x="15" y="107"/>
                        <a:pt x="15" y="107"/>
                      </a:cubicBezTo>
                      <a:cubicBezTo>
                        <a:pt x="37" y="102"/>
                        <a:pt x="37" y="102"/>
                        <a:pt x="37" y="102"/>
                      </a:cubicBezTo>
                      <a:cubicBezTo>
                        <a:pt x="43" y="101"/>
                        <a:pt x="47" y="98"/>
                        <a:pt x="48" y="93"/>
                      </a:cubicBezTo>
                      <a:cubicBezTo>
                        <a:pt x="49" y="90"/>
                        <a:pt x="50" y="88"/>
                        <a:pt x="52" y="85"/>
                      </a:cubicBezTo>
                      <a:cubicBezTo>
                        <a:pt x="54" y="80"/>
                        <a:pt x="54" y="75"/>
                        <a:pt x="51" y="71"/>
                      </a:cubicBezTo>
                      <a:cubicBezTo>
                        <a:pt x="38" y="52"/>
                        <a:pt x="38" y="52"/>
                        <a:pt x="38" y="52"/>
                      </a:cubicBezTo>
                      <a:cubicBezTo>
                        <a:pt x="52" y="38"/>
                        <a:pt x="52" y="38"/>
                        <a:pt x="52" y="38"/>
                      </a:cubicBezTo>
                      <a:cubicBezTo>
                        <a:pt x="71" y="50"/>
                        <a:pt x="71" y="50"/>
                        <a:pt x="71" y="50"/>
                      </a:cubicBezTo>
                      <a:cubicBezTo>
                        <a:pt x="73" y="52"/>
                        <a:pt x="76" y="53"/>
                        <a:pt x="79" y="53"/>
                      </a:cubicBezTo>
                      <a:cubicBezTo>
                        <a:pt x="81" y="53"/>
                        <a:pt x="83" y="52"/>
                        <a:pt x="85" y="51"/>
                      </a:cubicBezTo>
                      <a:cubicBezTo>
                        <a:pt x="88" y="50"/>
                        <a:pt x="91" y="49"/>
                        <a:pt x="93" y="48"/>
                      </a:cubicBezTo>
                      <a:cubicBezTo>
                        <a:pt x="98" y="46"/>
                        <a:pt x="102" y="42"/>
                        <a:pt x="103" y="37"/>
                      </a:cubicBezTo>
                      <a:cubicBezTo>
                        <a:pt x="107" y="15"/>
                        <a:pt x="107" y="15"/>
                        <a:pt x="107" y="15"/>
                      </a:cubicBezTo>
                      <a:cubicBezTo>
                        <a:pt x="127" y="15"/>
                        <a:pt x="127" y="15"/>
                        <a:pt x="127" y="15"/>
                      </a:cubicBezTo>
                      <a:cubicBezTo>
                        <a:pt x="132" y="37"/>
                        <a:pt x="132" y="37"/>
                        <a:pt x="132" y="37"/>
                      </a:cubicBezTo>
                      <a:cubicBezTo>
                        <a:pt x="133" y="42"/>
                        <a:pt x="136" y="46"/>
                        <a:pt x="141" y="48"/>
                      </a:cubicBezTo>
                      <a:cubicBezTo>
                        <a:pt x="144" y="49"/>
                        <a:pt x="147" y="50"/>
                        <a:pt x="149" y="51"/>
                      </a:cubicBezTo>
                      <a:cubicBezTo>
                        <a:pt x="151" y="52"/>
                        <a:pt x="153" y="53"/>
                        <a:pt x="155" y="53"/>
                      </a:cubicBezTo>
                      <a:cubicBezTo>
                        <a:pt x="158" y="53"/>
                        <a:pt x="161" y="52"/>
                        <a:pt x="164" y="50"/>
                      </a:cubicBezTo>
                      <a:cubicBezTo>
                        <a:pt x="183" y="38"/>
                        <a:pt x="183" y="38"/>
                        <a:pt x="183" y="38"/>
                      </a:cubicBezTo>
                      <a:cubicBezTo>
                        <a:pt x="197" y="52"/>
                        <a:pt x="197" y="52"/>
                        <a:pt x="197" y="52"/>
                      </a:cubicBezTo>
                      <a:cubicBezTo>
                        <a:pt x="184" y="71"/>
                        <a:pt x="184" y="71"/>
                        <a:pt x="184" y="71"/>
                      </a:cubicBezTo>
                      <a:cubicBezTo>
                        <a:pt x="181" y="75"/>
                        <a:pt x="181" y="80"/>
                        <a:pt x="183" y="85"/>
                      </a:cubicBezTo>
                      <a:cubicBezTo>
                        <a:pt x="184" y="88"/>
                        <a:pt x="185" y="90"/>
                        <a:pt x="186" y="93"/>
                      </a:cubicBezTo>
                      <a:cubicBezTo>
                        <a:pt x="188" y="98"/>
                        <a:pt x="192" y="101"/>
                        <a:pt x="197" y="102"/>
                      </a:cubicBezTo>
                      <a:cubicBezTo>
                        <a:pt x="220" y="107"/>
                        <a:pt x="220" y="107"/>
                        <a:pt x="220" y="107"/>
                      </a:cubicBezTo>
                      <a:cubicBezTo>
                        <a:pt x="220" y="127"/>
                        <a:pt x="220" y="127"/>
                        <a:pt x="220" y="127"/>
                      </a:cubicBezTo>
                      <a:lnTo>
                        <a:pt x="197" y="1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Freeform 85">
                  <a:extLst>
                    <a:ext uri="{FF2B5EF4-FFF2-40B4-BE49-F238E27FC236}">
                      <a16:creationId xmlns:a16="http://schemas.microsoft.com/office/drawing/2014/main" id="{1EB8A088-3EDD-44EF-AC3C-7E2BBBFE1364}"/>
                    </a:ext>
                  </a:extLst>
                </p:cNvPr>
                <p:cNvSpPr>
                  <a:spLocks noEditPoints="1"/>
                </p:cNvSpPr>
                <p:nvPr/>
              </p:nvSpPr>
              <p:spPr bwMode="auto">
                <a:xfrm>
                  <a:off x="1070689" y="778792"/>
                  <a:ext cx="112003" cy="111540"/>
                </a:xfrm>
                <a:custGeom>
                  <a:avLst/>
                  <a:gdLst>
                    <a:gd name="T0" fmla="*/ 51 w 102"/>
                    <a:gd name="T1" fmla="*/ 0 h 102"/>
                    <a:gd name="T2" fmla="*/ 0 w 102"/>
                    <a:gd name="T3" fmla="*/ 51 h 102"/>
                    <a:gd name="T4" fmla="*/ 51 w 102"/>
                    <a:gd name="T5" fmla="*/ 102 h 102"/>
                    <a:gd name="T6" fmla="*/ 102 w 102"/>
                    <a:gd name="T7" fmla="*/ 51 h 102"/>
                    <a:gd name="T8" fmla="*/ 51 w 102"/>
                    <a:gd name="T9" fmla="*/ 0 h 102"/>
                    <a:gd name="T10" fmla="*/ 51 w 102"/>
                    <a:gd name="T11" fmla="*/ 96 h 102"/>
                    <a:gd name="T12" fmla="*/ 7 w 102"/>
                    <a:gd name="T13" fmla="*/ 51 h 102"/>
                    <a:gd name="T14" fmla="*/ 51 w 102"/>
                    <a:gd name="T15" fmla="*/ 6 h 102"/>
                    <a:gd name="T16" fmla="*/ 96 w 102"/>
                    <a:gd name="T17" fmla="*/ 51 h 102"/>
                    <a:gd name="T18" fmla="*/ 51 w 102"/>
                    <a:gd name="T19"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0"/>
                      </a:moveTo>
                      <a:cubicBezTo>
                        <a:pt x="23" y="0"/>
                        <a:pt x="0" y="23"/>
                        <a:pt x="0" y="51"/>
                      </a:cubicBezTo>
                      <a:cubicBezTo>
                        <a:pt x="0" y="79"/>
                        <a:pt x="23" y="102"/>
                        <a:pt x="51" y="102"/>
                      </a:cubicBezTo>
                      <a:cubicBezTo>
                        <a:pt x="80" y="102"/>
                        <a:pt x="102" y="79"/>
                        <a:pt x="102" y="51"/>
                      </a:cubicBezTo>
                      <a:cubicBezTo>
                        <a:pt x="102" y="23"/>
                        <a:pt x="80" y="0"/>
                        <a:pt x="51" y="0"/>
                      </a:cubicBezTo>
                      <a:close/>
                      <a:moveTo>
                        <a:pt x="51" y="96"/>
                      </a:moveTo>
                      <a:cubicBezTo>
                        <a:pt x="27" y="96"/>
                        <a:pt x="7" y="76"/>
                        <a:pt x="7" y="51"/>
                      </a:cubicBezTo>
                      <a:cubicBezTo>
                        <a:pt x="7" y="26"/>
                        <a:pt x="27" y="6"/>
                        <a:pt x="51" y="6"/>
                      </a:cubicBezTo>
                      <a:cubicBezTo>
                        <a:pt x="76" y="6"/>
                        <a:pt x="96" y="26"/>
                        <a:pt x="96" y="51"/>
                      </a:cubicBezTo>
                      <a:cubicBezTo>
                        <a:pt x="96" y="76"/>
                        <a:pt x="76" y="96"/>
                        <a:pt x="51" y="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Freeform 86">
                  <a:extLst>
                    <a:ext uri="{FF2B5EF4-FFF2-40B4-BE49-F238E27FC236}">
                      <a16:creationId xmlns:a16="http://schemas.microsoft.com/office/drawing/2014/main" id="{3CADF989-9197-4CDC-9D0D-07009760446B}"/>
                    </a:ext>
                  </a:extLst>
                </p:cNvPr>
                <p:cNvSpPr>
                  <a:spLocks noEditPoints="1"/>
                </p:cNvSpPr>
                <p:nvPr/>
              </p:nvSpPr>
              <p:spPr bwMode="auto">
                <a:xfrm>
                  <a:off x="1094756" y="802859"/>
                  <a:ext cx="64795" cy="63407"/>
                </a:xfrm>
                <a:custGeom>
                  <a:avLst/>
                  <a:gdLst>
                    <a:gd name="T0" fmla="*/ 29 w 59"/>
                    <a:gd name="T1" fmla="*/ 0 h 58"/>
                    <a:gd name="T2" fmla="*/ 0 w 59"/>
                    <a:gd name="T3" fmla="*/ 29 h 58"/>
                    <a:gd name="T4" fmla="*/ 29 w 59"/>
                    <a:gd name="T5" fmla="*/ 58 h 58"/>
                    <a:gd name="T6" fmla="*/ 59 w 59"/>
                    <a:gd name="T7" fmla="*/ 29 h 58"/>
                    <a:gd name="T8" fmla="*/ 29 w 59"/>
                    <a:gd name="T9" fmla="*/ 0 h 58"/>
                    <a:gd name="T10" fmla="*/ 29 w 59"/>
                    <a:gd name="T11" fmla="*/ 51 h 58"/>
                    <a:gd name="T12" fmla="*/ 7 w 59"/>
                    <a:gd name="T13" fmla="*/ 29 h 58"/>
                    <a:gd name="T14" fmla="*/ 29 w 59"/>
                    <a:gd name="T15" fmla="*/ 7 h 58"/>
                    <a:gd name="T16" fmla="*/ 51 w 59"/>
                    <a:gd name="T17" fmla="*/ 29 h 58"/>
                    <a:gd name="T18" fmla="*/ 29 w 59"/>
                    <a:gd name="T19" fmla="*/ 5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8">
                      <a:moveTo>
                        <a:pt x="29" y="0"/>
                      </a:moveTo>
                      <a:cubicBezTo>
                        <a:pt x="13" y="0"/>
                        <a:pt x="0" y="13"/>
                        <a:pt x="0" y="29"/>
                      </a:cubicBezTo>
                      <a:cubicBezTo>
                        <a:pt x="0" y="45"/>
                        <a:pt x="13" y="58"/>
                        <a:pt x="29" y="58"/>
                      </a:cubicBezTo>
                      <a:cubicBezTo>
                        <a:pt x="45" y="58"/>
                        <a:pt x="59" y="45"/>
                        <a:pt x="59" y="29"/>
                      </a:cubicBezTo>
                      <a:cubicBezTo>
                        <a:pt x="59" y="13"/>
                        <a:pt x="45" y="0"/>
                        <a:pt x="29" y="0"/>
                      </a:cubicBezTo>
                      <a:close/>
                      <a:moveTo>
                        <a:pt x="29" y="51"/>
                      </a:moveTo>
                      <a:cubicBezTo>
                        <a:pt x="17" y="51"/>
                        <a:pt x="7" y="41"/>
                        <a:pt x="7" y="29"/>
                      </a:cubicBezTo>
                      <a:cubicBezTo>
                        <a:pt x="7" y="17"/>
                        <a:pt x="17" y="7"/>
                        <a:pt x="29" y="7"/>
                      </a:cubicBezTo>
                      <a:cubicBezTo>
                        <a:pt x="41" y="7"/>
                        <a:pt x="51" y="17"/>
                        <a:pt x="51" y="29"/>
                      </a:cubicBezTo>
                      <a:cubicBezTo>
                        <a:pt x="51" y="41"/>
                        <a:pt x="41" y="51"/>
                        <a:pt x="29" y="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tx1">
                        <a:lumMod val="75000"/>
                        <a:lumOff val="25000"/>
                      </a:schemeClr>
                    </a:solidFill>
                    <a:latin typeface="Arial" panose="020B0604020202020204" pitchFamily="34" charset="0"/>
                    <a:cs typeface="Arial" panose="020B0604020202020204" pitchFamily="34" charset="0"/>
                  </a:endParaRPr>
                </a:p>
              </p:txBody>
            </p:sp>
          </p:grpSp>
        </p:grpSp>
      </p:grpSp>
      <p:sp>
        <p:nvSpPr>
          <p:cNvPr id="13" name="文本框 12">
            <a:extLst>
              <a:ext uri="{FF2B5EF4-FFF2-40B4-BE49-F238E27FC236}">
                <a16:creationId xmlns:a16="http://schemas.microsoft.com/office/drawing/2014/main" id="{BD8BB874-4922-493B-AA53-62A9991115B6}"/>
              </a:ext>
            </a:extLst>
          </p:cNvPr>
          <p:cNvSpPr txBox="1"/>
          <p:nvPr/>
        </p:nvSpPr>
        <p:spPr>
          <a:xfrm>
            <a:off x="2434294" y="1449661"/>
            <a:ext cx="5627549" cy="369332"/>
          </a:xfrm>
          <a:prstGeom prst="rect">
            <a:avLst/>
          </a:prstGeom>
          <a:noFill/>
        </p:spPr>
        <p:txBody>
          <a:bodyPr wrap="square" rtlCol="0">
            <a:spAutoFit/>
          </a:bodyPr>
          <a:lstStyle/>
          <a:p>
            <a:r>
              <a:rPr lang="en-US" altLang="zh-CN" dirty="0"/>
              <a:t>1.</a:t>
            </a:r>
            <a:r>
              <a:rPr lang="zh-CN" altLang="en-US" dirty="0"/>
              <a:t>要有一个良好的框架</a:t>
            </a:r>
          </a:p>
        </p:txBody>
      </p:sp>
      <p:sp>
        <p:nvSpPr>
          <p:cNvPr id="14" name="文本框 13">
            <a:extLst>
              <a:ext uri="{FF2B5EF4-FFF2-40B4-BE49-F238E27FC236}">
                <a16:creationId xmlns:a16="http://schemas.microsoft.com/office/drawing/2014/main" id="{815BE499-B3F4-4ED9-9962-5D5F2731D4B7}"/>
              </a:ext>
            </a:extLst>
          </p:cNvPr>
          <p:cNvSpPr txBox="1"/>
          <p:nvPr/>
        </p:nvSpPr>
        <p:spPr>
          <a:xfrm>
            <a:off x="2434294" y="1897555"/>
            <a:ext cx="4310173" cy="369332"/>
          </a:xfrm>
          <a:prstGeom prst="rect">
            <a:avLst/>
          </a:prstGeom>
          <a:noFill/>
        </p:spPr>
        <p:txBody>
          <a:bodyPr wrap="square" rtlCol="0">
            <a:spAutoFit/>
          </a:bodyPr>
          <a:lstStyle/>
          <a:p>
            <a:r>
              <a:rPr lang="en-US" altLang="zh-CN" dirty="0"/>
              <a:t>2.</a:t>
            </a:r>
            <a:r>
              <a:rPr lang="zh-CN" altLang="en-US" dirty="0"/>
              <a:t>语言的简洁性（避免出现个人名词现象）</a:t>
            </a:r>
          </a:p>
        </p:txBody>
      </p:sp>
      <p:sp>
        <p:nvSpPr>
          <p:cNvPr id="15" name="文本框 14">
            <a:extLst>
              <a:ext uri="{FF2B5EF4-FFF2-40B4-BE49-F238E27FC236}">
                <a16:creationId xmlns:a16="http://schemas.microsoft.com/office/drawing/2014/main" id="{4808BC84-68D2-4F73-86E4-9BA66C1A808A}"/>
              </a:ext>
            </a:extLst>
          </p:cNvPr>
          <p:cNvSpPr txBox="1"/>
          <p:nvPr/>
        </p:nvSpPr>
        <p:spPr>
          <a:xfrm>
            <a:off x="2434294" y="2437503"/>
            <a:ext cx="4596548" cy="369332"/>
          </a:xfrm>
          <a:prstGeom prst="rect">
            <a:avLst/>
          </a:prstGeom>
          <a:noFill/>
        </p:spPr>
        <p:txBody>
          <a:bodyPr wrap="square" rtlCol="0">
            <a:spAutoFit/>
          </a:bodyPr>
          <a:lstStyle/>
          <a:p>
            <a:r>
              <a:rPr lang="en-US" altLang="zh-CN" dirty="0"/>
              <a:t>3.</a:t>
            </a:r>
            <a:r>
              <a:rPr lang="zh-CN" altLang="en-US" dirty="0"/>
              <a:t>拒绝模糊阐述（用数值阐述更有准确性）</a:t>
            </a:r>
          </a:p>
        </p:txBody>
      </p:sp>
      <p:sp>
        <p:nvSpPr>
          <p:cNvPr id="16" name="文本框 15">
            <a:extLst>
              <a:ext uri="{FF2B5EF4-FFF2-40B4-BE49-F238E27FC236}">
                <a16:creationId xmlns:a16="http://schemas.microsoft.com/office/drawing/2014/main" id="{843386E0-1842-453B-BC2B-8A1F24EB29D6}"/>
              </a:ext>
            </a:extLst>
          </p:cNvPr>
          <p:cNvSpPr txBox="1"/>
          <p:nvPr/>
        </p:nvSpPr>
        <p:spPr>
          <a:xfrm>
            <a:off x="2434294" y="3002946"/>
            <a:ext cx="5075227" cy="369332"/>
          </a:xfrm>
          <a:prstGeom prst="rect">
            <a:avLst/>
          </a:prstGeom>
          <a:noFill/>
        </p:spPr>
        <p:txBody>
          <a:bodyPr wrap="square" rtlCol="0">
            <a:spAutoFit/>
          </a:bodyPr>
          <a:lstStyle/>
          <a:p>
            <a:r>
              <a:rPr lang="en-US" altLang="zh-CN" dirty="0"/>
              <a:t>4.</a:t>
            </a:r>
            <a:r>
              <a:rPr lang="zh-CN" altLang="en-US" dirty="0"/>
              <a:t>换位思考（如果你是领导呢）</a:t>
            </a:r>
          </a:p>
        </p:txBody>
      </p:sp>
      <p:sp>
        <p:nvSpPr>
          <p:cNvPr id="17" name="文本框 16">
            <a:extLst>
              <a:ext uri="{FF2B5EF4-FFF2-40B4-BE49-F238E27FC236}">
                <a16:creationId xmlns:a16="http://schemas.microsoft.com/office/drawing/2014/main" id="{FCB56264-903A-4478-9272-7965D7C17034}"/>
              </a:ext>
            </a:extLst>
          </p:cNvPr>
          <p:cNvSpPr txBox="1"/>
          <p:nvPr/>
        </p:nvSpPr>
        <p:spPr>
          <a:xfrm>
            <a:off x="2434294" y="3666211"/>
            <a:ext cx="5445502" cy="369330"/>
          </a:xfrm>
          <a:prstGeom prst="rect">
            <a:avLst/>
          </a:prstGeom>
          <a:noFill/>
        </p:spPr>
        <p:txBody>
          <a:bodyPr wrap="square" rtlCol="0">
            <a:spAutoFit/>
          </a:bodyPr>
          <a:lstStyle/>
          <a:p>
            <a:r>
              <a:rPr lang="en-US" altLang="zh-CN" dirty="0"/>
              <a:t>5.</a:t>
            </a:r>
            <a:r>
              <a:rPr lang="zh-CN" altLang="en-US" dirty="0"/>
              <a:t>优化建议</a:t>
            </a:r>
          </a:p>
        </p:txBody>
      </p:sp>
    </p:spTree>
    <p:extLst>
      <p:ext uri="{BB962C8B-B14F-4D97-AF65-F5344CB8AC3E}">
        <p14:creationId xmlns:p14="http://schemas.microsoft.com/office/powerpoint/2010/main" val="68600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id="{29E0FBB3-42F6-4DD3-A884-3C822C462074}"/>
              </a:ext>
            </a:extLst>
          </p:cNvPr>
          <p:cNvSpPr>
            <a:spLocks/>
          </p:cNvSpPr>
          <p:nvPr/>
        </p:nvSpPr>
        <p:spPr bwMode="auto">
          <a:xfrm>
            <a:off x="7831703" y="-868585"/>
            <a:ext cx="7234958" cy="7168396"/>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gradFill flip="none" rotWithShape="1">
            <a:gsLst>
              <a:gs pos="55000">
                <a:srgbClr val="F8FEFE"/>
              </a:gs>
              <a:gs pos="0">
                <a:schemeClr val="bg1">
                  <a:alpha val="0"/>
                </a:schemeClr>
              </a:gs>
            </a:gsLst>
            <a:lin ang="13500000" scaled="1"/>
            <a:tileRect/>
          </a:gra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a:extLst>
              <a:ext uri="{FF2B5EF4-FFF2-40B4-BE49-F238E27FC236}">
                <a16:creationId xmlns:a16="http://schemas.microsoft.com/office/drawing/2014/main" id="{9A27970D-66FA-4B5D-9329-B53DAA680E25}"/>
              </a:ext>
            </a:extLst>
          </p:cNvPr>
          <p:cNvSpPr>
            <a:spLocks/>
          </p:cNvSpPr>
          <p:nvPr/>
        </p:nvSpPr>
        <p:spPr bwMode="auto">
          <a:xfrm>
            <a:off x="8343238" y="1912868"/>
            <a:ext cx="6211888" cy="6154738"/>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chemeClr val="bg1"/>
          </a:solidFill>
          <a:ln>
            <a:noFill/>
          </a:ln>
          <a:effectLst>
            <a:outerShdw blurRad="965200" dist="203200" dir="13500000" algn="br" rotWithShape="0">
              <a:srgbClr val="177DE3">
                <a:alpha val="20000"/>
              </a:srgbClr>
            </a:outerShdw>
          </a:effectLst>
        </p:spPr>
        <p:txBody>
          <a:bodyPr vert="horz" wrap="square" lIns="91440" tIns="45720" rIns="91440" bIns="45720" numCol="1" anchor="t" anchorCtr="0" compatLnSpc="1">
            <a:prstTxWarp prst="textNoShape">
              <a:avLst/>
            </a:prstTxWarp>
          </a:bodyPr>
          <a:lstStyle/>
          <a:p>
            <a:endParaRPr lang="zh-CN" altLang="en-US"/>
          </a:p>
        </p:txBody>
      </p:sp>
      <p:pic>
        <p:nvPicPr>
          <p:cNvPr id="7" name="图形 6">
            <a:extLst>
              <a:ext uri="{FF2B5EF4-FFF2-40B4-BE49-F238E27FC236}">
                <a16:creationId xmlns:a16="http://schemas.microsoft.com/office/drawing/2014/main" id="{7989D573-E801-45C7-ABB2-0A70B39D82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835433">
            <a:off x="8261957" y="3796381"/>
            <a:ext cx="2602338" cy="2387712"/>
          </a:xfrm>
          <a:prstGeom prst="rect">
            <a:avLst/>
          </a:prstGeom>
        </p:spPr>
      </p:pic>
      <p:sp>
        <p:nvSpPr>
          <p:cNvPr id="27" name="Freeform 5">
            <a:extLst>
              <a:ext uri="{FF2B5EF4-FFF2-40B4-BE49-F238E27FC236}">
                <a16:creationId xmlns:a16="http://schemas.microsoft.com/office/drawing/2014/main" id="{774F9B87-59DF-46AC-AB78-8A1F075D439B}"/>
              </a:ext>
            </a:extLst>
          </p:cNvPr>
          <p:cNvSpPr>
            <a:spLocks/>
          </p:cNvSpPr>
          <p:nvPr/>
        </p:nvSpPr>
        <p:spPr bwMode="auto">
          <a:xfrm rot="3740233">
            <a:off x="-1411278" y="3552368"/>
            <a:ext cx="7234958" cy="7168396"/>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gradFill flip="none" rotWithShape="1">
            <a:gsLst>
              <a:gs pos="55000">
                <a:srgbClr val="F8FEFE"/>
              </a:gs>
              <a:gs pos="0">
                <a:schemeClr val="bg1">
                  <a:alpha val="0"/>
                </a:schemeClr>
              </a:gs>
            </a:gsLst>
            <a:lin ang="13500000" scaled="1"/>
            <a:tileRect/>
          </a:gradFill>
          <a:ln>
            <a:noFill/>
          </a:ln>
          <a:effectLst/>
        </p:spPr>
        <p:txBody>
          <a:bodyPr vert="horz" wrap="square" lIns="91440" tIns="45720" rIns="91440" bIns="45720" numCol="1" anchor="t" anchorCtr="0" compatLnSpc="1">
            <a:prstTxWarp prst="textNoShape">
              <a:avLst/>
            </a:prstTxWarp>
          </a:bodyPr>
          <a:lstStyle/>
          <a:p>
            <a:endParaRPr lang="zh-CN" altLang="en-US"/>
          </a:p>
        </p:txBody>
      </p:sp>
      <p:pic>
        <p:nvPicPr>
          <p:cNvPr id="16" name="图形 15">
            <a:extLst>
              <a:ext uri="{FF2B5EF4-FFF2-40B4-BE49-F238E27FC236}">
                <a16:creationId xmlns:a16="http://schemas.microsoft.com/office/drawing/2014/main" id="{1CC2BC62-BC34-4EFD-9C94-E8420832E3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242372">
            <a:off x="6281704" y="-2333273"/>
            <a:ext cx="3416841" cy="3135040"/>
          </a:xfrm>
          <a:prstGeom prst="rect">
            <a:avLst/>
          </a:prstGeom>
        </p:spPr>
      </p:pic>
      <p:sp>
        <p:nvSpPr>
          <p:cNvPr id="21" name="文本框 20">
            <a:extLst>
              <a:ext uri="{FF2B5EF4-FFF2-40B4-BE49-F238E27FC236}">
                <a16:creationId xmlns:a16="http://schemas.microsoft.com/office/drawing/2014/main" id="{89D134B9-3250-4D9A-84FB-91DDAF9A799F}"/>
              </a:ext>
            </a:extLst>
          </p:cNvPr>
          <p:cNvSpPr txBox="1"/>
          <p:nvPr/>
        </p:nvSpPr>
        <p:spPr>
          <a:xfrm>
            <a:off x="1549520" y="2728873"/>
            <a:ext cx="6731000" cy="1107996"/>
          </a:xfrm>
          <a:prstGeom prst="rect">
            <a:avLst/>
          </a:prstGeom>
          <a:noFill/>
        </p:spPr>
        <p:txBody>
          <a:bodyPr wrap="square" rtlCol="0">
            <a:spAutoFit/>
          </a:bodyPr>
          <a:lstStyle/>
          <a:p>
            <a:r>
              <a:rPr lang="en-US" altLang="zh-CN" sz="6600">
                <a:solidFill>
                  <a:srgbClr val="234463"/>
                </a:solidFill>
                <a:latin typeface="方正兰亭超细黑简体" panose="02000000000000000000" pitchFamily="2" charset="-122"/>
                <a:ea typeface="方正兰亭超细黑简体" panose="02000000000000000000" pitchFamily="2" charset="-122"/>
              </a:rPr>
              <a:t>Thank You</a:t>
            </a:r>
            <a:endParaRPr lang="zh-CN" altLang="en-US" sz="6600">
              <a:solidFill>
                <a:srgbClr val="234463"/>
              </a:solidFill>
              <a:latin typeface="方正兰亭超细黑简体" panose="02000000000000000000" pitchFamily="2" charset="-122"/>
              <a:ea typeface="方正兰亭超细黑简体" panose="02000000000000000000" pitchFamily="2" charset="-122"/>
            </a:endParaRPr>
          </a:p>
        </p:txBody>
      </p:sp>
      <p:sp>
        <p:nvSpPr>
          <p:cNvPr id="22" name="文本框 21">
            <a:extLst>
              <a:ext uri="{FF2B5EF4-FFF2-40B4-BE49-F238E27FC236}">
                <a16:creationId xmlns:a16="http://schemas.microsoft.com/office/drawing/2014/main" id="{981A5596-1F76-4ED8-B5D9-1B00E2F6E36B}"/>
              </a:ext>
            </a:extLst>
          </p:cNvPr>
          <p:cNvSpPr txBox="1"/>
          <p:nvPr/>
        </p:nvSpPr>
        <p:spPr>
          <a:xfrm>
            <a:off x="1659058" y="3606037"/>
            <a:ext cx="5638798" cy="461665"/>
          </a:xfrm>
          <a:prstGeom prst="rect">
            <a:avLst/>
          </a:prstGeom>
          <a:noFill/>
        </p:spPr>
        <p:txBody>
          <a:bodyPr wrap="square" rtlCol="0">
            <a:spAutoFit/>
          </a:bodyPr>
          <a:lstStyle/>
          <a:p>
            <a:r>
              <a:rPr lang="en-US" altLang="zh-CN" sz="1200">
                <a:solidFill>
                  <a:srgbClr val="234463"/>
                </a:solidFill>
                <a:latin typeface="Segoe UI Light" panose="020B0502040204020203" pitchFamily="34" charset="0"/>
                <a:ea typeface="ＭＳ Ｐゴシック" charset="0"/>
                <a:cs typeface="Segoe UI Light" panose="020B0502040204020203" pitchFamily="34" charset="0"/>
                <a:sym typeface="Lato Regular" charset="0"/>
              </a:rPr>
              <a:t>Lorem ipsum dolor sit amet, consectetur adipiscing elit. Integer mollis vehicula ligula ut faucibus ger mor, Cura bitur vestib ulum consequat urna et vehicula. </a:t>
            </a:r>
          </a:p>
        </p:txBody>
      </p:sp>
      <p:pic>
        <p:nvPicPr>
          <p:cNvPr id="14" name="图形 13">
            <a:extLst>
              <a:ext uri="{FF2B5EF4-FFF2-40B4-BE49-F238E27FC236}">
                <a16:creationId xmlns:a16="http://schemas.microsoft.com/office/drawing/2014/main" id="{6F3E92F5-0575-4C1D-9AD2-B8C6730E4B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627950">
            <a:off x="-2265381" y="1177517"/>
            <a:ext cx="3146863" cy="2887328"/>
          </a:xfrm>
          <a:prstGeom prst="rect">
            <a:avLst/>
          </a:prstGeom>
        </p:spPr>
      </p:pic>
      <p:pic>
        <p:nvPicPr>
          <p:cNvPr id="15" name="图形 14">
            <a:extLst>
              <a:ext uri="{FF2B5EF4-FFF2-40B4-BE49-F238E27FC236}">
                <a16:creationId xmlns:a16="http://schemas.microsoft.com/office/drawing/2014/main" id="{31677142-142C-45C6-BC28-9950C1C93E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627950">
            <a:off x="242904" y="2865945"/>
            <a:ext cx="556650" cy="510741"/>
          </a:xfrm>
          <a:prstGeom prst="rect">
            <a:avLst/>
          </a:prstGeom>
        </p:spPr>
      </p:pic>
      <p:pic>
        <p:nvPicPr>
          <p:cNvPr id="24" name="图形 23">
            <a:extLst>
              <a:ext uri="{FF2B5EF4-FFF2-40B4-BE49-F238E27FC236}">
                <a16:creationId xmlns:a16="http://schemas.microsoft.com/office/drawing/2014/main" id="{6E266E42-620F-44C9-9C6D-21F5E46F0D0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627950">
            <a:off x="-2062625" y="2035361"/>
            <a:ext cx="3146863" cy="2887328"/>
          </a:xfrm>
          <a:prstGeom prst="rect">
            <a:avLst/>
          </a:prstGeom>
        </p:spPr>
      </p:pic>
      <p:sp>
        <p:nvSpPr>
          <p:cNvPr id="29" name="矩形: 圆角 28">
            <a:extLst>
              <a:ext uri="{FF2B5EF4-FFF2-40B4-BE49-F238E27FC236}">
                <a16:creationId xmlns:a16="http://schemas.microsoft.com/office/drawing/2014/main" id="{EE6F1913-3FD1-44EC-84E2-CF72355A2D19}"/>
              </a:ext>
            </a:extLst>
          </p:cNvPr>
          <p:cNvSpPr/>
          <p:nvPr/>
        </p:nvSpPr>
        <p:spPr>
          <a:xfrm>
            <a:off x="1697388" y="4214461"/>
            <a:ext cx="1925698" cy="304290"/>
          </a:xfrm>
          <a:prstGeom prst="roundRect">
            <a:avLst>
              <a:gd name="adj" fmla="val 50000"/>
            </a:avLst>
          </a:prstGeom>
          <a:solidFill>
            <a:srgbClr val="234463"/>
          </a:solidFill>
          <a:ln>
            <a:noFill/>
          </a:ln>
          <a:effectLst>
            <a:outerShdw blurRad="469900" dist="38100" dir="8100000" sx="114000" sy="114000" algn="tr" rotWithShape="0">
              <a:srgbClr val="F8FEFE"/>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1BF3F52-9392-4C03-8AB9-4C8D4CC839E0}"/>
              </a:ext>
            </a:extLst>
          </p:cNvPr>
          <p:cNvSpPr/>
          <p:nvPr/>
        </p:nvSpPr>
        <p:spPr>
          <a:xfrm>
            <a:off x="2687752" y="4190813"/>
            <a:ext cx="543739" cy="523220"/>
          </a:xfrm>
          <a:prstGeom prst="rect">
            <a:avLst/>
          </a:prstGeom>
        </p:spPr>
        <p:txBody>
          <a:bodyPr wrap="none">
            <a:spAutoFit/>
          </a:bodyPr>
          <a:lstStyle/>
          <a:p>
            <a:pPr algn="ctr"/>
            <a:r>
              <a:rPr lang="zh-CN" altLang="en-US" sz="1400" dirty="0">
                <a:solidFill>
                  <a:schemeClr val="bg1"/>
                </a:solidFill>
                <a:latin typeface="微软雅黑 Light" panose="020B0502040204020203" pitchFamily="34" charset="-122"/>
                <a:ea typeface="微软雅黑 Light" panose="020B0502040204020203" pitchFamily="34" charset="-122"/>
              </a:rPr>
              <a:t>一组</a:t>
            </a:r>
            <a:endParaRPr lang="en-US" altLang="zh-CN" sz="1400" dirty="0">
              <a:solidFill>
                <a:schemeClr val="bg1"/>
              </a:solidFill>
              <a:latin typeface="微软雅黑 Light" panose="020B0502040204020203" pitchFamily="34" charset="-122"/>
              <a:ea typeface="微软雅黑 Light" panose="020B0502040204020203" pitchFamily="34" charset="-122"/>
            </a:endParaRPr>
          </a:p>
          <a:p>
            <a:pPr algn="ct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sp>
        <p:nvSpPr>
          <p:cNvPr id="31" name="椭圆 30">
            <a:extLst>
              <a:ext uri="{FF2B5EF4-FFF2-40B4-BE49-F238E27FC236}">
                <a16:creationId xmlns:a16="http://schemas.microsoft.com/office/drawing/2014/main" id="{67B11261-D8AE-46A2-90F8-E3103DB7257B}"/>
              </a:ext>
            </a:extLst>
          </p:cNvPr>
          <p:cNvSpPr/>
          <p:nvPr/>
        </p:nvSpPr>
        <p:spPr>
          <a:xfrm>
            <a:off x="3319874" y="4214461"/>
            <a:ext cx="303212" cy="303212"/>
          </a:xfrm>
          <a:prstGeom prst="ellipse">
            <a:avLst/>
          </a:prstGeom>
          <a:solidFill>
            <a:srgbClr val="3599FC"/>
          </a:solidFill>
          <a:ln>
            <a:noFill/>
          </a:ln>
          <a:effectLst>
            <a:outerShdw blurRad="127000" dist="38100" dir="8100000" sx="105000" sy="105000" algn="tr" rotWithShape="0">
              <a:srgbClr val="3599F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72E1BCA-ADC7-4B56-B653-7F7AAC5C52E4}"/>
              </a:ext>
            </a:extLst>
          </p:cNvPr>
          <p:cNvCxnSpPr>
            <a:cxnSpLocks/>
          </p:cNvCxnSpPr>
          <p:nvPr/>
        </p:nvCxnSpPr>
        <p:spPr>
          <a:xfrm>
            <a:off x="3390703" y="4369098"/>
            <a:ext cx="144000" cy="0"/>
          </a:xfrm>
          <a:prstGeom prst="line">
            <a:avLst/>
          </a:prstGeom>
          <a:ln>
            <a:solidFill>
              <a:schemeClr val="bg1"/>
            </a:solidFill>
            <a:head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28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5">
            <a:extLst>
              <a:ext uri="{FF2B5EF4-FFF2-40B4-BE49-F238E27FC236}">
                <a16:creationId xmlns:a16="http://schemas.microsoft.com/office/drawing/2014/main" id="{B79AB4F8-6C90-46F1-8A32-5E5FEF83A89D}"/>
              </a:ext>
            </a:extLst>
          </p:cNvPr>
          <p:cNvSpPr>
            <a:spLocks/>
          </p:cNvSpPr>
          <p:nvPr/>
        </p:nvSpPr>
        <p:spPr bwMode="auto">
          <a:xfrm>
            <a:off x="9574999" y="-413233"/>
            <a:ext cx="6211888" cy="6154738"/>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noFill/>
          <a:ln w="17577" cap="flat">
            <a:solidFill>
              <a:schemeClr val="tx1">
                <a:alpha val="18000"/>
              </a:schemeClr>
            </a:solidFill>
            <a:prstDash val="solid"/>
            <a:miter/>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5">
            <a:extLst>
              <a:ext uri="{FF2B5EF4-FFF2-40B4-BE49-F238E27FC236}">
                <a16:creationId xmlns:a16="http://schemas.microsoft.com/office/drawing/2014/main" id="{5289AF8F-D9E5-4A38-8924-946AFD8498D9}"/>
              </a:ext>
            </a:extLst>
          </p:cNvPr>
          <p:cNvSpPr>
            <a:spLocks/>
          </p:cNvSpPr>
          <p:nvPr/>
        </p:nvSpPr>
        <p:spPr bwMode="auto">
          <a:xfrm>
            <a:off x="8343238" y="1912868"/>
            <a:ext cx="6211888" cy="6154738"/>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chemeClr val="bg1"/>
          </a:solidFill>
          <a:ln>
            <a:noFill/>
          </a:ln>
          <a:effectLst>
            <a:outerShdw blurRad="965200" dist="203200" dir="13500000" algn="br" rotWithShape="0">
              <a:srgbClr val="177DE3">
                <a:alpha val="5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a:extLst>
              <a:ext uri="{FF2B5EF4-FFF2-40B4-BE49-F238E27FC236}">
                <a16:creationId xmlns:a16="http://schemas.microsoft.com/office/drawing/2014/main" id="{00FC5B03-906D-4659-8900-D09DE5C06411}"/>
              </a:ext>
            </a:extLst>
          </p:cNvPr>
          <p:cNvSpPr>
            <a:spLocks/>
          </p:cNvSpPr>
          <p:nvPr/>
        </p:nvSpPr>
        <p:spPr bwMode="auto">
          <a:xfrm rot="9300860" flipV="1">
            <a:off x="-742789" y="4545303"/>
            <a:ext cx="3551766" cy="3519090"/>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gradFill flip="none" rotWithShape="1">
            <a:gsLst>
              <a:gs pos="55000">
                <a:srgbClr val="F8FEFE"/>
              </a:gs>
              <a:gs pos="0">
                <a:schemeClr val="bg1">
                  <a:alpha val="0"/>
                </a:schemeClr>
              </a:gs>
            </a:gsLst>
            <a:lin ang="13500000" scaled="1"/>
            <a:tileRect/>
          </a:gradFill>
          <a:ln>
            <a:noFill/>
          </a:ln>
          <a:effectLst>
            <a:outerShdw blurRad="825500" dist="38100" dir="13500000" algn="br" rotWithShape="0">
              <a:srgbClr val="177DE3">
                <a:alpha val="7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a:extLst>
              <a:ext uri="{FF2B5EF4-FFF2-40B4-BE49-F238E27FC236}">
                <a16:creationId xmlns:a16="http://schemas.microsoft.com/office/drawing/2014/main" id="{5B5DCAB5-9F46-430B-94A1-2B5BA7B8B0D3}"/>
              </a:ext>
            </a:extLst>
          </p:cNvPr>
          <p:cNvGrpSpPr/>
          <p:nvPr/>
        </p:nvGrpSpPr>
        <p:grpSpPr>
          <a:xfrm>
            <a:off x="4215181" y="1343859"/>
            <a:ext cx="4072211" cy="2417163"/>
            <a:chOff x="4410922" y="999791"/>
            <a:chExt cx="4072211" cy="2417163"/>
          </a:xfrm>
        </p:grpSpPr>
        <p:grpSp>
          <p:nvGrpSpPr>
            <p:cNvPr id="10" name="组合 9">
              <a:extLst>
                <a:ext uri="{FF2B5EF4-FFF2-40B4-BE49-F238E27FC236}">
                  <a16:creationId xmlns:a16="http://schemas.microsoft.com/office/drawing/2014/main" id="{B415E306-1689-44F9-AAA3-FAD6BD78CDF2}"/>
                </a:ext>
              </a:extLst>
            </p:cNvPr>
            <p:cNvGrpSpPr/>
            <p:nvPr/>
          </p:nvGrpSpPr>
          <p:grpSpPr>
            <a:xfrm>
              <a:off x="4450021" y="999791"/>
              <a:ext cx="751192" cy="574537"/>
              <a:chOff x="6465859" y="1148078"/>
              <a:chExt cx="751192" cy="574537"/>
            </a:xfrm>
          </p:grpSpPr>
          <p:sp>
            <p:nvSpPr>
              <p:cNvPr id="2" name="Freeform 5">
                <a:extLst>
                  <a:ext uri="{FF2B5EF4-FFF2-40B4-BE49-F238E27FC236}">
                    <a16:creationId xmlns:a16="http://schemas.microsoft.com/office/drawing/2014/main" id="{0ABF824C-3A4B-4D9F-A747-C54B86ADE2BF}"/>
                  </a:ext>
                </a:extLst>
              </p:cNvPr>
              <p:cNvSpPr>
                <a:spLocks/>
              </p:cNvSpPr>
              <p:nvPr/>
            </p:nvSpPr>
            <p:spPr bwMode="auto">
              <a:xfrm>
                <a:off x="6465859" y="1148078"/>
                <a:ext cx="672994" cy="574537"/>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C9E7FF"/>
              </a:solidFill>
              <a:ln>
                <a:noFill/>
              </a:ln>
              <a:effectLst>
                <a:outerShdw blurRad="165100" dist="127000" dir="2700000" algn="tl" rotWithShape="0">
                  <a:srgbClr val="177DE3">
                    <a:alpha val="1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D27CEFC8-A794-4AE7-A23F-F14CCA9C6CD5}"/>
                  </a:ext>
                </a:extLst>
              </p:cNvPr>
              <p:cNvSpPr txBox="1"/>
              <p:nvPr/>
            </p:nvSpPr>
            <p:spPr>
              <a:xfrm>
                <a:off x="6465859" y="1173737"/>
                <a:ext cx="751192" cy="523220"/>
              </a:xfrm>
              <a:prstGeom prst="rect">
                <a:avLst/>
              </a:prstGeom>
              <a:noFill/>
            </p:spPr>
            <p:txBody>
              <a:bodyPr wrap="square" rtlCol="0">
                <a:spAutoFit/>
              </a:bodyPr>
              <a:lstStyle/>
              <a:p>
                <a:pPr algn="ctr"/>
                <a:r>
                  <a:rPr lang="en-US" altLang="zh-CN" sz="2800" b="1">
                    <a:solidFill>
                      <a:srgbClr val="234463"/>
                    </a:solidFill>
                    <a:latin typeface="微软雅黑" panose="020B0503020204020204" pitchFamily="34" charset="-122"/>
                    <a:ea typeface="微软雅黑" panose="020B0503020204020204" pitchFamily="34" charset="-122"/>
                  </a:rPr>
                  <a:t>01</a:t>
                </a:r>
                <a:endParaRPr lang="zh-CN" altLang="en-US" sz="2800" b="1">
                  <a:solidFill>
                    <a:srgbClr val="234463"/>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5A8FA674-B5F3-499B-85AE-2AC26ED9E7F0}"/>
                </a:ext>
              </a:extLst>
            </p:cNvPr>
            <p:cNvSpPr txBox="1"/>
            <p:nvPr/>
          </p:nvSpPr>
          <p:spPr>
            <a:xfrm>
              <a:off x="5452921" y="1099696"/>
              <a:ext cx="2539274" cy="400110"/>
            </a:xfrm>
            <a:prstGeom prst="rect">
              <a:avLst/>
            </a:prstGeom>
            <a:noFill/>
          </p:spPr>
          <p:txBody>
            <a:bodyPr wrap="square" rtlCol="0">
              <a:spAutoFit/>
            </a:bodyPr>
            <a:lstStyle/>
            <a:p>
              <a:r>
                <a:rPr lang="zh-CN" altLang="en-US" sz="2000" b="1" dirty="0">
                  <a:solidFill>
                    <a:srgbClr val="234463"/>
                  </a:solidFill>
                  <a:latin typeface="微软雅黑" panose="020B0503020204020204" pitchFamily="34" charset="-122"/>
                  <a:ea typeface="微软雅黑" panose="020B0503020204020204" pitchFamily="34" charset="-122"/>
                </a:rPr>
                <a:t>业务数据分析概述</a:t>
              </a:r>
            </a:p>
          </p:txBody>
        </p:sp>
        <p:grpSp>
          <p:nvGrpSpPr>
            <p:cNvPr id="13" name="组合 12">
              <a:extLst>
                <a:ext uri="{FF2B5EF4-FFF2-40B4-BE49-F238E27FC236}">
                  <a16:creationId xmlns:a16="http://schemas.microsoft.com/office/drawing/2014/main" id="{BB23AA23-8794-4184-AB4D-F34BA123E2EF}"/>
                </a:ext>
              </a:extLst>
            </p:cNvPr>
            <p:cNvGrpSpPr/>
            <p:nvPr/>
          </p:nvGrpSpPr>
          <p:grpSpPr>
            <a:xfrm>
              <a:off x="4410922" y="2842417"/>
              <a:ext cx="751192" cy="574537"/>
              <a:chOff x="6426760" y="1886603"/>
              <a:chExt cx="751192" cy="574537"/>
            </a:xfrm>
          </p:grpSpPr>
          <p:sp>
            <p:nvSpPr>
              <p:cNvPr id="17" name="Freeform 5">
                <a:extLst>
                  <a:ext uri="{FF2B5EF4-FFF2-40B4-BE49-F238E27FC236}">
                    <a16:creationId xmlns:a16="http://schemas.microsoft.com/office/drawing/2014/main" id="{B775DD6A-42B7-455F-A5E3-DEF0254B15AD}"/>
                  </a:ext>
                </a:extLst>
              </p:cNvPr>
              <p:cNvSpPr>
                <a:spLocks/>
              </p:cNvSpPr>
              <p:nvPr/>
            </p:nvSpPr>
            <p:spPr bwMode="auto">
              <a:xfrm>
                <a:off x="6433868" y="1886603"/>
                <a:ext cx="672994" cy="574537"/>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C9E7FF"/>
              </a:solidFill>
              <a:ln>
                <a:noFill/>
              </a:ln>
              <a:effectLst>
                <a:outerShdw blurRad="165100" dist="127000" dir="2700000" algn="tl" rotWithShape="0">
                  <a:srgbClr val="177DE3">
                    <a:alpha val="1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a:extLst>
                  <a:ext uri="{FF2B5EF4-FFF2-40B4-BE49-F238E27FC236}">
                    <a16:creationId xmlns:a16="http://schemas.microsoft.com/office/drawing/2014/main" id="{ED411754-2837-4DAC-86EE-16EEEBF80567}"/>
                  </a:ext>
                </a:extLst>
              </p:cNvPr>
              <p:cNvSpPr txBox="1"/>
              <p:nvPr/>
            </p:nvSpPr>
            <p:spPr>
              <a:xfrm>
                <a:off x="6426760" y="1937920"/>
                <a:ext cx="751192" cy="523220"/>
              </a:xfrm>
              <a:prstGeom prst="rect">
                <a:avLst/>
              </a:prstGeom>
              <a:noFill/>
            </p:spPr>
            <p:txBody>
              <a:bodyPr wrap="square" rtlCol="0">
                <a:spAutoFit/>
              </a:bodyPr>
              <a:lstStyle/>
              <a:p>
                <a:pPr algn="ctr"/>
                <a:r>
                  <a:rPr lang="en-US" altLang="zh-CN" sz="2800" b="1" dirty="0">
                    <a:solidFill>
                      <a:srgbClr val="234463"/>
                    </a:solidFill>
                    <a:latin typeface="微软雅黑" panose="020B0503020204020204" pitchFamily="34" charset="-122"/>
                    <a:ea typeface="微软雅黑" panose="020B0503020204020204" pitchFamily="34" charset="-122"/>
                  </a:rPr>
                  <a:t>02</a:t>
                </a:r>
                <a:endParaRPr lang="zh-CN" altLang="en-US" sz="2800" b="1" dirty="0">
                  <a:solidFill>
                    <a:srgbClr val="234463"/>
                  </a:solidFill>
                  <a:latin typeface="微软雅黑" panose="020B0503020204020204" pitchFamily="34" charset="-122"/>
                  <a:ea typeface="微软雅黑" panose="020B0503020204020204" pitchFamily="34" charset="-122"/>
                </a:endParaRPr>
              </a:p>
            </p:txBody>
          </p:sp>
        </p:grpSp>
        <p:sp>
          <p:nvSpPr>
            <p:cNvPr id="15" name="文本框 14">
              <a:extLst>
                <a:ext uri="{FF2B5EF4-FFF2-40B4-BE49-F238E27FC236}">
                  <a16:creationId xmlns:a16="http://schemas.microsoft.com/office/drawing/2014/main" id="{3BA51D3A-35B5-41A3-ACD2-E9EFECB2F231}"/>
                </a:ext>
              </a:extLst>
            </p:cNvPr>
            <p:cNvSpPr txBox="1"/>
            <p:nvPr/>
          </p:nvSpPr>
          <p:spPr>
            <a:xfrm>
              <a:off x="5452921" y="2955289"/>
              <a:ext cx="3030212" cy="400110"/>
            </a:xfrm>
            <a:prstGeom prst="rect">
              <a:avLst/>
            </a:prstGeom>
            <a:noFill/>
          </p:spPr>
          <p:txBody>
            <a:bodyPr wrap="square" rtlCol="0">
              <a:spAutoFit/>
            </a:bodyPr>
            <a:lstStyle/>
            <a:p>
              <a:r>
                <a:rPr lang="zh-CN" altLang="en-US" sz="2000" b="1" dirty="0">
                  <a:solidFill>
                    <a:srgbClr val="234463"/>
                  </a:solidFill>
                  <a:latin typeface="微软雅黑" panose="020B0503020204020204" pitchFamily="34" charset="-122"/>
                  <a:ea typeface="微软雅黑" panose="020B0503020204020204" pitchFamily="34" charset="-122"/>
                </a:rPr>
                <a:t>业务数据分析步骤、作用</a:t>
              </a:r>
            </a:p>
          </p:txBody>
        </p:sp>
      </p:grpSp>
      <p:grpSp>
        <p:nvGrpSpPr>
          <p:cNvPr id="59" name="组合 58">
            <a:extLst>
              <a:ext uri="{FF2B5EF4-FFF2-40B4-BE49-F238E27FC236}">
                <a16:creationId xmlns:a16="http://schemas.microsoft.com/office/drawing/2014/main" id="{C57FB6E3-76DD-4961-9AAF-282F42F3494E}"/>
              </a:ext>
            </a:extLst>
          </p:cNvPr>
          <p:cNvGrpSpPr/>
          <p:nvPr/>
        </p:nvGrpSpPr>
        <p:grpSpPr>
          <a:xfrm>
            <a:off x="341051" y="615438"/>
            <a:ext cx="2804189" cy="2594860"/>
            <a:chOff x="341051" y="2131570"/>
            <a:chExt cx="2804189" cy="2594860"/>
          </a:xfrm>
        </p:grpSpPr>
        <p:sp>
          <p:nvSpPr>
            <p:cNvPr id="50" name="Freeform 5">
              <a:extLst>
                <a:ext uri="{FF2B5EF4-FFF2-40B4-BE49-F238E27FC236}">
                  <a16:creationId xmlns:a16="http://schemas.microsoft.com/office/drawing/2014/main" id="{B235343C-2F8B-4105-86B0-459849D4B38E}"/>
                </a:ext>
              </a:extLst>
            </p:cNvPr>
            <p:cNvSpPr>
              <a:spLocks/>
            </p:cNvSpPr>
            <p:nvPr/>
          </p:nvSpPr>
          <p:spPr bwMode="auto">
            <a:xfrm rot="2010771">
              <a:off x="548510" y="2153588"/>
              <a:ext cx="2596730" cy="2572842"/>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177DE3">
                <a:alpha val="78000"/>
              </a:srgbClr>
            </a:solidFill>
            <a:ln w="13404" cap="flat">
              <a:noFill/>
              <a:prstDash val="solid"/>
              <a:miter/>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5">
              <a:extLst>
                <a:ext uri="{FF2B5EF4-FFF2-40B4-BE49-F238E27FC236}">
                  <a16:creationId xmlns:a16="http://schemas.microsoft.com/office/drawing/2014/main" id="{F1A8A3F6-0A56-4315-AAD0-5B6A6FE88E5C}"/>
                </a:ext>
              </a:extLst>
            </p:cNvPr>
            <p:cNvSpPr>
              <a:spLocks/>
            </p:cNvSpPr>
            <p:nvPr/>
          </p:nvSpPr>
          <p:spPr bwMode="auto">
            <a:xfrm rot="19509204">
              <a:off x="341051" y="2131570"/>
              <a:ext cx="2596730" cy="2572842"/>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noFill/>
            <a:ln w="17577" cap="flat">
              <a:solidFill>
                <a:schemeClr val="tx1">
                  <a:alpha val="18000"/>
                </a:schemeClr>
              </a:solidFill>
              <a:prstDash val="solid"/>
              <a:miter/>
            </a:ln>
          </p:spPr>
          <p:txBody>
            <a:bodyPr vert="horz" wrap="square" lIns="91440" tIns="45720" rIns="91440" bIns="45720" numCol="1" anchor="t" anchorCtr="0" compatLnSpc="1">
              <a:prstTxWarp prst="textNoShape">
                <a:avLst/>
              </a:prstTxWarp>
            </a:bodyPr>
            <a:lstStyle/>
            <a:p>
              <a:endParaRPr lang="zh-CN" altLang="en-US"/>
            </a:p>
          </p:txBody>
        </p:sp>
        <p:sp>
          <p:nvSpPr>
            <p:cNvPr id="56" name="文本框 55">
              <a:extLst>
                <a:ext uri="{FF2B5EF4-FFF2-40B4-BE49-F238E27FC236}">
                  <a16:creationId xmlns:a16="http://schemas.microsoft.com/office/drawing/2014/main" id="{5B303E09-B6E9-4105-8B80-2916B2BEAC98}"/>
                </a:ext>
              </a:extLst>
            </p:cNvPr>
            <p:cNvSpPr txBox="1"/>
            <p:nvPr/>
          </p:nvSpPr>
          <p:spPr>
            <a:xfrm>
              <a:off x="997488" y="3025565"/>
              <a:ext cx="1756230" cy="707886"/>
            </a:xfrm>
            <a:prstGeom prst="rect">
              <a:avLst/>
            </a:prstGeom>
            <a:noFill/>
          </p:spPr>
          <p:txBody>
            <a:bodyPr wrap="square" rtlCol="0">
              <a:spAutoFit/>
            </a:bodyPr>
            <a:lstStyle/>
            <a:p>
              <a:pPr algn="ctr"/>
              <a:r>
                <a:rPr lang="zh-CN" altLang="en-US" sz="4000" b="1">
                  <a:solidFill>
                    <a:schemeClr val="bg1"/>
                  </a:solidFill>
                  <a:latin typeface="微软雅黑" panose="020B0503020204020204" pitchFamily="34" charset="-122"/>
                  <a:ea typeface="微软雅黑" panose="020B0503020204020204" pitchFamily="34" charset="-122"/>
                </a:rPr>
                <a:t>目 录</a:t>
              </a:r>
            </a:p>
          </p:txBody>
        </p:sp>
        <p:sp>
          <p:nvSpPr>
            <p:cNvPr id="57" name="文本框 56">
              <a:extLst>
                <a:ext uri="{FF2B5EF4-FFF2-40B4-BE49-F238E27FC236}">
                  <a16:creationId xmlns:a16="http://schemas.microsoft.com/office/drawing/2014/main" id="{108F4D85-E5D9-4CFC-8E36-8051AE516F5B}"/>
                </a:ext>
              </a:extLst>
            </p:cNvPr>
            <p:cNvSpPr txBox="1"/>
            <p:nvPr/>
          </p:nvSpPr>
          <p:spPr>
            <a:xfrm>
              <a:off x="997488" y="3669656"/>
              <a:ext cx="1756230" cy="369332"/>
            </a:xfrm>
            <a:prstGeom prst="rect">
              <a:avLst/>
            </a:prstGeom>
            <a:noFill/>
          </p:spPr>
          <p:txBody>
            <a:bodyPr wrap="square" rtlCol="0">
              <a:spAutoFit/>
            </a:bodyPr>
            <a:lstStyle/>
            <a:p>
              <a:pPr algn="ctr"/>
              <a:r>
                <a:rPr lang="en-US" altLang="zh-CN" b="1">
                  <a:solidFill>
                    <a:schemeClr val="bg1"/>
                  </a:solidFill>
                  <a:latin typeface="微软雅黑" panose="020B0503020204020204" pitchFamily="34" charset="-122"/>
                  <a:ea typeface="微软雅黑" panose="020B0503020204020204" pitchFamily="34" charset="-122"/>
                </a:rPr>
                <a:t>CONTENTS</a:t>
              </a:r>
              <a:endParaRPr lang="zh-CN" altLang="en-US" b="1">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8407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193C9865-30F0-4EA6-8A12-E4CEEFE08019}"/>
              </a:ext>
            </a:extLst>
          </p:cNvPr>
          <p:cNvSpPr>
            <a:spLocks/>
          </p:cNvSpPr>
          <p:nvPr/>
        </p:nvSpPr>
        <p:spPr bwMode="auto">
          <a:xfrm rot="9300860" flipV="1">
            <a:off x="1218288" y="-1403837"/>
            <a:ext cx="9755424" cy="9665675"/>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F8FEFE">
              <a:alpha val="93000"/>
            </a:srgbClr>
          </a:solidFill>
          <a:ln>
            <a:noFill/>
          </a:ln>
          <a:effectLst>
            <a:outerShdw blurRad="825500" dist="38100" dir="13500000" algn="br" rotWithShape="0">
              <a:srgbClr val="177DE3">
                <a:alpha val="7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a:extLst>
              <a:ext uri="{FF2B5EF4-FFF2-40B4-BE49-F238E27FC236}">
                <a16:creationId xmlns:a16="http://schemas.microsoft.com/office/drawing/2014/main" id="{92021865-8634-4329-B83D-043860198575}"/>
              </a:ext>
            </a:extLst>
          </p:cNvPr>
          <p:cNvSpPr>
            <a:spLocks/>
          </p:cNvSpPr>
          <p:nvPr/>
        </p:nvSpPr>
        <p:spPr bwMode="auto">
          <a:xfrm rot="19509204">
            <a:off x="4907341" y="1550753"/>
            <a:ext cx="1986939" cy="1968662"/>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noFill/>
          <a:ln w="17577" cap="flat">
            <a:solidFill>
              <a:srgbClr val="234463">
                <a:alpha val="18000"/>
              </a:srgbClr>
            </a:solidFill>
            <a:prstDash val="solid"/>
            <a:miter/>
          </a:ln>
        </p:spPr>
        <p:txBody>
          <a:bodyPr vert="horz" wrap="square" lIns="91440" tIns="45720" rIns="91440" bIns="45720" numCol="1" anchor="t" anchorCtr="0" compatLnSpc="1">
            <a:prstTxWarp prst="textNoShape">
              <a:avLst/>
            </a:prstTxWarp>
          </a:bodyPr>
          <a:lstStyle/>
          <a:p>
            <a:endParaRPr lang="zh-CN" altLang="en-US"/>
          </a:p>
        </p:txBody>
      </p:sp>
      <p:sp>
        <p:nvSpPr>
          <p:cNvPr id="3" name="Freeform 5">
            <a:extLst>
              <a:ext uri="{FF2B5EF4-FFF2-40B4-BE49-F238E27FC236}">
                <a16:creationId xmlns:a16="http://schemas.microsoft.com/office/drawing/2014/main" id="{6FD5DEFA-C33E-4AA9-A977-C05778CE2579}"/>
              </a:ext>
            </a:extLst>
          </p:cNvPr>
          <p:cNvSpPr>
            <a:spLocks/>
          </p:cNvSpPr>
          <p:nvPr/>
        </p:nvSpPr>
        <p:spPr bwMode="auto">
          <a:xfrm rot="2010771">
            <a:off x="5058174" y="1494322"/>
            <a:ext cx="1954729" cy="1954801"/>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177DE3"/>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3EC4DA95-E5D6-4F6D-AB29-F7639AF98D69}"/>
              </a:ext>
            </a:extLst>
          </p:cNvPr>
          <p:cNvSpPr txBox="1"/>
          <p:nvPr/>
        </p:nvSpPr>
        <p:spPr>
          <a:xfrm>
            <a:off x="5207538" y="2030133"/>
            <a:ext cx="1756230" cy="1200329"/>
          </a:xfrm>
          <a:prstGeom prst="rect">
            <a:avLst/>
          </a:prstGeom>
          <a:noFill/>
        </p:spPr>
        <p:txBody>
          <a:bodyPr wrap="square" rtlCol="0">
            <a:spAutoFit/>
          </a:bodyPr>
          <a:lstStyle/>
          <a:p>
            <a:pPr algn="ctr"/>
            <a:r>
              <a:rPr lang="en-US" altLang="zh-CN" sz="7200" b="1">
                <a:solidFill>
                  <a:schemeClr val="bg1"/>
                </a:solidFill>
                <a:latin typeface="微软雅黑" panose="020B0503020204020204" pitchFamily="34" charset="-122"/>
                <a:ea typeface="微软雅黑" panose="020B0503020204020204" pitchFamily="34" charset="-122"/>
              </a:rPr>
              <a:t>01</a:t>
            </a:r>
            <a:endParaRPr lang="zh-CN" altLang="en-US" sz="7200" b="1">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3182A09-17ED-4267-9579-3ABE8F3EFBAF}"/>
              </a:ext>
            </a:extLst>
          </p:cNvPr>
          <p:cNvSpPr txBox="1"/>
          <p:nvPr/>
        </p:nvSpPr>
        <p:spPr>
          <a:xfrm>
            <a:off x="4197541" y="4022184"/>
            <a:ext cx="4327479" cy="646331"/>
          </a:xfrm>
          <a:prstGeom prst="rect">
            <a:avLst/>
          </a:prstGeom>
          <a:noFill/>
        </p:spPr>
        <p:txBody>
          <a:bodyPr wrap="square" rtlCol="0">
            <a:spAutoFit/>
          </a:bodyPr>
          <a:lstStyle/>
          <a:p>
            <a:r>
              <a:rPr lang="zh-CN" altLang="en-US" sz="3600" b="1" dirty="0">
                <a:solidFill>
                  <a:srgbClr val="234463"/>
                </a:solidFill>
                <a:latin typeface="微软雅黑" panose="020B0503020204020204" pitchFamily="34" charset="-122"/>
                <a:ea typeface="微软雅黑" panose="020B0503020204020204" pitchFamily="34" charset="-122"/>
              </a:rPr>
              <a:t>业务数据分析概述</a:t>
            </a:r>
          </a:p>
        </p:txBody>
      </p:sp>
    </p:spTree>
    <p:extLst>
      <p:ext uri="{BB962C8B-B14F-4D97-AF65-F5344CB8AC3E}">
        <p14:creationId xmlns:p14="http://schemas.microsoft.com/office/powerpoint/2010/main" val="277040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285681E-63BB-427D-838A-01B210288E01}"/>
              </a:ext>
            </a:extLst>
          </p:cNvPr>
          <p:cNvGrpSpPr/>
          <p:nvPr/>
        </p:nvGrpSpPr>
        <p:grpSpPr>
          <a:xfrm>
            <a:off x="208221" y="255809"/>
            <a:ext cx="751192" cy="574537"/>
            <a:chOff x="6465859" y="1148078"/>
            <a:chExt cx="751192" cy="574537"/>
          </a:xfrm>
        </p:grpSpPr>
        <p:sp>
          <p:nvSpPr>
            <p:cNvPr id="3" name="Freeform 5">
              <a:extLst>
                <a:ext uri="{FF2B5EF4-FFF2-40B4-BE49-F238E27FC236}">
                  <a16:creationId xmlns:a16="http://schemas.microsoft.com/office/drawing/2014/main" id="{7545E82C-287A-47FA-8D8B-EE440D4791F4}"/>
                </a:ext>
              </a:extLst>
            </p:cNvPr>
            <p:cNvSpPr>
              <a:spLocks/>
            </p:cNvSpPr>
            <p:nvPr/>
          </p:nvSpPr>
          <p:spPr bwMode="auto">
            <a:xfrm>
              <a:off x="6465859" y="1148078"/>
              <a:ext cx="672994" cy="574537"/>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C9E7FF"/>
            </a:solidFill>
            <a:ln>
              <a:noFill/>
            </a:ln>
            <a:effectLst>
              <a:outerShdw blurRad="165100" dist="127000" dir="2700000" algn="tl" rotWithShape="0">
                <a:srgbClr val="177DE3">
                  <a:alpha val="1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a:extLst>
                <a:ext uri="{FF2B5EF4-FFF2-40B4-BE49-F238E27FC236}">
                  <a16:creationId xmlns:a16="http://schemas.microsoft.com/office/drawing/2014/main" id="{01FCE2DA-DFED-4153-A5C0-AFF3104ED6E6}"/>
                </a:ext>
              </a:extLst>
            </p:cNvPr>
            <p:cNvSpPr txBox="1"/>
            <p:nvPr/>
          </p:nvSpPr>
          <p:spPr>
            <a:xfrm>
              <a:off x="6465859" y="1173737"/>
              <a:ext cx="751192" cy="523220"/>
            </a:xfrm>
            <a:prstGeom prst="rect">
              <a:avLst/>
            </a:prstGeom>
            <a:noFill/>
          </p:spPr>
          <p:txBody>
            <a:bodyPr wrap="square" rtlCol="0">
              <a:spAutoFit/>
            </a:bodyPr>
            <a:lstStyle/>
            <a:p>
              <a:pPr algn="ctr"/>
              <a:r>
                <a:rPr lang="en-US" altLang="zh-CN" sz="2800" b="1" dirty="0">
                  <a:solidFill>
                    <a:srgbClr val="234463"/>
                  </a:solidFill>
                  <a:latin typeface="微软雅黑" panose="020B0503020204020204" pitchFamily="34" charset="-122"/>
                  <a:ea typeface="微软雅黑" panose="020B0503020204020204" pitchFamily="34" charset="-122"/>
                </a:rPr>
                <a:t>01</a:t>
              </a:r>
              <a:endParaRPr lang="zh-CN" altLang="en-US" sz="2800" b="1" dirty="0">
                <a:solidFill>
                  <a:srgbClr val="234463"/>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3314A45D-DC43-4EFC-9E15-2D0BCEB178E0}"/>
              </a:ext>
            </a:extLst>
          </p:cNvPr>
          <p:cNvSpPr txBox="1"/>
          <p:nvPr/>
        </p:nvSpPr>
        <p:spPr>
          <a:xfrm>
            <a:off x="939118" y="368681"/>
            <a:ext cx="2743200" cy="461665"/>
          </a:xfrm>
          <a:prstGeom prst="rect">
            <a:avLst/>
          </a:prstGeom>
          <a:noFill/>
        </p:spPr>
        <p:txBody>
          <a:bodyPr wrap="square" rtlCol="0">
            <a:spAutoFit/>
          </a:bodyPr>
          <a:lstStyle/>
          <a:p>
            <a:r>
              <a:rPr lang="zh-CN" altLang="en-US" sz="2400" b="1" dirty="0">
                <a:solidFill>
                  <a:srgbClr val="234463"/>
                </a:solidFill>
                <a:latin typeface="微软雅黑" panose="020B0503020204020204" pitchFamily="34" charset="-122"/>
                <a:ea typeface="微软雅黑" panose="020B0503020204020204" pitchFamily="34" charset="-122"/>
              </a:rPr>
              <a:t>业务数据分析概述</a:t>
            </a:r>
          </a:p>
        </p:txBody>
      </p:sp>
      <p:pic>
        <p:nvPicPr>
          <p:cNvPr id="22" name="图片 21">
            <a:extLst>
              <a:ext uri="{FF2B5EF4-FFF2-40B4-BE49-F238E27FC236}">
                <a16:creationId xmlns:a16="http://schemas.microsoft.com/office/drawing/2014/main" id="{45C7D25D-6C8C-4419-8C12-5BEF14D6F04E}"/>
              </a:ext>
            </a:extLst>
          </p:cNvPr>
          <p:cNvPicPr>
            <a:picLocks noChangeAspect="1"/>
          </p:cNvPicPr>
          <p:nvPr/>
        </p:nvPicPr>
        <p:blipFill>
          <a:blip r:embed="rId2"/>
          <a:stretch>
            <a:fillRect/>
          </a:stretch>
        </p:blipFill>
        <p:spPr>
          <a:xfrm>
            <a:off x="630151" y="2304994"/>
            <a:ext cx="1255885" cy="1310754"/>
          </a:xfrm>
          <a:prstGeom prst="rect">
            <a:avLst/>
          </a:prstGeom>
        </p:spPr>
      </p:pic>
      <p:sp>
        <p:nvSpPr>
          <p:cNvPr id="7" name="矩形 6">
            <a:extLst>
              <a:ext uri="{FF2B5EF4-FFF2-40B4-BE49-F238E27FC236}">
                <a16:creationId xmlns:a16="http://schemas.microsoft.com/office/drawing/2014/main" id="{A22B7FEB-4594-4503-B4E9-80F5D8460ADE}"/>
              </a:ext>
            </a:extLst>
          </p:cNvPr>
          <p:cNvSpPr/>
          <p:nvPr/>
        </p:nvSpPr>
        <p:spPr>
          <a:xfrm>
            <a:off x="2420852" y="2272598"/>
            <a:ext cx="7350296" cy="1409232"/>
          </a:xfrm>
          <a:prstGeom prst="rect">
            <a:avLst/>
          </a:prstGeom>
          <a:noFill/>
        </p:spPr>
        <p:txBody>
          <a:bodyPr wrap="square" lIns="0" tIns="0" rIns="0" bIns="0" rtlCol="0" anchor="t" anchorCtr="0">
            <a:spAutoFit/>
          </a:bodyPr>
          <a:lstStyle/>
          <a:p>
            <a:pPr indent="457200" defTabSz="1216817">
              <a:lnSpc>
                <a:spcPct val="170000"/>
              </a:lnSpc>
              <a:spcBef>
                <a:spcPct val="20000"/>
              </a:spcBef>
              <a:spcAft>
                <a:spcPts val="600"/>
              </a:spcAft>
            </a:pPr>
            <a:r>
              <a:rPr lang="zh-CN" altLang="en-US" sz="2400" b="1" dirty="0">
                <a:latin typeface="微软雅黑" panose="020B0503020204020204" pitchFamily="34" charset="-122"/>
                <a:ea typeface="微软雅黑" panose="020B0503020204020204" pitchFamily="34" charset="-122"/>
              </a:rPr>
              <a:t>数据分析：</a:t>
            </a:r>
            <a:r>
              <a:rPr lang="zh-CN" altLang="en-US" sz="1600" dirty="0">
                <a:latin typeface="微软雅黑" panose="020B0503020204020204" pitchFamily="34" charset="-122"/>
                <a:ea typeface="微软雅黑" panose="020B0503020204020204" pitchFamily="34" charset="-122"/>
              </a:rPr>
              <a:t>是指用适当的</a:t>
            </a:r>
            <a:r>
              <a:rPr lang="zh-CN" altLang="en-US" sz="1600" dirty="0">
                <a:latin typeface="微软雅黑" panose="020B0503020204020204" pitchFamily="34" charset="-122"/>
                <a:ea typeface="微软雅黑" panose="020B0503020204020204" pitchFamily="34" charset="-122"/>
                <a:hlinkClick r:id="rId3"/>
              </a:rPr>
              <a:t>统计分析</a:t>
            </a:r>
            <a:r>
              <a:rPr lang="zh-CN" altLang="en-US" sz="1600" dirty="0">
                <a:latin typeface="微软雅黑" panose="020B0503020204020204" pitchFamily="34" charset="-122"/>
                <a:ea typeface="微软雅黑" panose="020B0503020204020204" pitchFamily="34" charset="-122"/>
              </a:rPr>
              <a:t>方法对收集来的大量数据进行分析，将它们加以汇总和理解并消化，以求最大化地开发数据的功能，发挥数据的作用。数据分析是为了提取有用信息和形成结论而对数据加以详细研究和概括总结的过程。</a:t>
            </a:r>
            <a:endParaRPr lang="en-US" altLang="zh-CN"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7D30C2D3-E25F-4BEF-924B-F5F59B39D279}"/>
              </a:ext>
            </a:extLst>
          </p:cNvPr>
          <p:cNvSpPr/>
          <p:nvPr/>
        </p:nvSpPr>
        <p:spPr>
          <a:xfrm>
            <a:off x="2420852" y="4022831"/>
            <a:ext cx="7123464" cy="990656"/>
          </a:xfrm>
          <a:prstGeom prst="rect">
            <a:avLst/>
          </a:prstGeom>
          <a:noFill/>
        </p:spPr>
        <p:txBody>
          <a:bodyPr wrap="square" lIns="0" tIns="0" rIns="0" bIns="0" rtlCol="0" anchor="t" anchorCtr="0">
            <a:spAutoFit/>
          </a:bodyPr>
          <a:lstStyle/>
          <a:p>
            <a:pPr indent="457200" defTabSz="1216817">
              <a:lnSpc>
                <a:spcPct val="170000"/>
              </a:lnSpc>
              <a:spcBef>
                <a:spcPct val="20000"/>
              </a:spcBef>
              <a:spcAft>
                <a:spcPts val="600"/>
              </a:spcAft>
            </a:pPr>
            <a:r>
              <a:rPr lang="zh-CN" altLang="en-US" sz="2400" b="1" dirty="0">
                <a:latin typeface="微软雅黑" panose="020B0503020204020204" pitchFamily="34" charset="-122"/>
                <a:ea typeface="微软雅黑" panose="020B0503020204020204" pitchFamily="34" charset="-122"/>
              </a:rPr>
              <a:t>业务数据分析：</a:t>
            </a:r>
            <a:r>
              <a:rPr lang="zh-CN" altLang="en-US" sz="1600" dirty="0">
                <a:latin typeface="微软雅黑" panose="020B0503020204020204" pitchFamily="34" charset="-122"/>
                <a:ea typeface="微软雅黑" panose="020B0503020204020204" pitchFamily="34" charset="-122"/>
              </a:rPr>
              <a:t>对业务过程中产生的数据进行分析，从中发现其中问题，并根据问题对业务进行调整，最终起到推动业务发展的作用。</a:t>
            </a:r>
            <a:endParaRPr lang="en-US" altLang="zh-CN" sz="1400" dirty="0">
              <a:latin typeface="微软雅黑" panose="020B0503020204020204" pitchFamily="34" charset="-122"/>
              <a:ea typeface="微软雅黑" panose="020B0503020204020204" pitchFamily="34" charset="-122"/>
            </a:endParaRPr>
          </a:p>
        </p:txBody>
      </p:sp>
      <p:sp>
        <p:nvSpPr>
          <p:cNvPr id="11" name="Rectangle 9">
            <a:extLst>
              <a:ext uri="{FF2B5EF4-FFF2-40B4-BE49-F238E27FC236}">
                <a16:creationId xmlns:a16="http://schemas.microsoft.com/office/drawing/2014/main" id="{06707B9E-5B1D-4219-ABDB-0EAA88A2C16A}"/>
              </a:ext>
            </a:extLst>
          </p:cNvPr>
          <p:cNvSpPr>
            <a:spLocks noChangeArrowheads="1"/>
          </p:cNvSpPr>
          <p:nvPr/>
        </p:nvSpPr>
        <p:spPr bwMode="auto">
          <a:xfrm>
            <a:off x="2033588" y="2307601"/>
            <a:ext cx="101600" cy="1311275"/>
          </a:xfrm>
          <a:prstGeom prst="rect">
            <a:avLst/>
          </a:prstGeom>
          <a:solidFill>
            <a:srgbClr val="234463"/>
          </a:solidFill>
          <a:ln>
            <a:noFill/>
          </a:ln>
        </p:spPr>
        <p:txBody>
          <a:bodyPr anchor="ctr"/>
          <a:lstStyle>
            <a:lvl1pPr defTabSz="1217613">
              <a:defRPr>
                <a:solidFill>
                  <a:schemeClr val="tx1"/>
                </a:solidFill>
                <a:latin typeface="Calibri" panose="020F0502020204030204" pitchFamily="34" charset="0"/>
                <a:ea typeface="宋体" panose="02010600030101010101" pitchFamily="2" charset="-122"/>
              </a:defRPr>
            </a:lvl1pPr>
            <a:lvl2pPr marL="742950" indent="-285750" defTabSz="1217613">
              <a:defRPr>
                <a:solidFill>
                  <a:schemeClr val="tx1"/>
                </a:solidFill>
                <a:latin typeface="Calibri" panose="020F0502020204030204" pitchFamily="34" charset="0"/>
                <a:ea typeface="宋体" panose="02010600030101010101" pitchFamily="2" charset="-122"/>
              </a:defRPr>
            </a:lvl2pPr>
            <a:lvl3pPr marL="1143000" indent="-228600" defTabSz="1217613">
              <a:defRPr>
                <a:solidFill>
                  <a:schemeClr val="tx1"/>
                </a:solidFill>
                <a:latin typeface="Calibri" panose="020F0502020204030204" pitchFamily="34" charset="0"/>
                <a:ea typeface="宋体" panose="02010600030101010101" pitchFamily="2" charset="-122"/>
              </a:defRPr>
            </a:lvl3pPr>
            <a:lvl4pPr marL="1600200" indent="-228600" defTabSz="1217613">
              <a:defRPr>
                <a:solidFill>
                  <a:schemeClr val="tx1"/>
                </a:solidFill>
                <a:latin typeface="Calibri" panose="020F0502020204030204" pitchFamily="34" charset="0"/>
                <a:ea typeface="宋体" panose="02010600030101010101" pitchFamily="2" charset="-122"/>
              </a:defRPr>
            </a:lvl4pPr>
            <a:lvl5pPr marL="2057400" indent="-228600" defTabSz="1217613">
              <a:defRPr>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100">
              <a:solidFill>
                <a:schemeClr val="tx1">
                  <a:lumMod val="75000"/>
                  <a:lumOff val="25000"/>
                </a:schemeClr>
              </a:solidFill>
              <a:latin typeface="Roboto"/>
            </a:endParaRPr>
          </a:p>
        </p:txBody>
      </p:sp>
      <p:sp>
        <p:nvSpPr>
          <p:cNvPr id="12" name="Rectangle 17">
            <a:extLst>
              <a:ext uri="{FF2B5EF4-FFF2-40B4-BE49-F238E27FC236}">
                <a16:creationId xmlns:a16="http://schemas.microsoft.com/office/drawing/2014/main" id="{623B38C1-EA33-4A7B-83DF-166FA6F763CD}"/>
              </a:ext>
            </a:extLst>
          </p:cNvPr>
          <p:cNvSpPr>
            <a:spLocks noChangeArrowheads="1"/>
          </p:cNvSpPr>
          <p:nvPr/>
        </p:nvSpPr>
        <p:spPr bwMode="auto">
          <a:xfrm>
            <a:off x="10056813" y="3820489"/>
            <a:ext cx="101600" cy="1311275"/>
          </a:xfrm>
          <a:prstGeom prst="rect">
            <a:avLst/>
          </a:prstGeom>
          <a:solidFill>
            <a:srgbClr val="177DE3"/>
          </a:solidFill>
          <a:ln>
            <a:noFill/>
          </a:ln>
        </p:spPr>
        <p:txBody>
          <a:bodyPr anchor="ctr"/>
          <a:lstStyle>
            <a:lvl1pPr defTabSz="1217613">
              <a:defRPr>
                <a:solidFill>
                  <a:schemeClr val="tx1"/>
                </a:solidFill>
                <a:latin typeface="Calibri" panose="020F0502020204030204" pitchFamily="34" charset="0"/>
                <a:ea typeface="宋体" panose="02010600030101010101" pitchFamily="2" charset="-122"/>
              </a:defRPr>
            </a:lvl1pPr>
            <a:lvl2pPr marL="742950" indent="-285750" defTabSz="1217613">
              <a:defRPr>
                <a:solidFill>
                  <a:schemeClr val="tx1"/>
                </a:solidFill>
                <a:latin typeface="Calibri" panose="020F0502020204030204" pitchFamily="34" charset="0"/>
                <a:ea typeface="宋体" panose="02010600030101010101" pitchFamily="2" charset="-122"/>
              </a:defRPr>
            </a:lvl2pPr>
            <a:lvl3pPr marL="1143000" indent="-228600" defTabSz="1217613">
              <a:defRPr>
                <a:solidFill>
                  <a:schemeClr val="tx1"/>
                </a:solidFill>
                <a:latin typeface="Calibri" panose="020F0502020204030204" pitchFamily="34" charset="0"/>
                <a:ea typeface="宋体" panose="02010600030101010101" pitchFamily="2" charset="-122"/>
              </a:defRPr>
            </a:lvl3pPr>
            <a:lvl4pPr marL="1600200" indent="-228600" defTabSz="1217613">
              <a:defRPr>
                <a:solidFill>
                  <a:schemeClr val="tx1"/>
                </a:solidFill>
                <a:latin typeface="Calibri" panose="020F0502020204030204" pitchFamily="34" charset="0"/>
                <a:ea typeface="宋体" panose="02010600030101010101" pitchFamily="2" charset="-122"/>
              </a:defRPr>
            </a:lvl4pPr>
            <a:lvl5pPr marL="2057400" indent="-228600" defTabSz="1217613">
              <a:defRPr>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100">
              <a:solidFill>
                <a:schemeClr val="tx1">
                  <a:lumMod val="75000"/>
                  <a:lumOff val="25000"/>
                </a:schemeClr>
              </a:solidFill>
              <a:latin typeface="Roboto"/>
            </a:endParaRPr>
          </a:p>
        </p:txBody>
      </p:sp>
      <p:sp>
        <p:nvSpPr>
          <p:cNvPr id="13" name="TextBox 20">
            <a:extLst>
              <a:ext uri="{FF2B5EF4-FFF2-40B4-BE49-F238E27FC236}">
                <a16:creationId xmlns:a16="http://schemas.microsoft.com/office/drawing/2014/main" id="{61BF2BB2-F2CF-4C00-8AD7-664D55E1C88D}"/>
              </a:ext>
            </a:extLst>
          </p:cNvPr>
          <p:cNvSpPr txBox="1">
            <a:spLocks noChangeArrowheads="1"/>
          </p:cNvSpPr>
          <p:nvPr/>
        </p:nvSpPr>
        <p:spPr bwMode="auto">
          <a:xfrm>
            <a:off x="2171700" y="2108031"/>
            <a:ext cx="79155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7613">
              <a:defRPr>
                <a:solidFill>
                  <a:schemeClr val="tx1"/>
                </a:solidFill>
                <a:latin typeface="Calibri" panose="020F0502020204030204" pitchFamily="34" charset="0"/>
                <a:ea typeface="宋体" panose="02010600030101010101" pitchFamily="2" charset="-122"/>
              </a:defRPr>
            </a:lvl1pPr>
            <a:lvl2pPr marL="742950" indent="-285750" defTabSz="1217613">
              <a:defRPr>
                <a:solidFill>
                  <a:schemeClr val="tx1"/>
                </a:solidFill>
                <a:latin typeface="Calibri" panose="020F0502020204030204" pitchFamily="34" charset="0"/>
                <a:ea typeface="宋体" panose="02010600030101010101" pitchFamily="2" charset="-122"/>
              </a:defRPr>
            </a:lvl2pPr>
            <a:lvl3pPr marL="1143000" indent="-228600" defTabSz="1217613">
              <a:defRPr>
                <a:solidFill>
                  <a:schemeClr val="tx1"/>
                </a:solidFill>
                <a:latin typeface="Calibri" panose="020F0502020204030204" pitchFamily="34" charset="0"/>
                <a:ea typeface="宋体" panose="02010600030101010101" pitchFamily="2" charset="-122"/>
              </a:defRPr>
            </a:lvl3pPr>
            <a:lvl4pPr marL="1600200" indent="-228600" defTabSz="1217613">
              <a:defRPr>
                <a:solidFill>
                  <a:schemeClr val="tx1"/>
                </a:solidFill>
                <a:latin typeface="Calibri" panose="020F0502020204030204" pitchFamily="34" charset="0"/>
                <a:ea typeface="宋体" panose="02010600030101010101" pitchFamily="2" charset="-122"/>
              </a:defRPr>
            </a:lvl4pPr>
            <a:lvl5pPr marL="2057400" indent="-228600" defTabSz="1217613">
              <a:defRPr>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300" dirty="0">
                <a:solidFill>
                  <a:schemeClr val="tx1">
                    <a:lumMod val="75000"/>
                    <a:lumOff val="25000"/>
                  </a:schemeClr>
                </a:solidFill>
                <a:latin typeface="Roboto"/>
                <a:ea typeface="Roboto"/>
                <a:cs typeface="Roboto"/>
              </a:rPr>
              <a:t>”</a:t>
            </a:r>
            <a:endParaRPr lang="en-US" altLang="zh-CN" sz="3100" dirty="0">
              <a:solidFill>
                <a:schemeClr val="tx1">
                  <a:lumMod val="75000"/>
                  <a:lumOff val="25000"/>
                </a:schemeClr>
              </a:solidFill>
              <a:latin typeface="Roboto"/>
            </a:endParaRPr>
          </a:p>
        </p:txBody>
      </p:sp>
      <p:sp>
        <p:nvSpPr>
          <p:cNvPr id="14" name="TextBox 22">
            <a:extLst>
              <a:ext uri="{FF2B5EF4-FFF2-40B4-BE49-F238E27FC236}">
                <a16:creationId xmlns:a16="http://schemas.microsoft.com/office/drawing/2014/main" id="{F0244494-DD52-4CB3-ABDD-81B140CC75A4}"/>
              </a:ext>
            </a:extLst>
          </p:cNvPr>
          <p:cNvSpPr txBox="1">
            <a:spLocks noChangeArrowheads="1"/>
          </p:cNvSpPr>
          <p:nvPr/>
        </p:nvSpPr>
        <p:spPr bwMode="auto">
          <a:xfrm>
            <a:off x="9823993" y="3416042"/>
            <a:ext cx="79155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7613">
              <a:defRPr>
                <a:solidFill>
                  <a:schemeClr val="tx1"/>
                </a:solidFill>
                <a:latin typeface="Calibri" panose="020F0502020204030204" pitchFamily="34" charset="0"/>
                <a:ea typeface="宋体" panose="02010600030101010101" pitchFamily="2" charset="-122"/>
              </a:defRPr>
            </a:lvl1pPr>
            <a:lvl2pPr marL="742950" indent="-285750" defTabSz="1217613">
              <a:defRPr>
                <a:solidFill>
                  <a:schemeClr val="tx1"/>
                </a:solidFill>
                <a:latin typeface="Calibri" panose="020F0502020204030204" pitchFamily="34" charset="0"/>
                <a:ea typeface="宋体" panose="02010600030101010101" pitchFamily="2" charset="-122"/>
              </a:defRPr>
            </a:lvl2pPr>
            <a:lvl3pPr marL="1143000" indent="-228600" defTabSz="1217613">
              <a:defRPr>
                <a:solidFill>
                  <a:schemeClr val="tx1"/>
                </a:solidFill>
                <a:latin typeface="Calibri" panose="020F0502020204030204" pitchFamily="34" charset="0"/>
                <a:ea typeface="宋体" panose="02010600030101010101" pitchFamily="2" charset="-122"/>
              </a:defRPr>
            </a:lvl3pPr>
            <a:lvl4pPr marL="1600200" indent="-228600" defTabSz="1217613">
              <a:defRPr>
                <a:solidFill>
                  <a:schemeClr val="tx1"/>
                </a:solidFill>
                <a:latin typeface="Calibri" panose="020F0502020204030204" pitchFamily="34" charset="0"/>
                <a:ea typeface="宋体" panose="02010600030101010101" pitchFamily="2" charset="-122"/>
              </a:defRPr>
            </a:lvl4pPr>
            <a:lvl5pPr marL="2057400" indent="-228600" defTabSz="1217613">
              <a:defRPr>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300" dirty="0">
                <a:solidFill>
                  <a:schemeClr val="tx1">
                    <a:lumMod val="75000"/>
                    <a:lumOff val="25000"/>
                  </a:schemeClr>
                </a:solidFill>
                <a:latin typeface="Roboto"/>
                <a:ea typeface="Roboto"/>
                <a:cs typeface="Roboto"/>
              </a:rPr>
              <a:t>”</a:t>
            </a:r>
            <a:endParaRPr lang="en-US" altLang="zh-CN" sz="3100" dirty="0">
              <a:solidFill>
                <a:schemeClr val="tx1">
                  <a:lumMod val="75000"/>
                  <a:lumOff val="25000"/>
                </a:schemeClr>
              </a:solidFill>
              <a:latin typeface="Roboto"/>
            </a:endParaRPr>
          </a:p>
        </p:txBody>
      </p:sp>
      <p:sp>
        <p:nvSpPr>
          <p:cNvPr id="15" name="TextBox 24">
            <a:extLst>
              <a:ext uri="{FF2B5EF4-FFF2-40B4-BE49-F238E27FC236}">
                <a16:creationId xmlns:a16="http://schemas.microsoft.com/office/drawing/2014/main" id="{A46701E8-A897-4ED0-8D07-2A6F026A9F7E}"/>
              </a:ext>
            </a:extLst>
          </p:cNvPr>
          <p:cNvSpPr txBox="1">
            <a:spLocks noChangeArrowheads="1"/>
          </p:cNvSpPr>
          <p:nvPr/>
        </p:nvSpPr>
        <p:spPr bwMode="auto">
          <a:xfrm>
            <a:off x="8496822" y="4744946"/>
            <a:ext cx="79155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7613">
              <a:defRPr>
                <a:solidFill>
                  <a:schemeClr val="tx1"/>
                </a:solidFill>
                <a:latin typeface="Calibri" panose="020F0502020204030204" pitchFamily="34" charset="0"/>
                <a:ea typeface="宋体" panose="02010600030101010101" pitchFamily="2" charset="-122"/>
              </a:defRPr>
            </a:lvl1pPr>
            <a:lvl2pPr marL="742950" indent="-285750" defTabSz="1217613">
              <a:defRPr>
                <a:solidFill>
                  <a:schemeClr val="tx1"/>
                </a:solidFill>
                <a:latin typeface="Calibri" panose="020F0502020204030204" pitchFamily="34" charset="0"/>
                <a:ea typeface="宋体" panose="02010600030101010101" pitchFamily="2" charset="-122"/>
              </a:defRPr>
            </a:lvl2pPr>
            <a:lvl3pPr marL="1143000" indent="-228600" defTabSz="1217613">
              <a:defRPr>
                <a:solidFill>
                  <a:schemeClr val="tx1"/>
                </a:solidFill>
                <a:latin typeface="Calibri" panose="020F0502020204030204" pitchFamily="34" charset="0"/>
                <a:ea typeface="宋体" panose="02010600030101010101" pitchFamily="2" charset="-122"/>
              </a:defRPr>
            </a:lvl3pPr>
            <a:lvl4pPr marL="1600200" indent="-228600" defTabSz="1217613">
              <a:defRPr>
                <a:solidFill>
                  <a:schemeClr val="tx1"/>
                </a:solidFill>
                <a:latin typeface="Calibri" panose="020F0502020204030204" pitchFamily="34" charset="0"/>
                <a:ea typeface="宋体" panose="02010600030101010101" pitchFamily="2" charset="-122"/>
              </a:defRPr>
            </a:lvl4pPr>
            <a:lvl5pPr marL="2057400" indent="-228600" defTabSz="1217613">
              <a:defRPr>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300" dirty="0">
                <a:solidFill>
                  <a:schemeClr val="tx1">
                    <a:lumMod val="75000"/>
                    <a:lumOff val="25000"/>
                  </a:schemeClr>
                </a:solidFill>
                <a:latin typeface="Roboto"/>
                <a:ea typeface="Roboto"/>
                <a:cs typeface="Roboto"/>
              </a:rPr>
              <a:t>”</a:t>
            </a:r>
            <a:endParaRPr lang="en-US" altLang="zh-CN" sz="3100" dirty="0">
              <a:solidFill>
                <a:schemeClr val="tx1">
                  <a:lumMod val="75000"/>
                  <a:lumOff val="25000"/>
                </a:schemeClr>
              </a:solidFill>
              <a:latin typeface="Roboto"/>
            </a:endParaRPr>
          </a:p>
        </p:txBody>
      </p:sp>
      <p:sp>
        <p:nvSpPr>
          <p:cNvPr id="16" name="TextBox 20">
            <a:extLst>
              <a:ext uri="{FF2B5EF4-FFF2-40B4-BE49-F238E27FC236}">
                <a16:creationId xmlns:a16="http://schemas.microsoft.com/office/drawing/2014/main" id="{4C49CD82-4171-4841-B901-9FC0125A79FF}"/>
              </a:ext>
            </a:extLst>
          </p:cNvPr>
          <p:cNvSpPr txBox="1">
            <a:spLocks noChangeArrowheads="1"/>
          </p:cNvSpPr>
          <p:nvPr/>
        </p:nvSpPr>
        <p:spPr bwMode="auto">
          <a:xfrm>
            <a:off x="2154863" y="3834965"/>
            <a:ext cx="68335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7613">
              <a:defRPr>
                <a:solidFill>
                  <a:schemeClr val="tx1"/>
                </a:solidFill>
                <a:latin typeface="Calibri" panose="020F0502020204030204" pitchFamily="34" charset="0"/>
                <a:ea typeface="宋体" panose="02010600030101010101" pitchFamily="2" charset="-122"/>
              </a:defRPr>
            </a:lvl1pPr>
            <a:lvl2pPr marL="742950" indent="-285750" defTabSz="1217613">
              <a:defRPr>
                <a:solidFill>
                  <a:schemeClr val="tx1"/>
                </a:solidFill>
                <a:latin typeface="Calibri" panose="020F0502020204030204" pitchFamily="34" charset="0"/>
                <a:ea typeface="宋体" panose="02010600030101010101" pitchFamily="2" charset="-122"/>
              </a:defRPr>
            </a:lvl2pPr>
            <a:lvl3pPr marL="1143000" indent="-228600" defTabSz="1217613">
              <a:defRPr>
                <a:solidFill>
                  <a:schemeClr val="tx1"/>
                </a:solidFill>
                <a:latin typeface="Calibri" panose="020F0502020204030204" pitchFamily="34" charset="0"/>
                <a:ea typeface="宋体" panose="02010600030101010101" pitchFamily="2" charset="-122"/>
              </a:defRPr>
            </a:lvl3pPr>
            <a:lvl4pPr marL="1600200" indent="-228600" defTabSz="1217613">
              <a:defRPr>
                <a:solidFill>
                  <a:schemeClr val="tx1"/>
                </a:solidFill>
                <a:latin typeface="Calibri" panose="020F0502020204030204" pitchFamily="34" charset="0"/>
                <a:ea typeface="宋体" panose="02010600030101010101" pitchFamily="2" charset="-122"/>
              </a:defRPr>
            </a:lvl4pPr>
            <a:lvl5pPr marL="2057400" indent="-228600" defTabSz="1217613">
              <a:defRPr>
                <a:solidFill>
                  <a:schemeClr val="tx1"/>
                </a:solidFill>
                <a:latin typeface="Calibri" panose="020F050202020403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300" dirty="0">
                <a:solidFill>
                  <a:schemeClr val="tx1">
                    <a:lumMod val="75000"/>
                    <a:lumOff val="25000"/>
                  </a:schemeClr>
                </a:solidFill>
                <a:latin typeface="Roboto"/>
                <a:ea typeface="Roboto"/>
                <a:cs typeface="Roboto"/>
              </a:rPr>
              <a:t>”</a:t>
            </a:r>
            <a:endParaRPr lang="en-US" altLang="zh-CN" sz="3100" dirty="0">
              <a:solidFill>
                <a:schemeClr val="tx1">
                  <a:lumMod val="75000"/>
                  <a:lumOff val="25000"/>
                </a:schemeClr>
              </a:solidFill>
              <a:latin typeface="Roboto"/>
            </a:endParaRPr>
          </a:p>
        </p:txBody>
      </p:sp>
      <p:pic>
        <p:nvPicPr>
          <p:cNvPr id="19" name="图片 18">
            <a:extLst>
              <a:ext uri="{FF2B5EF4-FFF2-40B4-BE49-F238E27FC236}">
                <a16:creationId xmlns:a16="http://schemas.microsoft.com/office/drawing/2014/main" id="{53A4217B-E861-47A3-85F8-320DC871C25C}"/>
              </a:ext>
            </a:extLst>
          </p:cNvPr>
          <p:cNvPicPr>
            <a:picLocks noChangeAspect="1"/>
          </p:cNvPicPr>
          <p:nvPr/>
        </p:nvPicPr>
        <p:blipFill>
          <a:blip r:embed="rId4"/>
          <a:stretch>
            <a:fillRect/>
          </a:stretch>
        </p:blipFill>
        <p:spPr>
          <a:xfrm>
            <a:off x="10281127" y="3811460"/>
            <a:ext cx="1280160" cy="1295400"/>
          </a:xfrm>
          <a:prstGeom prst="rect">
            <a:avLst/>
          </a:prstGeom>
        </p:spPr>
      </p:pic>
    </p:spTree>
    <p:extLst>
      <p:ext uri="{BB962C8B-B14F-4D97-AF65-F5344CB8AC3E}">
        <p14:creationId xmlns:p14="http://schemas.microsoft.com/office/powerpoint/2010/main" val="422330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193C9865-30F0-4EA6-8A12-E4CEEFE08019}"/>
              </a:ext>
            </a:extLst>
          </p:cNvPr>
          <p:cNvSpPr>
            <a:spLocks/>
          </p:cNvSpPr>
          <p:nvPr/>
        </p:nvSpPr>
        <p:spPr bwMode="auto">
          <a:xfrm rot="9300860" flipV="1">
            <a:off x="1218288" y="-1403837"/>
            <a:ext cx="9755424" cy="9665675"/>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F8FEFE">
              <a:alpha val="93000"/>
            </a:srgbClr>
          </a:solidFill>
          <a:ln>
            <a:noFill/>
          </a:ln>
          <a:effectLst>
            <a:outerShdw blurRad="825500" dist="38100" dir="13500000" algn="br" rotWithShape="0">
              <a:srgbClr val="177DE3">
                <a:alpha val="7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a:extLst>
              <a:ext uri="{FF2B5EF4-FFF2-40B4-BE49-F238E27FC236}">
                <a16:creationId xmlns:a16="http://schemas.microsoft.com/office/drawing/2014/main" id="{92021865-8634-4329-B83D-043860198575}"/>
              </a:ext>
            </a:extLst>
          </p:cNvPr>
          <p:cNvSpPr>
            <a:spLocks/>
          </p:cNvSpPr>
          <p:nvPr/>
        </p:nvSpPr>
        <p:spPr bwMode="auto">
          <a:xfrm rot="19509204">
            <a:off x="4907341" y="1550753"/>
            <a:ext cx="1986939" cy="1968662"/>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noFill/>
          <a:ln w="17577" cap="flat">
            <a:solidFill>
              <a:srgbClr val="234463">
                <a:alpha val="18000"/>
              </a:srgbClr>
            </a:solidFill>
            <a:prstDash val="solid"/>
            <a:miter/>
          </a:ln>
        </p:spPr>
        <p:txBody>
          <a:bodyPr vert="horz" wrap="square" lIns="91440" tIns="45720" rIns="91440" bIns="45720" numCol="1" anchor="t" anchorCtr="0" compatLnSpc="1">
            <a:prstTxWarp prst="textNoShape">
              <a:avLst/>
            </a:prstTxWarp>
          </a:bodyPr>
          <a:lstStyle/>
          <a:p>
            <a:endParaRPr lang="zh-CN" altLang="en-US"/>
          </a:p>
        </p:txBody>
      </p:sp>
      <p:sp>
        <p:nvSpPr>
          <p:cNvPr id="3" name="Freeform 5">
            <a:extLst>
              <a:ext uri="{FF2B5EF4-FFF2-40B4-BE49-F238E27FC236}">
                <a16:creationId xmlns:a16="http://schemas.microsoft.com/office/drawing/2014/main" id="{6FD5DEFA-C33E-4AA9-A977-C05778CE2579}"/>
              </a:ext>
            </a:extLst>
          </p:cNvPr>
          <p:cNvSpPr>
            <a:spLocks/>
          </p:cNvSpPr>
          <p:nvPr/>
        </p:nvSpPr>
        <p:spPr bwMode="auto">
          <a:xfrm rot="2010771">
            <a:off x="5058174" y="1494322"/>
            <a:ext cx="1954729" cy="1954801"/>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177DE3"/>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3EC4DA95-E5D6-4F6D-AB29-F7639AF98D69}"/>
              </a:ext>
            </a:extLst>
          </p:cNvPr>
          <p:cNvSpPr txBox="1"/>
          <p:nvPr/>
        </p:nvSpPr>
        <p:spPr>
          <a:xfrm>
            <a:off x="5207538" y="2030133"/>
            <a:ext cx="1756230" cy="1200329"/>
          </a:xfrm>
          <a:prstGeom prst="rect">
            <a:avLst/>
          </a:prstGeom>
          <a:noFill/>
        </p:spPr>
        <p:txBody>
          <a:bodyPr wrap="square" rtlCol="0">
            <a:spAutoFit/>
          </a:bodyPr>
          <a:lstStyle/>
          <a:p>
            <a:pPr algn="ctr"/>
            <a:r>
              <a:rPr lang="en-US" altLang="zh-CN" sz="7200" b="1">
                <a:solidFill>
                  <a:schemeClr val="bg1"/>
                </a:solidFill>
                <a:latin typeface="微软雅黑" panose="020B0503020204020204" pitchFamily="34" charset="-122"/>
                <a:ea typeface="微软雅黑" panose="020B0503020204020204" pitchFamily="34" charset="-122"/>
              </a:rPr>
              <a:t>02</a:t>
            </a:r>
            <a:endParaRPr lang="zh-CN" altLang="en-US" sz="7200" b="1">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3182A09-17ED-4267-9579-3ABE8F3EFBAF}"/>
              </a:ext>
            </a:extLst>
          </p:cNvPr>
          <p:cNvSpPr txBox="1"/>
          <p:nvPr/>
        </p:nvSpPr>
        <p:spPr>
          <a:xfrm>
            <a:off x="4296015" y="3952992"/>
            <a:ext cx="4355615" cy="646331"/>
          </a:xfrm>
          <a:prstGeom prst="rect">
            <a:avLst/>
          </a:prstGeom>
          <a:noFill/>
        </p:spPr>
        <p:txBody>
          <a:bodyPr wrap="square" rtlCol="0">
            <a:spAutoFit/>
          </a:bodyPr>
          <a:lstStyle/>
          <a:p>
            <a:r>
              <a:rPr lang="zh-CN" altLang="en-US" sz="3600" b="1" dirty="0">
                <a:solidFill>
                  <a:srgbClr val="234463"/>
                </a:solidFill>
                <a:latin typeface="微软雅黑" panose="020B0503020204020204" pitchFamily="34" charset="-122"/>
                <a:ea typeface="微软雅黑" panose="020B0503020204020204" pitchFamily="34" charset="-122"/>
              </a:rPr>
              <a:t>业务数据分析步骤</a:t>
            </a:r>
          </a:p>
        </p:txBody>
      </p:sp>
    </p:spTree>
    <p:extLst>
      <p:ext uri="{BB962C8B-B14F-4D97-AF65-F5344CB8AC3E}">
        <p14:creationId xmlns:p14="http://schemas.microsoft.com/office/powerpoint/2010/main" val="71248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285681E-63BB-427D-838A-01B210288E01}"/>
              </a:ext>
            </a:extLst>
          </p:cNvPr>
          <p:cNvGrpSpPr/>
          <p:nvPr/>
        </p:nvGrpSpPr>
        <p:grpSpPr>
          <a:xfrm>
            <a:off x="208221" y="255809"/>
            <a:ext cx="751192" cy="574537"/>
            <a:chOff x="6465859" y="1148078"/>
            <a:chExt cx="751192" cy="574537"/>
          </a:xfrm>
        </p:grpSpPr>
        <p:sp>
          <p:nvSpPr>
            <p:cNvPr id="3" name="Freeform 5">
              <a:extLst>
                <a:ext uri="{FF2B5EF4-FFF2-40B4-BE49-F238E27FC236}">
                  <a16:creationId xmlns:a16="http://schemas.microsoft.com/office/drawing/2014/main" id="{7545E82C-287A-47FA-8D8B-EE440D4791F4}"/>
                </a:ext>
              </a:extLst>
            </p:cNvPr>
            <p:cNvSpPr>
              <a:spLocks/>
            </p:cNvSpPr>
            <p:nvPr/>
          </p:nvSpPr>
          <p:spPr bwMode="auto">
            <a:xfrm>
              <a:off x="6465859" y="1148078"/>
              <a:ext cx="672994" cy="574537"/>
            </a:xfrm>
            <a:custGeom>
              <a:avLst/>
              <a:gdLst>
                <a:gd name="T0" fmla="*/ 1459 w 1883"/>
                <a:gd name="T1" fmla="*/ 198 h 1868"/>
                <a:gd name="T2" fmla="*/ 1841 w 1883"/>
                <a:gd name="T3" fmla="*/ 1579 h 1868"/>
                <a:gd name="T4" fmla="*/ 1595 w 1883"/>
                <a:gd name="T5" fmla="*/ 1828 h 1868"/>
                <a:gd name="T6" fmla="*/ 202 w 1883"/>
                <a:gd name="T7" fmla="*/ 1462 h 1868"/>
                <a:gd name="T8" fmla="*/ 110 w 1883"/>
                <a:gd name="T9" fmla="*/ 1124 h 1868"/>
                <a:gd name="T10" fmla="*/ 1121 w 1883"/>
                <a:gd name="T11" fmla="*/ 109 h 1868"/>
                <a:gd name="T12" fmla="*/ 1459 w 1883"/>
                <a:gd name="T13" fmla="*/ 198 h 1868"/>
              </a:gdLst>
              <a:ahLst/>
              <a:cxnLst>
                <a:cxn ang="0">
                  <a:pos x="T0" y="T1"/>
                </a:cxn>
                <a:cxn ang="0">
                  <a:pos x="T2" y="T3"/>
                </a:cxn>
                <a:cxn ang="0">
                  <a:pos x="T4" y="T5"/>
                </a:cxn>
                <a:cxn ang="0">
                  <a:pos x="T6" y="T7"/>
                </a:cxn>
                <a:cxn ang="0">
                  <a:pos x="T8" y="T9"/>
                </a:cxn>
                <a:cxn ang="0">
                  <a:pos x="T10" y="T11"/>
                </a:cxn>
                <a:cxn ang="0">
                  <a:pos x="T12" y="T13"/>
                </a:cxn>
              </a:cxnLst>
              <a:rect l="0" t="0" r="r" b="b"/>
              <a:pathLst>
                <a:path w="1883" h="1868">
                  <a:moveTo>
                    <a:pt x="1459" y="198"/>
                  </a:moveTo>
                  <a:cubicBezTo>
                    <a:pt x="1841" y="1579"/>
                    <a:pt x="1841" y="1579"/>
                    <a:pt x="1841" y="1579"/>
                  </a:cubicBezTo>
                  <a:cubicBezTo>
                    <a:pt x="1883" y="1729"/>
                    <a:pt x="1746" y="1868"/>
                    <a:pt x="1595" y="1828"/>
                  </a:cubicBezTo>
                  <a:cubicBezTo>
                    <a:pt x="202" y="1462"/>
                    <a:pt x="202" y="1462"/>
                    <a:pt x="202" y="1462"/>
                  </a:cubicBezTo>
                  <a:cubicBezTo>
                    <a:pt x="51" y="1423"/>
                    <a:pt x="0" y="1235"/>
                    <a:pt x="110" y="1124"/>
                  </a:cubicBezTo>
                  <a:cubicBezTo>
                    <a:pt x="1121" y="109"/>
                    <a:pt x="1121" y="109"/>
                    <a:pt x="1121" y="109"/>
                  </a:cubicBezTo>
                  <a:cubicBezTo>
                    <a:pt x="1231" y="0"/>
                    <a:pt x="1418" y="49"/>
                    <a:pt x="1459" y="198"/>
                  </a:cubicBezTo>
                  <a:close/>
                </a:path>
              </a:pathLst>
            </a:custGeom>
            <a:solidFill>
              <a:srgbClr val="C9E7FF"/>
            </a:solidFill>
            <a:ln>
              <a:noFill/>
            </a:ln>
            <a:effectLst>
              <a:outerShdw blurRad="165100" dist="127000" dir="2700000" algn="tl" rotWithShape="0">
                <a:srgbClr val="177DE3">
                  <a:alpha val="1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a:extLst>
                <a:ext uri="{FF2B5EF4-FFF2-40B4-BE49-F238E27FC236}">
                  <a16:creationId xmlns:a16="http://schemas.microsoft.com/office/drawing/2014/main" id="{01FCE2DA-DFED-4153-A5C0-AFF3104ED6E6}"/>
                </a:ext>
              </a:extLst>
            </p:cNvPr>
            <p:cNvSpPr txBox="1"/>
            <p:nvPr/>
          </p:nvSpPr>
          <p:spPr>
            <a:xfrm>
              <a:off x="6465859" y="1173737"/>
              <a:ext cx="751192" cy="523220"/>
            </a:xfrm>
            <a:prstGeom prst="rect">
              <a:avLst/>
            </a:prstGeom>
            <a:noFill/>
          </p:spPr>
          <p:txBody>
            <a:bodyPr wrap="square" rtlCol="0">
              <a:spAutoFit/>
            </a:bodyPr>
            <a:lstStyle/>
            <a:p>
              <a:pPr algn="ctr"/>
              <a:r>
                <a:rPr lang="en-US" altLang="zh-CN" sz="2800" b="1" dirty="0">
                  <a:solidFill>
                    <a:srgbClr val="234463"/>
                  </a:solidFill>
                  <a:latin typeface="微软雅黑" panose="020B0503020204020204" pitchFamily="34" charset="-122"/>
                  <a:ea typeface="微软雅黑" panose="020B0503020204020204" pitchFamily="34" charset="-122"/>
                </a:rPr>
                <a:t>02</a:t>
              </a:r>
              <a:endParaRPr lang="zh-CN" altLang="en-US" sz="2800" b="1" dirty="0">
                <a:solidFill>
                  <a:srgbClr val="234463"/>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3314A45D-DC43-4EFC-9E15-2D0BCEB178E0}"/>
              </a:ext>
            </a:extLst>
          </p:cNvPr>
          <p:cNvSpPr txBox="1"/>
          <p:nvPr/>
        </p:nvSpPr>
        <p:spPr>
          <a:xfrm>
            <a:off x="881215" y="444261"/>
            <a:ext cx="2743200" cy="461665"/>
          </a:xfrm>
          <a:prstGeom prst="rect">
            <a:avLst/>
          </a:prstGeom>
          <a:noFill/>
        </p:spPr>
        <p:txBody>
          <a:bodyPr wrap="square" rtlCol="0">
            <a:spAutoFit/>
          </a:bodyPr>
          <a:lstStyle/>
          <a:p>
            <a:r>
              <a:rPr lang="zh-CN" altLang="en-US" sz="2400" b="1" dirty="0">
                <a:solidFill>
                  <a:srgbClr val="234463"/>
                </a:solidFill>
                <a:latin typeface="微软雅黑" panose="020B0503020204020204" pitchFamily="34" charset="-122"/>
                <a:ea typeface="微软雅黑" panose="020B0503020204020204" pitchFamily="34" charset="-122"/>
              </a:rPr>
              <a:t>业务数据分析步骤</a:t>
            </a:r>
          </a:p>
        </p:txBody>
      </p:sp>
      <p:sp>
        <p:nvSpPr>
          <p:cNvPr id="7" name="TextBox 13">
            <a:extLst>
              <a:ext uri="{FF2B5EF4-FFF2-40B4-BE49-F238E27FC236}">
                <a16:creationId xmlns:a16="http://schemas.microsoft.com/office/drawing/2014/main" id="{03D9E8C3-2346-402E-A5A9-4C42A07DA553}"/>
              </a:ext>
            </a:extLst>
          </p:cNvPr>
          <p:cNvSpPr txBox="1"/>
          <p:nvPr/>
        </p:nvSpPr>
        <p:spPr>
          <a:xfrm>
            <a:off x="2294767" y="2233894"/>
            <a:ext cx="1194506" cy="498855"/>
          </a:xfrm>
          <a:prstGeom prst="rect">
            <a:avLst/>
          </a:prstGeom>
          <a:noFill/>
        </p:spPr>
        <p:txBody>
          <a:bodyPr wrap="square" lIns="0" tIns="0" rIns="0" bIns="0" rtlCol="0" anchor="t" anchorCtr="0">
            <a:spAutoFit/>
          </a:bodyPr>
          <a:lstStyle/>
          <a:p>
            <a:pPr defTabSz="1216817">
              <a:lnSpc>
                <a:spcPct val="120000"/>
              </a:lnSpc>
              <a:spcBef>
                <a:spcPct val="20000"/>
              </a:spcBef>
              <a:defRPr/>
            </a:pPr>
            <a:r>
              <a:rPr lang="zh-CN" altLang="en-US" sz="1400" dirty="0">
                <a:latin typeface="微软雅黑" panose="020B0503020204020204" pitchFamily="34" charset="-122"/>
                <a:ea typeface="微软雅黑" panose="020B0503020204020204" pitchFamily="34" charset="-122"/>
              </a:rPr>
              <a:t>抓住问题核心 转为数据需求</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Box 13">
            <a:extLst>
              <a:ext uri="{FF2B5EF4-FFF2-40B4-BE49-F238E27FC236}">
                <a16:creationId xmlns:a16="http://schemas.microsoft.com/office/drawing/2014/main" id="{5738FEAC-F1ED-4A37-ABC2-7611D2BA0F1C}"/>
              </a:ext>
            </a:extLst>
          </p:cNvPr>
          <p:cNvSpPr txBox="1"/>
          <p:nvPr/>
        </p:nvSpPr>
        <p:spPr>
          <a:xfrm>
            <a:off x="1884850" y="5147424"/>
            <a:ext cx="2014339" cy="757387"/>
          </a:xfrm>
          <a:prstGeom prst="rect">
            <a:avLst/>
          </a:prstGeom>
          <a:noFill/>
        </p:spPr>
        <p:txBody>
          <a:bodyPr wrap="square" lIns="0" tIns="0" rIns="0" bIns="0" rtlCol="0" anchor="t" anchorCtr="0">
            <a:spAutoFit/>
          </a:bodyPr>
          <a:lstStyle/>
          <a:p>
            <a:pPr algn="r" defTabSz="1216817">
              <a:lnSpc>
                <a:spcPct val="120000"/>
              </a:lnSpc>
              <a:spcBef>
                <a:spcPct val="20000"/>
              </a:spcBef>
              <a:defRPr/>
            </a:pPr>
            <a:r>
              <a:rPr lang="zh-CN" altLang="en-US" sz="1400" dirty="0">
                <a:latin typeface="微软雅黑" panose="020B0503020204020204" pitchFamily="34" charset="-122"/>
                <a:ea typeface="微软雅黑" panose="020B0503020204020204" pitchFamily="34" charset="-122"/>
              </a:rPr>
              <a:t>定位决策者角色 </a:t>
            </a:r>
            <a:br>
              <a:rPr lang="en-US" altLang="zh-CN" sz="1400" dirty="0">
                <a:latin typeface="微软雅黑" panose="020B0503020204020204" pitchFamily="34" charset="-122"/>
                <a:ea typeface="微软雅黑" panose="020B0503020204020204" pitchFamily="34" charset="-122"/>
              </a:rPr>
            </a:br>
            <a:r>
              <a:rPr lang="zh-CN" altLang="en-US" sz="1400" dirty="0">
                <a:latin typeface="微软雅黑" panose="020B0503020204020204" pitchFamily="34" charset="-122"/>
                <a:ea typeface="微软雅黑" panose="020B0503020204020204" pitchFamily="34" charset="-122"/>
              </a:rPr>
              <a:t>设定报表故事线 </a:t>
            </a:r>
            <a:br>
              <a:rPr lang="en-US" altLang="zh-CN" sz="1400" dirty="0">
                <a:latin typeface="微软雅黑" panose="020B0503020204020204" pitchFamily="34" charset="-122"/>
                <a:ea typeface="微软雅黑" panose="020B0503020204020204" pitchFamily="34" charset="-122"/>
              </a:rPr>
            </a:br>
            <a:r>
              <a:rPr lang="zh-CN" altLang="en-US" sz="1400" dirty="0">
                <a:latin typeface="微软雅黑" panose="020B0503020204020204" pitchFamily="34" charset="-122"/>
                <a:ea typeface="微软雅黑" panose="020B0503020204020204" pitchFamily="34" charset="-122"/>
              </a:rPr>
              <a:t>撰写报表结论</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13">
            <a:extLst>
              <a:ext uri="{FF2B5EF4-FFF2-40B4-BE49-F238E27FC236}">
                <a16:creationId xmlns:a16="http://schemas.microsoft.com/office/drawing/2014/main" id="{854FE27F-3107-4206-BCE8-A6BEAE303D07}"/>
              </a:ext>
            </a:extLst>
          </p:cNvPr>
          <p:cNvSpPr txBox="1"/>
          <p:nvPr/>
        </p:nvSpPr>
        <p:spPr>
          <a:xfrm>
            <a:off x="5780306" y="5147424"/>
            <a:ext cx="1247415" cy="1015919"/>
          </a:xfrm>
          <a:prstGeom prst="rect">
            <a:avLst/>
          </a:prstGeom>
          <a:noFill/>
        </p:spPr>
        <p:txBody>
          <a:bodyPr wrap="square" lIns="0" tIns="0" rIns="0" bIns="0" rtlCol="0" anchor="t" anchorCtr="0">
            <a:spAutoFit/>
          </a:bodyPr>
          <a:lstStyle/>
          <a:p>
            <a:pPr algn="r" defTabSz="1216817">
              <a:lnSpc>
                <a:spcPct val="120000"/>
              </a:lnSpc>
              <a:spcBef>
                <a:spcPct val="20000"/>
              </a:spcBef>
              <a:defRPr/>
            </a:pPr>
            <a:r>
              <a:rPr lang="zh-CN" altLang="en-US" sz="1400" dirty="0">
                <a:latin typeface="微软雅黑" panose="020B0503020204020204" pitchFamily="34" charset="-122"/>
                <a:ea typeface="微软雅黑" panose="020B0503020204020204" pitchFamily="34" charset="-122"/>
              </a:rPr>
              <a:t>选择合适图表 准备图表数据 调整图表细节 撰写图表结论</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TextBox 13">
            <a:extLst>
              <a:ext uri="{FF2B5EF4-FFF2-40B4-BE49-F238E27FC236}">
                <a16:creationId xmlns:a16="http://schemas.microsoft.com/office/drawing/2014/main" id="{C873B2E8-79B8-41E2-88C5-3306120B3A54}"/>
              </a:ext>
            </a:extLst>
          </p:cNvPr>
          <p:cNvSpPr txBox="1"/>
          <p:nvPr/>
        </p:nvSpPr>
        <p:spPr>
          <a:xfrm>
            <a:off x="8775081" y="5147424"/>
            <a:ext cx="1247415" cy="757387"/>
          </a:xfrm>
          <a:prstGeom prst="rect">
            <a:avLst/>
          </a:prstGeom>
          <a:noFill/>
        </p:spPr>
        <p:txBody>
          <a:bodyPr wrap="square" lIns="0" tIns="0" rIns="0" bIns="0" rtlCol="0" anchor="t" anchorCtr="0">
            <a:spAutoFit/>
          </a:bodyPr>
          <a:lstStyle/>
          <a:p>
            <a:pPr algn="r" defTabSz="1216817">
              <a:lnSpc>
                <a:spcPct val="120000"/>
              </a:lnSpc>
              <a:spcBef>
                <a:spcPct val="20000"/>
              </a:spcBef>
              <a:defRPr/>
            </a:pPr>
            <a:r>
              <a:rPr lang="zh-CN" altLang="en-US" sz="1400" dirty="0">
                <a:latin typeface="微软雅黑" panose="020B0503020204020204" pitchFamily="34" charset="-122"/>
                <a:ea typeface="微软雅黑" panose="020B0503020204020204" pitchFamily="34" charset="-122"/>
              </a:rPr>
              <a:t>数据探索</a:t>
            </a:r>
            <a:r>
              <a:rPr lang="en-US" altLang="zh-CN" sz="1400" dirty="0">
                <a:latin typeface="微软雅黑" panose="020B0503020204020204" pitchFamily="34" charset="-122"/>
                <a:ea typeface="微软雅黑" panose="020B0503020204020204" pitchFamily="34" charset="-122"/>
              </a:rPr>
              <a:t>(ETL) </a:t>
            </a:r>
            <a:br>
              <a:rPr lang="en-US" altLang="zh-CN" sz="1400" dirty="0">
                <a:latin typeface="微软雅黑" panose="020B0503020204020204" pitchFamily="34" charset="-122"/>
                <a:ea typeface="微软雅黑" panose="020B0503020204020204" pitchFamily="34" charset="-122"/>
              </a:rPr>
            </a:br>
            <a:r>
              <a:rPr lang="zh-CN" altLang="en-US" sz="1400" dirty="0">
                <a:latin typeface="微软雅黑" panose="020B0503020204020204" pitchFamily="34" charset="-122"/>
                <a:ea typeface="微软雅黑" panose="020B0503020204020204" pitchFamily="34" charset="-122"/>
              </a:rPr>
              <a:t>运用分析方法论 结合高效工具</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extBox 13">
            <a:extLst>
              <a:ext uri="{FF2B5EF4-FFF2-40B4-BE49-F238E27FC236}">
                <a16:creationId xmlns:a16="http://schemas.microsoft.com/office/drawing/2014/main" id="{1C9F4519-ED8C-43C2-BC60-D9E3738C8136}"/>
              </a:ext>
            </a:extLst>
          </p:cNvPr>
          <p:cNvSpPr txBox="1"/>
          <p:nvPr/>
        </p:nvSpPr>
        <p:spPr>
          <a:xfrm>
            <a:off x="5275893" y="1750010"/>
            <a:ext cx="1161850" cy="757387"/>
          </a:xfrm>
          <a:prstGeom prst="rect">
            <a:avLst/>
          </a:prstGeom>
          <a:noFill/>
        </p:spPr>
        <p:txBody>
          <a:bodyPr wrap="square" lIns="0" tIns="0" rIns="0" bIns="0" rtlCol="0" anchor="t" anchorCtr="0">
            <a:spAutoFit/>
          </a:bodyPr>
          <a:lstStyle/>
          <a:p>
            <a:pPr defTabSz="1216817">
              <a:lnSpc>
                <a:spcPct val="120000"/>
              </a:lnSpc>
              <a:spcBef>
                <a:spcPct val="20000"/>
              </a:spcBef>
              <a:defRPr/>
            </a:pPr>
            <a:r>
              <a:rPr lang="zh-CN" altLang="en-US" sz="1400" dirty="0">
                <a:latin typeface="微软雅黑" panose="020B0503020204020204" pitchFamily="34" charset="-122"/>
                <a:ea typeface="微软雅黑" panose="020B0503020204020204" pitchFamily="34" charset="-122"/>
              </a:rPr>
              <a:t>系统数据采集 人工维护数据 外部数据支持</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TextBox 13">
            <a:extLst>
              <a:ext uri="{FF2B5EF4-FFF2-40B4-BE49-F238E27FC236}">
                <a16:creationId xmlns:a16="http://schemas.microsoft.com/office/drawing/2014/main" id="{B3BE527F-7999-4D39-8307-BD166815081B}"/>
              </a:ext>
            </a:extLst>
          </p:cNvPr>
          <p:cNvSpPr txBox="1"/>
          <p:nvPr/>
        </p:nvSpPr>
        <p:spPr>
          <a:xfrm>
            <a:off x="8416491" y="1906548"/>
            <a:ext cx="1102274" cy="757387"/>
          </a:xfrm>
          <a:prstGeom prst="rect">
            <a:avLst/>
          </a:prstGeom>
          <a:noFill/>
        </p:spPr>
        <p:txBody>
          <a:bodyPr wrap="square" lIns="0" tIns="0" rIns="0" bIns="0" rtlCol="0" anchor="t" anchorCtr="0">
            <a:spAutoFit/>
          </a:bodyPr>
          <a:lstStyle/>
          <a:p>
            <a:pPr defTabSz="1216817">
              <a:lnSpc>
                <a:spcPct val="120000"/>
              </a:lnSpc>
              <a:spcBef>
                <a:spcPct val="20000"/>
              </a:spcBef>
              <a:defRPr/>
            </a:pPr>
            <a:r>
              <a:rPr lang="zh-CN" altLang="en-US" sz="1400" dirty="0">
                <a:latin typeface="微软雅黑" panose="020B0503020204020204" pitchFamily="34" charset="-122"/>
                <a:ea typeface="微软雅黑" panose="020B0503020204020204" pitchFamily="34" charset="-122"/>
              </a:rPr>
              <a:t>字段标准统一 多表数据关联 异常数据整理</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Shape 1724">
            <a:extLst>
              <a:ext uri="{FF2B5EF4-FFF2-40B4-BE49-F238E27FC236}">
                <a16:creationId xmlns:a16="http://schemas.microsoft.com/office/drawing/2014/main" id="{5A5FA036-AE3D-4718-9641-084D37C7440E}"/>
              </a:ext>
            </a:extLst>
          </p:cNvPr>
          <p:cNvSpPr/>
          <p:nvPr/>
        </p:nvSpPr>
        <p:spPr>
          <a:xfrm>
            <a:off x="7690562" y="2888128"/>
            <a:ext cx="2124417" cy="604845"/>
          </a:xfrm>
          <a:prstGeom prst="roundRect">
            <a:avLst>
              <a:gd name="adj" fmla="val 50000"/>
            </a:avLst>
          </a:prstGeom>
          <a:noFill/>
          <a:ln w="12700">
            <a:solidFill>
              <a:srgbClr val="177DE3"/>
            </a:solidFill>
            <a:miter lim="400000"/>
          </a:ln>
        </p:spPr>
        <p:txBody>
          <a:bodyPr lIns="19050" tIns="19050" rIns="19050" bIns="1905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Shape 1725">
            <a:extLst>
              <a:ext uri="{FF2B5EF4-FFF2-40B4-BE49-F238E27FC236}">
                <a16:creationId xmlns:a16="http://schemas.microsoft.com/office/drawing/2014/main" id="{407FC836-C106-4EF9-9110-EAE624D8D669}"/>
              </a:ext>
            </a:extLst>
          </p:cNvPr>
          <p:cNvSpPr/>
          <p:nvPr/>
        </p:nvSpPr>
        <p:spPr>
          <a:xfrm>
            <a:off x="4621902" y="2888128"/>
            <a:ext cx="2124417" cy="604845"/>
          </a:xfrm>
          <a:prstGeom prst="roundRect">
            <a:avLst>
              <a:gd name="adj" fmla="val 50000"/>
            </a:avLst>
          </a:prstGeom>
          <a:noFill/>
          <a:ln w="12700">
            <a:solidFill>
              <a:srgbClr val="177DE3"/>
            </a:solidFill>
            <a:miter lim="400000"/>
          </a:ln>
        </p:spPr>
        <p:txBody>
          <a:bodyPr lIns="19050" tIns="19050" rIns="19050" bIns="1905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Shape 1726">
            <a:extLst>
              <a:ext uri="{FF2B5EF4-FFF2-40B4-BE49-F238E27FC236}">
                <a16:creationId xmlns:a16="http://schemas.microsoft.com/office/drawing/2014/main" id="{CB9606DF-A402-4000-8F8A-8B471700C4B5}"/>
              </a:ext>
            </a:extLst>
          </p:cNvPr>
          <p:cNvSpPr/>
          <p:nvPr/>
        </p:nvSpPr>
        <p:spPr>
          <a:xfrm>
            <a:off x="1645417" y="2888128"/>
            <a:ext cx="2124417" cy="604845"/>
          </a:xfrm>
          <a:prstGeom prst="roundRect">
            <a:avLst>
              <a:gd name="adj" fmla="val 50000"/>
            </a:avLst>
          </a:prstGeom>
          <a:noFill/>
          <a:ln w="12700">
            <a:solidFill>
              <a:srgbClr val="177DE3"/>
            </a:solidFill>
            <a:miter lim="400000"/>
          </a:ln>
        </p:spPr>
        <p:txBody>
          <a:bodyPr lIns="19050" tIns="19050" rIns="19050" bIns="19050" anchor="ctr"/>
          <a:lstStyle/>
          <a:p>
            <a:pPr lvl="0"/>
            <a:endParaRPr sz="175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Shape 1733">
            <a:extLst>
              <a:ext uri="{FF2B5EF4-FFF2-40B4-BE49-F238E27FC236}">
                <a16:creationId xmlns:a16="http://schemas.microsoft.com/office/drawing/2014/main" id="{83AE69F9-16C1-43BB-8BF6-513D0C8B7D00}"/>
              </a:ext>
            </a:extLst>
          </p:cNvPr>
          <p:cNvSpPr/>
          <p:nvPr/>
        </p:nvSpPr>
        <p:spPr>
          <a:xfrm>
            <a:off x="5489128" y="4207123"/>
            <a:ext cx="2124417" cy="604845"/>
          </a:xfrm>
          <a:prstGeom prst="roundRect">
            <a:avLst>
              <a:gd name="adj" fmla="val 50000"/>
            </a:avLst>
          </a:prstGeom>
          <a:noFill/>
          <a:ln w="12700">
            <a:solidFill>
              <a:srgbClr val="234463"/>
            </a:solidFill>
            <a:miter lim="400000"/>
          </a:ln>
        </p:spPr>
        <p:txBody>
          <a:bodyPr lIns="19050" tIns="19050" rIns="19050" bIns="1905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Shape 1735">
            <a:extLst>
              <a:ext uri="{FF2B5EF4-FFF2-40B4-BE49-F238E27FC236}">
                <a16:creationId xmlns:a16="http://schemas.microsoft.com/office/drawing/2014/main" id="{9FC85F58-D504-4C37-B6A8-48E821D0EDE8}"/>
              </a:ext>
            </a:extLst>
          </p:cNvPr>
          <p:cNvSpPr/>
          <p:nvPr/>
        </p:nvSpPr>
        <p:spPr>
          <a:xfrm>
            <a:off x="8451582" y="4207123"/>
            <a:ext cx="2124417" cy="604845"/>
          </a:xfrm>
          <a:prstGeom prst="roundRect">
            <a:avLst>
              <a:gd name="adj" fmla="val 50000"/>
            </a:avLst>
          </a:prstGeom>
          <a:noFill/>
          <a:ln w="12700">
            <a:solidFill>
              <a:srgbClr val="234463"/>
            </a:solidFill>
            <a:miter lim="400000"/>
          </a:ln>
        </p:spPr>
        <p:txBody>
          <a:bodyPr lIns="19050" tIns="19050" rIns="19050" bIns="1905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Shape 1739">
            <a:extLst>
              <a:ext uri="{FF2B5EF4-FFF2-40B4-BE49-F238E27FC236}">
                <a16:creationId xmlns:a16="http://schemas.microsoft.com/office/drawing/2014/main" id="{0AEAC090-E073-4C78-8496-7A06CB756CC3}"/>
              </a:ext>
            </a:extLst>
          </p:cNvPr>
          <p:cNvSpPr/>
          <p:nvPr/>
        </p:nvSpPr>
        <p:spPr>
          <a:xfrm>
            <a:off x="2477598" y="4207123"/>
            <a:ext cx="2124417" cy="604845"/>
          </a:xfrm>
          <a:prstGeom prst="roundRect">
            <a:avLst>
              <a:gd name="adj" fmla="val 50000"/>
            </a:avLst>
          </a:prstGeom>
          <a:noFill/>
          <a:ln w="12700">
            <a:solidFill>
              <a:srgbClr val="234463"/>
            </a:solidFill>
            <a:miter lim="400000"/>
          </a:ln>
        </p:spPr>
        <p:txBody>
          <a:bodyPr lIns="19050" tIns="19050" rIns="19050" bIns="1905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Shape 1730">
            <a:extLst>
              <a:ext uri="{FF2B5EF4-FFF2-40B4-BE49-F238E27FC236}">
                <a16:creationId xmlns:a16="http://schemas.microsoft.com/office/drawing/2014/main" id="{9E17C378-D05F-4799-BD7E-FA4B468EA19C}"/>
              </a:ext>
            </a:extLst>
          </p:cNvPr>
          <p:cNvSpPr/>
          <p:nvPr/>
        </p:nvSpPr>
        <p:spPr>
          <a:xfrm>
            <a:off x="7089337" y="2659721"/>
            <a:ext cx="1061660"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Shape 1741">
            <a:extLst>
              <a:ext uri="{FF2B5EF4-FFF2-40B4-BE49-F238E27FC236}">
                <a16:creationId xmlns:a16="http://schemas.microsoft.com/office/drawing/2014/main" id="{E72C3409-3F77-4B69-A3CB-D9D386BA3B6B}"/>
              </a:ext>
            </a:extLst>
          </p:cNvPr>
          <p:cNvSpPr/>
          <p:nvPr/>
        </p:nvSpPr>
        <p:spPr>
          <a:xfrm>
            <a:off x="4052148" y="3978716"/>
            <a:ext cx="1061660"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Shape 1748">
            <a:extLst>
              <a:ext uri="{FF2B5EF4-FFF2-40B4-BE49-F238E27FC236}">
                <a16:creationId xmlns:a16="http://schemas.microsoft.com/office/drawing/2014/main" id="{88366D94-9F46-47D0-AC21-C1830DF0C728}"/>
              </a:ext>
            </a:extLst>
          </p:cNvPr>
          <p:cNvSpPr/>
          <p:nvPr/>
        </p:nvSpPr>
        <p:spPr>
          <a:xfrm rot="2348650">
            <a:off x="9922143" y="3176220"/>
            <a:ext cx="1210698" cy="374256"/>
          </a:xfrm>
          <a:custGeom>
            <a:avLst/>
            <a:gdLst/>
            <a:ahLst/>
            <a:cxnLst>
              <a:cxn ang="0">
                <a:pos x="wd2" y="hd2"/>
              </a:cxn>
              <a:cxn ang="5400000">
                <a:pos x="wd2" y="hd2"/>
              </a:cxn>
              <a:cxn ang="10800000">
                <a:pos x="wd2" y="hd2"/>
              </a:cxn>
              <a:cxn ang="16200000">
                <a:pos x="wd2" y="hd2"/>
              </a:cxn>
            </a:cxnLst>
            <a:rect l="0" t="0" r="r" b="b"/>
            <a:pathLst>
              <a:path w="21600" h="17050" extrusionOk="0">
                <a:moveTo>
                  <a:pt x="0" y="16210"/>
                </a:moveTo>
                <a:cubicBezTo>
                  <a:pt x="3419" y="835"/>
                  <a:pt x="11072" y="-4550"/>
                  <a:pt x="17092" y="4181"/>
                </a:cubicBezTo>
                <a:cubicBezTo>
                  <a:pt x="18733" y="6560"/>
                  <a:pt x="20142" y="9855"/>
                  <a:pt x="21215" y="13819"/>
                </a:cubicBezTo>
                <a:lnTo>
                  <a:pt x="21600" y="13261"/>
                </a:lnTo>
                <a:lnTo>
                  <a:pt x="21513" y="16630"/>
                </a:lnTo>
                <a:lnTo>
                  <a:pt x="20248" y="15221"/>
                </a:lnTo>
                <a:lnTo>
                  <a:pt x="20633" y="14663"/>
                </a:lnTo>
                <a:cubicBezTo>
                  <a:pt x="16879" y="938"/>
                  <a:pt x="9479" y="-2418"/>
                  <a:pt x="4105" y="7168"/>
                </a:cubicBezTo>
                <a:cubicBezTo>
                  <a:pt x="2656" y="9751"/>
                  <a:pt x="1452" y="13127"/>
                  <a:pt x="579" y="17050"/>
                </a:cubicBezTo>
                <a:close/>
              </a:path>
            </a:pathLst>
          </a:custGeom>
          <a:solidFill>
            <a:srgbClr val="177DE3"/>
          </a:solidFill>
          <a:ln w="12700">
            <a:noFill/>
            <a:miter lim="400000"/>
          </a:ln>
        </p:spPr>
        <p:txBody>
          <a:bodyPr lIns="0" tIns="0" rIns="0" bIns="0"/>
          <a:lstStyle/>
          <a:p>
            <a:pPr lvl="0"/>
            <a:endParaRPr sz="175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Shape 1729">
            <a:extLst>
              <a:ext uri="{FF2B5EF4-FFF2-40B4-BE49-F238E27FC236}">
                <a16:creationId xmlns:a16="http://schemas.microsoft.com/office/drawing/2014/main" id="{1081AF39-CEA0-4400-B9B2-5378DA90E2AD}"/>
              </a:ext>
            </a:extLst>
          </p:cNvPr>
          <p:cNvSpPr/>
          <p:nvPr/>
        </p:nvSpPr>
        <p:spPr>
          <a:xfrm>
            <a:off x="1059159" y="2659721"/>
            <a:ext cx="1061660"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77DE3"/>
          </a:solidFill>
          <a:ln w="12700">
            <a:noFill/>
            <a:miter lim="400000"/>
          </a:ln>
        </p:spPr>
        <p:txBody>
          <a:bodyPr lIns="25400" tIns="25400" rIns="25400" bIns="25400" anchor="ctr"/>
          <a:lstStyle/>
          <a:p>
            <a:pPr lvl="0"/>
            <a:endParaRPr sz="1750">
              <a:solidFill>
                <a:schemeClr val="tx1">
                  <a:lumMod val="75000"/>
                  <a:lumOff val="25000"/>
                </a:schemeClr>
              </a:solidFill>
              <a:latin typeface="Arial" panose="020B0604020202020204" pitchFamily="34" charset="0"/>
              <a:cs typeface="Arial" panose="020B0604020202020204" pitchFamily="34" charset="0"/>
            </a:endParaRPr>
          </a:p>
        </p:txBody>
      </p:sp>
      <p:sp>
        <p:nvSpPr>
          <p:cNvPr id="25" name="Shape 1727">
            <a:extLst>
              <a:ext uri="{FF2B5EF4-FFF2-40B4-BE49-F238E27FC236}">
                <a16:creationId xmlns:a16="http://schemas.microsoft.com/office/drawing/2014/main" id="{D2EFA5E8-CE01-4302-9CFE-A04EA31AEEFF}"/>
              </a:ext>
            </a:extLst>
          </p:cNvPr>
          <p:cNvSpPr/>
          <p:nvPr/>
        </p:nvSpPr>
        <p:spPr>
          <a:xfrm>
            <a:off x="4048657" y="2659721"/>
            <a:ext cx="1061659"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77DE3"/>
          </a:solidFill>
          <a:ln w="12700">
            <a:noFill/>
            <a:miter lim="400000"/>
          </a:ln>
        </p:spPr>
        <p:txBody>
          <a:bodyPr lIns="25400" tIns="25400" rIns="25400" bIns="2540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Shape 1737">
            <a:extLst>
              <a:ext uri="{FF2B5EF4-FFF2-40B4-BE49-F238E27FC236}">
                <a16:creationId xmlns:a16="http://schemas.microsoft.com/office/drawing/2014/main" id="{86A2CE05-A6F2-4C4F-ADF6-B7311E939E67}"/>
              </a:ext>
            </a:extLst>
          </p:cNvPr>
          <p:cNvSpPr/>
          <p:nvPr/>
        </p:nvSpPr>
        <p:spPr>
          <a:xfrm>
            <a:off x="10044988" y="3978716"/>
            <a:ext cx="1061660"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34463"/>
          </a:solidFill>
          <a:ln w="12700">
            <a:miter lim="400000"/>
          </a:ln>
        </p:spPr>
        <p:txBody>
          <a:bodyPr lIns="25400" tIns="25400" rIns="25400" bIns="25400" anchor="ctr"/>
          <a:lstStyle/>
          <a:p>
            <a:pPr lvl="0"/>
            <a:endParaRPr sz="175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Shape 1738">
            <a:extLst>
              <a:ext uri="{FF2B5EF4-FFF2-40B4-BE49-F238E27FC236}">
                <a16:creationId xmlns:a16="http://schemas.microsoft.com/office/drawing/2014/main" id="{9736E93F-A370-476D-A51B-34A215840A5C}"/>
              </a:ext>
            </a:extLst>
          </p:cNvPr>
          <p:cNvSpPr/>
          <p:nvPr/>
        </p:nvSpPr>
        <p:spPr>
          <a:xfrm>
            <a:off x="7080469" y="3978716"/>
            <a:ext cx="1061660"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34463"/>
          </a:solidFill>
          <a:ln w="12700">
            <a:miter lim="400000"/>
          </a:ln>
        </p:spPr>
        <p:txBody>
          <a:bodyPr lIns="25400" tIns="25400" rIns="25400" bIns="2540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Shape 1730">
            <a:extLst>
              <a:ext uri="{FF2B5EF4-FFF2-40B4-BE49-F238E27FC236}">
                <a16:creationId xmlns:a16="http://schemas.microsoft.com/office/drawing/2014/main" id="{7A71EF5D-B52F-4C39-B6E4-6D91968750E1}"/>
              </a:ext>
            </a:extLst>
          </p:cNvPr>
          <p:cNvSpPr/>
          <p:nvPr/>
        </p:nvSpPr>
        <p:spPr>
          <a:xfrm>
            <a:off x="7089064" y="2655507"/>
            <a:ext cx="1061660"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77DE3"/>
          </a:solidFill>
          <a:ln w="12700">
            <a:noFill/>
            <a:miter lim="400000"/>
          </a:ln>
        </p:spPr>
        <p:txBody>
          <a:bodyPr lIns="25400" tIns="25400" rIns="25400" bIns="2540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Shape 1741">
            <a:extLst>
              <a:ext uri="{FF2B5EF4-FFF2-40B4-BE49-F238E27FC236}">
                <a16:creationId xmlns:a16="http://schemas.microsoft.com/office/drawing/2014/main" id="{D35DE9B3-9B7F-489F-98EC-BCD4A1ADEA95}"/>
              </a:ext>
            </a:extLst>
          </p:cNvPr>
          <p:cNvSpPr/>
          <p:nvPr/>
        </p:nvSpPr>
        <p:spPr>
          <a:xfrm>
            <a:off x="4053419" y="3981730"/>
            <a:ext cx="1061660"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34463"/>
          </a:solidFill>
          <a:ln w="12700">
            <a:miter lim="400000"/>
          </a:ln>
        </p:spPr>
        <p:txBody>
          <a:bodyPr lIns="25400" tIns="25400" rIns="25400" bIns="25400" anchor="ctr"/>
          <a:lstStyle/>
          <a:p>
            <a:pPr lvl="0"/>
            <a:endParaRPr sz="175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TextBox 13">
            <a:extLst>
              <a:ext uri="{FF2B5EF4-FFF2-40B4-BE49-F238E27FC236}">
                <a16:creationId xmlns:a16="http://schemas.microsoft.com/office/drawing/2014/main" id="{B0E2EA41-D053-4196-BBFE-7F5E69E27C3F}"/>
              </a:ext>
            </a:extLst>
          </p:cNvPr>
          <p:cNvSpPr txBox="1"/>
          <p:nvPr/>
        </p:nvSpPr>
        <p:spPr>
          <a:xfrm>
            <a:off x="2117823" y="3014654"/>
            <a:ext cx="1372819" cy="338041"/>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zh-CN" altLang="en-US" sz="2000" b="1" dirty="0">
                <a:latin typeface="微软雅黑" panose="020B0503020204020204" pitchFamily="34" charset="-122"/>
                <a:ea typeface="微软雅黑" panose="020B0503020204020204" pitchFamily="34" charset="-122"/>
              </a:rPr>
              <a:t>业务理解</a:t>
            </a:r>
            <a:endParaRPr lang="en-US" sz="2000" b="1" dirty="0">
              <a:solidFill>
                <a:srgbClr val="177DE3"/>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TextBox 13">
            <a:extLst>
              <a:ext uri="{FF2B5EF4-FFF2-40B4-BE49-F238E27FC236}">
                <a16:creationId xmlns:a16="http://schemas.microsoft.com/office/drawing/2014/main" id="{08C27AA6-6F12-44C7-826B-130AC6C0A9A9}"/>
              </a:ext>
            </a:extLst>
          </p:cNvPr>
          <p:cNvSpPr txBox="1"/>
          <p:nvPr/>
        </p:nvSpPr>
        <p:spPr>
          <a:xfrm>
            <a:off x="5199932" y="3042817"/>
            <a:ext cx="1372819" cy="338041"/>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zh-CN" altLang="en-US" sz="2000" b="1" dirty="0">
                <a:latin typeface="微软雅黑" panose="020B0503020204020204" pitchFamily="34" charset="-122"/>
                <a:ea typeface="微软雅黑" panose="020B0503020204020204" pitchFamily="34" charset="-122"/>
              </a:rPr>
              <a:t>数据收集</a:t>
            </a:r>
            <a:endParaRPr lang="en-US" sz="20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TextBox 13">
            <a:extLst>
              <a:ext uri="{FF2B5EF4-FFF2-40B4-BE49-F238E27FC236}">
                <a16:creationId xmlns:a16="http://schemas.microsoft.com/office/drawing/2014/main" id="{63E0D188-0AF0-46E5-8808-099C2BA71C30}"/>
              </a:ext>
            </a:extLst>
          </p:cNvPr>
          <p:cNvSpPr txBox="1"/>
          <p:nvPr/>
        </p:nvSpPr>
        <p:spPr>
          <a:xfrm>
            <a:off x="8221965" y="3014654"/>
            <a:ext cx="1372819" cy="338041"/>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zh-CN" altLang="en-US" sz="2000" b="1" dirty="0">
                <a:latin typeface="微软雅黑" panose="020B0503020204020204" pitchFamily="34" charset="-122"/>
                <a:ea typeface="微软雅黑" panose="020B0503020204020204" pitchFamily="34" charset="-122"/>
              </a:rPr>
              <a:t>数据处理</a:t>
            </a:r>
            <a:endParaRPr lang="en-US" sz="20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Box 13">
            <a:extLst>
              <a:ext uri="{FF2B5EF4-FFF2-40B4-BE49-F238E27FC236}">
                <a16:creationId xmlns:a16="http://schemas.microsoft.com/office/drawing/2014/main" id="{06E731C6-4E13-4EDD-AEFC-AC9BB769E39E}"/>
              </a:ext>
            </a:extLst>
          </p:cNvPr>
          <p:cNvSpPr txBox="1"/>
          <p:nvPr/>
        </p:nvSpPr>
        <p:spPr>
          <a:xfrm>
            <a:off x="8712380" y="4361812"/>
            <a:ext cx="1372819" cy="338041"/>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zh-CN" altLang="en-US" sz="2000" b="1" dirty="0">
                <a:latin typeface="微软雅黑" panose="020B0503020204020204" pitchFamily="34" charset="-122"/>
                <a:ea typeface="微软雅黑" panose="020B0503020204020204" pitchFamily="34" charset="-122"/>
              </a:rPr>
              <a:t>数据分析</a:t>
            </a:r>
            <a:endParaRPr lang="en-US" sz="20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Box 13">
            <a:extLst>
              <a:ext uri="{FF2B5EF4-FFF2-40B4-BE49-F238E27FC236}">
                <a16:creationId xmlns:a16="http://schemas.microsoft.com/office/drawing/2014/main" id="{89F8D30B-AC35-41BF-97EE-00459115661F}"/>
              </a:ext>
            </a:extLst>
          </p:cNvPr>
          <p:cNvSpPr txBox="1"/>
          <p:nvPr/>
        </p:nvSpPr>
        <p:spPr>
          <a:xfrm>
            <a:off x="5735815" y="4361812"/>
            <a:ext cx="1372819" cy="338041"/>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zh-CN" altLang="en-US" sz="2000" b="1" dirty="0">
                <a:latin typeface="微软雅黑" panose="020B0503020204020204" pitchFamily="34" charset="-122"/>
                <a:ea typeface="微软雅黑" panose="020B0503020204020204" pitchFamily="34" charset="-122"/>
              </a:rPr>
              <a:t>图表制作</a:t>
            </a:r>
            <a:endParaRPr lang="en-US" sz="20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TextBox 13">
            <a:extLst>
              <a:ext uri="{FF2B5EF4-FFF2-40B4-BE49-F238E27FC236}">
                <a16:creationId xmlns:a16="http://schemas.microsoft.com/office/drawing/2014/main" id="{91E9E180-E102-479C-B888-848CC6E6ED54}"/>
              </a:ext>
            </a:extLst>
          </p:cNvPr>
          <p:cNvSpPr txBox="1"/>
          <p:nvPr/>
        </p:nvSpPr>
        <p:spPr>
          <a:xfrm>
            <a:off x="2712232" y="4361812"/>
            <a:ext cx="1372819" cy="338041"/>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zh-CN" altLang="en-US" sz="2000" b="1" dirty="0">
                <a:latin typeface="微软雅黑" panose="020B0503020204020204" pitchFamily="34" charset="-122"/>
                <a:ea typeface="微软雅黑" panose="020B0503020204020204" pitchFamily="34" charset="-122"/>
              </a:rPr>
              <a:t>报表绘制</a:t>
            </a:r>
            <a:endParaRPr lang="en-US" sz="20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矩形 40">
            <a:extLst>
              <a:ext uri="{FF2B5EF4-FFF2-40B4-BE49-F238E27FC236}">
                <a16:creationId xmlns:a16="http://schemas.microsoft.com/office/drawing/2014/main" id="{41610710-78D6-43DF-BE31-1F49150C6169}"/>
              </a:ext>
            </a:extLst>
          </p:cNvPr>
          <p:cNvSpPr/>
          <p:nvPr/>
        </p:nvSpPr>
        <p:spPr>
          <a:xfrm>
            <a:off x="1326936" y="2754091"/>
            <a:ext cx="526105" cy="830997"/>
          </a:xfrm>
          <a:prstGeom prst="rect">
            <a:avLst/>
          </a:prstGeom>
          <a:noFill/>
        </p:spPr>
        <p:txBody>
          <a:bodyPr wrap="none" lIns="91440" tIns="45720" rIns="91440" bIns="45720">
            <a:spAutoFit/>
          </a:bodyPr>
          <a:lstStyle/>
          <a:p>
            <a:pPr algn="ctr"/>
            <a:r>
              <a:rPr lang="en-US" altLang="zh-CN"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zh-CN" alt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2" name="矩形 41">
            <a:extLst>
              <a:ext uri="{FF2B5EF4-FFF2-40B4-BE49-F238E27FC236}">
                <a16:creationId xmlns:a16="http://schemas.microsoft.com/office/drawing/2014/main" id="{AAA703CC-3821-4185-AC1D-302073552B56}"/>
              </a:ext>
            </a:extLst>
          </p:cNvPr>
          <p:cNvSpPr/>
          <p:nvPr/>
        </p:nvSpPr>
        <p:spPr>
          <a:xfrm>
            <a:off x="4277164" y="2746951"/>
            <a:ext cx="564578" cy="830997"/>
          </a:xfrm>
          <a:prstGeom prst="rect">
            <a:avLst/>
          </a:prstGeom>
          <a:noFill/>
        </p:spPr>
        <p:txBody>
          <a:bodyPr wrap="none" lIns="91440" tIns="45720" rIns="91440" bIns="45720">
            <a:spAutoFit/>
          </a:bodyPr>
          <a:lstStyle/>
          <a:p>
            <a:pPr algn="ctr"/>
            <a:r>
              <a:rPr lang="en-US" altLang="zh-CN"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a:t>
            </a:r>
            <a:endParaRPr lang="zh-CN" alt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19B98193-A498-4968-830D-5976868BA025}"/>
              </a:ext>
            </a:extLst>
          </p:cNvPr>
          <p:cNvSpPr/>
          <p:nvPr/>
        </p:nvSpPr>
        <p:spPr>
          <a:xfrm>
            <a:off x="7335981" y="4081317"/>
            <a:ext cx="564578" cy="830997"/>
          </a:xfrm>
          <a:prstGeom prst="rect">
            <a:avLst/>
          </a:prstGeom>
          <a:noFill/>
        </p:spPr>
        <p:txBody>
          <a:bodyPr wrap="none" lIns="91440" tIns="45720" rIns="91440" bIns="45720">
            <a:spAutoFit/>
          </a:bodyPr>
          <a:lstStyle/>
          <a:p>
            <a:pPr algn="ctr"/>
            <a:r>
              <a:rPr lang="en-US" altLang="zh-CN"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a:t>
            </a:r>
            <a:endParaRPr lang="zh-CN" alt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F955EA46-D7E6-4EB4-9B78-9CFB2BF2687C}"/>
              </a:ext>
            </a:extLst>
          </p:cNvPr>
          <p:cNvSpPr/>
          <p:nvPr/>
        </p:nvSpPr>
        <p:spPr>
          <a:xfrm>
            <a:off x="4289953" y="4094046"/>
            <a:ext cx="564578" cy="830997"/>
          </a:xfrm>
          <a:prstGeom prst="rect">
            <a:avLst/>
          </a:prstGeom>
          <a:noFill/>
        </p:spPr>
        <p:txBody>
          <a:bodyPr wrap="none" lIns="91440" tIns="45720" rIns="91440" bIns="45720">
            <a:spAutoFit/>
          </a:bodyPr>
          <a:lstStyle/>
          <a:p>
            <a:pPr algn="ctr"/>
            <a:r>
              <a:rPr lang="en-US" altLang="zh-CN"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a:t>
            </a:r>
            <a:endParaRPr lang="zh-CN" alt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AF338CEC-37F7-48D0-A87B-D86A98CA1282}"/>
              </a:ext>
            </a:extLst>
          </p:cNvPr>
          <p:cNvSpPr/>
          <p:nvPr/>
        </p:nvSpPr>
        <p:spPr>
          <a:xfrm>
            <a:off x="7326845" y="2762323"/>
            <a:ext cx="564578" cy="830997"/>
          </a:xfrm>
          <a:prstGeom prst="rect">
            <a:avLst/>
          </a:prstGeom>
          <a:noFill/>
        </p:spPr>
        <p:txBody>
          <a:bodyPr wrap="none" lIns="91440" tIns="45720" rIns="91440" bIns="45720">
            <a:spAutoFit/>
          </a:bodyPr>
          <a:lstStyle/>
          <a:p>
            <a:pPr algn="ctr"/>
            <a:r>
              <a:rPr lang="en-US" altLang="zh-CN"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a:t>
            </a:r>
            <a:endParaRPr lang="zh-CN" alt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03ACDF2A-F9AD-4AE1-9260-6A1578BD03BE}"/>
              </a:ext>
            </a:extLst>
          </p:cNvPr>
          <p:cNvSpPr/>
          <p:nvPr/>
        </p:nvSpPr>
        <p:spPr>
          <a:xfrm>
            <a:off x="10293529" y="4081317"/>
            <a:ext cx="564578" cy="830997"/>
          </a:xfrm>
          <a:prstGeom prst="rect">
            <a:avLst/>
          </a:prstGeom>
          <a:noFill/>
        </p:spPr>
        <p:txBody>
          <a:bodyPr wrap="none" lIns="91440" tIns="45720" rIns="91440" bIns="45720">
            <a:spAutoFit/>
          </a:bodyPr>
          <a:lstStyle/>
          <a:p>
            <a:pPr algn="ctr"/>
            <a:r>
              <a:rPr lang="en-US" altLang="zh-CN"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a:t>
            </a:r>
            <a:endParaRPr lang="zh-CN" alt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585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13">
            <a:extLst>
              <a:ext uri="{FF2B5EF4-FFF2-40B4-BE49-F238E27FC236}">
                <a16:creationId xmlns:a16="http://schemas.microsoft.com/office/drawing/2014/main" id="{4B580E74-C3F2-46FB-8483-44C680B56D6D}"/>
              </a:ext>
            </a:extLst>
          </p:cNvPr>
          <p:cNvSpPr txBox="1"/>
          <p:nvPr/>
        </p:nvSpPr>
        <p:spPr>
          <a:xfrm>
            <a:off x="1441651" y="1230606"/>
            <a:ext cx="7959504" cy="276999"/>
          </a:xfrm>
          <a:prstGeom prst="rect">
            <a:avLst/>
          </a:prstGeom>
          <a:noFill/>
        </p:spPr>
        <p:txBody>
          <a:bodyPr wrap="square" lIns="0" tIns="0" rIns="0" bIns="0" rtlCol="0" anchor="t" anchorCtr="0">
            <a:spAutoFit/>
          </a:bodyPr>
          <a:lstStyle/>
          <a:p>
            <a:r>
              <a:rPr lang="en-US" altLang="zh-CN" b="1" dirty="0">
                <a:latin typeface="微软雅黑" panose="020B0503020204020204" pitchFamily="34" charset="-122"/>
                <a:ea typeface="微软雅黑" panose="020B0503020204020204" pitchFamily="34" charset="-122"/>
              </a:rPr>
              <a:t>P.S. </a:t>
            </a:r>
            <a:r>
              <a:rPr lang="zh-CN" altLang="zh-CN" b="1" dirty="0">
                <a:latin typeface="微软雅黑" panose="020B0503020204020204" pitchFamily="34" charset="-122"/>
                <a:ea typeface="微软雅黑" panose="020B0503020204020204" pitchFamily="34" charset="-122"/>
              </a:rPr>
              <a:t>以下结合热销乘用车市场分析</a:t>
            </a:r>
            <a:r>
              <a:rPr lang="zh-CN" altLang="en-US" b="1" dirty="0">
                <a:latin typeface="微软雅黑" panose="020B0503020204020204" pitchFamily="34" charset="-122"/>
                <a:ea typeface="微软雅黑" panose="020B0503020204020204" pitchFamily="34" charset="-122"/>
              </a:rPr>
              <a:t>案例中涉及到到</a:t>
            </a:r>
            <a:r>
              <a:rPr lang="en-US" altLang="zh-CN" b="1" dirty="0">
                <a:latin typeface="微软雅黑" panose="020B0503020204020204" pitchFamily="34" charset="-122"/>
                <a:ea typeface="微软雅黑" panose="020B0503020204020204" pitchFamily="34" charset="-122"/>
              </a:rPr>
              <a:t>Excel</a:t>
            </a:r>
            <a:r>
              <a:rPr lang="zh-CN" altLang="en-US" b="1" dirty="0">
                <a:latin typeface="微软雅黑" panose="020B0503020204020204" pitchFamily="34" charset="-122"/>
                <a:ea typeface="微软雅黑" panose="020B0503020204020204" pitchFamily="34" charset="-122"/>
              </a:rPr>
              <a:t>知识点的步骤进行分享</a:t>
            </a:r>
            <a:endParaRPr lang="zh-CN" altLang="zh-CN" b="1" dirty="0">
              <a:latin typeface="微软雅黑" panose="020B0503020204020204" pitchFamily="34" charset="-122"/>
              <a:ea typeface="微软雅黑" panose="020B0503020204020204" pitchFamily="34" charset="-122"/>
            </a:endParaRPr>
          </a:p>
        </p:txBody>
      </p:sp>
      <p:grpSp>
        <p:nvGrpSpPr>
          <p:cNvPr id="47" name="组合 46">
            <a:extLst>
              <a:ext uri="{FF2B5EF4-FFF2-40B4-BE49-F238E27FC236}">
                <a16:creationId xmlns:a16="http://schemas.microsoft.com/office/drawing/2014/main" id="{910EDDCF-C87D-497B-A9FB-629052BCF742}"/>
              </a:ext>
            </a:extLst>
          </p:cNvPr>
          <p:cNvGrpSpPr/>
          <p:nvPr/>
        </p:nvGrpSpPr>
        <p:grpSpPr>
          <a:xfrm>
            <a:off x="583817" y="2417985"/>
            <a:ext cx="3449652" cy="667399"/>
            <a:chOff x="615911" y="2123711"/>
            <a:chExt cx="3449652" cy="667399"/>
          </a:xfrm>
        </p:grpSpPr>
        <p:grpSp>
          <p:nvGrpSpPr>
            <p:cNvPr id="42" name="组合 41">
              <a:extLst>
                <a:ext uri="{FF2B5EF4-FFF2-40B4-BE49-F238E27FC236}">
                  <a16:creationId xmlns:a16="http://schemas.microsoft.com/office/drawing/2014/main" id="{C982D7E6-5AA6-483A-936D-43BC817F69D2}"/>
                </a:ext>
              </a:extLst>
            </p:cNvPr>
            <p:cNvGrpSpPr/>
            <p:nvPr/>
          </p:nvGrpSpPr>
          <p:grpSpPr>
            <a:xfrm>
              <a:off x="615911" y="2123711"/>
              <a:ext cx="687003" cy="667399"/>
              <a:chOff x="5826134" y="2187389"/>
              <a:chExt cx="1080000" cy="1080000"/>
            </a:xfrm>
          </p:grpSpPr>
          <p:sp>
            <p:nvSpPr>
              <p:cNvPr id="15" name="Oval 19">
                <a:extLst>
                  <a:ext uri="{FF2B5EF4-FFF2-40B4-BE49-F238E27FC236}">
                    <a16:creationId xmlns:a16="http://schemas.microsoft.com/office/drawing/2014/main" id="{549F7A84-DB35-4BFE-B039-F25D20D488B3}"/>
                  </a:ext>
                </a:extLst>
              </p:cNvPr>
              <p:cNvSpPr>
                <a:spLocks noChangeAspect="1"/>
              </p:cNvSpPr>
              <p:nvPr/>
            </p:nvSpPr>
            <p:spPr>
              <a:xfrm>
                <a:off x="5826134" y="2187389"/>
                <a:ext cx="1080000" cy="1080000"/>
              </a:xfrm>
              <a:prstGeom prst="ellipse">
                <a:avLst/>
              </a:prstGeom>
              <a:noFill/>
              <a:ln w="15875" cap="flat" cmpd="sng" algn="ctr">
                <a:solidFill>
                  <a:srgbClr val="3298FD"/>
                </a:solidFill>
                <a:prstDash val="solid"/>
                <a:miter lim="800000"/>
              </a:ln>
              <a:effectLst/>
            </p:spPr>
            <p:txBody>
              <a:bodyPr rtlCol="0" anchor="ctr"/>
              <a:lstStyle/>
              <a:p>
                <a:pPr algn="ctr"/>
                <a:endParaRPr lang="id-ID" sz="1400" kern="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21" name="组合 20">
                <a:extLst>
                  <a:ext uri="{FF2B5EF4-FFF2-40B4-BE49-F238E27FC236}">
                    <a16:creationId xmlns:a16="http://schemas.microsoft.com/office/drawing/2014/main" id="{88A4A076-EA08-4FDA-B3A5-5B5317972656}"/>
                  </a:ext>
                </a:extLst>
              </p:cNvPr>
              <p:cNvGrpSpPr/>
              <p:nvPr/>
            </p:nvGrpSpPr>
            <p:grpSpPr>
              <a:xfrm>
                <a:off x="6203694" y="2573792"/>
                <a:ext cx="441007" cy="410441"/>
                <a:chOff x="6203694" y="2573792"/>
                <a:chExt cx="441007" cy="410441"/>
              </a:xfrm>
              <a:solidFill>
                <a:srgbClr val="3298FD"/>
              </a:solidFill>
            </p:grpSpPr>
            <p:sp>
              <p:nvSpPr>
                <p:cNvPr id="22" name="Freeform 30">
                  <a:extLst>
                    <a:ext uri="{FF2B5EF4-FFF2-40B4-BE49-F238E27FC236}">
                      <a16:creationId xmlns:a16="http://schemas.microsoft.com/office/drawing/2014/main" id="{69135CA0-3795-4E69-B06C-31A4E4C8257F}"/>
                    </a:ext>
                  </a:extLst>
                </p:cNvPr>
                <p:cNvSpPr>
                  <a:spLocks/>
                </p:cNvSpPr>
                <p:nvPr/>
              </p:nvSpPr>
              <p:spPr bwMode="auto">
                <a:xfrm>
                  <a:off x="6328137" y="2573792"/>
                  <a:ext cx="205221" cy="159373"/>
                </a:xfrm>
                <a:custGeom>
                  <a:avLst/>
                  <a:gdLst>
                    <a:gd name="T0" fmla="*/ 0 w 1242"/>
                    <a:gd name="T1" fmla="*/ 483 h 963"/>
                    <a:gd name="T2" fmla="*/ 140 w 1242"/>
                    <a:gd name="T3" fmla="*/ 622 h 963"/>
                    <a:gd name="T4" fmla="*/ 265 w 1242"/>
                    <a:gd name="T5" fmla="*/ 606 h 963"/>
                    <a:gd name="T6" fmla="*/ 279 w 1242"/>
                    <a:gd name="T7" fmla="*/ 690 h 963"/>
                    <a:gd name="T8" fmla="*/ 279 w 1242"/>
                    <a:gd name="T9" fmla="*/ 963 h 963"/>
                    <a:gd name="T10" fmla="*/ 511 w 1242"/>
                    <a:gd name="T11" fmla="*/ 963 h 963"/>
                    <a:gd name="T12" fmla="*/ 553 w 1242"/>
                    <a:gd name="T13" fmla="*/ 953 h 963"/>
                    <a:gd name="T14" fmla="*/ 547 w 1242"/>
                    <a:gd name="T15" fmla="*/ 867 h 963"/>
                    <a:gd name="T16" fmla="*/ 759 w 1242"/>
                    <a:gd name="T17" fmla="*/ 675 h 963"/>
                    <a:gd name="T18" fmla="*/ 971 w 1242"/>
                    <a:gd name="T19" fmla="*/ 867 h 963"/>
                    <a:gd name="T20" fmla="*/ 965 w 1242"/>
                    <a:gd name="T21" fmla="*/ 953 h 963"/>
                    <a:gd name="T22" fmla="*/ 1006 w 1242"/>
                    <a:gd name="T23" fmla="*/ 963 h 963"/>
                    <a:gd name="T24" fmla="*/ 1239 w 1242"/>
                    <a:gd name="T25" fmla="*/ 963 h 963"/>
                    <a:gd name="T26" fmla="*/ 1239 w 1242"/>
                    <a:gd name="T27" fmla="*/ 117 h 963"/>
                    <a:gd name="T28" fmla="*/ 1214 w 1242"/>
                    <a:gd name="T29" fmla="*/ 28 h 963"/>
                    <a:gd name="T30" fmla="*/ 1118 w 1242"/>
                    <a:gd name="T31" fmla="*/ 3 h 963"/>
                    <a:gd name="T32" fmla="*/ 279 w 1242"/>
                    <a:gd name="T33" fmla="*/ 3 h 963"/>
                    <a:gd name="T34" fmla="*/ 279 w 1242"/>
                    <a:gd name="T35" fmla="*/ 276 h 963"/>
                    <a:gd name="T36" fmla="*/ 265 w 1242"/>
                    <a:gd name="T37" fmla="*/ 361 h 963"/>
                    <a:gd name="T38" fmla="*/ 140 w 1242"/>
                    <a:gd name="T39" fmla="*/ 344 h 963"/>
                    <a:gd name="T40" fmla="*/ 0 w 1242"/>
                    <a:gd name="T41" fmla="*/ 48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2" h="963">
                      <a:moveTo>
                        <a:pt x="0" y="483"/>
                      </a:moveTo>
                      <a:cubicBezTo>
                        <a:pt x="0" y="560"/>
                        <a:pt x="63" y="622"/>
                        <a:pt x="140" y="622"/>
                      </a:cubicBezTo>
                      <a:cubicBezTo>
                        <a:pt x="209" y="622"/>
                        <a:pt x="243" y="579"/>
                        <a:pt x="265" y="606"/>
                      </a:cubicBezTo>
                      <a:cubicBezTo>
                        <a:pt x="277" y="620"/>
                        <a:pt x="279" y="637"/>
                        <a:pt x="279" y="690"/>
                      </a:cubicBezTo>
                      <a:lnTo>
                        <a:pt x="279" y="963"/>
                      </a:lnTo>
                      <a:lnTo>
                        <a:pt x="511" y="963"/>
                      </a:lnTo>
                      <a:cubicBezTo>
                        <a:pt x="545" y="963"/>
                        <a:pt x="550" y="960"/>
                        <a:pt x="553" y="953"/>
                      </a:cubicBezTo>
                      <a:cubicBezTo>
                        <a:pt x="559" y="940"/>
                        <a:pt x="547" y="918"/>
                        <a:pt x="547" y="867"/>
                      </a:cubicBezTo>
                      <a:cubicBezTo>
                        <a:pt x="547" y="760"/>
                        <a:pt x="660" y="675"/>
                        <a:pt x="759" y="675"/>
                      </a:cubicBezTo>
                      <a:cubicBezTo>
                        <a:pt x="858" y="675"/>
                        <a:pt x="971" y="756"/>
                        <a:pt x="971" y="867"/>
                      </a:cubicBezTo>
                      <a:cubicBezTo>
                        <a:pt x="971" y="918"/>
                        <a:pt x="959" y="940"/>
                        <a:pt x="965" y="953"/>
                      </a:cubicBezTo>
                      <a:cubicBezTo>
                        <a:pt x="967" y="960"/>
                        <a:pt x="972" y="963"/>
                        <a:pt x="1006" y="963"/>
                      </a:cubicBezTo>
                      <a:lnTo>
                        <a:pt x="1239" y="963"/>
                      </a:lnTo>
                      <a:lnTo>
                        <a:pt x="1239" y="117"/>
                      </a:lnTo>
                      <a:cubicBezTo>
                        <a:pt x="1239" y="117"/>
                        <a:pt x="1242" y="57"/>
                        <a:pt x="1214" y="28"/>
                      </a:cubicBezTo>
                      <a:cubicBezTo>
                        <a:pt x="1185" y="0"/>
                        <a:pt x="1118" y="3"/>
                        <a:pt x="1118" y="3"/>
                      </a:cubicBezTo>
                      <a:lnTo>
                        <a:pt x="279" y="3"/>
                      </a:lnTo>
                      <a:lnTo>
                        <a:pt x="279" y="276"/>
                      </a:lnTo>
                      <a:cubicBezTo>
                        <a:pt x="279" y="329"/>
                        <a:pt x="277" y="347"/>
                        <a:pt x="265" y="361"/>
                      </a:cubicBezTo>
                      <a:cubicBezTo>
                        <a:pt x="243" y="388"/>
                        <a:pt x="209" y="344"/>
                        <a:pt x="140" y="344"/>
                      </a:cubicBezTo>
                      <a:cubicBezTo>
                        <a:pt x="63" y="344"/>
                        <a:pt x="0" y="406"/>
                        <a:pt x="0" y="483"/>
                      </a:cubicBezTo>
                      <a:close/>
                    </a:path>
                  </a:pathLst>
                </a:custGeom>
                <a:grpFill/>
                <a:ln>
                  <a:noFill/>
                </a:ln>
                <a:effectLst/>
              </p:spPr>
              <p:txBody>
                <a:bodyPr vert="horz" wrap="square" lIns="91440" tIns="45720" rIns="91440" bIns="45720" numCol="1" anchor="t" anchorCtr="0" compatLnSpc="1">
                  <a:prstTxWarp prst="textNoShape">
                    <a:avLst/>
                  </a:prstTxWarp>
                </a:bodyPr>
                <a:lstStyle/>
                <a:p>
                  <a:endParaRPr lang="th-TH" kern="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Freeform 31">
                  <a:extLst>
                    <a:ext uri="{FF2B5EF4-FFF2-40B4-BE49-F238E27FC236}">
                      <a16:creationId xmlns:a16="http://schemas.microsoft.com/office/drawing/2014/main" id="{2E13D0D4-25CE-48B1-A91D-65CF7E027FE4}"/>
                    </a:ext>
                  </a:extLst>
                </p:cNvPr>
                <p:cNvSpPr>
                  <a:spLocks/>
                </p:cNvSpPr>
                <p:nvPr/>
              </p:nvSpPr>
              <p:spPr bwMode="auto">
                <a:xfrm>
                  <a:off x="6203694" y="2573792"/>
                  <a:ext cx="159374" cy="205221"/>
                </a:xfrm>
                <a:custGeom>
                  <a:avLst/>
                  <a:gdLst>
                    <a:gd name="T0" fmla="*/ 5 w 965"/>
                    <a:gd name="T1" fmla="*/ 965 h 1244"/>
                    <a:gd name="T2" fmla="*/ 279 w 965"/>
                    <a:gd name="T3" fmla="*/ 965 h 1244"/>
                    <a:gd name="T4" fmla="*/ 363 w 965"/>
                    <a:gd name="T5" fmla="*/ 979 h 1244"/>
                    <a:gd name="T6" fmla="*/ 346 w 965"/>
                    <a:gd name="T7" fmla="*/ 1104 h 1244"/>
                    <a:gd name="T8" fmla="*/ 485 w 965"/>
                    <a:gd name="T9" fmla="*/ 1244 h 1244"/>
                    <a:gd name="T10" fmla="*/ 625 w 965"/>
                    <a:gd name="T11" fmla="*/ 1104 h 1244"/>
                    <a:gd name="T12" fmla="*/ 608 w 965"/>
                    <a:gd name="T13" fmla="*/ 979 h 1244"/>
                    <a:gd name="T14" fmla="*/ 692 w 965"/>
                    <a:gd name="T15" fmla="*/ 965 h 1244"/>
                    <a:gd name="T16" fmla="*/ 965 w 965"/>
                    <a:gd name="T17" fmla="*/ 965 h 1244"/>
                    <a:gd name="T18" fmla="*/ 965 w 965"/>
                    <a:gd name="T19" fmla="*/ 733 h 1244"/>
                    <a:gd name="T20" fmla="*/ 955 w 965"/>
                    <a:gd name="T21" fmla="*/ 691 h 1244"/>
                    <a:gd name="T22" fmla="*/ 869 w 965"/>
                    <a:gd name="T23" fmla="*/ 697 h 1244"/>
                    <a:gd name="T24" fmla="*/ 677 w 965"/>
                    <a:gd name="T25" fmla="*/ 485 h 1244"/>
                    <a:gd name="T26" fmla="*/ 869 w 965"/>
                    <a:gd name="T27" fmla="*/ 273 h 1244"/>
                    <a:gd name="T28" fmla="*/ 955 w 965"/>
                    <a:gd name="T29" fmla="*/ 280 h 1244"/>
                    <a:gd name="T30" fmla="*/ 965 w 965"/>
                    <a:gd name="T31" fmla="*/ 238 h 1244"/>
                    <a:gd name="T32" fmla="*/ 965 w 965"/>
                    <a:gd name="T33" fmla="*/ 5 h 1244"/>
                    <a:gd name="T34" fmla="*/ 141 w 965"/>
                    <a:gd name="T35" fmla="*/ 5 h 1244"/>
                    <a:gd name="T36" fmla="*/ 31 w 965"/>
                    <a:gd name="T37" fmla="*/ 30 h 1244"/>
                    <a:gd name="T38" fmla="*/ 5 w 965"/>
                    <a:gd name="T39" fmla="*/ 129 h 1244"/>
                    <a:gd name="T40" fmla="*/ 5 w 965"/>
                    <a:gd name="T41" fmla="*/ 965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5" h="1244">
                      <a:moveTo>
                        <a:pt x="5" y="965"/>
                      </a:moveTo>
                      <a:lnTo>
                        <a:pt x="279" y="965"/>
                      </a:lnTo>
                      <a:cubicBezTo>
                        <a:pt x="331" y="965"/>
                        <a:pt x="349" y="967"/>
                        <a:pt x="363" y="979"/>
                      </a:cubicBezTo>
                      <a:cubicBezTo>
                        <a:pt x="390" y="1001"/>
                        <a:pt x="346" y="1035"/>
                        <a:pt x="346" y="1104"/>
                      </a:cubicBezTo>
                      <a:cubicBezTo>
                        <a:pt x="346" y="1181"/>
                        <a:pt x="409" y="1244"/>
                        <a:pt x="485" y="1244"/>
                      </a:cubicBezTo>
                      <a:cubicBezTo>
                        <a:pt x="562" y="1244"/>
                        <a:pt x="625" y="1181"/>
                        <a:pt x="625" y="1104"/>
                      </a:cubicBezTo>
                      <a:cubicBezTo>
                        <a:pt x="625" y="1035"/>
                        <a:pt x="581" y="1002"/>
                        <a:pt x="608" y="979"/>
                      </a:cubicBezTo>
                      <a:cubicBezTo>
                        <a:pt x="622" y="967"/>
                        <a:pt x="639" y="965"/>
                        <a:pt x="692" y="965"/>
                      </a:cubicBezTo>
                      <a:lnTo>
                        <a:pt x="965" y="965"/>
                      </a:lnTo>
                      <a:lnTo>
                        <a:pt x="965" y="733"/>
                      </a:lnTo>
                      <a:cubicBezTo>
                        <a:pt x="965" y="699"/>
                        <a:pt x="962" y="694"/>
                        <a:pt x="955" y="691"/>
                      </a:cubicBezTo>
                      <a:cubicBezTo>
                        <a:pt x="942" y="685"/>
                        <a:pt x="920" y="697"/>
                        <a:pt x="869" y="697"/>
                      </a:cubicBezTo>
                      <a:cubicBezTo>
                        <a:pt x="762" y="697"/>
                        <a:pt x="677" y="584"/>
                        <a:pt x="677" y="485"/>
                      </a:cubicBezTo>
                      <a:cubicBezTo>
                        <a:pt x="677" y="386"/>
                        <a:pt x="758" y="273"/>
                        <a:pt x="869" y="273"/>
                      </a:cubicBezTo>
                      <a:cubicBezTo>
                        <a:pt x="920" y="273"/>
                        <a:pt x="942" y="285"/>
                        <a:pt x="955" y="280"/>
                      </a:cubicBezTo>
                      <a:cubicBezTo>
                        <a:pt x="962" y="277"/>
                        <a:pt x="965" y="272"/>
                        <a:pt x="965" y="238"/>
                      </a:cubicBezTo>
                      <a:lnTo>
                        <a:pt x="965" y="5"/>
                      </a:lnTo>
                      <a:lnTo>
                        <a:pt x="141" y="5"/>
                      </a:lnTo>
                      <a:cubicBezTo>
                        <a:pt x="141" y="5"/>
                        <a:pt x="61" y="0"/>
                        <a:pt x="31" y="30"/>
                      </a:cubicBezTo>
                      <a:cubicBezTo>
                        <a:pt x="0" y="61"/>
                        <a:pt x="5" y="129"/>
                        <a:pt x="5" y="129"/>
                      </a:cubicBezTo>
                      <a:lnTo>
                        <a:pt x="5" y="965"/>
                      </a:lnTo>
                      <a:close/>
                    </a:path>
                  </a:pathLst>
                </a:custGeom>
                <a:grpFill/>
                <a:ln>
                  <a:noFill/>
                </a:ln>
                <a:effectLst/>
              </p:spPr>
              <p:txBody>
                <a:bodyPr vert="horz" wrap="square" lIns="91440" tIns="45720" rIns="91440" bIns="45720" numCol="1" anchor="t" anchorCtr="0" compatLnSpc="1">
                  <a:prstTxWarp prst="textNoShape">
                    <a:avLst/>
                  </a:prstTxWarp>
                </a:bodyPr>
                <a:lstStyle/>
                <a:p>
                  <a:endParaRPr lang="th-TH" kern="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Freeform 32">
                  <a:extLst>
                    <a:ext uri="{FF2B5EF4-FFF2-40B4-BE49-F238E27FC236}">
                      <a16:creationId xmlns:a16="http://schemas.microsoft.com/office/drawing/2014/main" id="{798AAFBD-C08D-4A60-B0AA-18A70CFA1E4D}"/>
                    </a:ext>
                  </a:extLst>
                </p:cNvPr>
                <p:cNvSpPr>
                  <a:spLocks/>
                </p:cNvSpPr>
                <p:nvPr/>
              </p:nvSpPr>
              <p:spPr bwMode="auto">
                <a:xfrm>
                  <a:off x="6204422" y="2744809"/>
                  <a:ext cx="204493" cy="158646"/>
                </a:xfrm>
                <a:custGeom>
                  <a:avLst/>
                  <a:gdLst>
                    <a:gd name="T0" fmla="*/ 1240 w 1240"/>
                    <a:gd name="T1" fmla="*/ 480 h 960"/>
                    <a:gd name="T2" fmla="*/ 1101 w 1240"/>
                    <a:gd name="T3" fmla="*/ 341 h 960"/>
                    <a:gd name="T4" fmla="*/ 975 w 1240"/>
                    <a:gd name="T5" fmla="*/ 357 h 960"/>
                    <a:gd name="T6" fmla="*/ 961 w 1240"/>
                    <a:gd name="T7" fmla="*/ 273 h 960"/>
                    <a:gd name="T8" fmla="*/ 961 w 1240"/>
                    <a:gd name="T9" fmla="*/ 0 h 960"/>
                    <a:gd name="T10" fmla="*/ 729 w 1240"/>
                    <a:gd name="T11" fmla="*/ 0 h 960"/>
                    <a:gd name="T12" fmla="*/ 687 w 1240"/>
                    <a:gd name="T13" fmla="*/ 10 h 960"/>
                    <a:gd name="T14" fmla="*/ 693 w 1240"/>
                    <a:gd name="T15" fmla="*/ 96 h 960"/>
                    <a:gd name="T16" fmla="*/ 481 w 1240"/>
                    <a:gd name="T17" fmla="*/ 288 h 960"/>
                    <a:gd name="T18" fmla="*/ 270 w 1240"/>
                    <a:gd name="T19" fmla="*/ 96 h 960"/>
                    <a:gd name="T20" fmla="*/ 276 w 1240"/>
                    <a:gd name="T21" fmla="*/ 10 h 960"/>
                    <a:gd name="T22" fmla="*/ 234 w 1240"/>
                    <a:gd name="T23" fmla="*/ 0 h 960"/>
                    <a:gd name="T24" fmla="*/ 1 w 1240"/>
                    <a:gd name="T25" fmla="*/ 0 h 960"/>
                    <a:gd name="T26" fmla="*/ 1 w 1240"/>
                    <a:gd name="T27" fmla="*/ 828 h 960"/>
                    <a:gd name="T28" fmla="*/ 30 w 1240"/>
                    <a:gd name="T29" fmla="*/ 928 h 960"/>
                    <a:gd name="T30" fmla="*/ 129 w 1240"/>
                    <a:gd name="T31" fmla="*/ 960 h 960"/>
                    <a:gd name="T32" fmla="*/ 961 w 1240"/>
                    <a:gd name="T33" fmla="*/ 960 h 960"/>
                    <a:gd name="T34" fmla="*/ 961 w 1240"/>
                    <a:gd name="T35" fmla="*/ 687 h 960"/>
                    <a:gd name="T36" fmla="*/ 975 w 1240"/>
                    <a:gd name="T37" fmla="*/ 602 h 960"/>
                    <a:gd name="T38" fmla="*/ 1101 w 1240"/>
                    <a:gd name="T39" fmla="*/ 619 h 960"/>
                    <a:gd name="T40" fmla="*/ 1240 w 1240"/>
                    <a:gd name="T41" fmla="*/ 48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0" h="960">
                      <a:moveTo>
                        <a:pt x="1240" y="480"/>
                      </a:moveTo>
                      <a:cubicBezTo>
                        <a:pt x="1240" y="403"/>
                        <a:pt x="1178" y="341"/>
                        <a:pt x="1101" y="341"/>
                      </a:cubicBezTo>
                      <a:cubicBezTo>
                        <a:pt x="1031" y="341"/>
                        <a:pt x="998" y="385"/>
                        <a:pt x="975" y="357"/>
                      </a:cubicBezTo>
                      <a:cubicBezTo>
                        <a:pt x="963" y="343"/>
                        <a:pt x="961" y="326"/>
                        <a:pt x="961" y="273"/>
                      </a:cubicBezTo>
                      <a:lnTo>
                        <a:pt x="961" y="0"/>
                      </a:lnTo>
                      <a:lnTo>
                        <a:pt x="729" y="0"/>
                      </a:lnTo>
                      <a:cubicBezTo>
                        <a:pt x="695" y="0"/>
                        <a:pt x="690" y="3"/>
                        <a:pt x="687" y="10"/>
                      </a:cubicBezTo>
                      <a:cubicBezTo>
                        <a:pt x="681" y="23"/>
                        <a:pt x="693" y="45"/>
                        <a:pt x="693" y="96"/>
                      </a:cubicBezTo>
                      <a:cubicBezTo>
                        <a:pt x="693" y="203"/>
                        <a:pt x="580" y="288"/>
                        <a:pt x="481" y="288"/>
                      </a:cubicBezTo>
                      <a:cubicBezTo>
                        <a:pt x="382" y="288"/>
                        <a:pt x="270" y="207"/>
                        <a:pt x="270" y="96"/>
                      </a:cubicBezTo>
                      <a:cubicBezTo>
                        <a:pt x="270" y="45"/>
                        <a:pt x="282" y="23"/>
                        <a:pt x="276" y="10"/>
                      </a:cubicBezTo>
                      <a:cubicBezTo>
                        <a:pt x="273" y="3"/>
                        <a:pt x="268" y="0"/>
                        <a:pt x="234" y="0"/>
                      </a:cubicBezTo>
                      <a:lnTo>
                        <a:pt x="1" y="0"/>
                      </a:lnTo>
                      <a:lnTo>
                        <a:pt x="1" y="828"/>
                      </a:lnTo>
                      <a:cubicBezTo>
                        <a:pt x="1" y="828"/>
                        <a:pt x="0" y="898"/>
                        <a:pt x="30" y="928"/>
                      </a:cubicBezTo>
                      <a:cubicBezTo>
                        <a:pt x="60" y="958"/>
                        <a:pt x="129" y="960"/>
                        <a:pt x="129" y="960"/>
                      </a:cubicBezTo>
                      <a:lnTo>
                        <a:pt x="961" y="960"/>
                      </a:lnTo>
                      <a:lnTo>
                        <a:pt x="961" y="687"/>
                      </a:lnTo>
                      <a:cubicBezTo>
                        <a:pt x="961" y="634"/>
                        <a:pt x="963" y="616"/>
                        <a:pt x="975" y="602"/>
                      </a:cubicBezTo>
                      <a:cubicBezTo>
                        <a:pt x="998" y="575"/>
                        <a:pt x="1031" y="619"/>
                        <a:pt x="1101" y="619"/>
                      </a:cubicBezTo>
                      <a:cubicBezTo>
                        <a:pt x="1178" y="619"/>
                        <a:pt x="1240" y="557"/>
                        <a:pt x="1240" y="480"/>
                      </a:cubicBezTo>
                      <a:close/>
                    </a:path>
                  </a:pathLst>
                </a:custGeom>
                <a:grpFill/>
                <a:ln>
                  <a:noFill/>
                </a:ln>
                <a:effectLst/>
              </p:spPr>
              <p:txBody>
                <a:bodyPr vert="horz" wrap="square" lIns="91440" tIns="45720" rIns="91440" bIns="45720" numCol="1" anchor="t" anchorCtr="0" compatLnSpc="1">
                  <a:prstTxWarp prst="textNoShape">
                    <a:avLst/>
                  </a:prstTxWarp>
                </a:bodyPr>
                <a:lstStyle/>
                <a:p>
                  <a:endParaRPr lang="th-TH" kern="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Freeform 33">
                  <a:extLst>
                    <a:ext uri="{FF2B5EF4-FFF2-40B4-BE49-F238E27FC236}">
                      <a16:creationId xmlns:a16="http://schemas.microsoft.com/office/drawing/2014/main" id="{7278B2FF-C6F5-4FD5-96A2-D719F025C161}"/>
                    </a:ext>
                  </a:extLst>
                </p:cNvPr>
                <p:cNvSpPr>
                  <a:spLocks/>
                </p:cNvSpPr>
                <p:nvPr/>
              </p:nvSpPr>
              <p:spPr bwMode="auto">
                <a:xfrm>
                  <a:off x="6420559" y="2766641"/>
                  <a:ext cx="224142" cy="217592"/>
                </a:xfrm>
                <a:custGeom>
                  <a:avLst/>
                  <a:gdLst>
                    <a:gd name="T0" fmla="*/ 770 w 1358"/>
                    <a:gd name="T1" fmla="*/ 1267 h 1322"/>
                    <a:gd name="T2" fmla="*/ 1358 w 1358"/>
                    <a:gd name="T3" fmla="*/ 679 h 1322"/>
                    <a:gd name="T4" fmla="*/ 1164 w 1358"/>
                    <a:gd name="T5" fmla="*/ 486 h 1322"/>
                    <a:gd name="T6" fmla="*/ 1114 w 1358"/>
                    <a:gd name="T7" fmla="*/ 416 h 1322"/>
                    <a:gd name="T8" fmla="*/ 1215 w 1358"/>
                    <a:gd name="T9" fmla="*/ 339 h 1322"/>
                    <a:gd name="T10" fmla="*/ 1215 w 1358"/>
                    <a:gd name="T11" fmla="*/ 142 h 1322"/>
                    <a:gd name="T12" fmla="*/ 1018 w 1358"/>
                    <a:gd name="T13" fmla="*/ 142 h 1322"/>
                    <a:gd name="T14" fmla="*/ 941 w 1358"/>
                    <a:gd name="T15" fmla="*/ 243 h 1322"/>
                    <a:gd name="T16" fmla="*/ 872 w 1358"/>
                    <a:gd name="T17" fmla="*/ 193 h 1322"/>
                    <a:gd name="T18" fmla="*/ 679 w 1358"/>
                    <a:gd name="T19" fmla="*/ 0 h 1322"/>
                    <a:gd name="T20" fmla="*/ 514 w 1358"/>
                    <a:gd name="T21" fmla="*/ 164 h 1322"/>
                    <a:gd name="T22" fmla="*/ 492 w 1358"/>
                    <a:gd name="T23" fmla="*/ 201 h 1322"/>
                    <a:gd name="T24" fmla="*/ 557 w 1358"/>
                    <a:gd name="T25" fmla="*/ 258 h 1322"/>
                    <a:gd name="T26" fmla="*/ 543 w 1358"/>
                    <a:gd name="T27" fmla="*/ 543 h 1322"/>
                    <a:gd name="T28" fmla="*/ 258 w 1358"/>
                    <a:gd name="T29" fmla="*/ 557 h 1322"/>
                    <a:gd name="T30" fmla="*/ 201 w 1358"/>
                    <a:gd name="T31" fmla="*/ 492 h 1322"/>
                    <a:gd name="T32" fmla="*/ 164 w 1358"/>
                    <a:gd name="T33" fmla="*/ 514 h 1322"/>
                    <a:gd name="T34" fmla="*/ 0 w 1358"/>
                    <a:gd name="T35" fmla="*/ 679 h 1322"/>
                    <a:gd name="T36" fmla="*/ 590 w 1358"/>
                    <a:gd name="T37" fmla="*/ 1269 h 1322"/>
                    <a:gd name="T38" fmla="*/ 679 w 1358"/>
                    <a:gd name="T39" fmla="*/ 1322 h 1322"/>
                    <a:gd name="T40" fmla="*/ 770 w 1358"/>
                    <a:gd name="T41" fmla="*/ 126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8" h="1322">
                      <a:moveTo>
                        <a:pt x="770" y="1267"/>
                      </a:moveTo>
                      <a:lnTo>
                        <a:pt x="1358" y="679"/>
                      </a:lnTo>
                      <a:lnTo>
                        <a:pt x="1164" y="486"/>
                      </a:lnTo>
                      <a:cubicBezTo>
                        <a:pt x="1127" y="448"/>
                        <a:pt x="1116" y="435"/>
                        <a:pt x="1114" y="416"/>
                      </a:cubicBezTo>
                      <a:cubicBezTo>
                        <a:pt x="1111" y="381"/>
                        <a:pt x="1166" y="389"/>
                        <a:pt x="1215" y="339"/>
                      </a:cubicBezTo>
                      <a:cubicBezTo>
                        <a:pt x="1270" y="285"/>
                        <a:pt x="1270" y="197"/>
                        <a:pt x="1215" y="142"/>
                      </a:cubicBezTo>
                      <a:cubicBezTo>
                        <a:pt x="1161" y="88"/>
                        <a:pt x="1073" y="88"/>
                        <a:pt x="1018" y="142"/>
                      </a:cubicBezTo>
                      <a:cubicBezTo>
                        <a:pt x="969" y="192"/>
                        <a:pt x="976" y="246"/>
                        <a:pt x="941" y="243"/>
                      </a:cubicBezTo>
                      <a:cubicBezTo>
                        <a:pt x="923" y="242"/>
                        <a:pt x="909" y="230"/>
                        <a:pt x="872" y="193"/>
                      </a:cubicBezTo>
                      <a:lnTo>
                        <a:pt x="679" y="0"/>
                      </a:lnTo>
                      <a:lnTo>
                        <a:pt x="514" y="164"/>
                      </a:lnTo>
                      <a:cubicBezTo>
                        <a:pt x="490" y="189"/>
                        <a:pt x="489" y="194"/>
                        <a:pt x="492" y="201"/>
                      </a:cubicBezTo>
                      <a:cubicBezTo>
                        <a:pt x="497" y="214"/>
                        <a:pt x="521" y="222"/>
                        <a:pt x="557" y="258"/>
                      </a:cubicBezTo>
                      <a:cubicBezTo>
                        <a:pt x="633" y="333"/>
                        <a:pt x="613" y="473"/>
                        <a:pt x="543" y="543"/>
                      </a:cubicBezTo>
                      <a:cubicBezTo>
                        <a:pt x="473" y="613"/>
                        <a:pt x="336" y="636"/>
                        <a:pt x="258" y="557"/>
                      </a:cubicBezTo>
                      <a:cubicBezTo>
                        <a:pt x="222" y="521"/>
                        <a:pt x="215" y="497"/>
                        <a:pt x="201" y="492"/>
                      </a:cubicBezTo>
                      <a:cubicBezTo>
                        <a:pt x="194" y="489"/>
                        <a:pt x="189" y="490"/>
                        <a:pt x="164" y="514"/>
                      </a:cubicBezTo>
                      <a:lnTo>
                        <a:pt x="0" y="679"/>
                      </a:lnTo>
                      <a:lnTo>
                        <a:pt x="590" y="1269"/>
                      </a:lnTo>
                      <a:cubicBezTo>
                        <a:pt x="590" y="1269"/>
                        <a:pt x="636" y="1322"/>
                        <a:pt x="679" y="1322"/>
                      </a:cubicBezTo>
                      <a:cubicBezTo>
                        <a:pt x="721" y="1322"/>
                        <a:pt x="770" y="1267"/>
                        <a:pt x="770" y="1267"/>
                      </a:cubicBezTo>
                      <a:close/>
                    </a:path>
                  </a:pathLst>
                </a:custGeom>
                <a:grpFill/>
                <a:ln>
                  <a:noFill/>
                </a:ln>
                <a:effectLst/>
              </p:spPr>
              <p:txBody>
                <a:bodyPr vert="horz" wrap="square" lIns="91440" tIns="45720" rIns="91440" bIns="45720" numCol="1" anchor="t" anchorCtr="0" compatLnSpc="1">
                  <a:prstTxWarp prst="textNoShape">
                    <a:avLst/>
                  </a:prstTxWarp>
                </a:bodyPr>
                <a:lstStyle/>
                <a:p>
                  <a:endParaRPr lang="th-TH" kern="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cxnSp>
          <p:nvCxnSpPr>
            <p:cNvPr id="45" name="Straight Connector 10">
              <a:extLst>
                <a:ext uri="{FF2B5EF4-FFF2-40B4-BE49-F238E27FC236}">
                  <a16:creationId xmlns:a16="http://schemas.microsoft.com/office/drawing/2014/main" id="{1F7DAABF-DA1B-43B1-B3AA-47B866C72C6C}"/>
                </a:ext>
              </a:extLst>
            </p:cNvPr>
            <p:cNvCxnSpPr>
              <a:cxnSpLocks/>
            </p:cNvCxnSpPr>
            <p:nvPr/>
          </p:nvCxnSpPr>
          <p:spPr>
            <a:xfrm>
              <a:off x="1302914" y="2489312"/>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grpSp>
      <p:sp>
        <p:nvSpPr>
          <p:cNvPr id="48" name="矩形 47">
            <a:extLst>
              <a:ext uri="{FF2B5EF4-FFF2-40B4-BE49-F238E27FC236}">
                <a16:creationId xmlns:a16="http://schemas.microsoft.com/office/drawing/2014/main" id="{14DE29D8-22F2-4E2D-A34B-FAEF9AF3BDB0}"/>
              </a:ext>
            </a:extLst>
          </p:cNvPr>
          <p:cNvSpPr/>
          <p:nvPr/>
        </p:nvSpPr>
        <p:spPr>
          <a:xfrm>
            <a:off x="1441651" y="2401531"/>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业务理解</a:t>
            </a:r>
            <a:endParaRPr lang="zh-CN" altLang="en-US" dirty="0">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45AD7E9D-723E-4F1E-B529-8A398729A710}"/>
              </a:ext>
            </a:extLst>
          </p:cNvPr>
          <p:cNvSpPr/>
          <p:nvPr/>
        </p:nvSpPr>
        <p:spPr>
          <a:xfrm>
            <a:off x="954532" y="3059780"/>
            <a:ext cx="10498889" cy="1156855"/>
          </a:xfrm>
          <a:prstGeom prst="rect">
            <a:avLst/>
          </a:prstGeom>
        </p:spPr>
        <p:txBody>
          <a:bodyPr wrap="square">
            <a:spAutoFit/>
          </a:bodyPr>
          <a:lstStyle/>
          <a:p>
            <a:pPr marL="228600" indent="266700" algn="just">
              <a:lnSpc>
                <a:spcPct val="150000"/>
              </a:lnSpc>
              <a:spcAft>
                <a:spcPts val="0"/>
              </a:spcAft>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业务数据分析最关键的就是</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了解决业务需求，因此我们需要在精准理解业务的基础上将业务需求转化为可以量化的指标</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初步确立分析指标</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spcAft>
                <a:spcPts val="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确立指标的方法：由总到分</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确立一个或多个核心总指标，将指标一步步细分到不能分解</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47EF9A56-F176-479B-B4F7-75282377D005}"/>
              </a:ext>
            </a:extLst>
          </p:cNvPr>
          <p:cNvSpPr/>
          <p:nvPr/>
        </p:nvSpPr>
        <p:spPr>
          <a:xfrm>
            <a:off x="1270820" y="4908917"/>
            <a:ext cx="10083540" cy="1510798"/>
          </a:xfrm>
          <a:prstGeom prst="rect">
            <a:avLst/>
          </a:prstGeom>
        </p:spPr>
        <p:txBody>
          <a:bodyPr wrap="square">
            <a:spAutoFit/>
          </a:bodyPr>
          <a:lstStyle/>
          <a:p>
            <a:pPr indent="266700">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数据收集</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spcBef>
                <a:spcPts val="2400"/>
              </a:spcBef>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根据初步确立的指标确定需要收集的数据</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根据数据需求通过不同途径获取数据：业务人员提供、数据库获取、外部数据爬取</a:t>
            </a:r>
          </a:p>
        </p:txBody>
      </p:sp>
      <p:cxnSp>
        <p:nvCxnSpPr>
          <p:cNvPr id="51" name="Straight Connector 10">
            <a:extLst>
              <a:ext uri="{FF2B5EF4-FFF2-40B4-BE49-F238E27FC236}">
                <a16:creationId xmlns:a16="http://schemas.microsoft.com/office/drawing/2014/main" id="{A8064FF4-7E09-4277-ADF8-79DE20C1FAF1}"/>
              </a:ext>
            </a:extLst>
          </p:cNvPr>
          <p:cNvCxnSpPr>
            <a:cxnSpLocks/>
          </p:cNvCxnSpPr>
          <p:nvPr/>
        </p:nvCxnSpPr>
        <p:spPr>
          <a:xfrm>
            <a:off x="1270820" y="5355629"/>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52" name="矩形 51">
            <a:extLst>
              <a:ext uri="{FF2B5EF4-FFF2-40B4-BE49-F238E27FC236}">
                <a16:creationId xmlns:a16="http://schemas.microsoft.com/office/drawing/2014/main" id="{5D0A8A67-DDDA-4473-A43E-143FECAA2BE5}"/>
              </a:ext>
            </a:extLst>
          </p:cNvPr>
          <p:cNvSpPr/>
          <p:nvPr/>
        </p:nvSpPr>
        <p:spPr>
          <a:xfrm>
            <a:off x="1283967" y="1567635"/>
            <a:ext cx="10498889" cy="424155"/>
          </a:xfrm>
          <a:prstGeom prst="rect">
            <a:avLst/>
          </a:prstGeom>
        </p:spPr>
        <p:txBody>
          <a:bodyPr wrap="square">
            <a:spAutoFit/>
          </a:bodyPr>
          <a:lstStyle/>
          <a:p>
            <a:pPr marL="228600" indent="266700" algn="just">
              <a:lnSpc>
                <a:spcPct val="150000"/>
              </a:lnSpc>
              <a:spcAft>
                <a:spcPts val="0"/>
              </a:spcAft>
            </a:pPr>
            <a:r>
              <a:rPr lang="zh-CN" altLang="en-US" sz="1600" dirty="0">
                <a:latin typeface="微软雅黑" panose="020B0503020204020204" pitchFamily="34" charset="-122"/>
                <a:ea typeface="微软雅黑" panose="020B0503020204020204" pitchFamily="34" charset="-122"/>
              </a:rPr>
              <a:t>主要从</a:t>
            </a:r>
            <a:r>
              <a:rPr lang="zh-CN" altLang="zh-CN" sz="1600" dirty="0">
                <a:latin typeface="微软雅黑" panose="020B0503020204020204" pitchFamily="34" charset="-122"/>
                <a:ea typeface="微软雅黑" panose="020B0503020204020204" pitchFamily="34" charset="-122"/>
              </a:rPr>
              <a:t>数据处理</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数据分析</a:t>
            </a:r>
            <a:r>
              <a:rPr lang="zh-CN" altLang="en-US" sz="1600" dirty="0">
                <a:latin typeface="微软雅黑" panose="020B0503020204020204" pitchFamily="34" charset="-122"/>
                <a:ea typeface="微软雅黑" panose="020B0503020204020204" pitchFamily="34" charset="-122"/>
              </a:rPr>
              <a:t>以及</a:t>
            </a:r>
            <a:r>
              <a:rPr lang="zh-CN" altLang="zh-CN" sz="1600" dirty="0">
                <a:latin typeface="微软雅黑" panose="020B0503020204020204" pitchFamily="34" charset="-122"/>
                <a:ea typeface="微软雅黑" panose="020B0503020204020204" pitchFamily="34" charset="-122"/>
              </a:rPr>
              <a:t>图表制作</a:t>
            </a:r>
            <a:r>
              <a:rPr lang="zh-CN" altLang="en-US" sz="1600" dirty="0">
                <a:latin typeface="微软雅黑" panose="020B0503020204020204" pitchFamily="34" charset="-122"/>
                <a:ea typeface="微软雅黑" panose="020B0503020204020204" pitchFamily="34" charset="-122"/>
              </a:rPr>
              <a:t>三个步骤进行</a:t>
            </a:r>
            <a:r>
              <a:rPr lang="en-US" altLang="zh-CN" sz="1600" dirty="0">
                <a:latin typeface="微软雅黑" panose="020B0503020204020204" pitchFamily="34" charset="-122"/>
                <a:ea typeface="微软雅黑" panose="020B0503020204020204" pitchFamily="34" charset="-122"/>
              </a:rPr>
              <a:t>Excel</a:t>
            </a:r>
            <a:r>
              <a:rPr lang="zh-CN" altLang="en-US" sz="1600" dirty="0">
                <a:latin typeface="微软雅黑" panose="020B0503020204020204" pitchFamily="34" charset="-122"/>
                <a:ea typeface="微软雅黑" panose="020B0503020204020204" pitchFamily="34" charset="-122"/>
              </a:rPr>
              <a:t>知识点的分享</a:t>
            </a:r>
          </a:p>
        </p:txBody>
      </p:sp>
    </p:spTree>
    <p:extLst>
      <p:ext uri="{BB962C8B-B14F-4D97-AF65-F5344CB8AC3E}">
        <p14:creationId xmlns:p14="http://schemas.microsoft.com/office/powerpoint/2010/main" val="134574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9FB0B1E0-3A92-47E5-93E3-213088E8BD97}"/>
              </a:ext>
            </a:extLst>
          </p:cNvPr>
          <p:cNvGrpSpPr/>
          <p:nvPr/>
        </p:nvGrpSpPr>
        <p:grpSpPr>
          <a:xfrm>
            <a:off x="558459" y="1328563"/>
            <a:ext cx="712361" cy="667399"/>
            <a:chOff x="2477447" y="2187389"/>
            <a:chExt cx="1080000" cy="1080000"/>
          </a:xfrm>
        </p:grpSpPr>
        <p:sp>
          <p:nvSpPr>
            <p:cNvPr id="12" name="Oval 11">
              <a:extLst>
                <a:ext uri="{FF2B5EF4-FFF2-40B4-BE49-F238E27FC236}">
                  <a16:creationId xmlns:a16="http://schemas.microsoft.com/office/drawing/2014/main" id="{014A44D9-27A1-4108-BFE0-C4CE31487338}"/>
                </a:ext>
              </a:extLst>
            </p:cNvPr>
            <p:cNvSpPr>
              <a:spLocks noChangeAspect="1"/>
            </p:cNvSpPr>
            <p:nvPr/>
          </p:nvSpPr>
          <p:spPr>
            <a:xfrm>
              <a:off x="2477447" y="2187389"/>
              <a:ext cx="1080000" cy="1080000"/>
            </a:xfrm>
            <a:prstGeom prst="ellipse">
              <a:avLst/>
            </a:prstGeom>
            <a:noFill/>
            <a:ln w="15875" cap="flat" cmpd="sng" algn="ctr">
              <a:solidFill>
                <a:srgbClr val="3298FD"/>
              </a:solidFill>
              <a:prstDash val="solid"/>
              <a:miter lim="800000"/>
            </a:ln>
            <a:effectLst/>
          </p:spPr>
          <p:txBody>
            <a:bodyPr rtlCol="0" anchor="ctr"/>
            <a:lstStyle/>
            <a:p>
              <a:pPr algn="ctr"/>
              <a:endParaRPr lang="id-ID" sz="1400" ker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21">
              <a:extLst>
                <a:ext uri="{FF2B5EF4-FFF2-40B4-BE49-F238E27FC236}">
                  <a16:creationId xmlns:a16="http://schemas.microsoft.com/office/drawing/2014/main" id="{8C9B5A45-866F-4123-A05E-2C20E5812CD8}"/>
                </a:ext>
              </a:extLst>
            </p:cNvPr>
            <p:cNvSpPr>
              <a:spLocks/>
            </p:cNvSpPr>
            <p:nvPr/>
          </p:nvSpPr>
          <p:spPr bwMode="auto">
            <a:xfrm>
              <a:off x="2834711" y="2569708"/>
              <a:ext cx="365472" cy="393865"/>
            </a:xfrm>
            <a:custGeom>
              <a:avLst/>
              <a:gdLst>
                <a:gd name="T0" fmla="*/ 2013 w 2210"/>
                <a:gd name="T1" fmla="*/ 637 h 2384"/>
                <a:gd name="T2" fmla="*/ 2013 w 2210"/>
                <a:gd name="T3" fmla="*/ 338 h 2384"/>
                <a:gd name="T4" fmla="*/ 1666 w 2210"/>
                <a:gd name="T5" fmla="*/ 684 h 2384"/>
                <a:gd name="T6" fmla="*/ 1064 w 2210"/>
                <a:gd name="T7" fmla="*/ 1286 h 2384"/>
                <a:gd name="T8" fmla="*/ 646 w 2210"/>
                <a:gd name="T9" fmla="*/ 868 h 2384"/>
                <a:gd name="T10" fmla="*/ 316 w 2210"/>
                <a:gd name="T11" fmla="*/ 1198 h 2384"/>
                <a:gd name="T12" fmla="*/ 191 w 2210"/>
                <a:gd name="T13" fmla="*/ 1073 h 2384"/>
                <a:gd name="T14" fmla="*/ 210 w 2210"/>
                <a:gd name="T15" fmla="*/ 1211 h 2384"/>
                <a:gd name="T16" fmla="*/ 891 w 2210"/>
                <a:gd name="T17" fmla="*/ 1750 h 2384"/>
                <a:gd name="T18" fmla="*/ 1590 w 2210"/>
                <a:gd name="T19" fmla="*/ 1051 h 2384"/>
                <a:gd name="T20" fmla="*/ 1573 w 2210"/>
                <a:gd name="T21" fmla="*/ 897 h 2384"/>
                <a:gd name="T22" fmla="*/ 1726 w 2210"/>
                <a:gd name="T23" fmla="*/ 744 h 2384"/>
                <a:gd name="T24" fmla="*/ 1780 w 2210"/>
                <a:gd name="T25" fmla="*/ 1051 h 2384"/>
                <a:gd name="T26" fmla="*/ 1646 w 2210"/>
                <a:gd name="T27" fmla="*/ 1521 h 2384"/>
                <a:gd name="T28" fmla="*/ 2123 w 2210"/>
                <a:gd name="T29" fmla="*/ 1996 h 2384"/>
                <a:gd name="T30" fmla="*/ 2123 w 2210"/>
                <a:gd name="T31" fmla="*/ 2284 h 2384"/>
                <a:gd name="T32" fmla="*/ 2103 w 2210"/>
                <a:gd name="T33" fmla="*/ 2304 h 2384"/>
                <a:gd name="T34" fmla="*/ 1815 w 2210"/>
                <a:gd name="T35" fmla="*/ 2304 h 2384"/>
                <a:gd name="T36" fmla="*/ 1332 w 2210"/>
                <a:gd name="T37" fmla="*/ 1823 h 2384"/>
                <a:gd name="T38" fmla="*/ 891 w 2210"/>
                <a:gd name="T39" fmla="*/ 1941 h 2384"/>
                <a:gd name="T40" fmla="*/ 0 w 2210"/>
                <a:gd name="T41" fmla="*/ 1051 h 2384"/>
                <a:gd name="T42" fmla="*/ 2 w 2210"/>
                <a:gd name="T43" fmla="*/ 1003 h 2384"/>
                <a:gd name="T44" fmla="*/ 8 w 2210"/>
                <a:gd name="T45" fmla="*/ 938 h 2384"/>
                <a:gd name="T46" fmla="*/ 20 w 2210"/>
                <a:gd name="T47" fmla="*/ 866 h 2384"/>
                <a:gd name="T48" fmla="*/ 891 w 2210"/>
                <a:gd name="T49" fmla="*/ 161 h 2384"/>
                <a:gd name="T50" fmla="*/ 1524 w 2210"/>
                <a:gd name="T51" fmla="*/ 427 h 2384"/>
                <a:gd name="T52" fmla="*/ 1389 w 2210"/>
                <a:gd name="T53" fmla="*/ 562 h 2384"/>
                <a:gd name="T54" fmla="*/ 891 w 2210"/>
                <a:gd name="T55" fmla="*/ 352 h 2384"/>
                <a:gd name="T56" fmla="*/ 262 w 2210"/>
                <a:gd name="T57" fmla="*/ 744 h 2384"/>
                <a:gd name="T58" fmla="*/ 227 w 2210"/>
                <a:gd name="T59" fmla="*/ 829 h 2384"/>
                <a:gd name="T60" fmla="*/ 316 w 2210"/>
                <a:gd name="T61" fmla="*/ 919 h 2384"/>
                <a:gd name="T62" fmla="*/ 646 w 2210"/>
                <a:gd name="T63" fmla="*/ 589 h 2384"/>
                <a:gd name="T64" fmla="*/ 1064 w 2210"/>
                <a:gd name="T65" fmla="*/ 1007 h 2384"/>
                <a:gd name="T66" fmla="*/ 1449 w 2210"/>
                <a:gd name="T67" fmla="*/ 621 h 2384"/>
                <a:gd name="T68" fmla="*/ 1584 w 2210"/>
                <a:gd name="T69" fmla="*/ 487 h 2384"/>
                <a:gd name="T70" fmla="*/ 1873 w 2210"/>
                <a:gd name="T71" fmla="*/ 198 h 2384"/>
                <a:gd name="T72" fmla="*/ 1586 w 2210"/>
                <a:gd name="T73" fmla="*/ 198 h 2384"/>
                <a:gd name="T74" fmla="*/ 1586 w 2210"/>
                <a:gd name="T75" fmla="*/ 0 h 2384"/>
                <a:gd name="T76" fmla="*/ 2210 w 2210"/>
                <a:gd name="T77" fmla="*/ 0 h 2384"/>
                <a:gd name="T78" fmla="*/ 2210 w 2210"/>
                <a:gd name="T79" fmla="*/ 637 h 2384"/>
                <a:gd name="T80" fmla="*/ 2013 w 2210"/>
                <a:gd name="T81" fmla="*/ 637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10" h="2384">
                  <a:moveTo>
                    <a:pt x="2013" y="637"/>
                  </a:moveTo>
                  <a:lnTo>
                    <a:pt x="2013" y="338"/>
                  </a:lnTo>
                  <a:lnTo>
                    <a:pt x="1666" y="684"/>
                  </a:lnTo>
                  <a:lnTo>
                    <a:pt x="1064" y="1286"/>
                  </a:lnTo>
                  <a:lnTo>
                    <a:pt x="646" y="868"/>
                  </a:lnTo>
                  <a:lnTo>
                    <a:pt x="316" y="1198"/>
                  </a:lnTo>
                  <a:lnTo>
                    <a:pt x="191" y="1073"/>
                  </a:lnTo>
                  <a:cubicBezTo>
                    <a:pt x="193" y="1121"/>
                    <a:pt x="199" y="1167"/>
                    <a:pt x="210" y="1211"/>
                  </a:cubicBezTo>
                  <a:cubicBezTo>
                    <a:pt x="283" y="1520"/>
                    <a:pt x="560" y="1750"/>
                    <a:pt x="891" y="1750"/>
                  </a:cubicBezTo>
                  <a:cubicBezTo>
                    <a:pt x="1276" y="1750"/>
                    <a:pt x="1590" y="1436"/>
                    <a:pt x="1590" y="1051"/>
                  </a:cubicBezTo>
                  <a:cubicBezTo>
                    <a:pt x="1590" y="998"/>
                    <a:pt x="1584" y="947"/>
                    <a:pt x="1573" y="897"/>
                  </a:cubicBezTo>
                  <a:lnTo>
                    <a:pt x="1726" y="744"/>
                  </a:lnTo>
                  <a:cubicBezTo>
                    <a:pt x="1761" y="840"/>
                    <a:pt x="1780" y="943"/>
                    <a:pt x="1780" y="1051"/>
                  </a:cubicBezTo>
                  <a:cubicBezTo>
                    <a:pt x="1780" y="1223"/>
                    <a:pt x="1731" y="1385"/>
                    <a:pt x="1646" y="1521"/>
                  </a:cubicBezTo>
                  <a:lnTo>
                    <a:pt x="2123" y="1996"/>
                  </a:lnTo>
                  <a:cubicBezTo>
                    <a:pt x="2203" y="2076"/>
                    <a:pt x="2203" y="2205"/>
                    <a:pt x="2123" y="2284"/>
                  </a:cubicBezTo>
                  <a:lnTo>
                    <a:pt x="2103" y="2304"/>
                  </a:lnTo>
                  <a:cubicBezTo>
                    <a:pt x="2024" y="2384"/>
                    <a:pt x="1894" y="2384"/>
                    <a:pt x="1815" y="2304"/>
                  </a:cubicBezTo>
                  <a:lnTo>
                    <a:pt x="1332" y="1823"/>
                  </a:lnTo>
                  <a:cubicBezTo>
                    <a:pt x="1202" y="1898"/>
                    <a:pt x="1051" y="1941"/>
                    <a:pt x="891" y="1941"/>
                  </a:cubicBezTo>
                  <a:cubicBezTo>
                    <a:pt x="400" y="1941"/>
                    <a:pt x="0" y="1542"/>
                    <a:pt x="0" y="1051"/>
                  </a:cubicBezTo>
                  <a:cubicBezTo>
                    <a:pt x="0" y="1035"/>
                    <a:pt x="1" y="1019"/>
                    <a:pt x="2" y="1003"/>
                  </a:cubicBezTo>
                  <a:cubicBezTo>
                    <a:pt x="3" y="981"/>
                    <a:pt x="5" y="959"/>
                    <a:pt x="8" y="938"/>
                  </a:cubicBezTo>
                  <a:cubicBezTo>
                    <a:pt x="11" y="914"/>
                    <a:pt x="15" y="890"/>
                    <a:pt x="20" y="866"/>
                  </a:cubicBezTo>
                  <a:cubicBezTo>
                    <a:pt x="105" y="464"/>
                    <a:pt x="463" y="161"/>
                    <a:pt x="891" y="161"/>
                  </a:cubicBezTo>
                  <a:cubicBezTo>
                    <a:pt x="1138" y="161"/>
                    <a:pt x="1363" y="263"/>
                    <a:pt x="1524" y="427"/>
                  </a:cubicBezTo>
                  <a:lnTo>
                    <a:pt x="1389" y="562"/>
                  </a:lnTo>
                  <a:cubicBezTo>
                    <a:pt x="1262" y="432"/>
                    <a:pt x="1086" y="352"/>
                    <a:pt x="891" y="352"/>
                  </a:cubicBezTo>
                  <a:cubicBezTo>
                    <a:pt x="614" y="352"/>
                    <a:pt x="375" y="512"/>
                    <a:pt x="262" y="744"/>
                  </a:cubicBezTo>
                  <a:cubicBezTo>
                    <a:pt x="248" y="772"/>
                    <a:pt x="237" y="800"/>
                    <a:pt x="227" y="829"/>
                  </a:cubicBezTo>
                  <a:lnTo>
                    <a:pt x="316" y="919"/>
                  </a:lnTo>
                  <a:lnTo>
                    <a:pt x="646" y="589"/>
                  </a:lnTo>
                  <a:lnTo>
                    <a:pt x="1064" y="1007"/>
                  </a:lnTo>
                  <a:lnTo>
                    <a:pt x="1449" y="621"/>
                  </a:lnTo>
                  <a:lnTo>
                    <a:pt x="1584" y="487"/>
                  </a:lnTo>
                  <a:lnTo>
                    <a:pt x="1873" y="198"/>
                  </a:lnTo>
                  <a:lnTo>
                    <a:pt x="1586" y="198"/>
                  </a:lnTo>
                  <a:lnTo>
                    <a:pt x="1586" y="0"/>
                  </a:lnTo>
                  <a:lnTo>
                    <a:pt x="2210" y="0"/>
                  </a:lnTo>
                  <a:lnTo>
                    <a:pt x="2210" y="637"/>
                  </a:lnTo>
                  <a:lnTo>
                    <a:pt x="2013" y="637"/>
                  </a:lnTo>
                  <a:close/>
                </a:path>
              </a:pathLst>
            </a:custGeom>
            <a:solidFill>
              <a:srgbClr val="3298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45" name="Straight Connector 10">
            <a:extLst>
              <a:ext uri="{FF2B5EF4-FFF2-40B4-BE49-F238E27FC236}">
                <a16:creationId xmlns:a16="http://schemas.microsoft.com/office/drawing/2014/main" id="{1F7DAABF-DA1B-43B1-B3AA-47B866C72C6C}"/>
              </a:ext>
            </a:extLst>
          </p:cNvPr>
          <p:cNvCxnSpPr>
            <a:cxnSpLocks/>
          </p:cNvCxnSpPr>
          <p:nvPr/>
        </p:nvCxnSpPr>
        <p:spPr>
          <a:xfrm>
            <a:off x="1270820" y="1700216"/>
            <a:ext cx="2762649" cy="0"/>
          </a:xfrm>
          <a:prstGeom prst="line">
            <a:avLst/>
          </a:prstGeom>
          <a:noFill/>
          <a:ln w="15875" cap="flat" cmpd="sng" algn="ctr">
            <a:solidFill>
              <a:schemeClr val="tx1">
                <a:lumMod val="75000"/>
                <a:lumOff val="25000"/>
              </a:schemeClr>
            </a:solidFill>
            <a:prstDash val="sysDash"/>
            <a:miter lim="800000"/>
            <a:headEnd type="none" w="lg" len="lg"/>
            <a:tailEnd type="none" w="med" len="med"/>
          </a:ln>
          <a:effectLst/>
        </p:spPr>
      </p:cxnSp>
      <p:sp>
        <p:nvSpPr>
          <p:cNvPr id="48" name="矩形 47">
            <a:extLst>
              <a:ext uri="{FF2B5EF4-FFF2-40B4-BE49-F238E27FC236}">
                <a16:creationId xmlns:a16="http://schemas.microsoft.com/office/drawing/2014/main" id="{14DE29D8-22F2-4E2D-A34B-FAEF9AF3BDB0}"/>
              </a:ext>
            </a:extLst>
          </p:cNvPr>
          <p:cNvSpPr/>
          <p:nvPr/>
        </p:nvSpPr>
        <p:spPr>
          <a:xfrm>
            <a:off x="1441651" y="1318161"/>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数据处理</a:t>
            </a:r>
            <a:endParaRPr lang="zh-CN" altLang="en-US" dirty="0">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45AD7E9D-723E-4F1E-B529-8A398729A710}"/>
              </a:ext>
            </a:extLst>
          </p:cNvPr>
          <p:cNvSpPr/>
          <p:nvPr/>
        </p:nvSpPr>
        <p:spPr>
          <a:xfrm>
            <a:off x="959413" y="2232221"/>
            <a:ext cx="10498889" cy="2270814"/>
          </a:xfrm>
          <a:prstGeom prst="rect">
            <a:avLst/>
          </a:prstGeom>
        </p:spPr>
        <p:txBody>
          <a:bodyPr wrap="square">
            <a:spAutoFit/>
          </a:bodyPr>
          <a:lstStyle/>
          <a:p>
            <a:pPr marL="228600" indent="266700" algn="just">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获取数据后，用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Excel</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对数据进行清洗使其标准化</a:t>
            </a:r>
          </a:p>
          <a:p>
            <a:pPr marL="228600" indent="26670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数据类型的更改</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数据的合并、拆分</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查找替换、筛选、多表数据的关联</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pP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8600" indent="266700" algn="just">
              <a:lnSpc>
                <a:spcPct val="150000"/>
              </a:lnSpc>
              <a:spcAft>
                <a:spcPts val="0"/>
              </a:spcAft>
            </a:pPr>
            <a:endParaRPr lang="zh-CN" altLang="en-US" sz="1600" dirty="0"/>
          </a:p>
        </p:txBody>
      </p:sp>
    </p:spTree>
    <p:extLst>
      <p:ext uri="{BB962C8B-B14F-4D97-AF65-F5344CB8AC3E}">
        <p14:creationId xmlns:p14="http://schemas.microsoft.com/office/powerpoint/2010/main" val="15479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B1D7D8E6-1794-4D43-B76D-3A4EE43F1645}"/>
              </a:ext>
            </a:extLst>
          </p:cNvPr>
          <p:cNvSpPr/>
          <p:nvPr/>
        </p:nvSpPr>
        <p:spPr>
          <a:xfrm>
            <a:off x="544718" y="1141267"/>
            <a:ext cx="10826487" cy="3526735"/>
          </a:xfrm>
          <a:prstGeom prst="rect">
            <a:avLst/>
          </a:prstGeom>
        </p:spPr>
        <p:txBody>
          <a:bodyPr wrap="square">
            <a:spAutoFit/>
          </a:bodyPr>
          <a:lstStyle/>
          <a:p>
            <a:pPr lvl="0" algn="just">
              <a:lnSpc>
                <a:spcPct val="150000"/>
              </a:lnSpc>
              <a:spcBef>
                <a:spcPts val="4200"/>
              </a:spcBef>
              <a:spcAft>
                <a:spcPts val="0"/>
              </a:spcAft>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Bef>
                <a:spcPts val="1200"/>
              </a:spcBef>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常用函数</a:t>
            </a:r>
            <a:endPar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查找引用函数：</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vlookup</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index</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match</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逻辑判断函数：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and/or/not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日期函数：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date</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year/month/day</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weekday</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文本类函数：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text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mid/left/right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统计函数：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count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系列函数、</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sumif</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系列函数</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1" algn="just">
              <a:lnSpc>
                <a:spcPct val="150000"/>
              </a:lnSpc>
            </a:pP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数据汇总阶段：对数据指标值进行分类汇总：合计、平均、计数、占比（除）等操作</a:t>
            </a:r>
          </a:p>
        </p:txBody>
      </p:sp>
    </p:spTree>
    <p:extLst>
      <p:ext uri="{BB962C8B-B14F-4D97-AF65-F5344CB8AC3E}">
        <p14:creationId xmlns:p14="http://schemas.microsoft.com/office/powerpoint/2010/main" val="14039549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1147</Words>
  <Application>Microsoft Office PowerPoint</Application>
  <PresentationFormat>宽屏</PresentationFormat>
  <Paragraphs>113</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Roboto</vt:lpstr>
      <vt:lpstr>等线</vt:lpstr>
      <vt:lpstr>等线 Light</vt:lpstr>
      <vt:lpstr>方正兰亭超细黑简体</vt:lpstr>
      <vt:lpstr>微软雅黑</vt:lpstr>
      <vt:lpstr>微软雅黑 Light</vt:lpstr>
      <vt:lpstr>Arial</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ChenYu</dc:creator>
  <cp:lastModifiedBy>翟悦</cp:lastModifiedBy>
  <cp:revision>86</cp:revision>
  <dcterms:created xsi:type="dcterms:W3CDTF">2017-12-10T03:16:49Z</dcterms:created>
  <dcterms:modified xsi:type="dcterms:W3CDTF">2020-04-24T01:26:29Z</dcterms:modified>
</cp:coreProperties>
</file>